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335" r:id="rId3"/>
    <p:sldId id="379" r:id="rId4"/>
    <p:sldId id="377" r:id="rId5"/>
    <p:sldId id="388" r:id="rId6"/>
    <p:sldId id="380" r:id="rId7"/>
    <p:sldId id="381" r:id="rId8"/>
    <p:sldId id="383" r:id="rId9"/>
    <p:sldId id="382" r:id="rId10"/>
    <p:sldId id="398" r:id="rId11"/>
    <p:sldId id="396" r:id="rId12"/>
    <p:sldId id="397" r:id="rId13"/>
    <p:sldId id="393" r:id="rId14"/>
    <p:sldId id="395" r:id="rId15"/>
    <p:sldId id="392" r:id="rId16"/>
    <p:sldId id="387" r:id="rId17"/>
    <p:sldId id="358"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8250"/>
    <a:srgbClr val="4E67C8"/>
    <a:srgbClr val="E8AD8C"/>
    <a:srgbClr val="9DB3D7"/>
    <a:srgbClr val="476EAE"/>
    <a:srgbClr val="D2DBEB"/>
    <a:srgbClr val="DD8553"/>
    <a:srgbClr val="005C00"/>
    <a:srgbClr val="525648"/>
    <a:srgbClr val="868C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926" autoAdjust="0"/>
  </p:normalViewPr>
  <p:slideViewPr>
    <p:cSldViewPr snapToGrid="0">
      <p:cViewPr varScale="1">
        <p:scale>
          <a:sx n="59" d="100"/>
          <a:sy n="59" d="100"/>
        </p:scale>
        <p:origin x="156" y="84"/>
      </p:cViewPr>
      <p:guideLst/>
    </p:cSldViewPr>
  </p:slideViewPr>
  <p:notesTextViewPr>
    <p:cViewPr>
      <p:scale>
        <a:sx n="3" d="2"/>
        <a:sy n="3" d="2"/>
      </p:scale>
      <p:origin x="0" y="0"/>
    </p:cViewPr>
  </p:notesTextViewPr>
  <p:notesViewPr>
    <p:cSldViewPr snapToGrid="0" showGuides="1">
      <p:cViewPr varScale="1">
        <p:scale>
          <a:sx n="94" d="100"/>
          <a:sy n="94" d="100"/>
        </p:scale>
        <p:origin x="360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3447D-E572-400C-B82E-2639888A15DE}" type="datetimeFigureOut">
              <a:rPr lang="fr-FR" smtClean="0"/>
              <a:t>19/02/2025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110EC-A666-4408-AB29-CF3A4E1D64A9}" type="slidenum">
              <a:rPr lang="fr-FR" smtClean="0"/>
              <a:t>‹N°›</a:t>
            </a:fld>
            <a:endParaRPr lang="fr-FR"/>
          </a:p>
        </p:txBody>
      </p:sp>
    </p:spTree>
    <p:extLst>
      <p:ext uri="{BB962C8B-B14F-4D97-AF65-F5344CB8AC3E}">
        <p14:creationId xmlns:p14="http://schemas.microsoft.com/office/powerpoint/2010/main" val="3026338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82314-3041-5AAA-1A45-8FEAF8720757}"/>
              </a:ext>
            </a:extLst>
          </p:cNvPr>
          <p:cNvSpPr/>
          <p:nvPr userDrawn="1"/>
        </p:nvSpPr>
        <p:spPr>
          <a:xfrm>
            <a:off x="0" y="0"/>
            <a:ext cx="12192000" cy="54216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345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F72A1A-221B-446C-46D9-D0A05D477C91}"/>
              </a:ext>
            </a:extLst>
          </p:cNvPr>
          <p:cNvSpPr>
            <a:spLocks noGrp="1"/>
          </p:cNvSpPr>
          <p:nvPr>
            <p:ph type="dt" sz="half" idx="10"/>
          </p:nvPr>
        </p:nvSpPr>
        <p:spPr>
          <a:xfrm>
            <a:off x="838200" y="6356350"/>
            <a:ext cx="2743200" cy="365125"/>
          </a:xfrm>
          <a:prstGeom prst="rect">
            <a:avLst/>
          </a:prstGeom>
        </p:spPr>
        <p:txBody>
          <a:bodyPr/>
          <a:lstStyle/>
          <a:p>
            <a:fld id="{C0FFBE30-1D0C-4750-B7CD-E7F4D414E1DC}" type="datetime1">
              <a:rPr lang="fr-FR" smtClean="0"/>
              <a:t>19/02/2025</a:t>
            </a:fld>
            <a:endParaRPr lang="fr-FR"/>
          </a:p>
        </p:txBody>
      </p:sp>
      <p:sp>
        <p:nvSpPr>
          <p:cNvPr id="3" name="Espace réservé du pied de page 2">
            <a:extLst>
              <a:ext uri="{FF2B5EF4-FFF2-40B4-BE49-F238E27FC236}">
                <a16:creationId xmlns:a16="http://schemas.microsoft.com/office/drawing/2014/main" id="{1BD3F741-4E0D-EBBC-46FA-1A2AE9CAE906}"/>
              </a:ext>
            </a:extLst>
          </p:cNvPr>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4" name="Espace réservé du numéro de diapositive 3">
            <a:extLst>
              <a:ext uri="{FF2B5EF4-FFF2-40B4-BE49-F238E27FC236}">
                <a16:creationId xmlns:a16="http://schemas.microsoft.com/office/drawing/2014/main" id="{4281ABF4-8DE2-6A32-15FA-95C804BFB66D}"/>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264560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3F7CE6-B75D-4FED-8D41-79ECBC0BA2A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8832A18-3109-60CB-6E2C-2E244A04703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D0E19D3-86AD-AA0C-38EE-496E71E91C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6EC387C-A639-6A77-6B35-559B075D84B5}"/>
              </a:ext>
            </a:extLst>
          </p:cNvPr>
          <p:cNvSpPr>
            <a:spLocks noGrp="1"/>
          </p:cNvSpPr>
          <p:nvPr>
            <p:ph type="dt" sz="half" idx="10"/>
          </p:nvPr>
        </p:nvSpPr>
        <p:spPr>
          <a:xfrm>
            <a:off x="838200" y="6356350"/>
            <a:ext cx="2743200" cy="365125"/>
          </a:xfrm>
          <a:prstGeom prst="rect">
            <a:avLst/>
          </a:prstGeom>
        </p:spPr>
        <p:txBody>
          <a:bodyPr/>
          <a:lstStyle/>
          <a:p>
            <a:fld id="{0EBDCD27-EB82-47E6-8AFE-202EDC5E037F}" type="datetime1">
              <a:rPr lang="fr-FR" smtClean="0"/>
              <a:t>19/02/2025</a:t>
            </a:fld>
            <a:endParaRPr lang="fr-FR"/>
          </a:p>
        </p:txBody>
      </p:sp>
      <p:sp>
        <p:nvSpPr>
          <p:cNvPr id="6" name="Espace réservé du pied de page 5">
            <a:extLst>
              <a:ext uri="{FF2B5EF4-FFF2-40B4-BE49-F238E27FC236}">
                <a16:creationId xmlns:a16="http://schemas.microsoft.com/office/drawing/2014/main" id="{020D2F74-5B87-691F-CA8B-017B2653A96A}"/>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00F5D769-082E-3404-E82D-FD0D9DA49702}"/>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2162114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EB3A2-D17B-270D-ED5D-97A62E6B9A9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BA80045-3311-D103-FA32-157980AF64E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BF6CF41-C0CB-7D06-0402-F060A6E2369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A32900-3F2D-4B94-3847-CBA80027E2B5}"/>
              </a:ext>
            </a:extLst>
          </p:cNvPr>
          <p:cNvSpPr>
            <a:spLocks noGrp="1"/>
          </p:cNvSpPr>
          <p:nvPr>
            <p:ph type="dt" sz="half" idx="10"/>
          </p:nvPr>
        </p:nvSpPr>
        <p:spPr>
          <a:xfrm>
            <a:off x="838200" y="6356350"/>
            <a:ext cx="2743200" cy="365125"/>
          </a:xfrm>
          <a:prstGeom prst="rect">
            <a:avLst/>
          </a:prstGeom>
        </p:spPr>
        <p:txBody>
          <a:bodyPr/>
          <a:lstStyle/>
          <a:p>
            <a:fld id="{606DBFE7-1744-44F3-9035-4474C33A90C8}" type="datetime1">
              <a:rPr lang="fr-FR" smtClean="0"/>
              <a:t>19/02/2025</a:t>
            </a:fld>
            <a:endParaRPr lang="fr-FR"/>
          </a:p>
        </p:txBody>
      </p:sp>
      <p:sp>
        <p:nvSpPr>
          <p:cNvPr id="6" name="Espace réservé du pied de page 5">
            <a:extLst>
              <a:ext uri="{FF2B5EF4-FFF2-40B4-BE49-F238E27FC236}">
                <a16:creationId xmlns:a16="http://schemas.microsoft.com/office/drawing/2014/main" id="{5ABEFD2B-3BDA-FA6A-F381-18AC9621729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9B45415A-20B1-7249-2418-6688B17A88D1}"/>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344283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F8C6B-DA9B-EFBC-B5F3-903EE9288AB5}"/>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B0F4B0E-B67D-A69E-E310-8BCE45DA1A8B}"/>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41545F0-4BB2-A0DD-DBCA-D6527DE606A9}"/>
              </a:ext>
            </a:extLst>
          </p:cNvPr>
          <p:cNvSpPr>
            <a:spLocks noGrp="1"/>
          </p:cNvSpPr>
          <p:nvPr>
            <p:ph type="dt" sz="half" idx="10"/>
          </p:nvPr>
        </p:nvSpPr>
        <p:spPr>
          <a:xfrm>
            <a:off x="838200" y="6356350"/>
            <a:ext cx="2743200" cy="365125"/>
          </a:xfrm>
          <a:prstGeom prst="rect">
            <a:avLst/>
          </a:prstGeom>
        </p:spPr>
        <p:txBody>
          <a:bodyPr/>
          <a:lstStyle/>
          <a:p>
            <a:fld id="{CF72009D-E1B9-4A0A-B0A9-9929B6A96ECD}" type="datetime1">
              <a:rPr lang="fr-FR" smtClean="0"/>
              <a:t>19/02/2025</a:t>
            </a:fld>
            <a:endParaRPr lang="fr-FR"/>
          </a:p>
        </p:txBody>
      </p:sp>
      <p:sp>
        <p:nvSpPr>
          <p:cNvPr id="5" name="Espace réservé du pied de page 4">
            <a:extLst>
              <a:ext uri="{FF2B5EF4-FFF2-40B4-BE49-F238E27FC236}">
                <a16:creationId xmlns:a16="http://schemas.microsoft.com/office/drawing/2014/main" id="{E804DABB-BE1D-F223-EE95-AFF958A641E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67DFF99E-17CC-6649-4044-3A0329CF3361}"/>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1855632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C834966-0FE7-D4DE-E89C-B12AE9CAA6EE}"/>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0381CE6-8C88-DE6C-FED5-0460A7CF0227}"/>
              </a:ext>
            </a:extLst>
          </p:cNvPr>
          <p:cNvSpPr>
            <a:spLocks noGrp="1"/>
          </p:cNvSpPr>
          <p:nvPr>
            <p:ph type="body" orient="vert" idx="1"/>
          </p:nvPr>
        </p:nvSpPr>
        <p:spPr>
          <a:xfrm>
            <a:off x="838200" y="365125"/>
            <a:ext cx="7734300" cy="58118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573E1A-7601-1351-8FE6-4F992AD1DA23}"/>
              </a:ext>
            </a:extLst>
          </p:cNvPr>
          <p:cNvSpPr>
            <a:spLocks noGrp="1"/>
          </p:cNvSpPr>
          <p:nvPr>
            <p:ph type="dt" sz="half" idx="10"/>
          </p:nvPr>
        </p:nvSpPr>
        <p:spPr>
          <a:xfrm>
            <a:off x="838200" y="6356350"/>
            <a:ext cx="2743200" cy="365125"/>
          </a:xfrm>
          <a:prstGeom prst="rect">
            <a:avLst/>
          </a:prstGeom>
        </p:spPr>
        <p:txBody>
          <a:bodyPr/>
          <a:lstStyle/>
          <a:p>
            <a:fld id="{ED50943A-2AB0-47EA-9F15-4F8C7499C37C}" type="datetime1">
              <a:rPr lang="fr-FR" smtClean="0"/>
              <a:t>19/02/2025</a:t>
            </a:fld>
            <a:endParaRPr lang="fr-FR"/>
          </a:p>
        </p:txBody>
      </p:sp>
      <p:sp>
        <p:nvSpPr>
          <p:cNvPr id="5" name="Espace réservé du pied de page 4">
            <a:extLst>
              <a:ext uri="{FF2B5EF4-FFF2-40B4-BE49-F238E27FC236}">
                <a16:creationId xmlns:a16="http://schemas.microsoft.com/office/drawing/2014/main" id="{5465C0DA-4334-2DED-A5BD-35CCD34F02EA}"/>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D23A90E9-F5FB-9DA1-673E-B5B8DF9A9A43}"/>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1939908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Tree>
    <p:extLst>
      <p:ext uri="{BB962C8B-B14F-4D97-AF65-F5344CB8AC3E}">
        <p14:creationId xmlns:p14="http://schemas.microsoft.com/office/powerpoint/2010/main" val="19236561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82314-3041-5AAA-1A45-8FEAF8720757}"/>
              </a:ext>
            </a:extLst>
          </p:cNvPr>
          <p:cNvSpPr/>
          <p:nvPr userDrawn="1"/>
        </p:nvSpPr>
        <p:spPr>
          <a:xfrm>
            <a:off x="0" y="0"/>
            <a:ext cx="12192000" cy="542166"/>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space réservé du contenu 1">
            <a:extLst>
              <a:ext uri="{FF2B5EF4-FFF2-40B4-BE49-F238E27FC236}">
                <a16:creationId xmlns:a16="http://schemas.microsoft.com/office/drawing/2014/main" id="{9EF687F8-52D6-24F8-CDE0-7B5224096D56}"/>
              </a:ext>
            </a:extLst>
          </p:cNvPr>
          <p:cNvSpPr txBox="1">
            <a:spLocks/>
          </p:cNvSpPr>
          <p:nvPr userDrawn="1"/>
        </p:nvSpPr>
        <p:spPr>
          <a:xfrm>
            <a:off x="666750" y="104775"/>
            <a:ext cx="9296400" cy="328613"/>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361950" algn="l"/>
              </a:tabLst>
            </a:pPr>
            <a:r>
              <a:rPr lang="fr-FR" dirty="0"/>
              <a:t>1.	1500 billets et 6 variables de dimension pour identifier les faux billets</a:t>
            </a:r>
          </a:p>
        </p:txBody>
      </p:sp>
    </p:spTree>
    <p:extLst>
      <p:ext uri="{BB962C8B-B14F-4D97-AF65-F5344CB8AC3E}">
        <p14:creationId xmlns:p14="http://schemas.microsoft.com/office/powerpoint/2010/main" val="32588611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82314-3041-5AAA-1A45-8FEAF8720757}"/>
              </a:ext>
            </a:extLst>
          </p:cNvPr>
          <p:cNvSpPr/>
          <p:nvPr userDrawn="1"/>
        </p:nvSpPr>
        <p:spPr>
          <a:xfrm>
            <a:off x="0" y="0"/>
            <a:ext cx="12192000" cy="542166"/>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1">
            <a:extLst>
              <a:ext uri="{FF2B5EF4-FFF2-40B4-BE49-F238E27FC236}">
                <a16:creationId xmlns:a16="http://schemas.microsoft.com/office/drawing/2014/main" id="{4D92A17C-6275-399E-B592-F496F0FB5E46}"/>
              </a:ext>
            </a:extLst>
          </p:cNvPr>
          <p:cNvSpPr txBox="1">
            <a:spLocks/>
          </p:cNvSpPr>
          <p:nvPr userDrawn="1"/>
        </p:nvSpPr>
        <p:spPr>
          <a:xfrm>
            <a:off x="666750" y="104775"/>
            <a:ext cx="9296400" cy="328613"/>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361950" algn="l"/>
              </a:tabLst>
            </a:pPr>
            <a:r>
              <a:rPr lang="fr-FR" dirty="0"/>
              <a:t>2.	Un modèle de régression linéaire limité pour déterminer les mesures manquantes</a:t>
            </a:r>
          </a:p>
        </p:txBody>
      </p:sp>
    </p:spTree>
    <p:extLst>
      <p:ext uri="{BB962C8B-B14F-4D97-AF65-F5344CB8AC3E}">
        <p14:creationId xmlns:p14="http://schemas.microsoft.com/office/powerpoint/2010/main" val="9785440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82314-3041-5AAA-1A45-8FEAF8720757}"/>
              </a:ext>
            </a:extLst>
          </p:cNvPr>
          <p:cNvSpPr/>
          <p:nvPr userDrawn="1"/>
        </p:nvSpPr>
        <p:spPr>
          <a:xfrm>
            <a:off x="0" y="0"/>
            <a:ext cx="12192000" cy="542166"/>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1">
            <a:extLst>
              <a:ext uri="{FF2B5EF4-FFF2-40B4-BE49-F238E27FC236}">
                <a16:creationId xmlns:a16="http://schemas.microsoft.com/office/drawing/2014/main" id="{3F944E7F-CB65-1A81-20AB-DE38D6264BFA}"/>
              </a:ext>
            </a:extLst>
          </p:cNvPr>
          <p:cNvSpPr txBox="1">
            <a:spLocks/>
          </p:cNvSpPr>
          <p:nvPr userDrawn="1"/>
        </p:nvSpPr>
        <p:spPr>
          <a:xfrm>
            <a:off x="666750" y="104775"/>
            <a:ext cx="9296400" cy="328613"/>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361950" algn="l"/>
              </a:tabLst>
            </a:pPr>
            <a:r>
              <a:rPr lang="fr-FR" dirty="0"/>
              <a:t>3.	Un algorithme de détection des faux-billets performant et modulable</a:t>
            </a:r>
          </a:p>
        </p:txBody>
      </p:sp>
    </p:spTree>
    <p:extLst>
      <p:ext uri="{BB962C8B-B14F-4D97-AF65-F5344CB8AC3E}">
        <p14:creationId xmlns:p14="http://schemas.microsoft.com/office/powerpoint/2010/main" val="3044454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555BD-2A3A-09BD-6D1A-B9D368A0EBF7}"/>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E8F5CDAC-8E50-4276-AB59-5AC04088FB18}"/>
              </a:ext>
            </a:extLst>
          </p:cNvPr>
          <p:cNvSpPr>
            <a:spLocks noGrp="1"/>
          </p:cNvSpPr>
          <p:nvPr>
            <p:ph idx="1"/>
          </p:nvPr>
        </p:nvSpPr>
        <p:spPr>
          <a:xfrm>
            <a:off x="838200" y="1825625"/>
            <a:ext cx="10515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3A8B1B-5333-D4CC-C71F-A90ECB9BC077}"/>
              </a:ext>
            </a:extLst>
          </p:cNvPr>
          <p:cNvSpPr>
            <a:spLocks noGrp="1"/>
          </p:cNvSpPr>
          <p:nvPr>
            <p:ph type="dt" sz="half" idx="10"/>
          </p:nvPr>
        </p:nvSpPr>
        <p:spPr>
          <a:xfrm>
            <a:off x="838200" y="6356350"/>
            <a:ext cx="2743200" cy="365125"/>
          </a:xfrm>
          <a:prstGeom prst="rect">
            <a:avLst/>
          </a:prstGeom>
        </p:spPr>
        <p:txBody>
          <a:bodyPr/>
          <a:lstStyle/>
          <a:p>
            <a:fld id="{322C5B71-1751-4E59-9BAC-50B7E149719C}" type="datetime1">
              <a:rPr lang="fr-FR" smtClean="0"/>
              <a:t>19/02/2025</a:t>
            </a:fld>
            <a:endParaRPr lang="fr-FR"/>
          </a:p>
        </p:txBody>
      </p:sp>
      <p:sp>
        <p:nvSpPr>
          <p:cNvPr id="5" name="Espace réservé du pied de page 4">
            <a:extLst>
              <a:ext uri="{FF2B5EF4-FFF2-40B4-BE49-F238E27FC236}">
                <a16:creationId xmlns:a16="http://schemas.microsoft.com/office/drawing/2014/main" id="{161AE9AC-F44E-5387-C6F2-F021CD3E7BE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B45C0EE-D146-43C0-C8E4-649F930138B1}"/>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281204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CF386-7AE1-3B5D-6D98-D7AE4984C5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0AD4049-7322-725B-4CCE-C8610969FC3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73B941E-366E-A000-F110-8ECEE21410B7}"/>
              </a:ext>
            </a:extLst>
          </p:cNvPr>
          <p:cNvSpPr>
            <a:spLocks noGrp="1"/>
          </p:cNvSpPr>
          <p:nvPr>
            <p:ph type="dt" sz="half" idx="10"/>
          </p:nvPr>
        </p:nvSpPr>
        <p:spPr>
          <a:xfrm>
            <a:off x="838200" y="6356350"/>
            <a:ext cx="2743200" cy="365125"/>
          </a:xfrm>
          <a:prstGeom prst="rect">
            <a:avLst/>
          </a:prstGeom>
        </p:spPr>
        <p:txBody>
          <a:bodyPr/>
          <a:lstStyle/>
          <a:p>
            <a:fld id="{959CA4E7-2383-47B5-84EB-1B95ED31133C}" type="datetime1">
              <a:rPr lang="fr-FR" smtClean="0"/>
              <a:t>19/02/2025</a:t>
            </a:fld>
            <a:endParaRPr lang="fr-FR"/>
          </a:p>
        </p:txBody>
      </p:sp>
      <p:sp>
        <p:nvSpPr>
          <p:cNvPr id="5" name="Espace réservé du pied de page 4">
            <a:extLst>
              <a:ext uri="{FF2B5EF4-FFF2-40B4-BE49-F238E27FC236}">
                <a16:creationId xmlns:a16="http://schemas.microsoft.com/office/drawing/2014/main" id="{D3BC20E1-A3AC-76DC-63C2-3EBB877C362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1FD9F1E3-CA62-DCD3-47B6-ECBC1921B865}"/>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36563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BC49E-80DB-0E01-7CE4-505D858F87DB}"/>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6B8CD72E-EA1F-A7D2-8736-D01EB3A1D1DB}"/>
              </a:ext>
            </a:extLst>
          </p:cNvPr>
          <p:cNvSpPr>
            <a:spLocks noGrp="1"/>
          </p:cNvSpPr>
          <p:nvPr>
            <p:ph sz="half" idx="1"/>
          </p:nvPr>
        </p:nvSpPr>
        <p:spPr>
          <a:xfrm>
            <a:off x="838200" y="1825625"/>
            <a:ext cx="5181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3B14FFA-9094-B440-39B7-925A668B58B6}"/>
              </a:ext>
            </a:extLst>
          </p:cNvPr>
          <p:cNvSpPr>
            <a:spLocks noGrp="1"/>
          </p:cNvSpPr>
          <p:nvPr>
            <p:ph sz="half" idx="2"/>
          </p:nvPr>
        </p:nvSpPr>
        <p:spPr>
          <a:xfrm>
            <a:off x="6172200" y="1825625"/>
            <a:ext cx="5181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D6570F1-9E14-3322-2D44-13DFC8217BCB}"/>
              </a:ext>
            </a:extLst>
          </p:cNvPr>
          <p:cNvSpPr>
            <a:spLocks noGrp="1"/>
          </p:cNvSpPr>
          <p:nvPr>
            <p:ph type="dt" sz="half" idx="10"/>
          </p:nvPr>
        </p:nvSpPr>
        <p:spPr>
          <a:xfrm>
            <a:off x="838200" y="6356350"/>
            <a:ext cx="2743200" cy="365125"/>
          </a:xfrm>
          <a:prstGeom prst="rect">
            <a:avLst/>
          </a:prstGeom>
        </p:spPr>
        <p:txBody>
          <a:bodyPr/>
          <a:lstStyle/>
          <a:p>
            <a:fld id="{9DCEF6F4-4B8A-4197-8D05-153D09864EBF}" type="datetime1">
              <a:rPr lang="fr-FR" smtClean="0"/>
              <a:t>19/02/2025</a:t>
            </a:fld>
            <a:endParaRPr lang="fr-FR"/>
          </a:p>
        </p:txBody>
      </p:sp>
      <p:sp>
        <p:nvSpPr>
          <p:cNvPr id="6" name="Espace réservé du pied de page 5">
            <a:extLst>
              <a:ext uri="{FF2B5EF4-FFF2-40B4-BE49-F238E27FC236}">
                <a16:creationId xmlns:a16="http://schemas.microsoft.com/office/drawing/2014/main" id="{88690B76-602D-D38E-1DD0-061FE7255A5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28D7DDD2-2154-87BB-6345-950414EFF048}"/>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114041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629A44-E5B4-9B79-3EF2-CAA6A940B5D3}"/>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44EBF03A-05F4-BB5D-CDA9-4DE7B5902CD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AB4C4A1-1910-7199-0F41-4A5D58671CF0}"/>
              </a:ext>
            </a:extLst>
          </p:cNvPr>
          <p:cNvSpPr>
            <a:spLocks noGrp="1"/>
          </p:cNvSpPr>
          <p:nvPr>
            <p:ph sz="half" idx="2"/>
          </p:nvPr>
        </p:nvSpPr>
        <p:spPr>
          <a:xfrm>
            <a:off x="839788" y="2505075"/>
            <a:ext cx="5157787"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C2A6ED7-E7A0-DD7C-2C74-40B1B298D42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5D3E4E4-C79E-73A5-617F-6FCFB768B3E2}"/>
              </a:ext>
            </a:extLst>
          </p:cNvPr>
          <p:cNvSpPr>
            <a:spLocks noGrp="1"/>
          </p:cNvSpPr>
          <p:nvPr>
            <p:ph sz="quarter" idx="4"/>
          </p:nvPr>
        </p:nvSpPr>
        <p:spPr>
          <a:xfrm>
            <a:off x="6172200" y="2505075"/>
            <a:ext cx="5183188"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2D33613-FF48-9BE1-86C5-6666A9C36531}"/>
              </a:ext>
            </a:extLst>
          </p:cNvPr>
          <p:cNvSpPr>
            <a:spLocks noGrp="1"/>
          </p:cNvSpPr>
          <p:nvPr>
            <p:ph type="dt" sz="half" idx="10"/>
          </p:nvPr>
        </p:nvSpPr>
        <p:spPr>
          <a:xfrm>
            <a:off x="838200" y="6356350"/>
            <a:ext cx="2743200" cy="365125"/>
          </a:xfrm>
          <a:prstGeom prst="rect">
            <a:avLst/>
          </a:prstGeom>
        </p:spPr>
        <p:txBody>
          <a:bodyPr/>
          <a:lstStyle/>
          <a:p>
            <a:fld id="{D940AAC5-AB03-45ED-9632-73E6FFC68A79}" type="datetime1">
              <a:rPr lang="fr-FR" smtClean="0"/>
              <a:t>19/02/2025</a:t>
            </a:fld>
            <a:endParaRPr lang="fr-FR"/>
          </a:p>
        </p:txBody>
      </p:sp>
      <p:sp>
        <p:nvSpPr>
          <p:cNvPr id="8" name="Espace réservé du pied de page 7">
            <a:extLst>
              <a:ext uri="{FF2B5EF4-FFF2-40B4-BE49-F238E27FC236}">
                <a16:creationId xmlns:a16="http://schemas.microsoft.com/office/drawing/2014/main" id="{7AAAD17E-88C7-F57D-D4C7-2AB0F34867A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F02E0C2C-11CC-5972-2245-BC27E49E839C}"/>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222612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88E5D-4014-4E66-4FA9-4D3841B2A12E}"/>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0FF755C1-4758-8E29-A686-0D7B6865FE75}"/>
              </a:ext>
            </a:extLst>
          </p:cNvPr>
          <p:cNvSpPr>
            <a:spLocks noGrp="1"/>
          </p:cNvSpPr>
          <p:nvPr>
            <p:ph type="dt" sz="half" idx="10"/>
          </p:nvPr>
        </p:nvSpPr>
        <p:spPr>
          <a:xfrm>
            <a:off x="838200" y="6356350"/>
            <a:ext cx="2743200" cy="365125"/>
          </a:xfrm>
          <a:prstGeom prst="rect">
            <a:avLst/>
          </a:prstGeom>
        </p:spPr>
        <p:txBody>
          <a:bodyPr/>
          <a:lstStyle/>
          <a:p>
            <a:fld id="{70C6A2AD-0B68-47C9-A712-86CA98907BBF}" type="datetime1">
              <a:rPr lang="fr-FR" smtClean="0"/>
              <a:t>19/02/2025</a:t>
            </a:fld>
            <a:endParaRPr lang="fr-FR"/>
          </a:p>
        </p:txBody>
      </p:sp>
      <p:sp>
        <p:nvSpPr>
          <p:cNvPr id="4" name="Espace réservé du pied de page 3">
            <a:extLst>
              <a:ext uri="{FF2B5EF4-FFF2-40B4-BE49-F238E27FC236}">
                <a16:creationId xmlns:a16="http://schemas.microsoft.com/office/drawing/2014/main" id="{83820B7E-03E0-8F79-9633-165A177FE4F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1C61D0B7-861D-E7E0-1C74-6ABD413916B3}"/>
              </a:ext>
            </a:extLst>
          </p:cNvPr>
          <p:cNvSpPr>
            <a:spLocks noGrp="1"/>
          </p:cNvSpPr>
          <p:nvPr>
            <p:ph type="sldNum" sz="quarter" idx="12"/>
          </p:nvPr>
        </p:nvSpPr>
        <p:spPr>
          <a:xfrm>
            <a:off x="8610600" y="6356350"/>
            <a:ext cx="2743200" cy="365125"/>
          </a:xfrm>
          <a:prstGeom prst="rect">
            <a:avLst/>
          </a:prstGeom>
        </p:spPr>
        <p:txBody>
          <a:bodyPr/>
          <a:lstStyle/>
          <a:p>
            <a:fld id="{A05179D5-91FC-4434-9408-00CF5226850D}" type="slidenum">
              <a:rPr lang="fr-FR" smtClean="0"/>
              <a:t>‹N°›</a:t>
            </a:fld>
            <a:endParaRPr lang="fr-FR"/>
          </a:p>
        </p:txBody>
      </p:sp>
    </p:spTree>
    <p:extLst>
      <p:ext uri="{BB962C8B-B14F-4D97-AF65-F5344CB8AC3E}">
        <p14:creationId xmlns:p14="http://schemas.microsoft.com/office/powerpoint/2010/main" val="256442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2A1A97-89D0-F1CA-18BE-33F7A9E94EC1}"/>
              </a:ext>
            </a:extLst>
          </p:cNvPr>
          <p:cNvSpPr/>
          <p:nvPr userDrawn="1"/>
        </p:nvSpPr>
        <p:spPr>
          <a:xfrm>
            <a:off x="838200" y="6447453"/>
            <a:ext cx="10515600" cy="2740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fld id="{C95C0508-3428-4C3F-B4BB-306CAEA35406}" type="datetime1">
              <a:rPr lang="fr-FR" sz="1100" smtClean="0">
                <a:solidFill>
                  <a:schemeClr val="tx1">
                    <a:lumMod val="65000"/>
                    <a:lumOff val="35000"/>
                  </a:schemeClr>
                </a:solidFill>
                <a:latin typeface="+mn-lt"/>
              </a:rPr>
              <a:pPr algn="l"/>
              <a:t>19/02/2025</a:t>
            </a:fld>
            <a:r>
              <a:rPr lang="fr-FR" sz="1100" dirty="0">
                <a:solidFill>
                  <a:schemeClr val="tx1">
                    <a:lumMod val="65000"/>
                    <a:lumOff val="35000"/>
                  </a:schemeClr>
                </a:solidFill>
                <a:latin typeface="+mn-lt"/>
              </a:rPr>
              <a:t>			Détectez des faux billets avec Python – P12 Marie G.					</a:t>
            </a:r>
            <a:fld id="{3C3AF4F4-EA0F-45C5-AF84-257ADEB66381}" type="slidenum">
              <a:rPr lang="fr-FR" sz="1100" smtClean="0">
                <a:solidFill>
                  <a:schemeClr val="tx1">
                    <a:lumMod val="65000"/>
                    <a:lumOff val="35000"/>
                  </a:schemeClr>
                </a:solidFill>
                <a:latin typeface="+mn-lt"/>
              </a:rPr>
              <a:pPr algn="l"/>
              <a:t>‹N°›</a:t>
            </a:fld>
            <a:endParaRPr lang="fr-FR" sz="1100" dirty="0">
              <a:solidFill>
                <a:schemeClr val="tx1">
                  <a:lumMod val="65000"/>
                  <a:lumOff val="35000"/>
                </a:schemeClr>
              </a:solidFill>
              <a:latin typeface="+mn-lt"/>
            </a:endParaRPr>
          </a:p>
        </p:txBody>
      </p:sp>
    </p:spTree>
    <p:extLst>
      <p:ext uri="{BB962C8B-B14F-4D97-AF65-F5344CB8AC3E}">
        <p14:creationId xmlns:p14="http://schemas.microsoft.com/office/powerpoint/2010/main" val="2986968934"/>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1" r:id="rId3"/>
    <p:sldLayoutId id="2147483662"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30.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6"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15" Type="http://schemas.openxmlformats.org/officeDocument/2006/relationships/image" Target="../media/image36.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60.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7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B0520-BB76-6171-140C-1F5CC4E3E431}"/>
              </a:ext>
            </a:extLst>
          </p:cNvPr>
          <p:cNvSpPr/>
          <p:nvPr/>
        </p:nvSpPr>
        <p:spPr>
          <a:xfrm>
            <a:off x="-2" y="1"/>
            <a:ext cx="12192002" cy="4160108"/>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2400" b="1" dirty="0">
              <a:solidFill>
                <a:schemeClr val="bg1">
                  <a:lumMod val="95000"/>
                </a:schemeClr>
              </a:solidFill>
            </a:endParaRPr>
          </a:p>
        </p:txBody>
      </p:sp>
      <p:sp>
        <p:nvSpPr>
          <p:cNvPr id="6" name="Google Shape;55;p1">
            <a:extLst>
              <a:ext uri="{FF2B5EF4-FFF2-40B4-BE49-F238E27FC236}">
                <a16:creationId xmlns:a16="http://schemas.microsoft.com/office/drawing/2014/main" id="{76127783-D025-BAE3-07D2-195E428142B9}"/>
              </a:ext>
            </a:extLst>
          </p:cNvPr>
          <p:cNvSpPr txBox="1"/>
          <p:nvPr/>
        </p:nvSpPr>
        <p:spPr>
          <a:xfrm>
            <a:off x="4007726" y="295276"/>
            <a:ext cx="7393698" cy="2586208"/>
          </a:xfrm>
          <a:prstGeom prst="rect">
            <a:avLst/>
          </a:prstGeom>
          <a:noFill/>
          <a:ln>
            <a:noFill/>
          </a:ln>
          <a:effectLst/>
        </p:spPr>
        <p:txBody>
          <a:bodyPr spcFirstLastPara="1" wrap="square" lIns="91425" tIns="91425" rIns="91425" bIns="91425" anchor="b" anchorCtr="0">
            <a:normAutofit fontScale="77500" lnSpcReduction="20000"/>
          </a:bodyPr>
          <a:lstStyle/>
          <a:p>
            <a:pPr marL="628650" marR="0" lvl="0" rtl="0">
              <a:lnSpc>
                <a:spcPct val="220000"/>
              </a:lnSpc>
              <a:spcBef>
                <a:spcPts val="0"/>
              </a:spcBef>
              <a:spcAft>
                <a:spcPts val="0"/>
              </a:spcAft>
              <a:buClr>
                <a:srgbClr val="000000"/>
              </a:buClr>
              <a:buSzPct val="100000"/>
              <a:buFont typeface="Arial"/>
              <a:buNone/>
            </a:pPr>
            <a:r>
              <a:rPr lang="fr-FR" sz="5200" b="1" i="0" u="none" strike="noStrike" cap="none" dirty="0">
                <a:solidFill>
                  <a:schemeClr val="tx1">
                    <a:lumMod val="85000"/>
                    <a:lumOff val="15000"/>
                  </a:schemeClr>
                </a:solidFill>
                <a:latin typeface="Montserrat"/>
                <a:ea typeface="Montserrat"/>
                <a:cs typeface="Montserrat"/>
                <a:sym typeface="Montserrat"/>
              </a:rPr>
              <a:t>Projet 12 </a:t>
            </a:r>
          </a:p>
          <a:p>
            <a:pPr marL="628650" marR="0" lvl="0" rtl="0">
              <a:lnSpc>
                <a:spcPct val="100000"/>
              </a:lnSpc>
              <a:spcBef>
                <a:spcPts val="0"/>
              </a:spcBef>
              <a:spcAft>
                <a:spcPts val="1200"/>
              </a:spcAft>
              <a:buClr>
                <a:srgbClr val="000000"/>
              </a:buClr>
              <a:buSzPct val="100000"/>
              <a:buFont typeface="Arial"/>
              <a:buNone/>
            </a:pPr>
            <a:r>
              <a:rPr lang="fr-FR" sz="5200" b="0" i="0" u="none" strike="noStrike" cap="none" dirty="0">
                <a:solidFill>
                  <a:schemeClr val="tx1">
                    <a:lumMod val="85000"/>
                    <a:lumOff val="15000"/>
                  </a:schemeClr>
                </a:solidFill>
                <a:latin typeface="Montserrat"/>
                <a:ea typeface="Montserrat"/>
                <a:cs typeface="Montserrat"/>
                <a:sym typeface="Montserrat"/>
              </a:rPr>
              <a:t>Détectez des faux billets avec Python</a:t>
            </a:r>
          </a:p>
        </p:txBody>
      </p:sp>
      <p:sp>
        <p:nvSpPr>
          <p:cNvPr id="7" name="Google Shape;56;p1">
            <a:extLst>
              <a:ext uri="{FF2B5EF4-FFF2-40B4-BE49-F238E27FC236}">
                <a16:creationId xmlns:a16="http://schemas.microsoft.com/office/drawing/2014/main" id="{42943243-33A6-41CF-6788-50B508F621E1}"/>
              </a:ext>
            </a:extLst>
          </p:cNvPr>
          <p:cNvSpPr txBox="1"/>
          <p:nvPr/>
        </p:nvSpPr>
        <p:spPr>
          <a:xfrm>
            <a:off x="4741932" y="3007944"/>
            <a:ext cx="6344155" cy="968573"/>
          </a:xfrm>
          <a:prstGeom prst="rect">
            <a:avLst/>
          </a:prstGeom>
          <a:noFill/>
          <a:ln>
            <a:noFill/>
          </a:ln>
          <a:effectLst>
            <a:outerShdw blurRad="50800" dist="38100" dir="2700000" algn="tl" rotWithShape="0">
              <a:prstClr val="black">
                <a:alpha val="40000"/>
              </a:prstClr>
            </a:outerShdw>
          </a:effectLst>
        </p:spPr>
        <p:txBody>
          <a:bodyPr spcFirstLastPara="1" wrap="square" lIns="91425" tIns="91425" rIns="91425" bIns="91425" anchor="t" anchorCtr="0">
            <a:normAutofit/>
          </a:bodyPr>
          <a:lstStyle/>
          <a:p>
            <a:pPr marL="0" marR="0" lvl="0" indent="0" rtl="0">
              <a:lnSpc>
                <a:spcPct val="100000"/>
              </a:lnSpc>
              <a:spcBef>
                <a:spcPts val="0"/>
              </a:spcBef>
              <a:spcAft>
                <a:spcPts val="0"/>
              </a:spcAft>
              <a:buClr>
                <a:srgbClr val="000000"/>
              </a:buClr>
              <a:buSzPct val="100000"/>
              <a:buFont typeface="Arial"/>
              <a:buNone/>
            </a:pPr>
            <a:r>
              <a:rPr lang="fr" sz="2400" b="1" i="0" u="none" strike="noStrike" cap="none" dirty="0">
                <a:solidFill>
                  <a:schemeClr val="tx1">
                    <a:lumMod val="85000"/>
                    <a:lumOff val="15000"/>
                  </a:schemeClr>
                </a:solidFill>
                <a:latin typeface="Montserrat"/>
                <a:ea typeface="Montserrat"/>
                <a:cs typeface="Montserrat"/>
                <a:sym typeface="Montserrat"/>
              </a:rPr>
              <a:t>Marie G.</a:t>
            </a:r>
          </a:p>
          <a:p>
            <a:pPr>
              <a:buSzPct val="100000"/>
            </a:pPr>
            <a:r>
              <a:rPr lang="fr-FR" sz="2400" b="1" i="0" u="none" strike="noStrike" cap="none" dirty="0">
                <a:solidFill>
                  <a:schemeClr val="tx1">
                    <a:lumMod val="85000"/>
                    <a:lumOff val="15000"/>
                  </a:schemeClr>
                </a:solidFill>
                <a:latin typeface="Montserrat"/>
                <a:ea typeface="Montserrat"/>
                <a:cs typeface="Montserrat"/>
                <a:sym typeface="Montserrat"/>
              </a:rPr>
              <a:t>Parcours Data </a:t>
            </a:r>
            <a:r>
              <a:rPr lang="fr-FR" sz="2400" b="1" i="0" u="none" strike="noStrike" cap="none" dirty="0" err="1">
                <a:solidFill>
                  <a:schemeClr val="tx1">
                    <a:lumMod val="85000"/>
                    <a:lumOff val="15000"/>
                  </a:schemeClr>
                </a:solidFill>
                <a:latin typeface="Montserrat"/>
                <a:ea typeface="Montserrat"/>
                <a:cs typeface="Montserrat"/>
                <a:sym typeface="Montserrat"/>
              </a:rPr>
              <a:t>Analyst</a:t>
            </a:r>
            <a:r>
              <a:rPr lang="fr-FR" sz="2400" b="1" i="0" u="none" strike="noStrike" cap="none" dirty="0">
                <a:solidFill>
                  <a:schemeClr val="tx1">
                    <a:lumMod val="85000"/>
                    <a:lumOff val="15000"/>
                  </a:schemeClr>
                </a:solidFill>
                <a:latin typeface="Montserrat"/>
                <a:ea typeface="Montserrat"/>
                <a:cs typeface="Montserrat"/>
                <a:sym typeface="Montserrat"/>
              </a:rPr>
              <a:t> - </a:t>
            </a:r>
            <a:fld id="{8D09E797-CF64-4FB6-A0C4-B9F365279AF7}" type="datetime1">
              <a:rPr lang="fr" sz="2400" b="1" i="0" u="none" strike="noStrike" cap="none" smtClean="0">
                <a:solidFill>
                  <a:schemeClr val="tx1">
                    <a:lumMod val="85000"/>
                    <a:lumOff val="15000"/>
                  </a:schemeClr>
                </a:solidFill>
                <a:latin typeface="Montserrat"/>
                <a:ea typeface="Montserrat"/>
                <a:cs typeface="Montserrat"/>
                <a:sym typeface="Montserrat"/>
              </a:rPr>
              <a:pPr>
                <a:buSzPct val="100000"/>
              </a:pPr>
              <a:t>19/02/2025</a:t>
            </a:fld>
            <a:endParaRPr sz="2400" b="1" i="0" u="none" strike="noStrike" cap="none" dirty="0">
              <a:solidFill>
                <a:schemeClr val="tx1">
                  <a:lumMod val="85000"/>
                  <a:lumOff val="15000"/>
                </a:schemeClr>
              </a:solidFill>
              <a:latin typeface="Montserrat"/>
              <a:ea typeface="Montserrat"/>
              <a:cs typeface="Montserrat"/>
              <a:sym typeface="Montserrat"/>
            </a:endParaRPr>
          </a:p>
        </p:txBody>
      </p:sp>
      <p:sp>
        <p:nvSpPr>
          <p:cNvPr id="12" name="Rectangle 11">
            <a:extLst>
              <a:ext uri="{FF2B5EF4-FFF2-40B4-BE49-F238E27FC236}">
                <a16:creationId xmlns:a16="http://schemas.microsoft.com/office/drawing/2014/main" id="{B24D377A-348D-454A-1303-B35C9C791A59}"/>
              </a:ext>
            </a:extLst>
          </p:cNvPr>
          <p:cNvSpPr/>
          <p:nvPr/>
        </p:nvSpPr>
        <p:spPr>
          <a:xfrm>
            <a:off x="133352" y="4524756"/>
            <a:ext cx="11877932" cy="433324"/>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895350">
              <a:tabLst>
                <a:tab pos="361950" algn="l"/>
              </a:tabLst>
            </a:pPr>
            <a:r>
              <a:rPr lang="fr-FR" sz="2000" dirty="0">
                <a:solidFill>
                  <a:schemeClr val="tx1">
                    <a:lumMod val="85000"/>
                    <a:lumOff val="15000"/>
                  </a:schemeClr>
                </a:solidFill>
              </a:rPr>
              <a:t>1.	1500 billets et 6 variables de dimension pour identifier les faux billets</a:t>
            </a:r>
          </a:p>
        </p:txBody>
      </p:sp>
      <p:sp>
        <p:nvSpPr>
          <p:cNvPr id="2" name="Rectangle 1">
            <a:extLst>
              <a:ext uri="{FF2B5EF4-FFF2-40B4-BE49-F238E27FC236}">
                <a16:creationId xmlns:a16="http://schemas.microsoft.com/office/drawing/2014/main" id="{55ECACF8-7D96-A629-C360-E44019D9C6B0}"/>
              </a:ext>
            </a:extLst>
          </p:cNvPr>
          <p:cNvSpPr/>
          <p:nvPr/>
        </p:nvSpPr>
        <p:spPr>
          <a:xfrm>
            <a:off x="133351" y="5111996"/>
            <a:ext cx="11877932" cy="433324"/>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895350">
              <a:tabLst>
                <a:tab pos="361950" algn="l"/>
              </a:tabLst>
            </a:pPr>
            <a:r>
              <a:rPr lang="fr-FR" sz="2000" dirty="0">
                <a:solidFill>
                  <a:schemeClr val="tx1">
                    <a:lumMod val="85000"/>
                    <a:lumOff val="15000"/>
                  </a:schemeClr>
                </a:solidFill>
              </a:rPr>
              <a:t>2.	Un modèle de régression linéaire limité pour déterminer les mesures manquantes</a:t>
            </a:r>
          </a:p>
        </p:txBody>
      </p:sp>
      <p:sp>
        <p:nvSpPr>
          <p:cNvPr id="3" name="Rectangle 2">
            <a:extLst>
              <a:ext uri="{FF2B5EF4-FFF2-40B4-BE49-F238E27FC236}">
                <a16:creationId xmlns:a16="http://schemas.microsoft.com/office/drawing/2014/main" id="{8C5208D3-0407-8AE3-5003-2766C8546A77}"/>
              </a:ext>
            </a:extLst>
          </p:cNvPr>
          <p:cNvSpPr/>
          <p:nvPr/>
        </p:nvSpPr>
        <p:spPr>
          <a:xfrm>
            <a:off x="133351" y="5703881"/>
            <a:ext cx="11877932" cy="433324"/>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895350">
              <a:tabLst>
                <a:tab pos="361950" algn="l"/>
              </a:tabLst>
            </a:pPr>
            <a:r>
              <a:rPr lang="fr-FR" sz="2000" dirty="0">
                <a:solidFill>
                  <a:schemeClr val="tx1">
                    <a:lumMod val="85000"/>
                    <a:lumOff val="15000"/>
                  </a:schemeClr>
                </a:solidFill>
              </a:rPr>
              <a:t>3.	Un algorithme de détection des faux-billets performant et modulable</a:t>
            </a:r>
          </a:p>
        </p:txBody>
      </p:sp>
      <p:pic>
        <p:nvPicPr>
          <p:cNvPr id="8" name="Image 7">
            <a:extLst>
              <a:ext uri="{FF2B5EF4-FFF2-40B4-BE49-F238E27FC236}">
                <a16:creationId xmlns:a16="http://schemas.microsoft.com/office/drawing/2014/main" id="{CCE1AF72-F02C-F674-1E4C-F9D305C338F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813487" y="392364"/>
            <a:ext cx="3194239" cy="2128284"/>
          </a:xfrm>
          <a:prstGeom prst="rect">
            <a:avLst/>
          </a:prstGeom>
        </p:spPr>
      </p:pic>
    </p:spTree>
    <p:extLst>
      <p:ext uri="{BB962C8B-B14F-4D97-AF65-F5344CB8AC3E}">
        <p14:creationId xmlns:p14="http://schemas.microsoft.com/office/powerpoint/2010/main" val="134725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5E529E13-5CEF-7F87-670F-C0A672AA3891}"/>
              </a:ext>
            </a:extLst>
          </p:cNvPr>
          <p:cNvSpPr/>
          <p:nvPr/>
        </p:nvSpPr>
        <p:spPr>
          <a:xfrm>
            <a:off x="312820" y="755092"/>
            <a:ext cx="11336255" cy="263016"/>
          </a:xfrm>
          <a:prstGeom prst="roundRect">
            <a:avLst>
              <a:gd name="adj" fmla="val 10423"/>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Performance comparée des modèles retenus</a:t>
            </a:r>
          </a:p>
        </p:txBody>
      </p:sp>
      <p:pic>
        <p:nvPicPr>
          <p:cNvPr id="7" name="Image 6">
            <a:extLst>
              <a:ext uri="{FF2B5EF4-FFF2-40B4-BE49-F238E27FC236}">
                <a16:creationId xmlns:a16="http://schemas.microsoft.com/office/drawing/2014/main" id="{FAFFB56B-375A-E841-07F5-DBF8A950F6DC}"/>
              </a:ext>
            </a:extLst>
          </p:cNvPr>
          <p:cNvPicPr>
            <a:picLocks noChangeAspect="1"/>
          </p:cNvPicPr>
          <p:nvPr/>
        </p:nvPicPr>
        <p:blipFill>
          <a:blip r:embed="rId2"/>
          <a:stretch>
            <a:fillRect/>
          </a:stretch>
        </p:blipFill>
        <p:spPr>
          <a:xfrm>
            <a:off x="550005" y="3289593"/>
            <a:ext cx="4864948" cy="1416896"/>
          </a:xfrm>
          <a:prstGeom prst="rect">
            <a:avLst/>
          </a:prstGeom>
        </p:spPr>
      </p:pic>
      <p:sp>
        <p:nvSpPr>
          <p:cNvPr id="24" name="Rectangle : coins arrondis 23">
            <a:extLst>
              <a:ext uri="{FF2B5EF4-FFF2-40B4-BE49-F238E27FC236}">
                <a16:creationId xmlns:a16="http://schemas.microsoft.com/office/drawing/2014/main" id="{94C10B29-86A1-9FEA-D14D-2C0288DEB833}"/>
              </a:ext>
            </a:extLst>
          </p:cNvPr>
          <p:cNvSpPr/>
          <p:nvPr/>
        </p:nvSpPr>
        <p:spPr>
          <a:xfrm>
            <a:off x="415362" y="5067130"/>
            <a:ext cx="5398580" cy="1014402"/>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spcAft>
                <a:spcPts val="600"/>
              </a:spcAft>
              <a:buClr>
                <a:schemeClr val="accent1"/>
              </a:buClr>
            </a:pPr>
            <a:r>
              <a:rPr lang="fr-FR" sz="1100" b="1" dirty="0">
                <a:solidFill>
                  <a:schemeClr val="tx1">
                    <a:lumMod val="85000"/>
                    <a:lumOff val="15000"/>
                  </a:schemeClr>
                </a:solidFill>
              </a:rPr>
              <a:t>La forêt aléatoire donne les meilleurs résultats en validation croisée</a:t>
            </a:r>
            <a:r>
              <a:rPr lang="fr-FR" sz="1100" dirty="0">
                <a:solidFill>
                  <a:schemeClr val="tx1">
                    <a:lumMod val="85000"/>
                    <a:lumOff val="15000"/>
                  </a:schemeClr>
                </a:solidFill>
              </a:rPr>
              <a:t>, suivie de très près par la régression logistique puis par KNN, et enfin par le K-</a:t>
            </a:r>
            <a:r>
              <a:rPr lang="fr-FR" sz="1100" dirty="0" err="1">
                <a:solidFill>
                  <a:schemeClr val="tx1">
                    <a:lumMod val="85000"/>
                    <a:lumOff val="15000"/>
                  </a:schemeClr>
                </a:solidFill>
              </a:rPr>
              <a:t>Means</a:t>
            </a:r>
            <a:endParaRPr lang="fr-FR" sz="1100" dirty="0">
              <a:solidFill>
                <a:schemeClr val="tx1">
                  <a:lumMod val="85000"/>
                  <a:lumOff val="15000"/>
                </a:schemeClr>
              </a:solidFill>
            </a:endParaRPr>
          </a:p>
          <a:p>
            <a:pPr marL="95250" lvl="1">
              <a:spcAft>
                <a:spcPts val="600"/>
              </a:spcAft>
              <a:buClr>
                <a:schemeClr val="accent1"/>
              </a:buClr>
            </a:pPr>
            <a:r>
              <a:rPr lang="fr-FR" sz="1100" dirty="0">
                <a:solidFill>
                  <a:schemeClr val="tx1">
                    <a:lumMod val="85000"/>
                    <a:lumOff val="15000"/>
                  </a:schemeClr>
                </a:solidFill>
              </a:rPr>
              <a:t>Dans l’ensemble, les résultats sont proches de 100 % de prédictions correctes :</a:t>
            </a:r>
            <a:r>
              <a:rPr lang="fr-FR" sz="1100" b="1" dirty="0">
                <a:solidFill>
                  <a:schemeClr val="tx1">
                    <a:lumMod val="85000"/>
                    <a:lumOff val="15000"/>
                  </a:schemeClr>
                </a:solidFill>
              </a:rPr>
              <a:t> il est donc compliqué de différencier clairement les performances entre algorithmes et d’améliorer les scores</a:t>
            </a:r>
          </a:p>
        </p:txBody>
      </p:sp>
      <p:grpSp>
        <p:nvGrpSpPr>
          <p:cNvPr id="11" name="Groupe 10">
            <a:extLst>
              <a:ext uri="{FF2B5EF4-FFF2-40B4-BE49-F238E27FC236}">
                <a16:creationId xmlns:a16="http://schemas.microsoft.com/office/drawing/2014/main" id="{1473E9A4-578F-A6CA-255B-E4B7058AEA76}"/>
              </a:ext>
            </a:extLst>
          </p:cNvPr>
          <p:cNvGrpSpPr/>
          <p:nvPr/>
        </p:nvGrpSpPr>
        <p:grpSpPr>
          <a:xfrm>
            <a:off x="10106281" y="3223253"/>
            <a:ext cx="1670357" cy="3093228"/>
            <a:chOff x="10106281" y="3223253"/>
            <a:chExt cx="1670357" cy="3093228"/>
          </a:xfrm>
        </p:grpSpPr>
        <p:pic>
          <p:nvPicPr>
            <p:cNvPr id="16" name="Image 15">
              <a:extLst>
                <a:ext uri="{FF2B5EF4-FFF2-40B4-BE49-F238E27FC236}">
                  <a16:creationId xmlns:a16="http://schemas.microsoft.com/office/drawing/2014/main" id="{82515E38-7B9B-8DF8-594B-8EDFFC835D39}"/>
                </a:ext>
              </a:extLst>
            </p:cNvPr>
            <p:cNvPicPr>
              <a:picLocks noChangeAspect="1"/>
            </p:cNvPicPr>
            <p:nvPr/>
          </p:nvPicPr>
          <p:blipFill>
            <a:blip r:embed="rId3"/>
            <a:stretch>
              <a:fillRect/>
            </a:stretch>
          </p:blipFill>
          <p:spPr>
            <a:xfrm>
              <a:off x="10371504" y="4690294"/>
              <a:ext cx="1405134" cy="1428950"/>
            </a:xfrm>
            <a:prstGeom prst="rect">
              <a:avLst/>
            </a:prstGeom>
          </p:spPr>
        </p:pic>
        <p:pic>
          <p:nvPicPr>
            <p:cNvPr id="18" name="Image 17">
              <a:extLst>
                <a:ext uri="{FF2B5EF4-FFF2-40B4-BE49-F238E27FC236}">
                  <a16:creationId xmlns:a16="http://schemas.microsoft.com/office/drawing/2014/main" id="{C6266BC0-85B6-506E-FE0D-545FDD609001}"/>
                </a:ext>
              </a:extLst>
            </p:cNvPr>
            <p:cNvPicPr>
              <a:picLocks noChangeAspect="1"/>
            </p:cNvPicPr>
            <p:nvPr/>
          </p:nvPicPr>
          <p:blipFill>
            <a:blip r:embed="rId4"/>
            <a:stretch>
              <a:fillRect/>
            </a:stretch>
          </p:blipFill>
          <p:spPr>
            <a:xfrm>
              <a:off x="10338910" y="3223253"/>
              <a:ext cx="1290503" cy="1335003"/>
            </a:xfrm>
            <a:prstGeom prst="rect">
              <a:avLst/>
            </a:prstGeom>
          </p:spPr>
        </p:pic>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E6DBBD96-B864-4023-7549-A9749DF52F70}"/>
                    </a:ext>
                  </a:extLst>
                </p:cNvPr>
                <p:cNvSpPr txBox="1"/>
                <p:nvPr/>
              </p:nvSpPr>
              <p:spPr>
                <a:xfrm rot="16200000">
                  <a:off x="9596193" y="5310410"/>
                  <a:ext cx="1311412" cy="2308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m:rPr>
                            <m:nor/>
                          </m:rPr>
                          <a:rPr lang="fr-FR" sz="900" dirty="0"/>
                          <m:t>taux</m:t>
                        </m:r>
                        <m:r>
                          <m:rPr>
                            <m:nor/>
                          </m:rPr>
                          <a:rPr lang="fr-FR" sz="900" dirty="0"/>
                          <m:t> </m:t>
                        </m:r>
                        <m:r>
                          <m:rPr>
                            <m:nor/>
                          </m:rPr>
                          <a:rPr lang="fr-FR" sz="900" dirty="0"/>
                          <m:t>de</m:t>
                        </m:r>
                        <m:r>
                          <m:rPr>
                            <m:nor/>
                          </m:rPr>
                          <a:rPr lang="fr-FR" sz="900" dirty="0"/>
                          <m:t> </m:t>
                        </m:r>
                        <m:r>
                          <m:rPr>
                            <m:nor/>
                          </m:rPr>
                          <a:rPr lang="fr-FR" sz="900" dirty="0"/>
                          <m:t>vrais</m:t>
                        </m:r>
                        <m:r>
                          <m:rPr>
                            <m:nor/>
                          </m:rPr>
                          <a:rPr lang="fr-FR" sz="900" dirty="0"/>
                          <m:t> </m:t>
                        </m:r>
                        <m:r>
                          <m:rPr>
                            <m:nor/>
                          </m:rPr>
                          <a:rPr lang="fr-FR" sz="900" dirty="0"/>
                          <m:t>positifs</m:t>
                        </m:r>
                      </m:oMath>
                    </m:oMathPara>
                  </a14:m>
                  <a:endParaRPr lang="fr-FR" sz="900" dirty="0"/>
                </a:p>
              </p:txBody>
            </p:sp>
          </mc:Choice>
          <mc:Fallback xmlns="">
            <p:sp>
              <p:nvSpPr>
                <p:cNvPr id="31" name="ZoneTexte 30">
                  <a:extLst>
                    <a:ext uri="{FF2B5EF4-FFF2-40B4-BE49-F238E27FC236}">
                      <a16:creationId xmlns:a16="http://schemas.microsoft.com/office/drawing/2014/main" id="{E6DBBD96-B864-4023-7549-A9749DF52F70}"/>
                    </a:ext>
                  </a:extLst>
                </p:cNvPr>
                <p:cNvSpPr txBox="1">
                  <a:spLocks noRot="1" noChangeAspect="1" noMove="1" noResize="1" noEditPoints="1" noAdjustHandles="1" noChangeArrowheads="1" noChangeShapeType="1" noTextEdit="1"/>
                </p:cNvSpPr>
                <p:nvPr/>
              </p:nvSpPr>
              <p:spPr>
                <a:xfrm rot="16200000">
                  <a:off x="9596193" y="5310410"/>
                  <a:ext cx="1311412" cy="230832"/>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2" name="ZoneTexte 31">
                  <a:extLst>
                    <a:ext uri="{FF2B5EF4-FFF2-40B4-BE49-F238E27FC236}">
                      <a16:creationId xmlns:a16="http://schemas.microsoft.com/office/drawing/2014/main" id="{8F19A607-ACB8-4B67-5292-6EF21CAE52A5}"/>
                    </a:ext>
                  </a:extLst>
                </p:cNvPr>
                <p:cNvSpPr txBox="1"/>
                <p:nvPr/>
              </p:nvSpPr>
              <p:spPr>
                <a:xfrm>
                  <a:off x="10541312" y="6085649"/>
                  <a:ext cx="929582" cy="2308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900" i="1">
                            <a:latin typeface="Cambria Math" panose="02040503050406030204" pitchFamily="18" charset="0"/>
                          </a:rPr>
                          <m:t>𝑡𝑎𝑢𝑥</m:t>
                        </m:r>
                        <m:r>
                          <a:rPr lang="fr-FR" sz="900" i="1">
                            <a:latin typeface="Cambria Math" panose="02040503050406030204" pitchFamily="18" charset="0"/>
                          </a:rPr>
                          <m:t> </m:t>
                        </m:r>
                        <m:r>
                          <a:rPr lang="fr-FR" sz="900" i="1">
                            <a:latin typeface="Cambria Math" panose="02040503050406030204" pitchFamily="18" charset="0"/>
                          </a:rPr>
                          <m:t>𝑑𝑒</m:t>
                        </m:r>
                        <m:r>
                          <a:rPr lang="fr-FR" sz="900" i="1">
                            <a:latin typeface="Cambria Math" panose="02040503050406030204" pitchFamily="18" charset="0"/>
                          </a:rPr>
                          <m:t> </m:t>
                        </m:r>
                        <m:r>
                          <a:rPr lang="fr-FR" sz="900" i="1">
                            <a:latin typeface="Cambria Math" panose="02040503050406030204" pitchFamily="18" charset="0"/>
                          </a:rPr>
                          <m:t>𝑓𝑎𝑢𝑥</m:t>
                        </m:r>
                        <m:r>
                          <a:rPr lang="fr-FR" sz="900" i="1">
                            <a:latin typeface="Cambria Math" panose="02040503050406030204" pitchFamily="18" charset="0"/>
                          </a:rPr>
                          <m:t> </m:t>
                        </m:r>
                        <m:r>
                          <a:rPr lang="fr-FR" sz="900" i="1">
                            <a:latin typeface="Cambria Math" panose="02040503050406030204" pitchFamily="18" charset="0"/>
                          </a:rPr>
                          <m:t>𝑝𝑜𝑠𝑖𝑡𝑖𝑓𝑠</m:t>
                        </m:r>
                      </m:oMath>
                    </m:oMathPara>
                  </a14:m>
                  <a:endParaRPr lang="fr-FR" sz="900" dirty="0"/>
                </a:p>
              </p:txBody>
            </p:sp>
          </mc:Choice>
          <mc:Fallback xmlns="">
            <p:sp>
              <p:nvSpPr>
                <p:cNvPr id="32" name="ZoneTexte 31">
                  <a:extLst>
                    <a:ext uri="{FF2B5EF4-FFF2-40B4-BE49-F238E27FC236}">
                      <a16:creationId xmlns:a16="http://schemas.microsoft.com/office/drawing/2014/main" id="{8F19A607-ACB8-4B67-5292-6EF21CAE52A5}"/>
                    </a:ext>
                  </a:extLst>
                </p:cNvPr>
                <p:cNvSpPr txBox="1">
                  <a:spLocks noRot="1" noChangeAspect="1" noMove="1" noResize="1" noEditPoints="1" noAdjustHandles="1" noChangeArrowheads="1" noChangeShapeType="1" noTextEdit="1"/>
                </p:cNvSpPr>
                <p:nvPr/>
              </p:nvSpPr>
              <p:spPr>
                <a:xfrm>
                  <a:off x="10541312" y="6085649"/>
                  <a:ext cx="929582" cy="230832"/>
                </a:xfrm>
                <a:prstGeom prst="rect">
                  <a:avLst/>
                </a:prstGeom>
                <a:blipFill>
                  <a:blip r:embed="rId6"/>
                  <a:stretch>
                    <a:fillRect r="-34641" b="-263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8F87F326-737C-430A-20C0-A5AE1734D8F8}"/>
                    </a:ext>
                  </a:extLst>
                </p:cNvPr>
                <p:cNvSpPr txBox="1"/>
                <p:nvPr/>
              </p:nvSpPr>
              <p:spPr>
                <a:xfrm rot="16200000">
                  <a:off x="9531110" y="3831431"/>
                  <a:ext cx="1381174" cy="2308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m:rPr>
                            <m:nor/>
                          </m:rPr>
                          <a:rPr lang="fr-FR" sz="900" dirty="0"/>
                          <m:t>taux</m:t>
                        </m:r>
                        <m:r>
                          <m:rPr>
                            <m:nor/>
                          </m:rPr>
                          <a:rPr lang="fr-FR" sz="900" dirty="0"/>
                          <m:t> </m:t>
                        </m:r>
                        <m:r>
                          <m:rPr>
                            <m:nor/>
                          </m:rPr>
                          <a:rPr lang="fr-FR" sz="900" dirty="0"/>
                          <m:t>de</m:t>
                        </m:r>
                        <m:r>
                          <m:rPr>
                            <m:nor/>
                          </m:rPr>
                          <a:rPr lang="fr-FR" sz="900" dirty="0"/>
                          <m:t> </m:t>
                        </m:r>
                        <m:r>
                          <m:rPr>
                            <m:nor/>
                          </m:rPr>
                          <a:rPr lang="fr-FR" sz="900" dirty="0"/>
                          <m:t>vrais</m:t>
                        </m:r>
                        <m:r>
                          <m:rPr>
                            <m:nor/>
                          </m:rPr>
                          <a:rPr lang="fr-FR" sz="900" dirty="0"/>
                          <m:t> </m:t>
                        </m:r>
                        <m:r>
                          <m:rPr>
                            <m:nor/>
                          </m:rPr>
                          <a:rPr lang="fr-FR" sz="900" dirty="0"/>
                          <m:t>positifs</m:t>
                        </m:r>
                      </m:oMath>
                    </m:oMathPara>
                  </a14:m>
                  <a:endParaRPr lang="fr-FR" sz="900" dirty="0"/>
                </a:p>
              </p:txBody>
            </p:sp>
          </mc:Choice>
          <mc:Fallback xmlns="">
            <p:sp>
              <p:nvSpPr>
                <p:cNvPr id="33" name="ZoneTexte 32">
                  <a:extLst>
                    <a:ext uri="{FF2B5EF4-FFF2-40B4-BE49-F238E27FC236}">
                      <a16:creationId xmlns:a16="http://schemas.microsoft.com/office/drawing/2014/main" id="{8F87F326-737C-430A-20C0-A5AE1734D8F8}"/>
                    </a:ext>
                  </a:extLst>
                </p:cNvPr>
                <p:cNvSpPr txBox="1">
                  <a:spLocks noRot="1" noChangeAspect="1" noMove="1" noResize="1" noEditPoints="1" noAdjustHandles="1" noChangeArrowheads="1" noChangeShapeType="1" noTextEdit="1"/>
                </p:cNvSpPr>
                <p:nvPr/>
              </p:nvSpPr>
              <p:spPr>
                <a:xfrm rot="16200000">
                  <a:off x="9531110" y="3831431"/>
                  <a:ext cx="1381174" cy="230832"/>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5" name="ZoneTexte 34">
                  <a:extLst>
                    <a:ext uri="{FF2B5EF4-FFF2-40B4-BE49-F238E27FC236}">
                      <a16:creationId xmlns:a16="http://schemas.microsoft.com/office/drawing/2014/main" id="{23FC05BF-0B73-2668-3A36-024098AE25BF}"/>
                    </a:ext>
                  </a:extLst>
                </p:cNvPr>
                <p:cNvSpPr txBox="1"/>
                <p:nvPr/>
              </p:nvSpPr>
              <p:spPr>
                <a:xfrm>
                  <a:off x="10541312" y="4455180"/>
                  <a:ext cx="929582" cy="2308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900" i="1">
                            <a:latin typeface="Cambria Math" panose="02040503050406030204" pitchFamily="18" charset="0"/>
                          </a:rPr>
                          <m:t>𝑡𝑎𝑢𝑥</m:t>
                        </m:r>
                        <m:r>
                          <a:rPr lang="fr-FR" sz="900" i="1">
                            <a:latin typeface="Cambria Math" panose="02040503050406030204" pitchFamily="18" charset="0"/>
                          </a:rPr>
                          <m:t> </m:t>
                        </m:r>
                        <m:r>
                          <a:rPr lang="fr-FR" sz="900" i="1">
                            <a:latin typeface="Cambria Math" panose="02040503050406030204" pitchFamily="18" charset="0"/>
                          </a:rPr>
                          <m:t>𝑑𝑒</m:t>
                        </m:r>
                        <m:r>
                          <a:rPr lang="fr-FR" sz="900" i="1">
                            <a:latin typeface="Cambria Math" panose="02040503050406030204" pitchFamily="18" charset="0"/>
                          </a:rPr>
                          <m:t> </m:t>
                        </m:r>
                        <m:r>
                          <a:rPr lang="fr-FR" sz="900" i="1">
                            <a:latin typeface="Cambria Math" panose="02040503050406030204" pitchFamily="18" charset="0"/>
                          </a:rPr>
                          <m:t>𝑓𝑎𝑢𝑥</m:t>
                        </m:r>
                        <m:r>
                          <a:rPr lang="fr-FR" sz="900" i="1">
                            <a:latin typeface="Cambria Math" panose="02040503050406030204" pitchFamily="18" charset="0"/>
                          </a:rPr>
                          <m:t> </m:t>
                        </m:r>
                        <m:r>
                          <a:rPr lang="fr-FR" sz="900" i="1">
                            <a:latin typeface="Cambria Math" panose="02040503050406030204" pitchFamily="18" charset="0"/>
                          </a:rPr>
                          <m:t>𝑝𝑜𝑠𝑖𝑡𝑖𝑓𝑠</m:t>
                        </m:r>
                      </m:oMath>
                    </m:oMathPara>
                  </a14:m>
                  <a:endParaRPr lang="fr-FR" sz="900" dirty="0"/>
                </a:p>
              </p:txBody>
            </p:sp>
          </mc:Choice>
          <mc:Fallback xmlns="">
            <p:sp>
              <p:nvSpPr>
                <p:cNvPr id="35" name="ZoneTexte 34">
                  <a:extLst>
                    <a:ext uri="{FF2B5EF4-FFF2-40B4-BE49-F238E27FC236}">
                      <a16:creationId xmlns:a16="http://schemas.microsoft.com/office/drawing/2014/main" id="{23FC05BF-0B73-2668-3A36-024098AE25BF}"/>
                    </a:ext>
                  </a:extLst>
                </p:cNvPr>
                <p:cNvSpPr txBox="1">
                  <a:spLocks noRot="1" noChangeAspect="1" noMove="1" noResize="1" noEditPoints="1" noAdjustHandles="1" noChangeArrowheads="1" noChangeShapeType="1" noTextEdit="1"/>
                </p:cNvSpPr>
                <p:nvPr/>
              </p:nvSpPr>
              <p:spPr>
                <a:xfrm>
                  <a:off x="10541312" y="4455180"/>
                  <a:ext cx="929582" cy="230832"/>
                </a:xfrm>
                <a:prstGeom prst="rect">
                  <a:avLst/>
                </a:prstGeom>
                <a:blipFill>
                  <a:blip r:embed="rId8"/>
                  <a:stretch>
                    <a:fillRect r="-34641"/>
                  </a:stretch>
                </a:blipFill>
              </p:spPr>
              <p:txBody>
                <a:bodyPr/>
                <a:lstStyle/>
                <a:p>
                  <a:r>
                    <a:rPr lang="fr-FR">
                      <a:noFill/>
                    </a:rPr>
                    <a:t> </a:t>
                  </a:r>
                </a:p>
              </p:txBody>
            </p:sp>
          </mc:Fallback>
        </mc:AlternateContent>
      </p:grpSp>
      <p:grpSp>
        <p:nvGrpSpPr>
          <p:cNvPr id="6" name="Groupe 5">
            <a:extLst>
              <a:ext uri="{FF2B5EF4-FFF2-40B4-BE49-F238E27FC236}">
                <a16:creationId xmlns:a16="http://schemas.microsoft.com/office/drawing/2014/main" id="{5798E716-25FC-74C6-541B-AF79CDA135A5}"/>
              </a:ext>
            </a:extLst>
          </p:cNvPr>
          <p:cNvGrpSpPr/>
          <p:nvPr/>
        </p:nvGrpSpPr>
        <p:grpSpPr>
          <a:xfrm>
            <a:off x="10149567" y="1444066"/>
            <a:ext cx="1517653" cy="1720748"/>
            <a:chOff x="10149567" y="1444066"/>
            <a:chExt cx="1517653" cy="1720748"/>
          </a:xfrm>
        </p:grpSpPr>
        <p:pic>
          <p:nvPicPr>
            <p:cNvPr id="20" name="Image 19">
              <a:extLst>
                <a:ext uri="{FF2B5EF4-FFF2-40B4-BE49-F238E27FC236}">
                  <a16:creationId xmlns:a16="http://schemas.microsoft.com/office/drawing/2014/main" id="{2306532F-F915-5691-E9C4-5B5FB0ABAEC2}"/>
                </a:ext>
              </a:extLst>
            </p:cNvPr>
            <p:cNvPicPr>
              <a:picLocks noChangeAspect="1"/>
            </p:cNvPicPr>
            <p:nvPr/>
          </p:nvPicPr>
          <p:blipFill>
            <a:blip r:embed="rId9"/>
            <a:stretch>
              <a:fillRect/>
            </a:stretch>
          </p:blipFill>
          <p:spPr>
            <a:xfrm>
              <a:off x="10338498" y="1622174"/>
              <a:ext cx="1328722" cy="1378949"/>
            </a:xfrm>
            <a:prstGeom prst="rect">
              <a:avLst/>
            </a:prstGeom>
          </p:spPr>
        </p:pic>
        <p:sp>
          <p:nvSpPr>
            <p:cNvPr id="34" name="ZoneTexte 33">
              <a:extLst>
                <a:ext uri="{FF2B5EF4-FFF2-40B4-BE49-F238E27FC236}">
                  <a16:creationId xmlns:a16="http://schemas.microsoft.com/office/drawing/2014/main" id="{8E689BA0-3735-8F2C-AA30-3F2FF4946E7B}"/>
                </a:ext>
              </a:extLst>
            </p:cNvPr>
            <p:cNvSpPr txBox="1"/>
            <p:nvPr/>
          </p:nvSpPr>
          <p:spPr>
            <a:xfrm rot="16200000">
              <a:off x="9425229" y="2168404"/>
              <a:ext cx="1679507" cy="230832"/>
            </a:xfrm>
            <a:prstGeom prst="rect">
              <a:avLst/>
            </a:prstGeom>
            <a:noFill/>
          </p:spPr>
          <p:txBody>
            <a:bodyPr wrap="square">
              <a:spAutoFit/>
            </a:bodyPr>
            <a:lstStyle/>
            <a:p>
              <a:pPr algn="ctr"/>
              <a:r>
                <a:rPr lang="fr-FR" sz="900" dirty="0"/>
                <a:t>taux de vrais positifs = rappel</a:t>
              </a:r>
            </a:p>
          </p:txBody>
        </p:sp>
        <mc:AlternateContent xmlns:mc="http://schemas.openxmlformats.org/markup-compatibility/2006" xmlns:a14="http://schemas.microsoft.com/office/drawing/2010/main">
          <mc:Choice Requires="a14">
            <p:sp>
              <p:nvSpPr>
                <p:cNvPr id="36" name="ZoneTexte 35">
                  <a:extLst>
                    <a:ext uri="{FF2B5EF4-FFF2-40B4-BE49-F238E27FC236}">
                      <a16:creationId xmlns:a16="http://schemas.microsoft.com/office/drawing/2014/main" id="{5991C256-CA96-F2C3-F52B-ED6B5A6468D4}"/>
                    </a:ext>
                  </a:extLst>
                </p:cNvPr>
                <p:cNvSpPr txBox="1"/>
                <p:nvPr/>
              </p:nvSpPr>
              <p:spPr>
                <a:xfrm>
                  <a:off x="10552204" y="2933982"/>
                  <a:ext cx="929582" cy="2308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900" b="0" i="1" smtClean="0">
                            <a:latin typeface="Cambria Math" panose="02040503050406030204" pitchFamily="18" charset="0"/>
                          </a:rPr>
                          <m:t>𝑡𝑎𝑢𝑥</m:t>
                        </m:r>
                        <m:r>
                          <a:rPr lang="fr-FR" sz="900" b="0" i="1" smtClean="0">
                            <a:latin typeface="Cambria Math" panose="02040503050406030204" pitchFamily="18" charset="0"/>
                          </a:rPr>
                          <m:t> </m:t>
                        </m:r>
                        <m:r>
                          <a:rPr lang="fr-FR" sz="900" b="0" i="1" smtClean="0">
                            <a:latin typeface="Cambria Math" panose="02040503050406030204" pitchFamily="18" charset="0"/>
                          </a:rPr>
                          <m:t>𝑑𝑒</m:t>
                        </m:r>
                        <m:r>
                          <a:rPr lang="fr-FR" sz="900" b="0" i="1" smtClean="0">
                            <a:latin typeface="Cambria Math" panose="02040503050406030204" pitchFamily="18" charset="0"/>
                          </a:rPr>
                          <m:t> </m:t>
                        </m:r>
                        <m:r>
                          <a:rPr lang="fr-FR" sz="900" b="0" i="1" smtClean="0">
                            <a:latin typeface="Cambria Math" panose="02040503050406030204" pitchFamily="18" charset="0"/>
                          </a:rPr>
                          <m:t>𝑓𝑎𝑢𝑥</m:t>
                        </m:r>
                        <m:r>
                          <a:rPr lang="fr-FR" sz="900" b="0" i="1" smtClean="0">
                            <a:latin typeface="Cambria Math" panose="02040503050406030204" pitchFamily="18" charset="0"/>
                          </a:rPr>
                          <m:t> </m:t>
                        </m:r>
                        <m:r>
                          <a:rPr lang="fr-FR" sz="900" b="0" i="1" smtClean="0">
                            <a:latin typeface="Cambria Math" panose="02040503050406030204" pitchFamily="18" charset="0"/>
                          </a:rPr>
                          <m:t>𝑝𝑜𝑠𝑖𝑡𝑖𝑓𝑠</m:t>
                        </m:r>
                      </m:oMath>
                    </m:oMathPara>
                  </a14:m>
                  <a:endParaRPr lang="fr-FR" sz="900" dirty="0"/>
                </a:p>
              </p:txBody>
            </p:sp>
          </mc:Choice>
          <mc:Fallback xmlns="">
            <p:sp>
              <p:nvSpPr>
                <p:cNvPr id="36" name="ZoneTexte 35">
                  <a:extLst>
                    <a:ext uri="{FF2B5EF4-FFF2-40B4-BE49-F238E27FC236}">
                      <a16:creationId xmlns:a16="http://schemas.microsoft.com/office/drawing/2014/main" id="{5991C256-CA96-F2C3-F52B-ED6B5A6468D4}"/>
                    </a:ext>
                  </a:extLst>
                </p:cNvPr>
                <p:cNvSpPr txBox="1">
                  <a:spLocks noRot="1" noChangeAspect="1" noMove="1" noResize="1" noEditPoints="1" noAdjustHandles="1" noChangeArrowheads="1" noChangeShapeType="1" noTextEdit="1"/>
                </p:cNvSpPr>
                <p:nvPr/>
              </p:nvSpPr>
              <p:spPr>
                <a:xfrm>
                  <a:off x="10552204" y="2933982"/>
                  <a:ext cx="929582" cy="230832"/>
                </a:xfrm>
                <a:prstGeom prst="rect">
                  <a:avLst/>
                </a:prstGeom>
                <a:blipFill>
                  <a:blip r:embed="rId6"/>
                  <a:stretch>
                    <a:fillRect r="-35526" b="-2632"/>
                  </a:stretch>
                </a:blipFill>
              </p:spPr>
              <p:txBody>
                <a:bodyPr/>
                <a:lstStyle/>
                <a:p>
                  <a:r>
                    <a:rPr lang="fr-FR">
                      <a:noFill/>
                    </a:rPr>
                    <a:t> </a:t>
                  </a:r>
                </a:p>
              </p:txBody>
            </p:sp>
          </mc:Fallback>
        </mc:AlternateContent>
        <p:sp>
          <p:nvSpPr>
            <p:cNvPr id="37" name="Rectangle : coins arrondis 36">
              <a:extLst>
                <a:ext uri="{FF2B5EF4-FFF2-40B4-BE49-F238E27FC236}">
                  <a16:creationId xmlns:a16="http://schemas.microsoft.com/office/drawing/2014/main" id="{EDBAC845-260E-D9B6-FE63-EC2190D1F4FF}"/>
                </a:ext>
              </a:extLst>
            </p:cNvPr>
            <p:cNvSpPr/>
            <p:nvPr/>
          </p:nvSpPr>
          <p:spPr>
            <a:xfrm>
              <a:off x="10707501" y="1934590"/>
              <a:ext cx="845617" cy="695322"/>
            </a:xfrm>
            <a:prstGeom prst="roundRect">
              <a:avLst>
                <a:gd name="adj" fmla="val 10423"/>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1"/>
                </a:buClr>
              </a:pPr>
              <a:r>
                <a:rPr lang="fr-FR" sz="800" b="1" dirty="0">
                  <a:solidFill>
                    <a:schemeClr val="tx1">
                      <a:lumMod val="85000"/>
                      <a:lumOff val="15000"/>
                    </a:schemeClr>
                  </a:solidFill>
                </a:rPr>
                <a:t>ROC AUC score = surface sous la courbe ROC</a:t>
              </a:r>
            </a:p>
            <a:p>
              <a:pPr marL="0" lvl="1" algn="ctr">
                <a:spcAft>
                  <a:spcPts val="600"/>
                </a:spcAft>
                <a:buClr>
                  <a:schemeClr val="accent1"/>
                </a:buClr>
              </a:pPr>
              <a:r>
                <a:rPr lang="fr-FR" sz="900" b="1" dirty="0">
                  <a:solidFill>
                    <a:schemeClr val="tx1">
                      <a:lumMod val="85000"/>
                      <a:lumOff val="15000"/>
                    </a:schemeClr>
                  </a:solidFill>
                  <a:latin typeface="Cambria Math" panose="02040503050406030204" pitchFamily="18" charset="0"/>
                  <a:ea typeface="Cambria Math" panose="02040503050406030204" pitchFamily="18" charset="0"/>
                </a:rPr>
                <a:t>≈ 1</a:t>
              </a:r>
              <a:endParaRPr lang="fr-FR" sz="900" b="1" dirty="0">
                <a:solidFill>
                  <a:schemeClr val="tx1">
                    <a:lumMod val="85000"/>
                    <a:lumOff val="15000"/>
                  </a:schemeClr>
                </a:solidFill>
              </a:endParaRPr>
            </a:p>
          </p:txBody>
        </p:sp>
      </p:grpSp>
      <p:sp>
        <p:nvSpPr>
          <p:cNvPr id="38" name="Rectangle : coins arrondis 37">
            <a:extLst>
              <a:ext uri="{FF2B5EF4-FFF2-40B4-BE49-F238E27FC236}">
                <a16:creationId xmlns:a16="http://schemas.microsoft.com/office/drawing/2014/main" id="{6B9B3526-6C93-83BF-FC45-3490892F562D}"/>
              </a:ext>
            </a:extLst>
          </p:cNvPr>
          <p:cNvSpPr/>
          <p:nvPr/>
        </p:nvSpPr>
        <p:spPr>
          <a:xfrm>
            <a:off x="436255" y="1531412"/>
            <a:ext cx="5377687" cy="1014402"/>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just">
              <a:spcAft>
                <a:spcPts val="600"/>
              </a:spcAft>
              <a:buClr>
                <a:schemeClr val="accent1"/>
              </a:buClr>
            </a:pPr>
            <a:r>
              <a:rPr lang="fr-FR" sz="1100" dirty="0">
                <a:solidFill>
                  <a:schemeClr val="tx1">
                    <a:lumMod val="85000"/>
                    <a:lumOff val="15000"/>
                  </a:schemeClr>
                </a:solidFill>
              </a:rPr>
              <a:t>Un algorithme de validation croisée est utilisé pour moyenner les performances d’un algorithme sur les différentes découpes du jeu complet</a:t>
            </a:r>
          </a:p>
          <a:p>
            <a:pPr marL="95250" lvl="1" algn="just">
              <a:spcAft>
                <a:spcPts val="600"/>
              </a:spcAft>
              <a:buClr>
                <a:schemeClr val="accent1"/>
              </a:buClr>
            </a:pPr>
            <a:r>
              <a:rPr lang="fr-FR" sz="1100" dirty="0">
                <a:solidFill>
                  <a:schemeClr val="tx1">
                    <a:lumMod val="85000"/>
                    <a:lumOff val="15000"/>
                  </a:schemeClr>
                </a:solidFill>
              </a:rPr>
              <a:t>Nota : Le K-</a:t>
            </a:r>
            <a:r>
              <a:rPr lang="fr-FR" sz="1100" dirty="0" err="1">
                <a:solidFill>
                  <a:schemeClr val="tx1">
                    <a:lumMod val="85000"/>
                    <a:lumOff val="15000"/>
                  </a:schemeClr>
                </a:solidFill>
              </a:rPr>
              <a:t>Means</a:t>
            </a:r>
            <a:r>
              <a:rPr lang="fr-FR" sz="1100" dirty="0">
                <a:solidFill>
                  <a:schemeClr val="tx1">
                    <a:lumMod val="85000"/>
                    <a:lumOff val="15000"/>
                  </a:schemeClr>
                </a:solidFill>
              </a:rPr>
              <a:t> étant un algorithme de classification non supervisée, quelques ajustements sont à réaliser sur la classe </a:t>
            </a:r>
            <a:r>
              <a:rPr lang="fr-FR" sz="1100" i="1" dirty="0" err="1">
                <a:solidFill>
                  <a:schemeClr val="tx1">
                    <a:lumMod val="85000"/>
                    <a:lumOff val="15000"/>
                  </a:schemeClr>
                </a:solidFill>
              </a:rPr>
              <a:t>KMeans</a:t>
            </a:r>
            <a:r>
              <a:rPr lang="fr-FR" sz="1100" dirty="0">
                <a:solidFill>
                  <a:schemeClr val="tx1">
                    <a:lumMod val="85000"/>
                    <a:lumOff val="15000"/>
                  </a:schemeClr>
                </a:solidFill>
              </a:rPr>
              <a:t> de la bibliothèque Python </a:t>
            </a:r>
            <a:r>
              <a:rPr lang="fr-FR" sz="1100" i="1" dirty="0" err="1">
                <a:solidFill>
                  <a:schemeClr val="tx1">
                    <a:lumMod val="85000"/>
                    <a:lumOff val="15000"/>
                  </a:schemeClr>
                </a:solidFill>
              </a:rPr>
              <a:t>sklearn</a:t>
            </a:r>
            <a:r>
              <a:rPr lang="fr-FR" sz="1100" dirty="0">
                <a:solidFill>
                  <a:schemeClr val="tx1">
                    <a:lumMod val="85000"/>
                    <a:lumOff val="15000"/>
                  </a:schemeClr>
                </a:solidFill>
              </a:rPr>
              <a:t> pour pouvoir calculer les mêmes scores que les autres algorithmes et ainsi les comparer</a:t>
            </a:r>
          </a:p>
        </p:txBody>
      </p:sp>
      <p:sp>
        <p:nvSpPr>
          <p:cNvPr id="39" name="Rectangle : coins arrondis 38">
            <a:extLst>
              <a:ext uri="{FF2B5EF4-FFF2-40B4-BE49-F238E27FC236}">
                <a16:creationId xmlns:a16="http://schemas.microsoft.com/office/drawing/2014/main" id="{EA177674-BECB-D1EB-D2EE-BC2B392DEC5A}"/>
              </a:ext>
            </a:extLst>
          </p:cNvPr>
          <p:cNvSpPr/>
          <p:nvPr/>
        </p:nvSpPr>
        <p:spPr>
          <a:xfrm>
            <a:off x="2069486" y="2997042"/>
            <a:ext cx="1210260" cy="221732"/>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1"/>
              </a:buClr>
            </a:pPr>
            <a:r>
              <a:rPr lang="fr-FR" sz="900" dirty="0">
                <a:solidFill>
                  <a:schemeClr val="tx1">
                    <a:lumMod val="85000"/>
                    <a:lumOff val="15000"/>
                  </a:schemeClr>
                </a:solidFill>
              </a:rPr>
              <a:t>Matrices de confusion </a:t>
            </a:r>
          </a:p>
        </p:txBody>
      </p:sp>
      <p:sp>
        <p:nvSpPr>
          <p:cNvPr id="40" name="Rectangle : coins arrondis 39">
            <a:extLst>
              <a:ext uri="{FF2B5EF4-FFF2-40B4-BE49-F238E27FC236}">
                <a16:creationId xmlns:a16="http://schemas.microsoft.com/office/drawing/2014/main" id="{71F03FDE-05F2-DA6B-B68B-9680BF255F6A}"/>
              </a:ext>
            </a:extLst>
          </p:cNvPr>
          <p:cNvSpPr/>
          <p:nvPr/>
        </p:nvSpPr>
        <p:spPr>
          <a:xfrm>
            <a:off x="3633107" y="2997042"/>
            <a:ext cx="1622900" cy="221732"/>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1"/>
              </a:buClr>
            </a:pPr>
            <a:r>
              <a:rPr lang="fr-FR" sz="900" dirty="0">
                <a:solidFill>
                  <a:schemeClr val="tx1">
                    <a:lumMod val="85000"/>
                    <a:lumOff val="15000"/>
                  </a:schemeClr>
                </a:solidFill>
              </a:rPr>
              <a:t>Scores de validation croisée</a:t>
            </a:r>
          </a:p>
        </p:txBody>
      </p:sp>
      <mc:AlternateContent xmlns:mc="http://schemas.openxmlformats.org/markup-compatibility/2006" xmlns:a14="http://schemas.microsoft.com/office/drawing/2010/main">
        <mc:Choice Requires="a14">
          <p:sp>
            <p:nvSpPr>
              <p:cNvPr id="41" name="Rectangle : coins arrondis 40">
                <a:extLst>
                  <a:ext uri="{FF2B5EF4-FFF2-40B4-BE49-F238E27FC236}">
                    <a16:creationId xmlns:a16="http://schemas.microsoft.com/office/drawing/2014/main" id="{85DEB2BD-C8A1-8954-7A3F-5E2B1BAE9DC0}"/>
                  </a:ext>
                </a:extLst>
              </p:cNvPr>
              <p:cNvSpPr/>
              <p:nvPr/>
            </p:nvSpPr>
            <p:spPr>
              <a:xfrm>
                <a:off x="6635466" y="1246829"/>
                <a:ext cx="5056476" cy="263016"/>
              </a:xfrm>
              <a:prstGeom prst="roundRect">
                <a:avLst>
                  <a:gd name="adj" fmla="val 1042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ctr"/>
              <a:lstStyle/>
              <a:p>
                <a:pPr marL="95250" lvl="1" algn="ctr">
                  <a:spcAft>
                    <a:spcPts val="600"/>
                  </a:spcAft>
                  <a:buClr>
                    <a:schemeClr val="accent1"/>
                  </a:buClr>
                </a:pPr>
                <a:r>
                  <a:rPr lang="fr-FR" sz="1100" b="1" dirty="0">
                    <a:solidFill>
                      <a:schemeClr val="tx1">
                        <a:lumMod val="85000"/>
                        <a:lumOff val="15000"/>
                      </a:schemeClr>
                    </a:solidFill>
                  </a:rPr>
                  <a:t>Répartition nette des probabilités prédites sur le jeu de test </a:t>
                </a:r>
                <a14:m>
                  <m:oMath xmlns:m="http://schemas.openxmlformats.org/officeDocument/2006/math">
                    <m:groupChr>
                      <m:groupChrPr>
                        <m:chr m:val="⇒"/>
                        <m:vertJc m:val="bot"/>
                        <m:ctrlPr>
                          <a:rPr lang="fr-FR" sz="1100" b="1" i="1" smtClean="0">
                            <a:solidFill>
                              <a:schemeClr val="tx1">
                                <a:lumMod val="85000"/>
                                <a:lumOff val="15000"/>
                              </a:schemeClr>
                            </a:solidFill>
                            <a:latin typeface="Cambria Math" panose="02040503050406030204" pitchFamily="18" charset="0"/>
                            <a:ea typeface="Cambria Math" panose="02040503050406030204" pitchFamily="18" charset="0"/>
                          </a:rPr>
                        </m:ctrlPr>
                      </m:groupChrPr>
                      <m:e/>
                    </m:groupChr>
                  </m:oMath>
                </a14:m>
                <a:r>
                  <a:rPr lang="fr-FR" sz="1100" b="1" dirty="0">
                    <a:solidFill>
                      <a:schemeClr val="tx1">
                        <a:lumMod val="85000"/>
                        <a:lumOff val="15000"/>
                      </a:schemeClr>
                    </a:solidFill>
                  </a:rPr>
                  <a:t> des modèles fiables</a:t>
                </a:r>
              </a:p>
            </p:txBody>
          </p:sp>
        </mc:Choice>
        <mc:Fallback xmlns="">
          <p:sp>
            <p:nvSpPr>
              <p:cNvPr id="41" name="Rectangle : coins arrondis 40">
                <a:extLst>
                  <a:ext uri="{FF2B5EF4-FFF2-40B4-BE49-F238E27FC236}">
                    <a16:creationId xmlns:a16="http://schemas.microsoft.com/office/drawing/2014/main" id="{85DEB2BD-C8A1-8954-7A3F-5E2B1BAE9DC0}"/>
                  </a:ext>
                </a:extLst>
              </p:cNvPr>
              <p:cNvSpPr>
                <a:spLocks noRot="1" noChangeAspect="1" noMove="1" noResize="1" noEditPoints="1" noAdjustHandles="1" noChangeArrowheads="1" noChangeShapeType="1" noTextEdit="1"/>
              </p:cNvSpPr>
              <p:nvPr/>
            </p:nvSpPr>
            <p:spPr>
              <a:xfrm>
                <a:off x="6635466" y="1246829"/>
                <a:ext cx="5056476" cy="263016"/>
              </a:xfrm>
              <a:prstGeom prst="roundRect">
                <a:avLst>
                  <a:gd name="adj" fmla="val 10423"/>
                </a:avLst>
              </a:prstGeom>
              <a:blipFill>
                <a:blip r:embed="rId13"/>
                <a:stretch>
                  <a:fillRect t="-30233" b="-67442"/>
                </a:stretch>
              </a:blipFill>
              <a:ln>
                <a:noFill/>
              </a:ln>
            </p:spPr>
            <p:txBody>
              <a:bodyPr/>
              <a:lstStyle/>
              <a:p>
                <a:r>
                  <a:rPr lang="fr-FR">
                    <a:noFill/>
                  </a:rPr>
                  <a:t> </a:t>
                </a:r>
              </a:p>
            </p:txBody>
          </p:sp>
        </mc:Fallback>
      </mc:AlternateContent>
      <p:sp>
        <p:nvSpPr>
          <p:cNvPr id="42" name="Rectangle : coins arrondis 41">
            <a:extLst>
              <a:ext uri="{FF2B5EF4-FFF2-40B4-BE49-F238E27FC236}">
                <a16:creationId xmlns:a16="http://schemas.microsoft.com/office/drawing/2014/main" id="{E28B308B-A12F-FEB9-48C7-76A649CDEE57}"/>
              </a:ext>
            </a:extLst>
          </p:cNvPr>
          <p:cNvSpPr/>
          <p:nvPr/>
        </p:nvSpPr>
        <p:spPr>
          <a:xfrm>
            <a:off x="2069485" y="2704491"/>
            <a:ext cx="3186521" cy="201964"/>
          </a:xfrm>
          <a:prstGeom prst="roundRect">
            <a:avLst>
              <a:gd name="adj" fmla="val 10423"/>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1"/>
              </a:buClr>
            </a:pPr>
            <a:r>
              <a:rPr lang="fr-FR" sz="1000" b="1" dirty="0">
                <a:solidFill>
                  <a:schemeClr val="tx1">
                    <a:lumMod val="85000"/>
                    <a:lumOff val="15000"/>
                  </a:schemeClr>
                </a:solidFill>
              </a:rPr>
              <a:t>Performance des algorithmes sur le jeu de billets</a:t>
            </a:r>
          </a:p>
        </p:txBody>
      </p:sp>
      <p:sp>
        <p:nvSpPr>
          <p:cNvPr id="3" name="Rectangle : coins arrondis 2">
            <a:extLst>
              <a:ext uri="{FF2B5EF4-FFF2-40B4-BE49-F238E27FC236}">
                <a16:creationId xmlns:a16="http://schemas.microsoft.com/office/drawing/2014/main" id="{8F6AD45C-B689-3EF7-5AF4-6D8BEB4BF245}"/>
              </a:ext>
            </a:extLst>
          </p:cNvPr>
          <p:cNvSpPr/>
          <p:nvPr/>
        </p:nvSpPr>
        <p:spPr>
          <a:xfrm>
            <a:off x="1934231" y="1252552"/>
            <a:ext cx="2237720" cy="248959"/>
          </a:xfrm>
          <a:prstGeom prst="roundRect">
            <a:avLst>
              <a:gd name="adj" fmla="val 10423"/>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1"/>
              </a:buClr>
            </a:pPr>
            <a:r>
              <a:rPr lang="fr-FR" sz="1100" b="1" dirty="0">
                <a:solidFill>
                  <a:schemeClr val="tx1">
                    <a:lumMod val="85000"/>
                    <a:lumOff val="15000"/>
                  </a:schemeClr>
                </a:solidFill>
              </a:rPr>
              <a:t>Scores de validation croisée</a:t>
            </a:r>
          </a:p>
        </p:txBody>
      </p:sp>
      <p:grpSp>
        <p:nvGrpSpPr>
          <p:cNvPr id="13" name="Groupe 12">
            <a:extLst>
              <a:ext uri="{FF2B5EF4-FFF2-40B4-BE49-F238E27FC236}">
                <a16:creationId xmlns:a16="http://schemas.microsoft.com/office/drawing/2014/main" id="{1E305246-8EE2-E159-BED6-6F782B944353}"/>
              </a:ext>
            </a:extLst>
          </p:cNvPr>
          <p:cNvGrpSpPr/>
          <p:nvPr/>
        </p:nvGrpSpPr>
        <p:grpSpPr>
          <a:xfrm>
            <a:off x="6720162" y="1620518"/>
            <a:ext cx="3257597" cy="4482390"/>
            <a:chOff x="6720162" y="1620518"/>
            <a:chExt cx="3257597" cy="4482390"/>
          </a:xfrm>
        </p:grpSpPr>
        <p:grpSp>
          <p:nvGrpSpPr>
            <p:cNvPr id="4" name="Groupe 3">
              <a:extLst>
                <a:ext uri="{FF2B5EF4-FFF2-40B4-BE49-F238E27FC236}">
                  <a16:creationId xmlns:a16="http://schemas.microsoft.com/office/drawing/2014/main" id="{ECCCC9F0-6083-DDB4-69F6-2BE04AED1364}"/>
                </a:ext>
              </a:extLst>
            </p:cNvPr>
            <p:cNvGrpSpPr/>
            <p:nvPr/>
          </p:nvGrpSpPr>
          <p:grpSpPr>
            <a:xfrm>
              <a:off x="6720162" y="1620518"/>
              <a:ext cx="3257597" cy="4482390"/>
              <a:chOff x="6720162" y="1620518"/>
              <a:chExt cx="3257597" cy="4482390"/>
            </a:xfrm>
          </p:grpSpPr>
          <p:pic>
            <p:nvPicPr>
              <p:cNvPr id="10" name="Image 9">
                <a:extLst>
                  <a:ext uri="{FF2B5EF4-FFF2-40B4-BE49-F238E27FC236}">
                    <a16:creationId xmlns:a16="http://schemas.microsoft.com/office/drawing/2014/main" id="{073C9E29-E6A2-7479-F64E-E166471AC4DB}"/>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6720162" y="1620518"/>
                <a:ext cx="3257597" cy="1335003"/>
              </a:xfrm>
              <a:prstGeom prst="rect">
                <a:avLst/>
              </a:prstGeom>
            </p:spPr>
          </p:pic>
          <p:pic>
            <p:nvPicPr>
              <p:cNvPr id="12" name="Image 11">
                <a:extLst>
                  <a:ext uri="{FF2B5EF4-FFF2-40B4-BE49-F238E27FC236}">
                    <a16:creationId xmlns:a16="http://schemas.microsoft.com/office/drawing/2014/main" id="{C696434B-15FA-340F-8D37-3E28C82A0158}"/>
                  </a:ext>
                </a:extLst>
              </p:cNvPr>
              <p:cNvPicPr>
                <a:picLocks noChangeAspect="1"/>
              </p:cNvPicPr>
              <p:nvPr/>
            </p:nvPicPr>
            <p:blipFill>
              <a:blip r:embed="rId15"/>
              <a:stretch>
                <a:fillRect/>
              </a:stretch>
            </p:blipFill>
            <p:spPr>
              <a:xfrm>
                <a:off x="6774679" y="3138169"/>
                <a:ext cx="3203080" cy="1335003"/>
              </a:xfrm>
              <a:prstGeom prst="rect">
                <a:avLst/>
              </a:prstGeom>
            </p:spPr>
          </p:pic>
          <p:pic>
            <p:nvPicPr>
              <p:cNvPr id="14" name="Image 13">
                <a:extLst>
                  <a:ext uri="{FF2B5EF4-FFF2-40B4-BE49-F238E27FC236}">
                    <a16:creationId xmlns:a16="http://schemas.microsoft.com/office/drawing/2014/main" id="{45063CD8-471D-5AFA-574B-69DFDC9E6BF4}"/>
                  </a:ext>
                </a:extLst>
              </p:cNvPr>
              <p:cNvPicPr>
                <a:picLocks noChangeAspect="1"/>
              </p:cNvPicPr>
              <p:nvPr/>
            </p:nvPicPr>
            <p:blipFill>
              <a:blip r:embed="rId16"/>
              <a:stretch>
                <a:fillRect/>
              </a:stretch>
            </p:blipFill>
            <p:spPr>
              <a:xfrm>
                <a:off x="6798312" y="4686012"/>
                <a:ext cx="3155814" cy="1416896"/>
              </a:xfrm>
              <a:prstGeom prst="rect">
                <a:avLst/>
              </a:prstGeom>
            </p:spPr>
          </p:pic>
          <p:sp>
            <p:nvSpPr>
              <p:cNvPr id="21" name="Rectangle : coins arrondis 20">
                <a:extLst>
                  <a:ext uri="{FF2B5EF4-FFF2-40B4-BE49-F238E27FC236}">
                    <a16:creationId xmlns:a16="http://schemas.microsoft.com/office/drawing/2014/main" id="{E04D0223-56E7-E62E-D59F-42030D60579B}"/>
                  </a:ext>
                </a:extLst>
              </p:cNvPr>
              <p:cNvSpPr/>
              <p:nvPr/>
            </p:nvSpPr>
            <p:spPr>
              <a:xfrm>
                <a:off x="7880535" y="1870686"/>
                <a:ext cx="1016380" cy="443734"/>
              </a:xfrm>
              <a:prstGeom prst="roundRect">
                <a:avLst>
                  <a:gd name="adj" fmla="val 1042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1"/>
                  </a:buClr>
                </a:pPr>
                <a:r>
                  <a:rPr lang="fr-FR" sz="1100" b="1" dirty="0">
                    <a:solidFill>
                      <a:schemeClr val="tx1">
                        <a:lumMod val="85000"/>
                        <a:lumOff val="15000"/>
                      </a:schemeClr>
                    </a:solidFill>
                  </a:rPr>
                  <a:t>Régression logistique</a:t>
                </a:r>
              </a:p>
            </p:txBody>
          </p:sp>
          <p:sp>
            <p:nvSpPr>
              <p:cNvPr id="22" name="Rectangle : coins arrondis 21">
                <a:extLst>
                  <a:ext uri="{FF2B5EF4-FFF2-40B4-BE49-F238E27FC236}">
                    <a16:creationId xmlns:a16="http://schemas.microsoft.com/office/drawing/2014/main" id="{9D7D0B33-FA7B-0500-818A-0EDF60B906AA}"/>
                  </a:ext>
                </a:extLst>
              </p:cNvPr>
              <p:cNvSpPr/>
              <p:nvPr/>
            </p:nvSpPr>
            <p:spPr>
              <a:xfrm>
                <a:off x="7880535" y="3450665"/>
                <a:ext cx="1016380" cy="443734"/>
              </a:xfrm>
              <a:prstGeom prst="roundRect">
                <a:avLst>
                  <a:gd name="adj" fmla="val 1042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1"/>
                  </a:buClr>
                </a:pPr>
                <a:r>
                  <a:rPr lang="fr-FR" sz="1100" b="1" dirty="0">
                    <a:solidFill>
                      <a:schemeClr val="tx1">
                        <a:lumMod val="85000"/>
                        <a:lumOff val="15000"/>
                      </a:schemeClr>
                    </a:solidFill>
                  </a:rPr>
                  <a:t>KNN</a:t>
                </a:r>
              </a:p>
            </p:txBody>
          </p:sp>
          <p:sp>
            <p:nvSpPr>
              <p:cNvPr id="23" name="Rectangle : coins arrondis 22">
                <a:extLst>
                  <a:ext uri="{FF2B5EF4-FFF2-40B4-BE49-F238E27FC236}">
                    <a16:creationId xmlns:a16="http://schemas.microsoft.com/office/drawing/2014/main" id="{7E2AE7ED-DF5E-D0E5-40B2-5C5BC282D738}"/>
                  </a:ext>
                </a:extLst>
              </p:cNvPr>
              <p:cNvSpPr/>
              <p:nvPr/>
            </p:nvSpPr>
            <p:spPr>
              <a:xfrm>
                <a:off x="7880535" y="4961035"/>
                <a:ext cx="1016380" cy="443734"/>
              </a:xfrm>
              <a:prstGeom prst="roundRect">
                <a:avLst>
                  <a:gd name="adj" fmla="val 1042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1"/>
                  </a:buClr>
                </a:pPr>
                <a:r>
                  <a:rPr lang="fr-FR" sz="1100" b="1" dirty="0">
                    <a:solidFill>
                      <a:schemeClr val="tx1">
                        <a:lumMod val="85000"/>
                        <a:lumOff val="15000"/>
                      </a:schemeClr>
                    </a:solidFill>
                  </a:rPr>
                  <a:t>Forêt aléatoire</a:t>
                </a:r>
              </a:p>
            </p:txBody>
          </p:sp>
        </p:grpSp>
        <p:cxnSp>
          <p:nvCxnSpPr>
            <p:cNvPr id="5" name="Connecteur droit avec flèche 4">
              <a:extLst>
                <a:ext uri="{FF2B5EF4-FFF2-40B4-BE49-F238E27FC236}">
                  <a16:creationId xmlns:a16="http://schemas.microsoft.com/office/drawing/2014/main" id="{BBA981CA-C181-9CF9-3523-C5C449480772}"/>
                </a:ext>
              </a:extLst>
            </p:cNvPr>
            <p:cNvCxnSpPr>
              <a:cxnSpLocks/>
            </p:cNvCxnSpPr>
            <p:nvPr/>
          </p:nvCxnSpPr>
          <p:spPr>
            <a:xfrm>
              <a:off x="7250464" y="2525114"/>
              <a:ext cx="2476163" cy="0"/>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C7E38A6E-4B92-5F8D-8277-DC7BE0B352AC}"/>
                </a:ext>
              </a:extLst>
            </p:cNvPr>
            <p:cNvCxnSpPr>
              <a:cxnSpLocks/>
            </p:cNvCxnSpPr>
            <p:nvPr/>
          </p:nvCxnSpPr>
          <p:spPr>
            <a:xfrm>
              <a:off x="7250464" y="4127337"/>
              <a:ext cx="2476163" cy="0"/>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500ED0FC-4CF8-312F-0CED-AF50022CA16C}"/>
                </a:ext>
              </a:extLst>
            </p:cNvPr>
            <p:cNvCxnSpPr>
              <a:cxnSpLocks/>
            </p:cNvCxnSpPr>
            <p:nvPr/>
          </p:nvCxnSpPr>
          <p:spPr>
            <a:xfrm>
              <a:off x="7250464" y="5689100"/>
              <a:ext cx="2476163" cy="0"/>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455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38" grpId="0"/>
      <p:bldP spid="39" grpId="0" animBg="1"/>
      <p:bldP spid="40" grpId="0" animBg="1"/>
      <p:bldP spid="41" grpId="0" animBg="1"/>
      <p:bldP spid="4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ED39F181-CBDC-92A6-C8E6-F077C3BE9E08}"/>
              </a:ext>
            </a:extLst>
          </p:cNvPr>
          <p:cNvSpPr/>
          <p:nvPr/>
        </p:nvSpPr>
        <p:spPr>
          <a:xfrm>
            <a:off x="312820" y="755092"/>
            <a:ext cx="11336255" cy="263016"/>
          </a:xfrm>
          <a:prstGeom prst="roundRect">
            <a:avLst>
              <a:gd name="adj" fmla="val 10423"/>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Choix des variables explicatives</a:t>
            </a:r>
          </a:p>
        </p:txBody>
      </p:sp>
      <p:sp>
        <p:nvSpPr>
          <p:cNvPr id="3" name="Rectangle : coins arrondis 2">
            <a:extLst>
              <a:ext uri="{FF2B5EF4-FFF2-40B4-BE49-F238E27FC236}">
                <a16:creationId xmlns:a16="http://schemas.microsoft.com/office/drawing/2014/main" id="{E9DC1ECE-7ED7-05C2-1E13-903382B590CD}"/>
              </a:ext>
            </a:extLst>
          </p:cNvPr>
          <p:cNvSpPr/>
          <p:nvPr/>
        </p:nvSpPr>
        <p:spPr>
          <a:xfrm>
            <a:off x="312820" y="1089132"/>
            <a:ext cx="4928651" cy="263016"/>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1"/>
              </a:buClr>
            </a:pPr>
            <a:r>
              <a:rPr lang="fr-FR" sz="1100" b="1" dirty="0">
                <a:solidFill>
                  <a:schemeClr val="tx1">
                    <a:lumMod val="85000"/>
                    <a:lumOff val="15000"/>
                  </a:schemeClr>
                </a:solidFill>
              </a:rPr>
              <a:t>Analyse des variables explicatives du modèle de régression logistique </a:t>
            </a:r>
          </a:p>
        </p:txBody>
      </p:sp>
      <p:pic>
        <p:nvPicPr>
          <p:cNvPr id="5" name="Image 4">
            <a:extLst>
              <a:ext uri="{FF2B5EF4-FFF2-40B4-BE49-F238E27FC236}">
                <a16:creationId xmlns:a16="http://schemas.microsoft.com/office/drawing/2014/main" id="{00B6B303-C601-F00B-BFF3-776F678FFF92}"/>
              </a:ext>
            </a:extLst>
          </p:cNvPr>
          <p:cNvPicPr>
            <a:picLocks noChangeAspect="1"/>
          </p:cNvPicPr>
          <p:nvPr/>
        </p:nvPicPr>
        <p:blipFill>
          <a:blip r:embed="rId2"/>
          <a:stretch>
            <a:fillRect/>
          </a:stretch>
        </p:blipFill>
        <p:spPr>
          <a:xfrm>
            <a:off x="3276413" y="4349525"/>
            <a:ext cx="979065" cy="1771173"/>
          </a:xfrm>
          <a:prstGeom prst="rect">
            <a:avLst/>
          </a:prstGeom>
        </p:spPr>
      </p:pic>
      <p:pic>
        <p:nvPicPr>
          <p:cNvPr id="12" name="Image 11">
            <a:extLst>
              <a:ext uri="{FF2B5EF4-FFF2-40B4-BE49-F238E27FC236}">
                <a16:creationId xmlns:a16="http://schemas.microsoft.com/office/drawing/2014/main" id="{AEA44883-BB89-57DD-BBD3-D8DEA06006CE}"/>
              </a:ext>
            </a:extLst>
          </p:cNvPr>
          <p:cNvPicPr>
            <a:picLocks noChangeAspect="1"/>
          </p:cNvPicPr>
          <p:nvPr/>
        </p:nvPicPr>
        <p:blipFill>
          <a:blip r:embed="rId3">
            <a:extLst>
              <a:ext uri="{28A0092B-C50C-407E-A947-70E740481C1C}">
                <a14:useLocalDpi xmlns:a14="http://schemas.microsoft.com/office/drawing/2010/main" val="0"/>
              </a:ext>
            </a:extLst>
          </a:blip>
          <a:srcRect l="-759" r="457"/>
          <a:stretch/>
        </p:blipFill>
        <p:spPr>
          <a:xfrm>
            <a:off x="727054" y="1466461"/>
            <a:ext cx="4100181" cy="2360549"/>
          </a:xfrm>
          <a:prstGeom prst="rect">
            <a:avLst/>
          </a:prstGeom>
        </p:spPr>
      </p:pic>
      <mc:AlternateContent xmlns:mc="http://schemas.openxmlformats.org/markup-compatibility/2006" xmlns:a14="http://schemas.microsoft.com/office/drawing/2010/main">
        <mc:Choice Requires="a14">
          <p:sp>
            <p:nvSpPr>
              <p:cNvPr id="13" name="Rectangle : coins arrondis 12">
                <a:extLst>
                  <a:ext uri="{FF2B5EF4-FFF2-40B4-BE49-F238E27FC236}">
                    <a16:creationId xmlns:a16="http://schemas.microsoft.com/office/drawing/2014/main" id="{126EFB4A-C152-EB38-36F9-E5789D316395}"/>
                  </a:ext>
                </a:extLst>
              </p:cNvPr>
              <p:cNvSpPr/>
              <p:nvPr/>
            </p:nvSpPr>
            <p:spPr>
              <a:xfrm>
                <a:off x="890124" y="3887060"/>
                <a:ext cx="3625232" cy="402415"/>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0" lvl="1" algn="ctr">
                  <a:spcAft>
                    <a:spcPts val="600"/>
                  </a:spcAft>
                  <a:buClr>
                    <a:schemeClr val="accent1"/>
                  </a:buClr>
                </a:pPr>
                <a:r>
                  <a:rPr lang="fr-FR" sz="1100" b="1" dirty="0">
                    <a:solidFill>
                      <a:schemeClr val="tx1">
                        <a:lumMod val="85000"/>
                        <a:lumOff val="15000"/>
                      </a:schemeClr>
                    </a:solidFill>
                  </a:rPr>
                  <a:t>La variable </a:t>
                </a:r>
                <a:r>
                  <a:rPr lang="fr-FR" sz="1100" b="1" i="1" dirty="0">
                    <a:solidFill>
                      <a:schemeClr val="tx1">
                        <a:lumMod val="85000"/>
                        <a:lumOff val="15000"/>
                      </a:schemeClr>
                    </a:solidFill>
                  </a:rPr>
                  <a:t>diagonal</a:t>
                </a:r>
                <a:r>
                  <a:rPr lang="fr-FR" sz="1100" b="1" dirty="0">
                    <a:solidFill>
                      <a:schemeClr val="tx1">
                        <a:lumMod val="85000"/>
                        <a:lumOff val="15000"/>
                      </a:schemeClr>
                    </a:solidFill>
                  </a:rPr>
                  <a:t> n’apparaît pas comme significative </a:t>
                </a:r>
                <a:r>
                  <a:rPr lang="fr-FR" sz="1100" dirty="0">
                    <a:solidFill>
                      <a:schemeClr val="tx1">
                        <a:lumMod val="85000"/>
                        <a:lumOff val="15000"/>
                      </a:schemeClr>
                    </a:solidFill>
                  </a:rPr>
                  <a:t>(</a:t>
                </a:r>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b="0" i="1" smtClean="0">
                            <a:solidFill>
                              <a:schemeClr val="tx1">
                                <a:lumMod val="85000"/>
                                <a:lumOff val="15000"/>
                              </a:schemeClr>
                            </a:solidFill>
                            <a:latin typeface="Cambria Math" panose="02040503050406030204" pitchFamily="18" charset="0"/>
                          </a:rPr>
                          <m:t>𝑝</m:t>
                        </m:r>
                      </m:e>
                      <m:sub>
                        <m:r>
                          <a:rPr lang="fr-FR" sz="1100" b="0" i="1" smtClean="0">
                            <a:solidFill>
                              <a:schemeClr val="tx1">
                                <a:lumMod val="85000"/>
                                <a:lumOff val="15000"/>
                              </a:schemeClr>
                            </a:solidFill>
                            <a:latin typeface="Cambria Math" panose="02040503050406030204" pitchFamily="18" charset="0"/>
                          </a:rPr>
                          <m:t>𝑣𝑎𝑙𝑒𝑢𝑟</m:t>
                        </m:r>
                      </m:sub>
                    </m:sSub>
                  </m:oMath>
                </a14:m>
                <a:r>
                  <a:rPr lang="fr-FR" sz="1100" dirty="0">
                    <a:solidFill>
                      <a:schemeClr val="tx1">
                        <a:lumMod val="85000"/>
                        <a:lumOff val="15000"/>
                      </a:schemeClr>
                    </a:solidFill>
                  </a:rPr>
                  <a:t> du test de </a:t>
                </a:r>
                <a:r>
                  <a:rPr lang="fr-FR" sz="1100" dirty="0" err="1">
                    <a:solidFill>
                      <a:schemeClr val="tx1">
                        <a:lumMod val="85000"/>
                        <a:lumOff val="15000"/>
                      </a:schemeClr>
                    </a:solidFill>
                  </a:rPr>
                  <a:t>Student</a:t>
                </a:r>
                <a:r>
                  <a:rPr lang="fr-FR" sz="1100" dirty="0">
                    <a:solidFill>
                      <a:schemeClr val="tx1">
                        <a:lumMod val="85000"/>
                        <a:lumOff val="15000"/>
                      </a:schemeClr>
                    </a:solidFill>
                  </a:rPr>
                  <a:t> = 41 %)</a:t>
                </a:r>
              </a:p>
            </p:txBody>
          </p:sp>
        </mc:Choice>
        <mc:Fallback xmlns="">
          <p:sp>
            <p:nvSpPr>
              <p:cNvPr id="13" name="Rectangle : coins arrondis 12">
                <a:extLst>
                  <a:ext uri="{FF2B5EF4-FFF2-40B4-BE49-F238E27FC236}">
                    <a16:creationId xmlns:a16="http://schemas.microsoft.com/office/drawing/2014/main" id="{126EFB4A-C152-EB38-36F9-E5789D316395}"/>
                  </a:ext>
                </a:extLst>
              </p:cNvPr>
              <p:cNvSpPr>
                <a:spLocks noRot="1" noChangeAspect="1" noMove="1" noResize="1" noEditPoints="1" noAdjustHandles="1" noChangeArrowheads="1" noChangeShapeType="1" noTextEdit="1"/>
              </p:cNvSpPr>
              <p:nvPr/>
            </p:nvSpPr>
            <p:spPr>
              <a:xfrm>
                <a:off x="890124" y="3887060"/>
                <a:ext cx="3625232" cy="402415"/>
              </a:xfrm>
              <a:prstGeom prst="roundRect">
                <a:avLst>
                  <a:gd name="adj" fmla="val 10423"/>
                </a:avLst>
              </a:prstGeom>
              <a:blipFill>
                <a:blip r:embed="rId4"/>
                <a:stretch>
                  <a:fillRect b="-19697"/>
                </a:stretch>
              </a:blipFill>
              <a:ln>
                <a:noFill/>
              </a:ln>
            </p:spPr>
            <p:txBody>
              <a:bodyPr/>
              <a:lstStyle/>
              <a:p>
                <a:r>
                  <a:rPr lang="fr-FR">
                    <a:noFill/>
                  </a:rPr>
                  <a:t> </a:t>
                </a:r>
              </a:p>
            </p:txBody>
          </p:sp>
        </mc:Fallback>
      </mc:AlternateContent>
      <p:sp>
        <p:nvSpPr>
          <p:cNvPr id="4" name="Rectangle : coins arrondis 3">
            <a:extLst>
              <a:ext uri="{FF2B5EF4-FFF2-40B4-BE49-F238E27FC236}">
                <a16:creationId xmlns:a16="http://schemas.microsoft.com/office/drawing/2014/main" id="{65422259-38DD-94A1-B485-9EB70549D535}"/>
              </a:ext>
            </a:extLst>
          </p:cNvPr>
          <p:cNvSpPr/>
          <p:nvPr/>
        </p:nvSpPr>
        <p:spPr>
          <a:xfrm>
            <a:off x="6201560" y="2571554"/>
            <a:ext cx="5449030" cy="491093"/>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Les performances du modèle obtenue par des matrices de confusion apparaissent très similaires en testant le modèle avec et sans </a:t>
            </a:r>
            <a:r>
              <a:rPr lang="fr-FR" sz="1100" i="1" dirty="0">
                <a:solidFill>
                  <a:schemeClr val="tx1">
                    <a:lumMod val="85000"/>
                    <a:lumOff val="15000"/>
                  </a:schemeClr>
                </a:solidFill>
              </a:rPr>
              <a:t>diagonal</a:t>
            </a:r>
          </a:p>
        </p:txBody>
      </p:sp>
      <p:pic>
        <p:nvPicPr>
          <p:cNvPr id="9" name="Image 8">
            <a:extLst>
              <a:ext uri="{FF2B5EF4-FFF2-40B4-BE49-F238E27FC236}">
                <a16:creationId xmlns:a16="http://schemas.microsoft.com/office/drawing/2014/main" id="{9A9477A0-0F44-6F18-58EA-5B31AFD775FD}"/>
              </a:ext>
            </a:extLst>
          </p:cNvPr>
          <p:cNvPicPr>
            <a:picLocks noChangeAspect="1"/>
          </p:cNvPicPr>
          <p:nvPr/>
        </p:nvPicPr>
        <p:blipFill>
          <a:blip r:embed="rId5"/>
          <a:stretch>
            <a:fillRect/>
          </a:stretch>
        </p:blipFill>
        <p:spPr>
          <a:xfrm>
            <a:off x="6688458" y="3127909"/>
            <a:ext cx="4340624" cy="2141202"/>
          </a:xfrm>
          <a:prstGeom prst="rect">
            <a:avLst/>
          </a:prstGeom>
        </p:spPr>
      </p:pic>
      <mc:AlternateContent xmlns:mc="http://schemas.openxmlformats.org/markup-compatibility/2006" xmlns:a14="http://schemas.microsoft.com/office/drawing/2010/main">
        <mc:Choice Requires="a14">
          <p:sp>
            <p:nvSpPr>
              <p:cNvPr id="10" name="Rectangle : coins arrondis 9">
                <a:extLst>
                  <a:ext uri="{FF2B5EF4-FFF2-40B4-BE49-F238E27FC236}">
                    <a16:creationId xmlns:a16="http://schemas.microsoft.com/office/drawing/2014/main" id="{D2CA2EB5-235A-2D67-57CE-BAF849F9981F}"/>
                  </a:ext>
                </a:extLst>
              </p:cNvPr>
              <p:cNvSpPr/>
              <p:nvPr/>
            </p:nvSpPr>
            <p:spPr>
              <a:xfrm>
                <a:off x="6194160" y="1167741"/>
                <a:ext cx="5449030" cy="406722"/>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Après retrait de la variable explicative </a:t>
                </a:r>
                <a:r>
                  <a:rPr lang="fr-FR" sz="1100" i="1" dirty="0">
                    <a:solidFill>
                      <a:schemeClr val="tx1">
                        <a:lumMod val="85000"/>
                        <a:lumOff val="15000"/>
                      </a:schemeClr>
                    </a:solidFill>
                  </a:rPr>
                  <a:t>diagonal</a:t>
                </a:r>
                <a:r>
                  <a:rPr lang="fr-FR" sz="1100" dirty="0">
                    <a:solidFill>
                      <a:schemeClr val="tx1">
                        <a:lumMod val="85000"/>
                        <a:lumOff val="15000"/>
                      </a:schemeClr>
                    </a:solidFill>
                  </a:rPr>
                  <a:t>, toutes les variables apparaissent comme significatives (</a:t>
                </a:r>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i="1">
                            <a:solidFill>
                              <a:schemeClr val="tx1">
                                <a:lumMod val="85000"/>
                                <a:lumOff val="15000"/>
                              </a:schemeClr>
                            </a:solidFill>
                            <a:latin typeface="Cambria Math" panose="02040503050406030204" pitchFamily="18" charset="0"/>
                          </a:rPr>
                          <m:t> </m:t>
                        </m:r>
                        <m:r>
                          <a:rPr lang="fr-FR" sz="1100" i="1">
                            <a:solidFill>
                              <a:schemeClr val="tx1">
                                <a:lumMod val="85000"/>
                                <a:lumOff val="15000"/>
                              </a:schemeClr>
                            </a:solidFill>
                            <a:latin typeface="Cambria Math" panose="02040503050406030204" pitchFamily="18" charset="0"/>
                          </a:rPr>
                          <m:t>𝑝</m:t>
                        </m:r>
                      </m:e>
                      <m:sub>
                        <m:r>
                          <a:rPr lang="fr-FR" sz="1100" i="1">
                            <a:solidFill>
                              <a:schemeClr val="tx1">
                                <a:lumMod val="85000"/>
                                <a:lumOff val="15000"/>
                              </a:schemeClr>
                            </a:solidFill>
                            <a:latin typeface="Cambria Math" panose="02040503050406030204" pitchFamily="18" charset="0"/>
                          </a:rPr>
                          <m:t>𝑣𝑎𝑙𝑒𝑢𝑟</m:t>
                        </m:r>
                      </m:sub>
                    </m:sSub>
                  </m:oMath>
                </a14:m>
                <a:r>
                  <a:rPr lang="fr-FR" sz="1100" dirty="0">
                    <a:solidFill>
                      <a:schemeClr val="tx1">
                        <a:lumMod val="85000"/>
                        <a:lumOff val="15000"/>
                      </a:schemeClr>
                    </a:solidFill>
                  </a:rPr>
                  <a:t> entre 0 et 3,5 %) :</a:t>
                </a:r>
              </a:p>
            </p:txBody>
          </p:sp>
        </mc:Choice>
        <mc:Fallback xmlns="">
          <p:sp>
            <p:nvSpPr>
              <p:cNvPr id="10" name="Rectangle : coins arrondis 9">
                <a:extLst>
                  <a:ext uri="{FF2B5EF4-FFF2-40B4-BE49-F238E27FC236}">
                    <a16:creationId xmlns:a16="http://schemas.microsoft.com/office/drawing/2014/main" id="{D2CA2EB5-235A-2D67-57CE-BAF849F9981F}"/>
                  </a:ext>
                </a:extLst>
              </p:cNvPr>
              <p:cNvSpPr>
                <a:spLocks noRot="1" noChangeAspect="1" noMove="1" noResize="1" noEditPoints="1" noAdjustHandles="1" noChangeArrowheads="1" noChangeShapeType="1" noTextEdit="1"/>
              </p:cNvSpPr>
              <p:nvPr/>
            </p:nvSpPr>
            <p:spPr>
              <a:xfrm>
                <a:off x="6194160" y="1167741"/>
                <a:ext cx="5449030" cy="406722"/>
              </a:xfrm>
              <a:prstGeom prst="roundRect">
                <a:avLst>
                  <a:gd name="adj" fmla="val 10423"/>
                </a:avLst>
              </a:prstGeom>
              <a:blipFill>
                <a:blip r:embed="rId6"/>
                <a:stretch>
                  <a:fillRect r="-336" b="-19697"/>
                </a:stretch>
              </a:blipFill>
              <a:ln>
                <a:noFill/>
              </a:ln>
            </p:spPr>
            <p:txBody>
              <a:bodyPr/>
              <a:lstStyle/>
              <a:p>
                <a:r>
                  <a:rPr lang="fr-FR">
                    <a:noFill/>
                  </a:rPr>
                  <a:t> </a:t>
                </a:r>
              </a:p>
            </p:txBody>
          </p:sp>
        </mc:Fallback>
      </mc:AlternateContent>
      <p:sp>
        <p:nvSpPr>
          <p:cNvPr id="11" name="Rectangle : coins arrondis 10">
            <a:extLst>
              <a:ext uri="{FF2B5EF4-FFF2-40B4-BE49-F238E27FC236}">
                <a16:creationId xmlns:a16="http://schemas.microsoft.com/office/drawing/2014/main" id="{8D717F39-4E82-5376-CC40-22F702F3E3EF}"/>
              </a:ext>
            </a:extLst>
          </p:cNvPr>
          <p:cNvSpPr/>
          <p:nvPr/>
        </p:nvSpPr>
        <p:spPr>
          <a:xfrm>
            <a:off x="560539" y="4667128"/>
            <a:ext cx="2241024" cy="861722"/>
          </a:xfrm>
          <a:prstGeom prst="roundRect">
            <a:avLst>
              <a:gd name="adj" fmla="val 10423"/>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1"/>
              </a:buClr>
            </a:pPr>
            <a:r>
              <a:rPr lang="fr-FR" sz="1100" dirty="0">
                <a:solidFill>
                  <a:schemeClr val="tx1">
                    <a:lumMod val="85000"/>
                    <a:lumOff val="15000"/>
                  </a:schemeClr>
                </a:solidFill>
              </a:rPr>
              <a:t>On peut constater graphiquement la faible indépendance entre les valeurs de </a:t>
            </a:r>
            <a:r>
              <a:rPr lang="fr-FR" sz="1100" i="1" dirty="0">
                <a:solidFill>
                  <a:schemeClr val="tx1">
                    <a:lumMod val="85000"/>
                    <a:lumOff val="15000"/>
                  </a:schemeClr>
                </a:solidFill>
              </a:rPr>
              <a:t>diagonal</a:t>
            </a:r>
            <a:r>
              <a:rPr lang="fr-FR" sz="1100" dirty="0">
                <a:solidFill>
                  <a:schemeClr val="tx1">
                    <a:lumMod val="85000"/>
                    <a:lumOff val="15000"/>
                  </a:schemeClr>
                </a:solidFill>
              </a:rPr>
              <a:t> sur les vrais et faux billets :  </a:t>
            </a:r>
          </a:p>
        </p:txBody>
      </p:sp>
      <p:sp>
        <p:nvSpPr>
          <p:cNvPr id="14" name="Rectangle : coins arrondis 13">
            <a:extLst>
              <a:ext uri="{FF2B5EF4-FFF2-40B4-BE49-F238E27FC236}">
                <a16:creationId xmlns:a16="http://schemas.microsoft.com/office/drawing/2014/main" id="{07C38063-2D72-5CC1-4756-E761E11BF631}"/>
              </a:ext>
            </a:extLst>
          </p:cNvPr>
          <p:cNvSpPr/>
          <p:nvPr/>
        </p:nvSpPr>
        <p:spPr>
          <a:xfrm>
            <a:off x="5902528" y="5480836"/>
            <a:ext cx="6032294" cy="861722"/>
          </a:xfrm>
          <a:prstGeom prst="roundRect">
            <a:avLst>
              <a:gd name="adj" fmla="val 1042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179388" lvl="1" algn="ctr">
              <a:spcAft>
                <a:spcPts val="600"/>
              </a:spcAft>
              <a:buClr>
                <a:schemeClr val="accent1"/>
              </a:buClr>
            </a:pPr>
            <a:r>
              <a:rPr lang="fr-FR" sz="1100" b="1" dirty="0">
                <a:solidFill>
                  <a:schemeClr val="tx1">
                    <a:lumMod val="85000"/>
                    <a:lumOff val="15000"/>
                  </a:schemeClr>
                </a:solidFill>
              </a:rPr>
              <a:t>On supprime donc </a:t>
            </a:r>
            <a:r>
              <a:rPr lang="fr-FR" sz="1100" b="1" i="1" dirty="0">
                <a:solidFill>
                  <a:schemeClr val="tx1">
                    <a:lumMod val="85000"/>
                    <a:lumOff val="15000"/>
                  </a:schemeClr>
                </a:solidFill>
              </a:rPr>
              <a:t>diagonal</a:t>
            </a:r>
            <a:r>
              <a:rPr lang="fr-FR" sz="1100" b="1" dirty="0">
                <a:solidFill>
                  <a:schemeClr val="tx1">
                    <a:lumMod val="85000"/>
                    <a:lumOff val="15000"/>
                  </a:schemeClr>
                </a:solidFill>
              </a:rPr>
              <a:t> des variables explicatives pour tous nos modèles</a:t>
            </a:r>
          </a:p>
          <a:p>
            <a:pPr marL="179388" lvl="1" algn="ctr">
              <a:spcAft>
                <a:spcPts val="600"/>
              </a:spcAft>
              <a:buClr>
                <a:schemeClr val="accent1"/>
              </a:buClr>
            </a:pPr>
            <a:r>
              <a:rPr lang="fr-FR" sz="1100" dirty="0">
                <a:solidFill>
                  <a:schemeClr val="tx1">
                    <a:lumMod val="85000"/>
                    <a:lumOff val="15000"/>
                  </a:schemeClr>
                </a:solidFill>
              </a:rPr>
              <a:t>Les variables explicatives étant fixées, on détermine les paramètres du KNN (nombre de voisins = 6) et de la forêt aléatoire (profondeur maximale = 6) grâce à un algorithme de recherche des valeurs optimales</a:t>
            </a:r>
          </a:p>
        </p:txBody>
      </p:sp>
      <p:sp>
        <p:nvSpPr>
          <p:cNvPr id="6" name="Rectangle 5">
            <a:extLst>
              <a:ext uri="{FF2B5EF4-FFF2-40B4-BE49-F238E27FC236}">
                <a16:creationId xmlns:a16="http://schemas.microsoft.com/office/drawing/2014/main" id="{BE46F9F8-5AF3-22B2-B982-84FF6F0D627E}"/>
              </a:ext>
            </a:extLst>
          </p:cNvPr>
          <p:cNvSpPr/>
          <p:nvPr/>
        </p:nvSpPr>
        <p:spPr>
          <a:xfrm>
            <a:off x="3334900" y="2924671"/>
            <a:ext cx="404601" cy="169933"/>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5" name="Groupe 14">
            <a:extLst>
              <a:ext uri="{FF2B5EF4-FFF2-40B4-BE49-F238E27FC236}">
                <a16:creationId xmlns:a16="http://schemas.microsoft.com/office/drawing/2014/main" id="{B000CAC4-8BFA-E990-C2B0-AA43C65FD776}"/>
              </a:ext>
            </a:extLst>
          </p:cNvPr>
          <p:cNvGrpSpPr/>
          <p:nvPr/>
        </p:nvGrpSpPr>
        <p:grpSpPr>
          <a:xfrm>
            <a:off x="7119257" y="1651739"/>
            <a:ext cx="3467620" cy="899225"/>
            <a:chOff x="7119257" y="1651739"/>
            <a:chExt cx="3467620" cy="899225"/>
          </a:xfrm>
        </p:grpSpPr>
        <p:pic>
          <p:nvPicPr>
            <p:cNvPr id="7" name="Image 6">
              <a:extLst>
                <a:ext uri="{FF2B5EF4-FFF2-40B4-BE49-F238E27FC236}">
                  <a16:creationId xmlns:a16="http://schemas.microsoft.com/office/drawing/2014/main" id="{5CF85F71-79AA-C790-F6AB-460EDEBF1483}"/>
                </a:ext>
              </a:extLst>
            </p:cNvPr>
            <p:cNvPicPr>
              <a:picLocks noChangeAspect="1"/>
            </p:cNvPicPr>
            <p:nvPr/>
          </p:nvPicPr>
          <p:blipFill>
            <a:blip r:embed="rId7"/>
            <a:srcRect t="53322"/>
            <a:stretch/>
          </p:blipFill>
          <p:spPr>
            <a:xfrm>
              <a:off x="7119257" y="1651739"/>
              <a:ext cx="3467620" cy="899225"/>
            </a:xfrm>
            <a:prstGeom prst="rect">
              <a:avLst/>
            </a:prstGeom>
          </p:spPr>
        </p:pic>
        <p:sp>
          <p:nvSpPr>
            <p:cNvPr id="8" name="Rectangle 7">
              <a:extLst>
                <a:ext uri="{FF2B5EF4-FFF2-40B4-BE49-F238E27FC236}">
                  <a16:creationId xmlns:a16="http://schemas.microsoft.com/office/drawing/2014/main" id="{D65290E9-CB0D-7BDE-60D7-DD8574E54C04}"/>
                </a:ext>
              </a:extLst>
            </p:cNvPr>
            <p:cNvSpPr/>
            <p:nvPr/>
          </p:nvSpPr>
          <p:spPr>
            <a:xfrm>
              <a:off x="9240737" y="1818109"/>
              <a:ext cx="404601" cy="61759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33445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p:bldP spid="4" grpId="0"/>
      <p:bldP spid="10" grpId="0"/>
      <p:bldP spid="11" grpId="0" animBg="1"/>
      <p:bldP spid="1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6C624B0D-753F-D7AA-529B-A897C04DB26F}"/>
              </a:ext>
            </a:extLst>
          </p:cNvPr>
          <p:cNvSpPr/>
          <p:nvPr/>
        </p:nvSpPr>
        <p:spPr>
          <a:xfrm>
            <a:off x="312820" y="755092"/>
            <a:ext cx="11336255" cy="263016"/>
          </a:xfrm>
          <a:prstGeom prst="roundRect">
            <a:avLst>
              <a:gd name="adj" fmla="val 10423"/>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Recherche d’</a:t>
            </a:r>
            <a:r>
              <a:rPr lang="fr-FR" sz="1200" b="1" dirty="0" err="1">
                <a:solidFill>
                  <a:schemeClr val="tx1">
                    <a:lumMod val="85000"/>
                    <a:lumOff val="15000"/>
                  </a:schemeClr>
                </a:solidFill>
              </a:rPr>
              <a:t>outliers</a:t>
            </a:r>
            <a:endParaRPr lang="fr-FR" sz="1200" b="1" dirty="0">
              <a:solidFill>
                <a:schemeClr val="tx1">
                  <a:lumMod val="85000"/>
                  <a:lumOff val="15000"/>
                </a:schemeClr>
              </a:solidFill>
            </a:endParaRPr>
          </a:p>
        </p:txBody>
      </p:sp>
      <p:sp>
        <p:nvSpPr>
          <p:cNvPr id="6" name="Rectangle : coins arrondis 5">
            <a:extLst>
              <a:ext uri="{FF2B5EF4-FFF2-40B4-BE49-F238E27FC236}">
                <a16:creationId xmlns:a16="http://schemas.microsoft.com/office/drawing/2014/main" id="{262F31C4-8BE2-9135-A393-E8320B5B1FC1}"/>
              </a:ext>
            </a:extLst>
          </p:cNvPr>
          <p:cNvSpPr/>
          <p:nvPr/>
        </p:nvSpPr>
        <p:spPr>
          <a:xfrm>
            <a:off x="766751" y="4388833"/>
            <a:ext cx="5024449" cy="1737934"/>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spcAft>
                <a:spcPts val="600"/>
              </a:spcAft>
              <a:buClr>
                <a:schemeClr val="accent1"/>
              </a:buClr>
            </a:pPr>
            <a:r>
              <a:rPr lang="fr-FR" sz="1100" dirty="0">
                <a:solidFill>
                  <a:schemeClr val="tx1">
                    <a:lumMod val="85000"/>
                    <a:lumOff val="15000"/>
                  </a:schemeClr>
                </a:solidFill>
              </a:rPr>
              <a:t>Quelques individus s’écartent des nuages de points dans les deux matrices de dispersion et pourraient être considérés comme </a:t>
            </a:r>
            <a:r>
              <a:rPr lang="fr-FR" sz="1100" dirty="0" err="1">
                <a:solidFill>
                  <a:schemeClr val="tx1">
                    <a:lumMod val="85000"/>
                    <a:lumOff val="15000"/>
                  </a:schemeClr>
                </a:solidFill>
              </a:rPr>
              <a:t>outliers</a:t>
            </a:r>
            <a:r>
              <a:rPr lang="fr-FR" sz="1100" dirty="0">
                <a:solidFill>
                  <a:schemeClr val="tx1">
                    <a:lumMod val="85000"/>
                    <a:lumOff val="15000"/>
                  </a:schemeClr>
                </a:solidFill>
              </a:rPr>
              <a:t>.</a:t>
            </a:r>
          </a:p>
          <a:p>
            <a:pPr marL="95250" lvl="1">
              <a:spcAft>
                <a:spcPts val="600"/>
              </a:spcAft>
              <a:buClr>
                <a:schemeClr val="accent1"/>
              </a:buClr>
            </a:pPr>
            <a:r>
              <a:rPr lang="fr-FR" sz="1100" dirty="0">
                <a:solidFill>
                  <a:schemeClr val="tx1">
                    <a:lumMod val="85000"/>
                    <a:lumOff val="15000"/>
                  </a:schemeClr>
                </a:solidFill>
              </a:rPr>
              <a:t> On teste l’influence sur les modèles de la suppression d’</a:t>
            </a:r>
            <a:r>
              <a:rPr lang="fr-FR" sz="1100" dirty="0" err="1">
                <a:solidFill>
                  <a:schemeClr val="tx1">
                    <a:lumMod val="85000"/>
                    <a:lumOff val="15000"/>
                  </a:schemeClr>
                </a:solidFill>
              </a:rPr>
              <a:t>outliers</a:t>
            </a:r>
            <a:r>
              <a:rPr lang="fr-FR" sz="1100" dirty="0">
                <a:solidFill>
                  <a:schemeClr val="tx1">
                    <a:lumMod val="85000"/>
                    <a:lumOff val="15000"/>
                  </a:schemeClr>
                </a:solidFill>
              </a:rPr>
              <a:t> du jeu d’entraînement, selon 3 méthodes d’identification : </a:t>
            </a:r>
          </a:p>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z-score &gt; 3 sur au moins une dimension : 18 </a:t>
            </a:r>
            <a:r>
              <a:rPr lang="fr-FR" sz="1100" dirty="0" err="1">
                <a:solidFill>
                  <a:schemeClr val="tx1">
                    <a:lumMod val="85000"/>
                    <a:lumOff val="15000"/>
                  </a:schemeClr>
                </a:solidFill>
              </a:rPr>
              <a:t>outliers</a:t>
            </a:r>
            <a:r>
              <a:rPr lang="fr-FR" sz="1100" dirty="0">
                <a:solidFill>
                  <a:schemeClr val="tx1">
                    <a:lumMod val="85000"/>
                    <a:lumOff val="15000"/>
                  </a:schemeClr>
                </a:solidFill>
              </a:rPr>
              <a:t> identifiés</a:t>
            </a:r>
          </a:p>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Test de </a:t>
            </a:r>
            <a:r>
              <a:rPr lang="fr-FR" sz="1100" dirty="0" err="1">
                <a:solidFill>
                  <a:schemeClr val="tx1">
                    <a:lumMod val="85000"/>
                    <a:lumOff val="15000"/>
                  </a:schemeClr>
                </a:solidFill>
              </a:rPr>
              <a:t>Grubbs</a:t>
            </a:r>
            <a:r>
              <a:rPr lang="fr-FR" sz="1100" dirty="0">
                <a:solidFill>
                  <a:schemeClr val="tx1">
                    <a:lumMod val="85000"/>
                    <a:lumOff val="15000"/>
                  </a:schemeClr>
                </a:solidFill>
              </a:rPr>
              <a:t> : aucun </a:t>
            </a:r>
            <a:r>
              <a:rPr lang="fr-FR" sz="1100" dirty="0" err="1">
                <a:solidFill>
                  <a:schemeClr val="tx1">
                    <a:lumMod val="85000"/>
                    <a:lumOff val="15000"/>
                  </a:schemeClr>
                </a:solidFill>
              </a:rPr>
              <a:t>outlier</a:t>
            </a:r>
            <a:r>
              <a:rPr lang="fr-FR" sz="1100" dirty="0">
                <a:solidFill>
                  <a:schemeClr val="tx1">
                    <a:lumMod val="85000"/>
                    <a:lumOff val="15000"/>
                  </a:schemeClr>
                </a:solidFill>
              </a:rPr>
              <a:t> identifié</a:t>
            </a:r>
          </a:p>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Distance de Cook : 31 </a:t>
            </a:r>
            <a:r>
              <a:rPr lang="fr-FR" sz="1100" dirty="0" err="1">
                <a:solidFill>
                  <a:schemeClr val="tx1">
                    <a:lumMod val="85000"/>
                    <a:lumOff val="15000"/>
                  </a:schemeClr>
                </a:solidFill>
              </a:rPr>
              <a:t>outliers</a:t>
            </a:r>
            <a:r>
              <a:rPr lang="fr-FR" sz="1100" dirty="0">
                <a:solidFill>
                  <a:schemeClr val="tx1">
                    <a:lumMod val="85000"/>
                    <a:lumOff val="15000"/>
                  </a:schemeClr>
                </a:solidFill>
              </a:rPr>
              <a:t> identifiés</a:t>
            </a:r>
          </a:p>
          <a:p>
            <a:pPr marL="266700" lvl="1" indent="-171450">
              <a:spcAft>
                <a:spcPts val="600"/>
              </a:spcAft>
              <a:buClr>
                <a:schemeClr val="accent1"/>
              </a:buClr>
              <a:buFont typeface="Wingdings" panose="05000000000000000000" pitchFamily="2" charset="2"/>
              <a:buChar char="§"/>
            </a:pPr>
            <a:endParaRPr lang="fr-FR" sz="1100" dirty="0">
              <a:solidFill>
                <a:schemeClr val="tx1">
                  <a:lumMod val="85000"/>
                  <a:lumOff val="15000"/>
                </a:schemeClr>
              </a:solidFill>
            </a:endParaRPr>
          </a:p>
        </p:txBody>
      </p:sp>
      <p:sp>
        <p:nvSpPr>
          <p:cNvPr id="7" name="Rectangle : coins arrondis 6">
            <a:extLst>
              <a:ext uri="{FF2B5EF4-FFF2-40B4-BE49-F238E27FC236}">
                <a16:creationId xmlns:a16="http://schemas.microsoft.com/office/drawing/2014/main" id="{B0B76AEB-BFC1-74C2-EF90-793584502823}"/>
              </a:ext>
            </a:extLst>
          </p:cNvPr>
          <p:cNvSpPr/>
          <p:nvPr/>
        </p:nvSpPr>
        <p:spPr>
          <a:xfrm>
            <a:off x="6278881" y="4568764"/>
            <a:ext cx="3939540" cy="1230055"/>
          </a:xfrm>
          <a:prstGeom prst="roundRect">
            <a:avLst>
              <a:gd name="adj" fmla="val 1042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spcAft>
                <a:spcPts val="600"/>
              </a:spcAft>
              <a:buClr>
                <a:schemeClr val="accent1"/>
              </a:buClr>
            </a:pPr>
            <a:r>
              <a:rPr lang="fr-FR" sz="1100" dirty="0">
                <a:solidFill>
                  <a:schemeClr val="tx1">
                    <a:lumMod val="85000"/>
                    <a:lumOff val="15000"/>
                  </a:schemeClr>
                </a:solidFill>
              </a:rPr>
              <a:t>Dans les tests, les </a:t>
            </a:r>
            <a:r>
              <a:rPr lang="fr-FR" sz="1100" dirty="0" err="1">
                <a:solidFill>
                  <a:schemeClr val="tx1">
                    <a:lumMod val="85000"/>
                    <a:lumOff val="15000"/>
                  </a:schemeClr>
                </a:solidFill>
              </a:rPr>
              <a:t>outliers</a:t>
            </a:r>
            <a:r>
              <a:rPr lang="fr-FR" sz="1100" dirty="0">
                <a:solidFill>
                  <a:schemeClr val="tx1">
                    <a:lumMod val="85000"/>
                    <a:lumOff val="15000"/>
                  </a:schemeClr>
                </a:solidFill>
              </a:rPr>
              <a:t> ne serviront pas à entraîner les modèles mais seront testés en sus du jeu de test</a:t>
            </a:r>
          </a:p>
          <a:p>
            <a:pPr marL="95250" lvl="1">
              <a:spcAft>
                <a:spcPts val="600"/>
              </a:spcAft>
              <a:buClr>
                <a:schemeClr val="accent1"/>
              </a:buClr>
            </a:pPr>
            <a:r>
              <a:rPr lang="fr-FR" sz="1100" dirty="0">
                <a:solidFill>
                  <a:schemeClr val="tx1">
                    <a:lumMod val="85000"/>
                    <a:lumOff val="15000"/>
                  </a:schemeClr>
                </a:solidFill>
              </a:rPr>
              <a:t>Les scores de validation croisée ne prenant pas en compte les performances sur les </a:t>
            </a:r>
            <a:r>
              <a:rPr lang="fr-FR" sz="1100" dirty="0" err="1">
                <a:solidFill>
                  <a:schemeClr val="tx1">
                    <a:lumMod val="85000"/>
                    <a:lumOff val="15000"/>
                  </a:schemeClr>
                </a:solidFill>
              </a:rPr>
              <a:t>outliers</a:t>
            </a:r>
            <a:r>
              <a:rPr lang="fr-FR" sz="1100" dirty="0">
                <a:solidFill>
                  <a:schemeClr val="tx1">
                    <a:lumMod val="85000"/>
                    <a:lumOff val="15000"/>
                  </a:schemeClr>
                </a:solidFill>
              </a:rPr>
              <a:t>, on s’appuiera donc plutôt sur les matrices de confusion pour comparer les modèles</a:t>
            </a:r>
          </a:p>
        </p:txBody>
      </p:sp>
      <p:pic>
        <p:nvPicPr>
          <p:cNvPr id="4" name="Image 3">
            <a:extLst>
              <a:ext uri="{FF2B5EF4-FFF2-40B4-BE49-F238E27FC236}">
                <a16:creationId xmlns:a16="http://schemas.microsoft.com/office/drawing/2014/main" id="{2002379D-4DEC-8CB4-5E4C-15DAD3EEB14F}"/>
              </a:ext>
            </a:extLst>
          </p:cNvPr>
          <p:cNvPicPr>
            <a:picLocks noChangeAspect="1"/>
          </p:cNvPicPr>
          <p:nvPr/>
        </p:nvPicPr>
        <p:blipFill>
          <a:blip r:embed="rId2"/>
          <a:stretch>
            <a:fillRect/>
          </a:stretch>
        </p:blipFill>
        <p:spPr>
          <a:xfrm>
            <a:off x="866791" y="1144369"/>
            <a:ext cx="4372734" cy="3002545"/>
          </a:xfrm>
          <a:prstGeom prst="rect">
            <a:avLst/>
          </a:prstGeom>
        </p:spPr>
      </p:pic>
      <p:pic>
        <p:nvPicPr>
          <p:cNvPr id="9" name="Image 8">
            <a:extLst>
              <a:ext uri="{FF2B5EF4-FFF2-40B4-BE49-F238E27FC236}">
                <a16:creationId xmlns:a16="http://schemas.microsoft.com/office/drawing/2014/main" id="{6C998E16-E1BA-4124-9EA1-F54BBD6A9751}"/>
              </a:ext>
            </a:extLst>
          </p:cNvPr>
          <p:cNvPicPr>
            <a:picLocks noChangeAspect="1"/>
          </p:cNvPicPr>
          <p:nvPr/>
        </p:nvPicPr>
        <p:blipFill>
          <a:blip r:embed="rId3"/>
          <a:stretch>
            <a:fillRect/>
          </a:stretch>
        </p:blipFill>
        <p:spPr>
          <a:xfrm>
            <a:off x="5633627" y="1196234"/>
            <a:ext cx="4401913" cy="2950680"/>
          </a:xfrm>
          <a:prstGeom prst="rect">
            <a:avLst/>
          </a:prstGeom>
        </p:spPr>
      </p:pic>
    </p:spTree>
    <p:extLst>
      <p:ext uri="{BB962C8B-B14F-4D97-AF65-F5344CB8AC3E}">
        <p14:creationId xmlns:p14="http://schemas.microsoft.com/office/powerpoint/2010/main" val="389959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F0240C88-F119-F569-34EB-CF053EDDD61C}"/>
              </a:ext>
            </a:extLst>
          </p:cNvPr>
          <p:cNvSpPr/>
          <p:nvPr/>
        </p:nvSpPr>
        <p:spPr>
          <a:xfrm>
            <a:off x="1067246" y="1232570"/>
            <a:ext cx="3752995" cy="263016"/>
          </a:xfrm>
          <a:prstGeom prst="roundRect">
            <a:avLst>
              <a:gd name="adj" fmla="val 1042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1100" dirty="0">
                <a:solidFill>
                  <a:schemeClr val="tx1">
                    <a:lumMod val="85000"/>
                    <a:lumOff val="15000"/>
                  </a:schemeClr>
                </a:solidFill>
              </a:rPr>
              <a:t>1. Performance des algorithmes après un simple entraînement </a:t>
            </a:r>
          </a:p>
        </p:txBody>
      </p:sp>
      <p:sp>
        <p:nvSpPr>
          <p:cNvPr id="7" name="Rectangle : coins arrondis 6">
            <a:extLst>
              <a:ext uri="{FF2B5EF4-FFF2-40B4-BE49-F238E27FC236}">
                <a16:creationId xmlns:a16="http://schemas.microsoft.com/office/drawing/2014/main" id="{146D2CE0-C745-F643-49C7-5A82D06CE681}"/>
              </a:ext>
            </a:extLst>
          </p:cNvPr>
          <p:cNvSpPr/>
          <p:nvPr/>
        </p:nvSpPr>
        <p:spPr>
          <a:xfrm>
            <a:off x="685019" y="3244936"/>
            <a:ext cx="4561260" cy="263016"/>
          </a:xfrm>
          <a:prstGeom prst="roundRect">
            <a:avLst>
              <a:gd name="adj" fmla="val 10423"/>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1100" dirty="0">
                <a:solidFill>
                  <a:schemeClr val="tx1">
                    <a:lumMod val="85000"/>
                    <a:lumOff val="15000"/>
                  </a:schemeClr>
                </a:solidFill>
              </a:rPr>
              <a:t>2. Performance après suppression de </a:t>
            </a:r>
            <a:r>
              <a:rPr lang="fr-FR" sz="1100" i="1" dirty="0">
                <a:solidFill>
                  <a:schemeClr val="tx1">
                    <a:lumMod val="85000"/>
                    <a:lumOff val="15000"/>
                  </a:schemeClr>
                </a:solidFill>
              </a:rPr>
              <a:t>diagonal</a:t>
            </a:r>
            <a:r>
              <a:rPr lang="fr-FR" sz="1100" dirty="0">
                <a:solidFill>
                  <a:schemeClr val="tx1">
                    <a:lumMod val="85000"/>
                    <a:lumOff val="15000"/>
                  </a:schemeClr>
                </a:solidFill>
              </a:rPr>
              <a:t> et paramétrage de KNN et RF </a:t>
            </a:r>
          </a:p>
        </p:txBody>
      </p:sp>
      <p:pic>
        <p:nvPicPr>
          <p:cNvPr id="9" name="Image 8">
            <a:extLst>
              <a:ext uri="{FF2B5EF4-FFF2-40B4-BE49-F238E27FC236}">
                <a16:creationId xmlns:a16="http://schemas.microsoft.com/office/drawing/2014/main" id="{91A8B791-C5B8-09CA-6693-16D1A2C3CDA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80947" y="1607820"/>
            <a:ext cx="5290841" cy="1306014"/>
          </a:xfrm>
          <a:prstGeom prst="rect">
            <a:avLst/>
          </a:prstGeom>
        </p:spPr>
      </p:pic>
      <p:sp>
        <p:nvSpPr>
          <p:cNvPr id="10" name="Rectangle : coins arrondis 9">
            <a:extLst>
              <a:ext uri="{FF2B5EF4-FFF2-40B4-BE49-F238E27FC236}">
                <a16:creationId xmlns:a16="http://schemas.microsoft.com/office/drawing/2014/main" id="{20AF730C-82CA-D3D0-5F20-FFAAA466384F}"/>
              </a:ext>
            </a:extLst>
          </p:cNvPr>
          <p:cNvSpPr/>
          <p:nvPr/>
        </p:nvSpPr>
        <p:spPr>
          <a:xfrm>
            <a:off x="6603816" y="3243265"/>
            <a:ext cx="3949884" cy="263016"/>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1100" dirty="0">
                <a:solidFill>
                  <a:schemeClr val="tx1">
                    <a:lumMod val="85000"/>
                    <a:lumOff val="15000"/>
                  </a:schemeClr>
                </a:solidFill>
              </a:rPr>
              <a:t>3.b. Performance après écart </a:t>
            </a:r>
            <a:r>
              <a:rPr lang="fr-FR" sz="1100" dirty="0" err="1">
                <a:solidFill>
                  <a:schemeClr val="tx1">
                    <a:lumMod val="85000"/>
                    <a:lumOff val="15000"/>
                  </a:schemeClr>
                </a:solidFill>
              </a:rPr>
              <a:t>outliers</a:t>
            </a:r>
            <a:r>
              <a:rPr lang="fr-FR" sz="1100" dirty="0">
                <a:solidFill>
                  <a:schemeClr val="tx1">
                    <a:lumMod val="85000"/>
                    <a:lumOff val="15000"/>
                  </a:schemeClr>
                </a:solidFill>
              </a:rPr>
              <a:t> définis par distance de Cook</a:t>
            </a:r>
          </a:p>
        </p:txBody>
      </p:sp>
      <p:pic>
        <p:nvPicPr>
          <p:cNvPr id="12" name="Image 11">
            <a:extLst>
              <a:ext uri="{FF2B5EF4-FFF2-40B4-BE49-F238E27FC236}">
                <a16:creationId xmlns:a16="http://schemas.microsoft.com/office/drawing/2014/main" id="{1EFC76C0-63DD-D28C-ED1F-4C4E593F3A56}"/>
              </a:ext>
            </a:extLst>
          </p:cNvPr>
          <p:cNvPicPr>
            <a:picLocks noChangeAspect="1"/>
          </p:cNvPicPr>
          <p:nvPr/>
        </p:nvPicPr>
        <p:blipFill>
          <a:blip r:embed="rId3">
            <a:extLst>
              <a:ext uri="{28A0092B-C50C-407E-A947-70E740481C1C}">
                <a14:useLocalDpi xmlns:a14="http://schemas.microsoft.com/office/drawing/2010/main" val="0"/>
              </a:ext>
            </a:extLst>
          </a:blip>
          <a:srcRect b="17092"/>
          <a:stretch/>
        </p:blipFill>
        <p:spPr>
          <a:xfrm>
            <a:off x="5980947" y="3614005"/>
            <a:ext cx="5242688" cy="1295112"/>
          </a:xfrm>
          <a:prstGeom prst="rect">
            <a:avLst/>
          </a:prstGeom>
        </p:spPr>
      </p:pic>
      <p:sp>
        <p:nvSpPr>
          <p:cNvPr id="13" name="Rectangle : coins arrondis 12">
            <a:extLst>
              <a:ext uri="{FF2B5EF4-FFF2-40B4-BE49-F238E27FC236}">
                <a16:creationId xmlns:a16="http://schemas.microsoft.com/office/drawing/2014/main" id="{FECF48EF-784A-5DCC-E6E0-CA854DDA92C1}"/>
              </a:ext>
            </a:extLst>
          </p:cNvPr>
          <p:cNvSpPr/>
          <p:nvPr/>
        </p:nvSpPr>
        <p:spPr>
          <a:xfrm>
            <a:off x="6603816" y="1232483"/>
            <a:ext cx="3949884" cy="264774"/>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1100" dirty="0">
                <a:solidFill>
                  <a:schemeClr val="tx1">
                    <a:lumMod val="85000"/>
                    <a:lumOff val="15000"/>
                  </a:schemeClr>
                </a:solidFill>
              </a:rPr>
              <a:t>3.a. Performance après écart des </a:t>
            </a:r>
            <a:r>
              <a:rPr lang="fr-FR" sz="1100" dirty="0" err="1">
                <a:solidFill>
                  <a:schemeClr val="tx1">
                    <a:lumMod val="85000"/>
                    <a:lumOff val="15000"/>
                  </a:schemeClr>
                </a:solidFill>
              </a:rPr>
              <a:t>outliers</a:t>
            </a:r>
            <a:r>
              <a:rPr lang="fr-FR" sz="1100" dirty="0">
                <a:solidFill>
                  <a:schemeClr val="tx1">
                    <a:lumMod val="85000"/>
                    <a:lumOff val="15000"/>
                  </a:schemeClr>
                </a:solidFill>
              </a:rPr>
              <a:t> définis par z-score</a:t>
            </a:r>
          </a:p>
        </p:txBody>
      </p:sp>
      <p:pic>
        <p:nvPicPr>
          <p:cNvPr id="15" name="Image 14">
            <a:extLst>
              <a:ext uri="{FF2B5EF4-FFF2-40B4-BE49-F238E27FC236}">
                <a16:creationId xmlns:a16="http://schemas.microsoft.com/office/drawing/2014/main" id="{99857A0F-9A2B-4DA1-6D6A-62DD4FEABB1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019" y="3677085"/>
            <a:ext cx="4517448" cy="1232031"/>
          </a:xfrm>
          <a:prstGeom prst="rect">
            <a:avLst/>
          </a:prstGeom>
        </p:spPr>
      </p:pic>
      <p:pic>
        <p:nvPicPr>
          <p:cNvPr id="16" name="Image 15">
            <a:extLst>
              <a:ext uri="{FF2B5EF4-FFF2-40B4-BE49-F238E27FC236}">
                <a16:creationId xmlns:a16="http://schemas.microsoft.com/office/drawing/2014/main" id="{5E7A5FF2-602B-E765-CE6D-99A9F74C7F4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3493" y="1664719"/>
            <a:ext cx="4562786" cy="1252529"/>
          </a:xfrm>
          <a:prstGeom prst="rect">
            <a:avLst/>
          </a:prstGeom>
        </p:spPr>
      </p:pic>
      <p:sp>
        <p:nvSpPr>
          <p:cNvPr id="17" name="Rectangle : coins arrondis 16">
            <a:extLst>
              <a:ext uri="{FF2B5EF4-FFF2-40B4-BE49-F238E27FC236}">
                <a16:creationId xmlns:a16="http://schemas.microsoft.com/office/drawing/2014/main" id="{DCF16680-561B-E4BC-1919-DF8B3FE568CC}"/>
              </a:ext>
            </a:extLst>
          </p:cNvPr>
          <p:cNvSpPr/>
          <p:nvPr/>
        </p:nvSpPr>
        <p:spPr>
          <a:xfrm>
            <a:off x="312820" y="745391"/>
            <a:ext cx="11336255" cy="263016"/>
          </a:xfrm>
          <a:prstGeom prst="roundRect">
            <a:avLst>
              <a:gd name="adj" fmla="val 10423"/>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Synthèse des performances</a:t>
            </a:r>
          </a:p>
        </p:txBody>
      </p:sp>
      <p:sp>
        <p:nvSpPr>
          <p:cNvPr id="18" name="Rectangle : coins arrondis 17">
            <a:extLst>
              <a:ext uri="{FF2B5EF4-FFF2-40B4-BE49-F238E27FC236}">
                <a16:creationId xmlns:a16="http://schemas.microsoft.com/office/drawing/2014/main" id="{4B2059B8-613C-D653-C05E-98672C0A2D9D}"/>
              </a:ext>
            </a:extLst>
          </p:cNvPr>
          <p:cNvSpPr/>
          <p:nvPr/>
        </p:nvSpPr>
        <p:spPr>
          <a:xfrm>
            <a:off x="1989043" y="5063421"/>
            <a:ext cx="5290841" cy="1124018"/>
          </a:xfrm>
          <a:prstGeom prst="roundRect">
            <a:avLst>
              <a:gd name="adj" fmla="val 10423"/>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179388" lvl="1" algn="ctr">
              <a:spcAft>
                <a:spcPts val="600"/>
              </a:spcAft>
              <a:buClr>
                <a:schemeClr val="tx1">
                  <a:lumMod val="85000"/>
                  <a:lumOff val="15000"/>
                </a:schemeClr>
              </a:buClr>
            </a:pPr>
            <a:r>
              <a:rPr lang="fr-FR" sz="1100" b="1" dirty="0">
                <a:solidFill>
                  <a:schemeClr val="tx1">
                    <a:lumMod val="85000"/>
                    <a:lumOff val="15000"/>
                  </a:schemeClr>
                </a:solidFill>
              </a:rPr>
              <a:t>Observations</a:t>
            </a:r>
          </a:p>
          <a:p>
            <a:pPr marL="350838"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Pas d’amélioration des performances après paramétrage des modèles ni après suppression des observations éloignes (z-score)</a:t>
            </a:r>
          </a:p>
          <a:p>
            <a:pPr marL="350838"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Dégradation nette des performances après suppression des observations influentes (distance de Cook), due à de mauvaises performances sur les </a:t>
            </a:r>
            <a:r>
              <a:rPr lang="fr-FR" sz="1100" dirty="0" err="1">
                <a:solidFill>
                  <a:schemeClr val="tx1">
                    <a:lumMod val="85000"/>
                    <a:lumOff val="15000"/>
                  </a:schemeClr>
                </a:solidFill>
              </a:rPr>
              <a:t>outliers</a:t>
            </a:r>
            <a:endParaRPr lang="fr-FR" sz="1100" dirty="0">
              <a:solidFill>
                <a:schemeClr val="tx1">
                  <a:lumMod val="85000"/>
                  <a:lumOff val="15000"/>
                </a:schemeClr>
              </a:solidFill>
            </a:endParaRPr>
          </a:p>
        </p:txBody>
      </p:sp>
      <p:sp>
        <p:nvSpPr>
          <p:cNvPr id="2" name="Rectangle : coins arrondis 1">
            <a:extLst>
              <a:ext uri="{FF2B5EF4-FFF2-40B4-BE49-F238E27FC236}">
                <a16:creationId xmlns:a16="http://schemas.microsoft.com/office/drawing/2014/main" id="{0BA6EFFA-0B2B-4026-73E6-F099896B0792}"/>
              </a:ext>
            </a:extLst>
          </p:cNvPr>
          <p:cNvSpPr/>
          <p:nvPr/>
        </p:nvSpPr>
        <p:spPr>
          <a:xfrm>
            <a:off x="8100060" y="5209041"/>
            <a:ext cx="2766979" cy="800494"/>
          </a:xfrm>
          <a:prstGeom prst="roundRect">
            <a:avLst>
              <a:gd name="adj" fmla="val 1042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1"/>
              </a:buClr>
            </a:pPr>
            <a:r>
              <a:rPr lang="fr-FR" sz="1100" b="1" dirty="0">
                <a:solidFill>
                  <a:schemeClr val="tx1">
                    <a:lumMod val="85000"/>
                    <a:lumOff val="15000"/>
                  </a:schemeClr>
                </a:solidFill>
              </a:rPr>
              <a:t>On conserve le paramétrage des modèles qui assure une meilleure robustesse des modèles mais on ne supprime aucun </a:t>
            </a:r>
            <a:r>
              <a:rPr lang="fr-FR" sz="1100" b="1" dirty="0" err="1">
                <a:solidFill>
                  <a:schemeClr val="tx1">
                    <a:lumMod val="85000"/>
                    <a:lumOff val="15000"/>
                  </a:schemeClr>
                </a:solidFill>
              </a:rPr>
              <a:t>outlier</a:t>
            </a:r>
            <a:r>
              <a:rPr lang="fr-FR" sz="1100" b="1" dirty="0">
                <a:solidFill>
                  <a:schemeClr val="tx1">
                    <a:lumMod val="85000"/>
                    <a:lumOff val="15000"/>
                  </a:schemeClr>
                </a:solidFill>
              </a:rPr>
              <a:t> du jeu de billets</a:t>
            </a:r>
          </a:p>
        </p:txBody>
      </p:sp>
      <p:sp>
        <p:nvSpPr>
          <p:cNvPr id="3" name="Rectangle 2">
            <a:extLst>
              <a:ext uri="{FF2B5EF4-FFF2-40B4-BE49-F238E27FC236}">
                <a16:creationId xmlns:a16="http://schemas.microsoft.com/office/drawing/2014/main" id="{7A8E3199-8E9B-17D2-2713-B25FAB787F17}"/>
              </a:ext>
            </a:extLst>
          </p:cNvPr>
          <p:cNvSpPr/>
          <p:nvPr/>
        </p:nvSpPr>
        <p:spPr>
          <a:xfrm>
            <a:off x="683493" y="3677085"/>
            <a:ext cx="4517449" cy="1232031"/>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4535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P spid="13" grpId="0" animBg="1"/>
      <p:bldP spid="17" grpId="0" animBg="1"/>
      <p:bldP spid="18" grpId="0" animBg="1"/>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9B8E35F2-BDE2-C1BE-E0DE-96874E96E6F9}"/>
              </a:ext>
            </a:extLst>
          </p:cNvPr>
          <p:cNvSpPr/>
          <p:nvPr/>
        </p:nvSpPr>
        <p:spPr>
          <a:xfrm>
            <a:off x="312820" y="755092"/>
            <a:ext cx="11336255" cy="263016"/>
          </a:xfrm>
          <a:prstGeom prst="roundRect">
            <a:avLst>
              <a:gd name="adj" fmla="val 10423"/>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Amélioration du rappel par l’ajustement du seuil de probabilité</a:t>
            </a:r>
          </a:p>
        </p:txBody>
      </p:sp>
      <p:sp>
        <p:nvSpPr>
          <p:cNvPr id="7" name="Rectangle : coins arrondis 6">
            <a:extLst>
              <a:ext uri="{FF2B5EF4-FFF2-40B4-BE49-F238E27FC236}">
                <a16:creationId xmlns:a16="http://schemas.microsoft.com/office/drawing/2014/main" id="{524F6442-3DB7-A6AD-3684-4BB1E95B64CA}"/>
              </a:ext>
            </a:extLst>
          </p:cNvPr>
          <p:cNvSpPr/>
          <p:nvPr/>
        </p:nvSpPr>
        <p:spPr>
          <a:xfrm>
            <a:off x="9645706" y="2648674"/>
            <a:ext cx="2089166" cy="1929280"/>
          </a:xfrm>
          <a:prstGeom prst="roundRect">
            <a:avLst>
              <a:gd name="adj" fmla="val 10423"/>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spcAft>
                <a:spcPts val="600"/>
              </a:spcAft>
              <a:buClr>
                <a:schemeClr val="accent1"/>
              </a:buClr>
            </a:pPr>
            <a:r>
              <a:rPr lang="fr-FR" sz="1100" b="1" dirty="0">
                <a:solidFill>
                  <a:schemeClr val="tx1">
                    <a:lumMod val="85000"/>
                    <a:lumOff val="15000"/>
                  </a:schemeClr>
                </a:solidFill>
              </a:rPr>
              <a:t>On peut retenir un seuil de 16%</a:t>
            </a:r>
          </a:p>
          <a:p>
            <a:pPr marL="95250" lvl="1">
              <a:spcAft>
                <a:spcPts val="600"/>
              </a:spcAft>
              <a:buClr>
                <a:schemeClr val="accent1"/>
              </a:buClr>
            </a:pPr>
            <a:r>
              <a:rPr lang="fr-FR" sz="1100" dirty="0">
                <a:solidFill>
                  <a:schemeClr val="tx1">
                    <a:lumMod val="85000"/>
                    <a:lumOff val="15000"/>
                  </a:schemeClr>
                </a:solidFill>
              </a:rPr>
              <a:t>Il permet d’obtenir un rappel de 99,6 % et une précision de 94 %</a:t>
            </a:r>
          </a:p>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99,6 % des faux billets seront  identifiés</a:t>
            </a:r>
          </a:p>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6 % des billets identifiés comme faux le seront à tort</a:t>
            </a:r>
          </a:p>
        </p:txBody>
      </p:sp>
      <p:sp>
        <p:nvSpPr>
          <p:cNvPr id="8" name="Rectangle : coins arrondis 7">
            <a:extLst>
              <a:ext uri="{FF2B5EF4-FFF2-40B4-BE49-F238E27FC236}">
                <a16:creationId xmlns:a16="http://schemas.microsoft.com/office/drawing/2014/main" id="{A26DC7E7-1E7A-02CF-205D-11F4A610A853}"/>
              </a:ext>
            </a:extLst>
          </p:cNvPr>
          <p:cNvSpPr/>
          <p:nvPr/>
        </p:nvSpPr>
        <p:spPr>
          <a:xfrm>
            <a:off x="457128" y="1173345"/>
            <a:ext cx="4711076" cy="1616842"/>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spcAft>
                <a:spcPts val="600"/>
              </a:spcAft>
              <a:buClr>
                <a:schemeClr val="accent1"/>
              </a:buClr>
            </a:pPr>
            <a:r>
              <a:rPr lang="fr-FR" sz="1100" dirty="0">
                <a:solidFill>
                  <a:schemeClr val="tx1">
                    <a:lumMod val="85000"/>
                    <a:lumOff val="15000"/>
                  </a:schemeClr>
                </a:solidFill>
              </a:rPr>
              <a:t>Afin d’obtenir une détection de faux billets proche de 100 %, on peut moduler le seuil de probabilité définissant un individu comme positif ou négatif.</a:t>
            </a:r>
          </a:p>
          <a:p>
            <a:pPr marL="95250" lvl="1">
              <a:spcAft>
                <a:spcPts val="600"/>
              </a:spcAft>
              <a:buClr>
                <a:schemeClr val="accent1"/>
              </a:buClr>
            </a:pPr>
            <a:r>
              <a:rPr lang="fr-FR" sz="1100" dirty="0">
                <a:solidFill>
                  <a:schemeClr val="tx1">
                    <a:lumMod val="85000"/>
                    <a:lumOff val="15000"/>
                  </a:schemeClr>
                </a:solidFill>
              </a:rPr>
              <a:t>On définit le résultat du modèle par : </a:t>
            </a:r>
          </a:p>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1 (faux billet) si </a:t>
            </a:r>
            <a:r>
              <a:rPr lang="fr-FR" sz="900" i="1" dirty="0">
                <a:solidFill>
                  <a:schemeClr val="tx1"/>
                </a:solidFill>
                <a:latin typeface="Cambria Math" panose="02040503050406030204" pitchFamily="18" charset="0"/>
              </a:rPr>
              <a:t>p &gt; seuil </a:t>
            </a:r>
          </a:p>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0 (vrai billet) si </a:t>
            </a:r>
            <a:r>
              <a:rPr lang="fr-FR" sz="900" i="1" dirty="0">
                <a:solidFill>
                  <a:schemeClr val="tx1"/>
                </a:solidFill>
                <a:latin typeface="Cambria Math" panose="02040503050406030204" pitchFamily="18" charset="0"/>
              </a:rPr>
              <a:t>p &lt; seuil</a:t>
            </a:r>
          </a:p>
          <a:p>
            <a:pPr marL="95250" lvl="1">
              <a:spcAft>
                <a:spcPts val="600"/>
              </a:spcAft>
              <a:buClr>
                <a:schemeClr val="accent1"/>
              </a:buClr>
            </a:pPr>
            <a:r>
              <a:rPr lang="fr-FR" sz="1050" dirty="0">
                <a:solidFill>
                  <a:schemeClr val="tx1">
                    <a:lumMod val="85000"/>
                    <a:lumOff val="15000"/>
                  </a:schemeClr>
                </a:solidFill>
              </a:rPr>
              <a:t>Par défaut, ce seuil est de 0,5. </a:t>
            </a:r>
            <a:r>
              <a:rPr lang="fr-FR" sz="1100" dirty="0">
                <a:solidFill>
                  <a:schemeClr val="tx1">
                    <a:lumMod val="85000"/>
                    <a:lumOff val="15000"/>
                  </a:schemeClr>
                </a:solidFill>
              </a:rPr>
              <a:t>Un seuil bas permettra de retenir même les billets qui ont une faible probabilité d’être faux, donc de maximiser le rappel</a:t>
            </a:r>
          </a:p>
        </p:txBody>
      </p:sp>
      <p:sp>
        <p:nvSpPr>
          <p:cNvPr id="9" name="Rectangle : coins arrondis 8">
            <a:extLst>
              <a:ext uri="{FF2B5EF4-FFF2-40B4-BE49-F238E27FC236}">
                <a16:creationId xmlns:a16="http://schemas.microsoft.com/office/drawing/2014/main" id="{4953747F-057F-5657-E5CC-83C30FACCEC8}"/>
              </a:ext>
            </a:extLst>
          </p:cNvPr>
          <p:cNvSpPr/>
          <p:nvPr/>
        </p:nvSpPr>
        <p:spPr>
          <a:xfrm>
            <a:off x="583994" y="3059983"/>
            <a:ext cx="4584210" cy="702128"/>
          </a:xfrm>
          <a:prstGeom prst="roundRect">
            <a:avLst>
              <a:gd name="adj" fmla="val 10423"/>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spcAft>
                <a:spcPts val="600"/>
              </a:spcAft>
              <a:buClr>
                <a:schemeClr val="accent1"/>
              </a:buClr>
            </a:pPr>
            <a:r>
              <a:rPr lang="fr-FR" sz="1100" b="1" dirty="0">
                <a:solidFill>
                  <a:schemeClr val="tx1">
                    <a:lumMod val="85000"/>
                    <a:lumOff val="15000"/>
                  </a:schemeClr>
                </a:solidFill>
              </a:rPr>
              <a:t>On retient la forêt aléatoire qui donne le meilleur score ROC-AUC </a:t>
            </a:r>
            <a:r>
              <a:rPr lang="fr-FR" sz="1100" dirty="0">
                <a:solidFill>
                  <a:schemeClr val="tx1">
                    <a:lumMod val="85000"/>
                    <a:lumOff val="15000"/>
                  </a:schemeClr>
                </a:solidFill>
              </a:rPr>
              <a:t>(99,9%) donc les meilleures possibilités d’améliorer le rappel en limitant la dégradation des autres indicateurs</a:t>
            </a:r>
          </a:p>
        </p:txBody>
      </p:sp>
      <p:sp>
        <p:nvSpPr>
          <p:cNvPr id="10" name="Rectangle : coins arrondis 9">
            <a:extLst>
              <a:ext uri="{FF2B5EF4-FFF2-40B4-BE49-F238E27FC236}">
                <a16:creationId xmlns:a16="http://schemas.microsoft.com/office/drawing/2014/main" id="{313E485C-FBAB-E636-5151-DBBD0FBDC227}"/>
              </a:ext>
            </a:extLst>
          </p:cNvPr>
          <p:cNvSpPr/>
          <p:nvPr/>
        </p:nvSpPr>
        <p:spPr>
          <a:xfrm>
            <a:off x="6109638" y="1382954"/>
            <a:ext cx="3098142" cy="593502"/>
          </a:xfrm>
          <a:prstGeom prst="roundRect">
            <a:avLst>
              <a:gd name="adj" fmla="val 10423"/>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1"/>
              </a:buClr>
            </a:pPr>
            <a:r>
              <a:rPr lang="fr-FR" sz="1100" b="1" dirty="0">
                <a:solidFill>
                  <a:schemeClr val="tx1">
                    <a:lumMod val="85000"/>
                    <a:lumOff val="15000"/>
                  </a:schemeClr>
                </a:solidFill>
              </a:rPr>
              <a:t>Analyse les performances du modèle de forêt aléatoire modifié selon différents seuils de probabilité de 0 à 0,28</a:t>
            </a:r>
          </a:p>
        </p:txBody>
      </p:sp>
      <p:grpSp>
        <p:nvGrpSpPr>
          <p:cNvPr id="15" name="Groupe 14">
            <a:extLst>
              <a:ext uri="{FF2B5EF4-FFF2-40B4-BE49-F238E27FC236}">
                <a16:creationId xmlns:a16="http://schemas.microsoft.com/office/drawing/2014/main" id="{D39AC7AB-66FA-7D72-E9E7-D8429F4E9EDD}"/>
              </a:ext>
            </a:extLst>
          </p:cNvPr>
          <p:cNvGrpSpPr/>
          <p:nvPr/>
        </p:nvGrpSpPr>
        <p:grpSpPr>
          <a:xfrm>
            <a:off x="1332376" y="3958297"/>
            <a:ext cx="2742181" cy="2392017"/>
            <a:chOff x="1332376" y="3958297"/>
            <a:chExt cx="2742181" cy="2392017"/>
          </a:xfrm>
        </p:grpSpPr>
        <p:pic>
          <p:nvPicPr>
            <p:cNvPr id="3" name="Image 2">
              <a:extLst>
                <a:ext uri="{FF2B5EF4-FFF2-40B4-BE49-F238E27FC236}">
                  <a16:creationId xmlns:a16="http://schemas.microsoft.com/office/drawing/2014/main" id="{BCA8346F-DA8F-8E16-14F0-E9B365FE6DEA}"/>
                </a:ext>
              </a:extLst>
            </p:cNvPr>
            <p:cNvPicPr>
              <a:picLocks noChangeAspect="1"/>
            </p:cNvPicPr>
            <p:nvPr/>
          </p:nvPicPr>
          <p:blipFill>
            <a:blip r:embed="rId2"/>
            <a:stretch>
              <a:fillRect/>
            </a:stretch>
          </p:blipFill>
          <p:spPr>
            <a:xfrm>
              <a:off x="1636600" y="3958297"/>
              <a:ext cx="2218994" cy="2256604"/>
            </a:xfrm>
            <a:prstGeom prst="rect">
              <a:avLst/>
            </a:prstGeom>
          </p:spPr>
        </p:pic>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88C485A7-FFBA-9ACC-F715-DAFFAE2A2557}"/>
                    </a:ext>
                  </a:extLst>
                </p:cNvPr>
                <p:cNvSpPr txBox="1"/>
                <p:nvPr/>
              </p:nvSpPr>
              <p:spPr>
                <a:xfrm rot="16200000">
                  <a:off x="871549" y="4887365"/>
                  <a:ext cx="1287780" cy="36612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fr-FR" sz="900" b="0" i="1" smtClean="0">
                            <a:latin typeface="Cambria Math" panose="02040503050406030204" pitchFamily="18" charset="0"/>
                          </a:rPr>
                          <m:t>𝑡𝑎𝑢𝑥</m:t>
                        </m:r>
                        <m:r>
                          <a:rPr lang="fr-FR" sz="900" b="0" i="1" smtClean="0">
                            <a:latin typeface="Cambria Math" panose="02040503050406030204" pitchFamily="18" charset="0"/>
                          </a:rPr>
                          <m:t> </m:t>
                        </m:r>
                        <m:r>
                          <a:rPr lang="fr-FR" sz="900" b="0" i="1" smtClean="0">
                            <a:latin typeface="Cambria Math" panose="02040503050406030204" pitchFamily="18" charset="0"/>
                          </a:rPr>
                          <m:t>𝑑𝑒</m:t>
                        </m:r>
                        <m:r>
                          <a:rPr lang="fr-FR" sz="900" b="0" i="1" smtClean="0">
                            <a:latin typeface="Cambria Math" panose="02040503050406030204" pitchFamily="18" charset="0"/>
                          </a:rPr>
                          <m:t> </m:t>
                        </m:r>
                        <m:r>
                          <a:rPr lang="fr-FR" sz="900" b="0" i="1" smtClean="0">
                            <a:latin typeface="Cambria Math" panose="02040503050406030204" pitchFamily="18" charset="0"/>
                          </a:rPr>
                          <m:t>𝑣𝑟𝑎𝑖𝑠</m:t>
                        </m:r>
                        <m:r>
                          <a:rPr lang="fr-FR" sz="900" b="0" i="1" smtClean="0">
                            <a:latin typeface="Cambria Math" panose="02040503050406030204" pitchFamily="18" charset="0"/>
                          </a:rPr>
                          <m:t> </m:t>
                        </m:r>
                        <m:r>
                          <a:rPr lang="fr-FR" sz="900" b="0" i="1" smtClean="0">
                            <a:latin typeface="Cambria Math" panose="02040503050406030204" pitchFamily="18" charset="0"/>
                          </a:rPr>
                          <m:t>𝑝𝑜𝑠𝑖𝑡𝑖𝑓𝑠</m:t>
                        </m:r>
                        <m:r>
                          <a:rPr lang="fr-FR" sz="900" b="0" i="1" smtClean="0">
                            <a:latin typeface="Cambria Math" panose="02040503050406030204" pitchFamily="18" charset="0"/>
                          </a:rPr>
                          <m:t>=</m:t>
                        </m:r>
                        <m:r>
                          <a:rPr lang="fr-FR" sz="900" b="0" i="1" smtClean="0">
                            <a:latin typeface="Cambria Math" panose="02040503050406030204" pitchFamily="18" charset="0"/>
                          </a:rPr>
                          <m:t>𝑟𝑎𝑝𝑝𝑒𝑙</m:t>
                        </m:r>
                      </m:oMath>
                    </m:oMathPara>
                  </a14:m>
                  <a:endParaRPr lang="fr-FR" sz="900" dirty="0"/>
                </a:p>
              </p:txBody>
            </p:sp>
          </mc:Choice>
          <mc:Fallback xmlns="">
            <p:sp>
              <p:nvSpPr>
                <p:cNvPr id="5" name="ZoneTexte 4">
                  <a:extLst>
                    <a:ext uri="{FF2B5EF4-FFF2-40B4-BE49-F238E27FC236}">
                      <a16:creationId xmlns:a16="http://schemas.microsoft.com/office/drawing/2014/main" id="{88C485A7-FFBA-9ACC-F715-DAFFAE2A2557}"/>
                    </a:ext>
                  </a:extLst>
                </p:cNvPr>
                <p:cNvSpPr txBox="1">
                  <a:spLocks noRot="1" noChangeAspect="1" noMove="1" noResize="1" noEditPoints="1" noAdjustHandles="1" noChangeArrowheads="1" noChangeShapeType="1" noTextEdit="1"/>
                </p:cNvSpPr>
                <p:nvPr/>
              </p:nvSpPr>
              <p:spPr>
                <a:xfrm rot="16200000">
                  <a:off x="871549" y="4887365"/>
                  <a:ext cx="1287780" cy="366126"/>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BF59AC0-27FC-13B2-6061-FFA31C04951D}"/>
                    </a:ext>
                  </a:extLst>
                </p:cNvPr>
                <p:cNvSpPr txBox="1"/>
                <p:nvPr/>
              </p:nvSpPr>
              <p:spPr>
                <a:xfrm>
                  <a:off x="2153416" y="6119482"/>
                  <a:ext cx="1185362" cy="2308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sz="900" b="0" i="1" smtClean="0">
                            <a:latin typeface="Cambria Math" panose="02040503050406030204" pitchFamily="18" charset="0"/>
                          </a:rPr>
                          <m:t>𝑡𝑎𝑢𝑥</m:t>
                        </m:r>
                        <m:r>
                          <a:rPr lang="fr-FR" sz="900" b="0" i="1" smtClean="0">
                            <a:latin typeface="Cambria Math" panose="02040503050406030204" pitchFamily="18" charset="0"/>
                          </a:rPr>
                          <m:t> </m:t>
                        </m:r>
                        <m:r>
                          <a:rPr lang="fr-FR" sz="900" b="0" i="1" smtClean="0">
                            <a:latin typeface="Cambria Math" panose="02040503050406030204" pitchFamily="18" charset="0"/>
                          </a:rPr>
                          <m:t>𝑑𝑒</m:t>
                        </m:r>
                        <m:r>
                          <a:rPr lang="fr-FR" sz="900" b="0" i="1" smtClean="0">
                            <a:latin typeface="Cambria Math" panose="02040503050406030204" pitchFamily="18" charset="0"/>
                          </a:rPr>
                          <m:t> </m:t>
                        </m:r>
                        <m:r>
                          <a:rPr lang="fr-FR" sz="900" b="0" i="1" smtClean="0">
                            <a:latin typeface="Cambria Math" panose="02040503050406030204" pitchFamily="18" charset="0"/>
                          </a:rPr>
                          <m:t>𝑓𝑎𝑢𝑥</m:t>
                        </m:r>
                        <m:r>
                          <a:rPr lang="fr-FR" sz="900" b="0" i="1" smtClean="0">
                            <a:latin typeface="Cambria Math" panose="02040503050406030204" pitchFamily="18" charset="0"/>
                          </a:rPr>
                          <m:t> </m:t>
                        </m:r>
                        <m:r>
                          <a:rPr lang="fr-FR" sz="900" b="0" i="1" smtClean="0">
                            <a:latin typeface="Cambria Math" panose="02040503050406030204" pitchFamily="18" charset="0"/>
                          </a:rPr>
                          <m:t>𝑝𝑜𝑠𝑖𝑡𝑖𝑓𝑠</m:t>
                        </m:r>
                      </m:oMath>
                    </m:oMathPara>
                  </a14:m>
                  <a:endParaRPr lang="fr-FR" sz="900" dirty="0"/>
                </a:p>
              </p:txBody>
            </p:sp>
          </mc:Choice>
          <mc:Fallback xmlns="">
            <p:sp>
              <p:nvSpPr>
                <p:cNvPr id="6" name="ZoneTexte 5">
                  <a:extLst>
                    <a:ext uri="{FF2B5EF4-FFF2-40B4-BE49-F238E27FC236}">
                      <a16:creationId xmlns:a16="http://schemas.microsoft.com/office/drawing/2014/main" id="{7BF59AC0-27FC-13B2-6061-FFA31C04951D}"/>
                    </a:ext>
                  </a:extLst>
                </p:cNvPr>
                <p:cNvSpPr txBox="1">
                  <a:spLocks noRot="1" noChangeAspect="1" noMove="1" noResize="1" noEditPoints="1" noAdjustHandles="1" noChangeArrowheads="1" noChangeShapeType="1" noTextEdit="1"/>
                </p:cNvSpPr>
                <p:nvPr/>
              </p:nvSpPr>
              <p:spPr>
                <a:xfrm>
                  <a:off x="2153416" y="6119482"/>
                  <a:ext cx="1185362" cy="230832"/>
                </a:xfrm>
                <a:prstGeom prst="rect">
                  <a:avLst/>
                </a:prstGeom>
                <a:blipFill>
                  <a:blip r:embed="rId4"/>
                  <a:stretch>
                    <a:fillRect r="-5641"/>
                  </a:stretch>
                </a:blipFill>
              </p:spPr>
              <p:txBody>
                <a:bodyPr/>
                <a:lstStyle/>
                <a:p>
                  <a:r>
                    <a:rPr lang="fr-FR">
                      <a:noFill/>
                    </a:rPr>
                    <a:t> </a:t>
                  </a:r>
                </a:p>
              </p:txBody>
            </p:sp>
          </mc:Fallback>
        </mc:AlternateContent>
        <p:sp>
          <p:nvSpPr>
            <p:cNvPr id="11" name="Arc 10">
              <a:extLst>
                <a:ext uri="{FF2B5EF4-FFF2-40B4-BE49-F238E27FC236}">
                  <a16:creationId xmlns:a16="http://schemas.microsoft.com/office/drawing/2014/main" id="{F4002199-2C10-AA6C-2283-93908A9DC3C7}"/>
                </a:ext>
              </a:extLst>
            </p:cNvPr>
            <p:cNvSpPr/>
            <p:nvPr/>
          </p:nvSpPr>
          <p:spPr>
            <a:xfrm rot="11194542">
              <a:off x="2075456" y="4294479"/>
              <a:ext cx="655322" cy="300713"/>
            </a:xfrm>
            <a:custGeom>
              <a:avLst/>
              <a:gdLst>
                <a:gd name="connsiteX0" fmla="*/ 518432 w 1036864"/>
                <a:gd name="connsiteY0" fmla="*/ 0 h 579101"/>
                <a:gd name="connsiteX1" fmla="*/ 1036864 w 1036864"/>
                <a:gd name="connsiteY1" fmla="*/ 289551 h 579101"/>
                <a:gd name="connsiteX2" fmla="*/ 518432 w 1036864"/>
                <a:gd name="connsiteY2" fmla="*/ 289551 h 579101"/>
                <a:gd name="connsiteX3" fmla="*/ 518432 w 1036864"/>
                <a:gd name="connsiteY3" fmla="*/ 0 h 579101"/>
                <a:gd name="connsiteX0" fmla="*/ 518432 w 1036864"/>
                <a:gd name="connsiteY0" fmla="*/ 0 h 579101"/>
                <a:gd name="connsiteX1" fmla="*/ 1036864 w 1036864"/>
                <a:gd name="connsiteY1" fmla="*/ 289551 h 579101"/>
                <a:gd name="connsiteX0" fmla="*/ 0 w 526258"/>
                <a:gd name="connsiteY0" fmla="*/ 0 h 289551"/>
                <a:gd name="connsiteX1" fmla="*/ 518432 w 526258"/>
                <a:gd name="connsiteY1" fmla="*/ 289551 h 289551"/>
                <a:gd name="connsiteX2" fmla="*/ 0 w 526258"/>
                <a:gd name="connsiteY2" fmla="*/ 289551 h 289551"/>
                <a:gd name="connsiteX3" fmla="*/ 0 w 526258"/>
                <a:gd name="connsiteY3" fmla="*/ 0 h 289551"/>
                <a:gd name="connsiteX0" fmla="*/ 0 w 526258"/>
                <a:gd name="connsiteY0" fmla="*/ 0 h 289551"/>
                <a:gd name="connsiteX1" fmla="*/ 526258 w 526258"/>
                <a:gd name="connsiteY1" fmla="*/ 274267 h 289551"/>
                <a:gd name="connsiteX0" fmla="*/ 0 w 526258"/>
                <a:gd name="connsiteY0" fmla="*/ 0 h 289551"/>
                <a:gd name="connsiteX1" fmla="*/ 518432 w 526258"/>
                <a:gd name="connsiteY1" fmla="*/ 289551 h 289551"/>
                <a:gd name="connsiteX2" fmla="*/ 0 w 526258"/>
                <a:gd name="connsiteY2" fmla="*/ 289551 h 289551"/>
                <a:gd name="connsiteX3" fmla="*/ 0 w 526258"/>
                <a:gd name="connsiteY3" fmla="*/ 0 h 289551"/>
                <a:gd name="connsiteX0" fmla="*/ 0 w 526258"/>
                <a:gd name="connsiteY0" fmla="*/ 0 h 289551"/>
                <a:gd name="connsiteX1" fmla="*/ 526258 w 526258"/>
                <a:gd name="connsiteY1" fmla="*/ 274267 h 289551"/>
                <a:gd name="connsiteX0" fmla="*/ 0 w 567469"/>
                <a:gd name="connsiteY0" fmla="*/ 0 h 319854"/>
                <a:gd name="connsiteX1" fmla="*/ 567469 w 567469"/>
                <a:gd name="connsiteY1" fmla="*/ 319854 h 319854"/>
                <a:gd name="connsiteX2" fmla="*/ 0 w 567469"/>
                <a:gd name="connsiteY2" fmla="*/ 289551 h 319854"/>
                <a:gd name="connsiteX3" fmla="*/ 0 w 567469"/>
                <a:gd name="connsiteY3" fmla="*/ 0 h 319854"/>
                <a:gd name="connsiteX0" fmla="*/ 0 w 567469"/>
                <a:gd name="connsiteY0" fmla="*/ 0 h 319854"/>
                <a:gd name="connsiteX1" fmla="*/ 526258 w 567469"/>
                <a:gd name="connsiteY1" fmla="*/ 274267 h 319854"/>
                <a:gd name="connsiteX0" fmla="*/ 0 w 539007"/>
                <a:gd name="connsiteY0" fmla="*/ 0 h 289551"/>
                <a:gd name="connsiteX1" fmla="*/ 539007 w 539007"/>
                <a:gd name="connsiteY1" fmla="*/ 176917 h 289551"/>
                <a:gd name="connsiteX2" fmla="*/ 0 w 539007"/>
                <a:gd name="connsiteY2" fmla="*/ 289551 h 289551"/>
                <a:gd name="connsiteX3" fmla="*/ 0 w 539007"/>
                <a:gd name="connsiteY3" fmla="*/ 0 h 289551"/>
                <a:gd name="connsiteX0" fmla="*/ 0 w 539007"/>
                <a:gd name="connsiteY0" fmla="*/ 0 h 289551"/>
                <a:gd name="connsiteX1" fmla="*/ 526258 w 539007"/>
                <a:gd name="connsiteY1" fmla="*/ 274267 h 289551"/>
                <a:gd name="connsiteX0" fmla="*/ 0 w 526258"/>
                <a:gd name="connsiteY0" fmla="*/ 0 h 289551"/>
                <a:gd name="connsiteX1" fmla="*/ 38321 w 526258"/>
                <a:gd name="connsiteY1" fmla="*/ 241825 h 289551"/>
                <a:gd name="connsiteX2" fmla="*/ 0 w 526258"/>
                <a:gd name="connsiteY2" fmla="*/ 289551 h 289551"/>
                <a:gd name="connsiteX3" fmla="*/ 0 w 526258"/>
                <a:gd name="connsiteY3" fmla="*/ 0 h 289551"/>
                <a:gd name="connsiteX0" fmla="*/ 0 w 526258"/>
                <a:gd name="connsiteY0" fmla="*/ 0 h 289551"/>
                <a:gd name="connsiteX1" fmla="*/ 526258 w 526258"/>
                <a:gd name="connsiteY1" fmla="*/ 274267 h 289551"/>
                <a:gd name="connsiteX0" fmla="*/ 0 w 526258"/>
                <a:gd name="connsiteY0" fmla="*/ 0 h 289551"/>
                <a:gd name="connsiteX1" fmla="*/ 38321 w 526258"/>
                <a:gd name="connsiteY1" fmla="*/ 241825 h 289551"/>
                <a:gd name="connsiteX2" fmla="*/ 0 w 526258"/>
                <a:gd name="connsiteY2" fmla="*/ 289551 h 289551"/>
                <a:gd name="connsiteX3" fmla="*/ 0 w 526258"/>
                <a:gd name="connsiteY3" fmla="*/ 0 h 289551"/>
                <a:gd name="connsiteX0" fmla="*/ 0 w 526258"/>
                <a:gd name="connsiteY0" fmla="*/ 0 h 289551"/>
                <a:gd name="connsiteX1" fmla="*/ 526258 w 526258"/>
                <a:gd name="connsiteY1" fmla="*/ 274267 h 289551"/>
                <a:gd name="connsiteX0" fmla="*/ 0 w 552640"/>
                <a:gd name="connsiteY0" fmla="*/ 0 h 295197"/>
                <a:gd name="connsiteX1" fmla="*/ 38321 w 552640"/>
                <a:gd name="connsiteY1" fmla="*/ 241825 h 295197"/>
                <a:gd name="connsiteX2" fmla="*/ 0 w 552640"/>
                <a:gd name="connsiteY2" fmla="*/ 289551 h 295197"/>
                <a:gd name="connsiteX3" fmla="*/ 0 w 552640"/>
                <a:gd name="connsiteY3" fmla="*/ 0 h 295197"/>
                <a:gd name="connsiteX0" fmla="*/ 0 w 552640"/>
                <a:gd name="connsiteY0" fmla="*/ 0 h 295197"/>
                <a:gd name="connsiteX1" fmla="*/ 552640 w 552640"/>
                <a:gd name="connsiteY1" fmla="*/ 295197 h 295197"/>
              </a:gdLst>
              <a:ahLst/>
              <a:cxnLst>
                <a:cxn ang="0">
                  <a:pos x="connsiteX0" y="connsiteY0"/>
                </a:cxn>
                <a:cxn ang="0">
                  <a:pos x="connsiteX1" y="connsiteY1"/>
                </a:cxn>
              </a:cxnLst>
              <a:rect l="l" t="t" r="r" b="b"/>
              <a:pathLst>
                <a:path w="552640" h="295197" stroke="0" extrusionOk="0">
                  <a:moveTo>
                    <a:pt x="0" y="0"/>
                  </a:moveTo>
                  <a:cubicBezTo>
                    <a:pt x="286322" y="0"/>
                    <a:pt x="38321" y="81910"/>
                    <a:pt x="38321" y="241825"/>
                  </a:cubicBezTo>
                  <a:lnTo>
                    <a:pt x="0" y="289551"/>
                  </a:lnTo>
                  <a:lnTo>
                    <a:pt x="0" y="0"/>
                  </a:lnTo>
                  <a:close/>
                </a:path>
                <a:path w="552640" h="295197" fill="none">
                  <a:moveTo>
                    <a:pt x="0" y="0"/>
                  </a:moveTo>
                  <a:cubicBezTo>
                    <a:pt x="286322" y="0"/>
                    <a:pt x="496227" y="165755"/>
                    <a:pt x="552640" y="295197"/>
                  </a:cubicBezTo>
                </a:path>
              </a:pathLst>
            </a:custGeom>
            <a:ln w="19050">
              <a:solidFill>
                <a:schemeClr val="accent3">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FBDD4DD6-41BB-AE26-92A8-86FF92E1D95A}"/>
                </a:ext>
              </a:extLst>
            </p:cNvPr>
            <p:cNvSpPr/>
            <p:nvPr/>
          </p:nvSpPr>
          <p:spPr>
            <a:xfrm>
              <a:off x="2769833" y="4516311"/>
              <a:ext cx="1304724" cy="230832"/>
            </a:xfrm>
            <a:prstGeom prst="roundRect">
              <a:avLst>
                <a:gd name="adj" fmla="val 10423"/>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1"/>
                </a:buClr>
              </a:pPr>
              <a:r>
                <a:rPr lang="fr-FR" sz="1100" b="1" dirty="0">
                  <a:solidFill>
                    <a:schemeClr val="tx1">
                      <a:lumMod val="85000"/>
                      <a:lumOff val="15000"/>
                    </a:schemeClr>
                  </a:solidFill>
                </a:rPr>
                <a:t>rappel proche de 1</a:t>
              </a:r>
            </a:p>
          </p:txBody>
        </p:sp>
      </p:grpSp>
      <p:pic>
        <p:nvPicPr>
          <p:cNvPr id="4" name="Image 3">
            <a:extLst>
              <a:ext uri="{FF2B5EF4-FFF2-40B4-BE49-F238E27FC236}">
                <a16:creationId xmlns:a16="http://schemas.microsoft.com/office/drawing/2014/main" id="{2F0F9323-0505-E756-B41D-42AE2E3B63BF}"/>
              </a:ext>
            </a:extLst>
          </p:cNvPr>
          <p:cNvPicPr>
            <a:picLocks noChangeAspect="1"/>
          </p:cNvPicPr>
          <p:nvPr/>
        </p:nvPicPr>
        <p:blipFill>
          <a:blip r:embed="rId5"/>
          <a:stretch>
            <a:fillRect/>
          </a:stretch>
        </p:blipFill>
        <p:spPr>
          <a:xfrm>
            <a:off x="6109638" y="2257085"/>
            <a:ext cx="3098142" cy="3402424"/>
          </a:xfrm>
          <a:prstGeom prst="rect">
            <a:avLst/>
          </a:prstGeom>
        </p:spPr>
      </p:pic>
      <p:sp>
        <p:nvSpPr>
          <p:cNvPr id="13" name="Rectangle 12">
            <a:extLst>
              <a:ext uri="{FF2B5EF4-FFF2-40B4-BE49-F238E27FC236}">
                <a16:creationId xmlns:a16="http://schemas.microsoft.com/office/drawing/2014/main" id="{07D34CA6-70A0-5C44-19BA-DCE397EDCEBC}"/>
              </a:ext>
            </a:extLst>
          </p:cNvPr>
          <p:cNvSpPr/>
          <p:nvPr/>
        </p:nvSpPr>
        <p:spPr>
          <a:xfrm>
            <a:off x="6109638" y="4162927"/>
            <a:ext cx="3098142" cy="209939"/>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8147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P spid="9" grpId="0" animBg="1"/>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F9CF4680-2D8F-68E0-9EDF-2FB18540C52C}"/>
              </a:ext>
            </a:extLst>
          </p:cNvPr>
          <p:cNvSpPr/>
          <p:nvPr/>
        </p:nvSpPr>
        <p:spPr>
          <a:xfrm>
            <a:off x="1052191" y="4253592"/>
            <a:ext cx="5967734" cy="1911803"/>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spcAft>
                <a:spcPts val="600"/>
              </a:spcAft>
              <a:buClr>
                <a:schemeClr val="accent1"/>
              </a:buClr>
            </a:pPr>
            <a:r>
              <a:rPr lang="fr-FR" sz="1100" dirty="0">
                <a:solidFill>
                  <a:schemeClr val="tx1">
                    <a:lumMod val="85000"/>
                    <a:lumOff val="15000"/>
                  </a:schemeClr>
                </a:solidFill>
              </a:rPr>
              <a:t>Durée d'exécution des algorithmes pour traiter 1 million de billets :</a:t>
            </a:r>
          </a:p>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KNN : 42 secondes</a:t>
            </a:r>
          </a:p>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Forêt aléatoire avec ou sans modification du seuil : 4 secondes</a:t>
            </a:r>
          </a:p>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K-</a:t>
            </a:r>
            <a:r>
              <a:rPr lang="fr-FR" sz="1100" dirty="0" err="1">
                <a:solidFill>
                  <a:schemeClr val="tx1">
                    <a:lumMod val="85000"/>
                    <a:lumOff val="15000"/>
                  </a:schemeClr>
                </a:solidFill>
              </a:rPr>
              <a:t>Means</a:t>
            </a:r>
            <a:r>
              <a:rPr lang="fr-FR" sz="1100" dirty="0">
                <a:solidFill>
                  <a:schemeClr val="tx1">
                    <a:lumMod val="85000"/>
                    <a:lumOff val="15000"/>
                  </a:schemeClr>
                </a:solidFill>
              </a:rPr>
              <a:t> : 0,3 seconde</a:t>
            </a:r>
          </a:p>
          <a:p>
            <a:pPr marL="26670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Régression logistique : 0,06 seconde</a:t>
            </a:r>
            <a:endParaRPr lang="fr-FR" sz="1100" b="1" dirty="0">
              <a:solidFill>
                <a:schemeClr val="tx1">
                  <a:lumMod val="85000"/>
                  <a:lumOff val="15000"/>
                </a:schemeClr>
              </a:solidFill>
            </a:endParaRPr>
          </a:p>
          <a:p>
            <a:pPr marL="95250" lvl="1">
              <a:spcAft>
                <a:spcPts val="600"/>
              </a:spcAft>
              <a:buClr>
                <a:schemeClr val="accent1"/>
              </a:buClr>
            </a:pPr>
            <a:r>
              <a:rPr lang="fr-FR" sz="1100" b="1" dirty="0">
                <a:solidFill>
                  <a:schemeClr val="tx1">
                    <a:lumMod val="85000"/>
                    <a:lumOff val="15000"/>
                  </a:schemeClr>
                </a:solidFill>
              </a:rPr>
              <a:t>La durée reste très faible sur de grosses quantités de billets : on privilégiera donc un algorithme ayant de bonnes performances de détection à un algorithme rapide.</a:t>
            </a:r>
          </a:p>
        </p:txBody>
      </p:sp>
      <p:sp>
        <p:nvSpPr>
          <p:cNvPr id="5" name="Rectangle : coins arrondis 4">
            <a:extLst>
              <a:ext uri="{FF2B5EF4-FFF2-40B4-BE49-F238E27FC236}">
                <a16:creationId xmlns:a16="http://schemas.microsoft.com/office/drawing/2014/main" id="{A22A4C98-AAED-3935-8077-12100064B7F8}"/>
              </a:ext>
            </a:extLst>
          </p:cNvPr>
          <p:cNvSpPr/>
          <p:nvPr/>
        </p:nvSpPr>
        <p:spPr>
          <a:xfrm>
            <a:off x="312820" y="755092"/>
            <a:ext cx="11336255" cy="263016"/>
          </a:xfrm>
          <a:prstGeom prst="roundRect">
            <a:avLst>
              <a:gd name="adj" fmla="val 10423"/>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Performances et durée d’exécution</a:t>
            </a:r>
          </a:p>
        </p:txBody>
      </p:sp>
      <p:sp>
        <p:nvSpPr>
          <p:cNvPr id="2" name="Rectangle : coins arrondis 1">
            <a:extLst>
              <a:ext uri="{FF2B5EF4-FFF2-40B4-BE49-F238E27FC236}">
                <a16:creationId xmlns:a16="http://schemas.microsoft.com/office/drawing/2014/main" id="{C647E969-59F0-0B9A-46C3-D6D6E1CB8FCB}"/>
              </a:ext>
            </a:extLst>
          </p:cNvPr>
          <p:cNvSpPr/>
          <p:nvPr/>
        </p:nvSpPr>
        <p:spPr>
          <a:xfrm>
            <a:off x="1063149" y="1103344"/>
            <a:ext cx="10031332" cy="561305"/>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spcAft>
                <a:spcPts val="600"/>
              </a:spcAft>
              <a:buClr>
                <a:schemeClr val="accent1"/>
              </a:buClr>
            </a:pPr>
            <a:r>
              <a:rPr lang="fr-FR" sz="1100" dirty="0">
                <a:solidFill>
                  <a:schemeClr val="tx1">
                    <a:lumMod val="85000"/>
                    <a:lumOff val="15000"/>
                  </a:schemeClr>
                </a:solidFill>
              </a:rPr>
              <a:t>Afin d’évaluer le temps d’exécution de nos algorithmes de détection de faux-billets, on  crée 4 jeux de production de tailles différentes (100 à 1 million de billets), dont les variables dimensions sont générées par des variables aléatoires de lois normales de variance et de moyenne égales à celle du jeu d'entraînement </a:t>
            </a:r>
          </a:p>
        </p:txBody>
      </p:sp>
      <p:sp>
        <p:nvSpPr>
          <p:cNvPr id="3" name="Rectangle : coins arrondis 2">
            <a:extLst>
              <a:ext uri="{FF2B5EF4-FFF2-40B4-BE49-F238E27FC236}">
                <a16:creationId xmlns:a16="http://schemas.microsoft.com/office/drawing/2014/main" id="{4AD1D136-6706-D585-5F9D-0C7F4CC1616D}"/>
              </a:ext>
            </a:extLst>
          </p:cNvPr>
          <p:cNvSpPr/>
          <p:nvPr/>
        </p:nvSpPr>
        <p:spPr>
          <a:xfrm>
            <a:off x="3884022" y="1684922"/>
            <a:ext cx="4772298" cy="230832"/>
          </a:xfrm>
          <a:prstGeom prst="roundRect">
            <a:avLst>
              <a:gd name="adj" fmla="val 1042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1"/>
              </a:buClr>
            </a:pPr>
            <a:r>
              <a:rPr lang="fr-FR" sz="1100" b="1" dirty="0">
                <a:solidFill>
                  <a:schemeClr val="tx1">
                    <a:lumMod val="85000"/>
                    <a:lumOff val="15000"/>
                  </a:schemeClr>
                </a:solidFill>
              </a:rPr>
              <a:t>Performance de chaque algorithme : scores et durée d’exécution (secondes)</a:t>
            </a:r>
          </a:p>
        </p:txBody>
      </p:sp>
      <p:sp>
        <p:nvSpPr>
          <p:cNvPr id="6" name="Rectangle : coins arrondis 5">
            <a:extLst>
              <a:ext uri="{FF2B5EF4-FFF2-40B4-BE49-F238E27FC236}">
                <a16:creationId xmlns:a16="http://schemas.microsoft.com/office/drawing/2014/main" id="{AF54C9DE-8622-2F4A-497D-3458073CFDC2}"/>
              </a:ext>
            </a:extLst>
          </p:cNvPr>
          <p:cNvSpPr/>
          <p:nvPr/>
        </p:nvSpPr>
        <p:spPr>
          <a:xfrm>
            <a:off x="7256689" y="4425169"/>
            <a:ext cx="4392386" cy="1329488"/>
          </a:xfrm>
          <a:prstGeom prst="roundRect">
            <a:avLst>
              <a:gd name="adj" fmla="val 10423"/>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1"/>
              </a:buClr>
            </a:pPr>
            <a:r>
              <a:rPr lang="fr-FR" sz="1100" b="1" dirty="0">
                <a:solidFill>
                  <a:schemeClr val="tx1">
                    <a:lumMod val="85000"/>
                    <a:lumOff val="15000"/>
                  </a:schemeClr>
                </a:solidFill>
              </a:rPr>
              <a:t>Performances de l’algorithme retenu : Forêt aléatoire avec seuil 0,16</a:t>
            </a:r>
          </a:p>
          <a:p>
            <a:pPr marL="17145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Rappel : 99,6 %</a:t>
            </a:r>
          </a:p>
          <a:p>
            <a:pPr marL="17145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Précision : 93,5 %</a:t>
            </a:r>
          </a:p>
          <a:p>
            <a:pPr marL="17145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Exactitude : 97,9 %</a:t>
            </a:r>
          </a:p>
          <a:p>
            <a:pPr marL="171450" lvl="1" indent="-171450">
              <a:spcAft>
                <a:spcPts val="600"/>
              </a:spcAft>
              <a:buClr>
                <a:schemeClr val="accent1"/>
              </a:buClr>
              <a:buFont typeface="Wingdings" panose="05000000000000000000" pitchFamily="2" charset="2"/>
              <a:buChar char="§"/>
            </a:pPr>
            <a:r>
              <a:rPr lang="fr-FR" sz="1100" dirty="0">
                <a:solidFill>
                  <a:schemeClr val="tx1">
                    <a:lumMod val="85000"/>
                    <a:lumOff val="15000"/>
                  </a:schemeClr>
                </a:solidFill>
              </a:rPr>
              <a:t>Durée d’exécution sur 1 million de billets : 3,8  secondes</a:t>
            </a:r>
            <a:r>
              <a:rPr lang="fr-FR" sz="1100" b="1" dirty="0">
                <a:solidFill>
                  <a:schemeClr val="tx1">
                    <a:lumMod val="85000"/>
                    <a:lumOff val="15000"/>
                  </a:schemeClr>
                </a:solidFill>
              </a:rPr>
              <a:t> </a:t>
            </a:r>
          </a:p>
        </p:txBody>
      </p:sp>
      <p:graphicFrame>
        <p:nvGraphicFramePr>
          <p:cNvPr id="9" name="Tableau 8">
            <a:extLst>
              <a:ext uri="{FF2B5EF4-FFF2-40B4-BE49-F238E27FC236}">
                <a16:creationId xmlns:a16="http://schemas.microsoft.com/office/drawing/2014/main" id="{41673B3E-DE78-56CF-9314-BA1201853FD2}"/>
              </a:ext>
            </a:extLst>
          </p:cNvPr>
          <p:cNvGraphicFramePr>
            <a:graphicFrameLocks noGrp="1"/>
          </p:cNvGraphicFramePr>
          <p:nvPr>
            <p:extLst>
              <p:ext uri="{D42A27DB-BD31-4B8C-83A1-F6EECF244321}">
                <p14:modId xmlns:p14="http://schemas.microsoft.com/office/powerpoint/2010/main" val="1578070335"/>
              </p:ext>
            </p:extLst>
          </p:nvPr>
        </p:nvGraphicFramePr>
        <p:xfrm>
          <a:off x="1030844" y="2068114"/>
          <a:ext cx="10130312" cy="1983178"/>
        </p:xfrm>
        <a:graphic>
          <a:graphicData uri="http://schemas.openxmlformats.org/drawingml/2006/table">
            <a:tbl>
              <a:tblPr firstRow="1" firstCol="1">
                <a:tableStyleId>{B301B821-A1FF-4177-AEE7-76D212191A09}</a:tableStyleId>
              </a:tblPr>
              <a:tblGrid>
                <a:gridCol w="1978373">
                  <a:extLst>
                    <a:ext uri="{9D8B030D-6E8A-4147-A177-3AD203B41FA5}">
                      <a16:colId xmlns:a16="http://schemas.microsoft.com/office/drawing/2014/main" val="2727200305"/>
                    </a:ext>
                  </a:extLst>
                </a:gridCol>
                <a:gridCol w="807613">
                  <a:extLst>
                    <a:ext uri="{9D8B030D-6E8A-4147-A177-3AD203B41FA5}">
                      <a16:colId xmlns:a16="http://schemas.microsoft.com/office/drawing/2014/main" val="1074654238"/>
                    </a:ext>
                  </a:extLst>
                </a:gridCol>
                <a:gridCol w="807613">
                  <a:extLst>
                    <a:ext uri="{9D8B030D-6E8A-4147-A177-3AD203B41FA5}">
                      <a16:colId xmlns:a16="http://schemas.microsoft.com/office/drawing/2014/main" val="1539546525"/>
                    </a:ext>
                  </a:extLst>
                </a:gridCol>
                <a:gridCol w="807613">
                  <a:extLst>
                    <a:ext uri="{9D8B030D-6E8A-4147-A177-3AD203B41FA5}">
                      <a16:colId xmlns:a16="http://schemas.microsoft.com/office/drawing/2014/main" val="1009136674"/>
                    </a:ext>
                  </a:extLst>
                </a:gridCol>
                <a:gridCol w="807613">
                  <a:extLst>
                    <a:ext uri="{9D8B030D-6E8A-4147-A177-3AD203B41FA5}">
                      <a16:colId xmlns:a16="http://schemas.microsoft.com/office/drawing/2014/main" val="1621267883"/>
                    </a:ext>
                  </a:extLst>
                </a:gridCol>
                <a:gridCol w="807613">
                  <a:extLst>
                    <a:ext uri="{9D8B030D-6E8A-4147-A177-3AD203B41FA5}">
                      <a16:colId xmlns:a16="http://schemas.microsoft.com/office/drawing/2014/main" val="3041875850"/>
                    </a:ext>
                  </a:extLst>
                </a:gridCol>
                <a:gridCol w="807613">
                  <a:extLst>
                    <a:ext uri="{9D8B030D-6E8A-4147-A177-3AD203B41FA5}">
                      <a16:colId xmlns:a16="http://schemas.microsoft.com/office/drawing/2014/main" val="3459955484"/>
                    </a:ext>
                  </a:extLst>
                </a:gridCol>
                <a:gridCol w="1102087">
                  <a:extLst>
                    <a:ext uri="{9D8B030D-6E8A-4147-A177-3AD203B41FA5}">
                      <a16:colId xmlns:a16="http://schemas.microsoft.com/office/drawing/2014/main" val="2839049787"/>
                    </a:ext>
                  </a:extLst>
                </a:gridCol>
                <a:gridCol w="1102087">
                  <a:extLst>
                    <a:ext uri="{9D8B030D-6E8A-4147-A177-3AD203B41FA5}">
                      <a16:colId xmlns:a16="http://schemas.microsoft.com/office/drawing/2014/main" val="2353682539"/>
                    </a:ext>
                  </a:extLst>
                </a:gridCol>
                <a:gridCol w="1102087">
                  <a:extLst>
                    <a:ext uri="{9D8B030D-6E8A-4147-A177-3AD203B41FA5}">
                      <a16:colId xmlns:a16="http://schemas.microsoft.com/office/drawing/2014/main" val="1536092296"/>
                    </a:ext>
                  </a:extLst>
                </a:gridCol>
              </a:tblGrid>
              <a:tr h="265238">
                <a:tc>
                  <a:txBody>
                    <a:bodyPr/>
                    <a:lstStyle/>
                    <a:p>
                      <a:pPr algn="ctr" fontAlgn="ctr"/>
                      <a:r>
                        <a:rPr lang="fr-FR" sz="1100" dirty="0">
                          <a:effectLst/>
                        </a:rPr>
                        <a:t>Algorithme</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fr-FR" sz="1100" dirty="0" err="1">
                          <a:effectLst/>
                        </a:rPr>
                        <a:t>recall</a:t>
                      </a:r>
                      <a:endParaRPr lang="fr-FR" sz="1100" dirty="0">
                        <a:effectLst/>
                      </a:endParaRP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fr-FR" sz="1100">
                          <a:effectLst/>
                        </a:rPr>
                        <a:t>f1</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fr-FR" sz="1100">
                          <a:effectLst/>
                        </a:rPr>
                        <a:t>precision</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fr-FR" sz="1100" dirty="0" err="1">
                          <a:effectLst/>
                        </a:rPr>
                        <a:t>accuracy</a:t>
                      </a:r>
                      <a:endParaRPr lang="fr-FR" sz="1100" dirty="0">
                        <a:effectLst/>
                      </a:endParaRP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fr-FR" sz="1100">
                          <a:effectLst/>
                        </a:rPr>
                        <a:t>roc_auc</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fr-FR" sz="1100" dirty="0">
                          <a:effectLst/>
                        </a:rPr>
                        <a:t>100 billets</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fr-FR" sz="1100" dirty="0">
                          <a:effectLst/>
                        </a:rPr>
                        <a:t>10 000 billets</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fr-FR" sz="1100" dirty="0">
                          <a:effectLst/>
                        </a:rPr>
                        <a:t>100 000 billets</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ctr" fontAlgn="ctr"/>
                      <a:r>
                        <a:rPr lang="fr-FR" sz="1100" dirty="0">
                          <a:effectLst/>
                        </a:rPr>
                        <a:t>1 000 000 billets</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540017510"/>
                  </a:ext>
                </a:extLst>
              </a:tr>
              <a:tr h="343588">
                <a:tc>
                  <a:txBody>
                    <a:bodyPr/>
                    <a:lstStyle/>
                    <a:p>
                      <a:r>
                        <a:rPr lang="fr-FR" sz="1100">
                          <a:effectLst/>
                        </a:rPr>
                        <a:t>Régression logistique</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0.980</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0.985</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0.990</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0.990</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0.998</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0.0000</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0.0093</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0.0065</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0.0551</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720711227"/>
                  </a:ext>
                </a:extLst>
              </a:tr>
              <a:tr h="343588">
                <a:tc>
                  <a:txBody>
                    <a:bodyPr/>
                    <a:lstStyle/>
                    <a:p>
                      <a:r>
                        <a:rPr lang="fr-FR" sz="1100">
                          <a:effectLst/>
                        </a:rPr>
                        <a:t>KNN</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0.978</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0.987</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0.996</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0.991</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0.995</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0.0102</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0.4343</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4.2790</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42.3193</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37745047"/>
                  </a:ext>
                </a:extLst>
              </a:tr>
              <a:tr h="343588">
                <a:tc>
                  <a:txBody>
                    <a:bodyPr/>
                    <a:lstStyle/>
                    <a:p>
                      <a:r>
                        <a:rPr lang="fr-FR" sz="1100">
                          <a:effectLst/>
                        </a:rPr>
                        <a:t>K-means</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0.952</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0.973</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0.996</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0.983</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0.975</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0.0040</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0.0067</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0.0377</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0.3250</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914931516"/>
                  </a:ext>
                </a:extLst>
              </a:tr>
              <a:tr h="343588">
                <a:tc>
                  <a:txBody>
                    <a:bodyPr/>
                    <a:lstStyle/>
                    <a:p>
                      <a:r>
                        <a:rPr lang="fr-FR" sz="1100">
                          <a:effectLst/>
                        </a:rPr>
                        <a:t>Forêt aléatoire</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0.982</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0.988</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0.994</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0.991</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0.999</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0.0136</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0.0375</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0.3933</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3.9245</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37926898"/>
                  </a:ext>
                </a:extLst>
              </a:tr>
              <a:tr h="343588">
                <a:tc>
                  <a:txBody>
                    <a:bodyPr/>
                    <a:lstStyle/>
                    <a:p>
                      <a:r>
                        <a:rPr lang="fr-FR" sz="1100" dirty="0">
                          <a:effectLst/>
                        </a:rPr>
                        <a:t>Forêt aléatoire avec seuil</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0.996</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0.963</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0.935</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0.979</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0.999</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0.0000</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a:effectLst/>
                        </a:rPr>
                        <a:t>0.0530</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0.3997</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a:txBody>
                    <a:bodyPr/>
                    <a:lstStyle/>
                    <a:p>
                      <a:pPr algn="r"/>
                      <a:r>
                        <a:rPr lang="fr-FR" sz="1100" dirty="0">
                          <a:effectLst/>
                        </a:rPr>
                        <a:t>3.8163</a:t>
                      </a:r>
                    </a:p>
                  </a:txBody>
                  <a:tcPr marL="76200" marR="76200" marT="38100" marB="38100"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624526675"/>
                  </a:ext>
                </a:extLst>
              </a:tr>
            </a:tbl>
          </a:graphicData>
        </a:graphic>
      </p:graphicFrame>
    </p:spTree>
    <p:extLst>
      <p:ext uri="{BB962C8B-B14F-4D97-AF65-F5344CB8AC3E}">
        <p14:creationId xmlns:p14="http://schemas.microsoft.com/office/powerpoint/2010/main" val="254040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2" grpId="0"/>
      <p:bldP spid="3"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 coins arrondis 88">
            <a:extLst>
              <a:ext uri="{FF2B5EF4-FFF2-40B4-BE49-F238E27FC236}">
                <a16:creationId xmlns:a16="http://schemas.microsoft.com/office/drawing/2014/main" id="{CF8DBEE6-84DC-130F-9B53-05355B4324ED}"/>
              </a:ext>
            </a:extLst>
          </p:cNvPr>
          <p:cNvSpPr/>
          <p:nvPr/>
        </p:nvSpPr>
        <p:spPr>
          <a:xfrm>
            <a:off x="9707899" y="1566189"/>
            <a:ext cx="2069685" cy="3959412"/>
          </a:xfrm>
          <a:prstGeom prst="roundRect">
            <a:avLst>
              <a:gd name="adj" fmla="val 5821"/>
            </a:avLst>
          </a:prstGeom>
          <a:solidFill>
            <a:schemeClr val="bg1">
              <a:lumMod val="95000"/>
            </a:schemeClr>
          </a:solidFill>
          <a:ln w="190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179388" lvl="1" algn="ctr">
              <a:spcAft>
                <a:spcPts val="600"/>
              </a:spcAft>
              <a:buClr>
                <a:schemeClr val="tx1">
                  <a:lumMod val="85000"/>
                  <a:lumOff val="15000"/>
                </a:schemeClr>
              </a:buClr>
            </a:pPr>
            <a:r>
              <a:rPr lang="fr-FR" sz="1100" b="1" dirty="0">
                <a:solidFill>
                  <a:schemeClr val="tx1">
                    <a:lumMod val="85000"/>
                    <a:lumOff val="15000"/>
                  </a:schemeClr>
                </a:solidFill>
              </a:rPr>
              <a:t>Sortie</a:t>
            </a:r>
            <a:endParaRPr lang="fr-FR" sz="1100" dirty="0">
              <a:solidFill>
                <a:schemeClr val="tx1">
                  <a:lumMod val="85000"/>
                  <a:lumOff val="15000"/>
                </a:schemeClr>
              </a:solidFill>
            </a:endParaRPr>
          </a:p>
        </p:txBody>
      </p:sp>
      <p:sp>
        <p:nvSpPr>
          <p:cNvPr id="24" name="Rectangle : coins arrondis 23">
            <a:extLst>
              <a:ext uri="{FF2B5EF4-FFF2-40B4-BE49-F238E27FC236}">
                <a16:creationId xmlns:a16="http://schemas.microsoft.com/office/drawing/2014/main" id="{8066B088-C781-FDA2-CE1D-C5165A03970B}"/>
              </a:ext>
            </a:extLst>
          </p:cNvPr>
          <p:cNvSpPr/>
          <p:nvPr/>
        </p:nvSpPr>
        <p:spPr>
          <a:xfrm>
            <a:off x="459318" y="1566189"/>
            <a:ext cx="2069685" cy="3959412"/>
          </a:xfrm>
          <a:prstGeom prst="roundRect">
            <a:avLst>
              <a:gd name="adj" fmla="val 5821"/>
            </a:avLst>
          </a:prstGeom>
          <a:solidFill>
            <a:schemeClr val="bg1">
              <a:lumMod val="95000"/>
            </a:schemeClr>
          </a:solidFill>
          <a:ln w="190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179388" lvl="1" algn="ctr">
              <a:spcAft>
                <a:spcPts val="600"/>
              </a:spcAft>
              <a:buClr>
                <a:schemeClr val="tx1">
                  <a:lumMod val="85000"/>
                  <a:lumOff val="15000"/>
                </a:schemeClr>
              </a:buClr>
            </a:pPr>
            <a:r>
              <a:rPr lang="fr-FR" sz="1100" b="1" dirty="0">
                <a:solidFill>
                  <a:schemeClr val="tx1">
                    <a:lumMod val="85000"/>
                    <a:lumOff val="15000"/>
                  </a:schemeClr>
                </a:solidFill>
              </a:rPr>
              <a:t>Entrée</a:t>
            </a:r>
            <a:endParaRPr lang="fr-FR" sz="1100" dirty="0">
              <a:solidFill>
                <a:schemeClr val="tx1">
                  <a:lumMod val="85000"/>
                  <a:lumOff val="15000"/>
                </a:schemeClr>
              </a:solidFill>
            </a:endParaRPr>
          </a:p>
        </p:txBody>
      </p:sp>
      <p:sp>
        <p:nvSpPr>
          <p:cNvPr id="2" name="Rectangle : coins arrondis 1">
            <a:extLst>
              <a:ext uri="{FF2B5EF4-FFF2-40B4-BE49-F238E27FC236}">
                <a16:creationId xmlns:a16="http://schemas.microsoft.com/office/drawing/2014/main" id="{F07FFE06-38E4-CA7D-4B03-13EEFBA88926}"/>
              </a:ext>
            </a:extLst>
          </p:cNvPr>
          <p:cNvSpPr/>
          <p:nvPr/>
        </p:nvSpPr>
        <p:spPr>
          <a:xfrm>
            <a:off x="312820" y="755092"/>
            <a:ext cx="11336255" cy="263016"/>
          </a:xfrm>
          <a:prstGeom prst="roundRect">
            <a:avLst>
              <a:gd name="adj" fmla="val 10423"/>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Script de production : Notebook </a:t>
            </a:r>
            <a:r>
              <a:rPr lang="fr-FR" sz="1200" b="1" dirty="0" err="1">
                <a:solidFill>
                  <a:schemeClr val="tx1">
                    <a:lumMod val="85000"/>
                    <a:lumOff val="15000"/>
                  </a:schemeClr>
                </a:solidFill>
              </a:rPr>
              <a:t>production.ipynb</a:t>
            </a:r>
            <a:endParaRPr lang="fr-FR" sz="1200" b="1" dirty="0">
              <a:solidFill>
                <a:schemeClr val="tx1">
                  <a:lumMod val="85000"/>
                  <a:lumOff val="15000"/>
                </a:schemeClr>
              </a:solidFill>
            </a:endParaRPr>
          </a:p>
        </p:txBody>
      </p:sp>
      <p:sp>
        <p:nvSpPr>
          <p:cNvPr id="7" name="Rectangle : coins arrondis 6">
            <a:extLst>
              <a:ext uri="{FF2B5EF4-FFF2-40B4-BE49-F238E27FC236}">
                <a16:creationId xmlns:a16="http://schemas.microsoft.com/office/drawing/2014/main" id="{EC235AC8-F951-8085-1148-E3123B227E9E}"/>
              </a:ext>
            </a:extLst>
          </p:cNvPr>
          <p:cNvSpPr/>
          <p:nvPr/>
        </p:nvSpPr>
        <p:spPr>
          <a:xfrm>
            <a:off x="599007" y="3091259"/>
            <a:ext cx="1812668" cy="399256"/>
          </a:xfrm>
          <a:prstGeom prst="roundRect">
            <a:avLst>
              <a:gd name="adj" fmla="val 10423"/>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tx1">
                  <a:lumMod val="85000"/>
                  <a:lumOff val="15000"/>
                </a:schemeClr>
              </a:buClr>
            </a:pPr>
            <a:r>
              <a:rPr lang="fr-FR" sz="1100" b="1" dirty="0">
                <a:solidFill>
                  <a:schemeClr val="tx1">
                    <a:lumMod val="85000"/>
                    <a:lumOff val="15000"/>
                  </a:schemeClr>
                </a:solidFill>
              </a:rPr>
              <a:t>Bibliothèques : </a:t>
            </a:r>
            <a:r>
              <a:rPr lang="fr-FR" sz="1100" b="1" i="1" dirty="0">
                <a:solidFill>
                  <a:schemeClr val="tx1">
                    <a:lumMod val="85000"/>
                    <a:lumOff val="15000"/>
                  </a:schemeClr>
                </a:solidFill>
              </a:rPr>
              <a:t>Pandas</a:t>
            </a:r>
            <a:endParaRPr lang="fr-FR" sz="1100" i="1" dirty="0">
              <a:solidFill>
                <a:schemeClr val="tx1">
                  <a:lumMod val="85000"/>
                  <a:lumOff val="15000"/>
                </a:schemeClr>
              </a:solidFill>
            </a:endParaRPr>
          </a:p>
        </p:txBody>
      </p:sp>
      <p:sp>
        <p:nvSpPr>
          <p:cNvPr id="8" name="Rectangle : coins arrondis 7">
            <a:extLst>
              <a:ext uri="{FF2B5EF4-FFF2-40B4-BE49-F238E27FC236}">
                <a16:creationId xmlns:a16="http://schemas.microsoft.com/office/drawing/2014/main" id="{058276F3-57EB-5ADE-46CA-FC2FAA511130}"/>
              </a:ext>
            </a:extLst>
          </p:cNvPr>
          <p:cNvSpPr/>
          <p:nvPr/>
        </p:nvSpPr>
        <p:spPr>
          <a:xfrm>
            <a:off x="599007" y="2368322"/>
            <a:ext cx="1812668" cy="399256"/>
          </a:xfrm>
          <a:prstGeom prst="roundRect">
            <a:avLst>
              <a:gd name="adj" fmla="val 10423"/>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tx1">
                  <a:lumMod val="85000"/>
                  <a:lumOff val="15000"/>
                </a:schemeClr>
              </a:buClr>
            </a:pPr>
            <a:r>
              <a:rPr lang="fr-FR" sz="1100" b="1" dirty="0">
                <a:solidFill>
                  <a:schemeClr val="tx1">
                    <a:lumMod val="85000"/>
                    <a:lumOff val="15000"/>
                  </a:schemeClr>
                </a:solidFill>
              </a:rPr>
              <a:t>Bibliothèque </a:t>
            </a:r>
            <a:r>
              <a:rPr lang="fr-FR" sz="1100" b="1" i="1" dirty="0" err="1">
                <a:solidFill>
                  <a:schemeClr val="tx1">
                    <a:lumMod val="85000"/>
                    <a:lumOff val="15000"/>
                  </a:schemeClr>
                </a:solidFill>
              </a:rPr>
              <a:t>Sklearn</a:t>
            </a:r>
            <a:r>
              <a:rPr lang="fr-FR" sz="1100" b="1" dirty="0">
                <a:solidFill>
                  <a:schemeClr val="tx1">
                    <a:lumMod val="85000"/>
                    <a:lumOff val="15000"/>
                  </a:schemeClr>
                </a:solidFill>
              </a:rPr>
              <a:t> :  classe </a:t>
            </a:r>
            <a:r>
              <a:rPr lang="fr-FR" sz="1100" b="1" i="1" dirty="0" err="1">
                <a:solidFill>
                  <a:schemeClr val="tx1">
                    <a:lumMod val="85000"/>
                    <a:lumOff val="15000"/>
                  </a:schemeClr>
                </a:solidFill>
              </a:rPr>
              <a:t>RandomForest</a:t>
            </a:r>
            <a:endParaRPr lang="fr-FR" sz="1100" i="1" dirty="0">
              <a:solidFill>
                <a:schemeClr val="tx1">
                  <a:lumMod val="85000"/>
                  <a:lumOff val="15000"/>
                </a:schemeClr>
              </a:solidFill>
            </a:endParaRPr>
          </a:p>
        </p:txBody>
      </p:sp>
      <p:sp>
        <p:nvSpPr>
          <p:cNvPr id="9" name="Rectangle : coins arrondis 8">
            <a:extLst>
              <a:ext uri="{FF2B5EF4-FFF2-40B4-BE49-F238E27FC236}">
                <a16:creationId xmlns:a16="http://schemas.microsoft.com/office/drawing/2014/main" id="{F9BE0CC9-F86D-7449-037E-2F8F6DF0393E}"/>
              </a:ext>
            </a:extLst>
          </p:cNvPr>
          <p:cNvSpPr/>
          <p:nvPr/>
        </p:nvSpPr>
        <p:spPr>
          <a:xfrm>
            <a:off x="587827" y="3862782"/>
            <a:ext cx="1812668" cy="399256"/>
          </a:xfrm>
          <a:prstGeom prst="roundRect">
            <a:avLst>
              <a:gd name="adj" fmla="val 10423"/>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tx1">
                  <a:lumMod val="85000"/>
                  <a:lumOff val="15000"/>
                </a:schemeClr>
              </a:buClr>
            </a:pPr>
            <a:r>
              <a:rPr lang="fr-FR" sz="1100" b="1" dirty="0">
                <a:solidFill>
                  <a:schemeClr val="tx1">
                    <a:lumMod val="85000"/>
                    <a:lumOff val="15000"/>
                  </a:schemeClr>
                </a:solidFill>
              </a:rPr>
              <a:t>Jeu d’entraînement </a:t>
            </a:r>
            <a:r>
              <a:rPr lang="fr-FR" sz="1100" b="1" i="1" dirty="0">
                <a:solidFill>
                  <a:schemeClr val="tx1">
                    <a:lumMod val="85000"/>
                    <a:lumOff val="15000"/>
                  </a:schemeClr>
                </a:solidFill>
              </a:rPr>
              <a:t>billets_full.csv</a:t>
            </a:r>
            <a:endParaRPr lang="fr-FR" sz="1100" i="1" dirty="0">
              <a:solidFill>
                <a:schemeClr val="tx1">
                  <a:lumMod val="85000"/>
                  <a:lumOff val="15000"/>
                </a:schemeClr>
              </a:solidFill>
            </a:endParaRPr>
          </a:p>
        </p:txBody>
      </p:sp>
      <p:sp>
        <p:nvSpPr>
          <p:cNvPr id="10" name="Rectangle : coins arrondis 9">
            <a:extLst>
              <a:ext uri="{FF2B5EF4-FFF2-40B4-BE49-F238E27FC236}">
                <a16:creationId xmlns:a16="http://schemas.microsoft.com/office/drawing/2014/main" id="{D7E161E8-BF89-D459-C8AD-FE63E2D6723F}"/>
              </a:ext>
            </a:extLst>
          </p:cNvPr>
          <p:cNvSpPr/>
          <p:nvPr/>
        </p:nvSpPr>
        <p:spPr>
          <a:xfrm>
            <a:off x="6096000" y="1965447"/>
            <a:ext cx="3229270" cy="1205006"/>
          </a:xfrm>
          <a:prstGeom prst="roundRect">
            <a:avLst>
              <a:gd name="adj" fmla="val 1042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lumMod val="85000"/>
                    <a:lumOff val="15000"/>
                  </a:schemeClr>
                </a:solidFill>
              </a:rPr>
              <a:t>Création de la classe </a:t>
            </a:r>
            <a:r>
              <a:rPr lang="fr-FR" sz="1100" b="1" i="1" dirty="0" err="1">
                <a:solidFill>
                  <a:schemeClr val="tx1">
                    <a:lumMod val="85000"/>
                    <a:lumOff val="15000"/>
                  </a:schemeClr>
                </a:solidFill>
              </a:rPr>
              <a:t>RandomForest_seuil</a:t>
            </a:r>
            <a:endParaRPr lang="fr-FR" sz="1100" i="1" dirty="0">
              <a:solidFill>
                <a:schemeClr val="tx1">
                  <a:lumMod val="85000"/>
                  <a:lumOff val="15000"/>
                </a:schemeClr>
              </a:solidFill>
            </a:endParaRPr>
          </a:p>
          <a:p>
            <a:pPr marL="171450" indent="-171450">
              <a:buClr>
                <a:schemeClr val="accent1">
                  <a:lumMod val="50000"/>
                </a:schemeClr>
              </a:buClr>
              <a:buFont typeface="Wingdings" panose="05000000000000000000" pitchFamily="2" charset="2"/>
              <a:buChar char="§"/>
            </a:pPr>
            <a:r>
              <a:rPr lang="fr-FR" sz="1100" dirty="0">
                <a:solidFill>
                  <a:schemeClr val="tx1">
                    <a:lumMod val="85000"/>
                    <a:lumOff val="15000"/>
                  </a:schemeClr>
                </a:solidFill>
              </a:rPr>
              <a:t>Basée sur la classe </a:t>
            </a:r>
            <a:r>
              <a:rPr lang="fr-FR" sz="1100" i="1" dirty="0" err="1">
                <a:solidFill>
                  <a:schemeClr val="tx1">
                    <a:lumMod val="85000"/>
                    <a:lumOff val="15000"/>
                  </a:schemeClr>
                </a:solidFill>
              </a:rPr>
              <a:t>RandomForest</a:t>
            </a:r>
            <a:r>
              <a:rPr lang="fr-FR" sz="1100" dirty="0">
                <a:solidFill>
                  <a:schemeClr val="tx1">
                    <a:lumMod val="85000"/>
                    <a:lumOff val="15000"/>
                  </a:schemeClr>
                </a:solidFill>
              </a:rPr>
              <a:t>, elle marque comme faux tous les billets qui ont une probabilité d’être faux supérieure à seuil à définir</a:t>
            </a:r>
          </a:p>
          <a:p>
            <a:pPr marL="171450" indent="-171450">
              <a:buClr>
                <a:schemeClr val="accent1">
                  <a:lumMod val="50000"/>
                </a:schemeClr>
              </a:buClr>
              <a:buFont typeface="Wingdings" panose="05000000000000000000" pitchFamily="2" charset="2"/>
              <a:buChar char="§"/>
            </a:pPr>
            <a:r>
              <a:rPr lang="fr-FR" sz="1100" dirty="0">
                <a:solidFill>
                  <a:schemeClr val="tx1">
                    <a:lumMod val="85000"/>
                    <a:lumOff val="15000"/>
                  </a:schemeClr>
                </a:solidFill>
              </a:rPr>
              <a:t>Création du modèle </a:t>
            </a:r>
            <a:r>
              <a:rPr lang="fr-FR" sz="1100" i="1" dirty="0" err="1">
                <a:solidFill>
                  <a:schemeClr val="tx1">
                    <a:lumMod val="85000"/>
                    <a:lumOff val="15000"/>
                  </a:schemeClr>
                </a:solidFill>
              </a:rPr>
              <a:t>rf_seuil</a:t>
            </a:r>
            <a:r>
              <a:rPr lang="fr-FR" sz="1100" i="1" dirty="0">
                <a:solidFill>
                  <a:schemeClr val="tx1">
                    <a:lumMod val="85000"/>
                    <a:lumOff val="15000"/>
                  </a:schemeClr>
                </a:solidFill>
              </a:rPr>
              <a:t> </a:t>
            </a:r>
            <a:r>
              <a:rPr lang="fr-FR" sz="1100" dirty="0">
                <a:solidFill>
                  <a:schemeClr val="tx1">
                    <a:lumMod val="85000"/>
                    <a:lumOff val="15000"/>
                  </a:schemeClr>
                </a:solidFill>
              </a:rPr>
              <a:t>comme une instance de la classe avec un seuil = 0,16</a:t>
            </a:r>
          </a:p>
        </p:txBody>
      </p:sp>
      <p:cxnSp>
        <p:nvCxnSpPr>
          <p:cNvPr id="12" name="Connecteur droit avec flèche 11">
            <a:extLst>
              <a:ext uri="{FF2B5EF4-FFF2-40B4-BE49-F238E27FC236}">
                <a16:creationId xmlns:a16="http://schemas.microsoft.com/office/drawing/2014/main" id="{7098CA0E-A4F1-5A81-A274-38BA133468E9}"/>
              </a:ext>
            </a:extLst>
          </p:cNvPr>
          <p:cNvCxnSpPr>
            <a:cxnSpLocks/>
            <a:stCxn id="8" idx="3"/>
            <a:endCxn id="10" idx="1"/>
          </p:cNvCxnSpPr>
          <p:nvPr/>
        </p:nvCxnSpPr>
        <p:spPr>
          <a:xfrm>
            <a:off x="2411675" y="2567950"/>
            <a:ext cx="36843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06DFC944-D442-8A82-3580-6A3661418C91}"/>
              </a:ext>
            </a:extLst>
          </p:cNvPr>
          <p:cNvCxnSpPr>
            <a:cxnSpLocks/>
            <a:stCxn id="10" idx="2"/>
            <a:endCxn id="18" idx="0"/>
          </p:cNvCxnSpPr>
          <p:nvPr/>
        </p:nvCxnSpPr>
        <p:spPr>
          <a:xfrm>
            <a:off x="7710635" y="3170453"/>
            <a:ext cx="0" cy="6094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 coins arrondis 17">
            <a:extLst>
              <a:ext uri="{FF2B5EF4-FFF2-40B4-BE49-F238E27FC236}">
                <a16:creationId xmlns:a16="http://schemas.microsoft.com/office/drawing/2014/main" id="{75580DCC-1F22-3DA5-DB77-136AF67A9E57}"/>
              </a:ext>
            </a:extLst>
          </p:cNvPr>
          <p:cNvSpPr/>
          <p:nvPr/>
        </p:nvSpPr>
        <p:spPr>
          <a:xfrm>
            <a:off x="6096000" y="3779921"/>
            <a:ext cx="3229270" cy="564977"/>
          </a:xfrm>
          <a:prstGeom prst="roundRect">
            <a:avLst>
              <a:gd name="adj" fmla="val 1042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lumMod val="85000"/>
                    <a:lumOff val="15000"/>
                  </a:schemeClr>
                </a:solidFill>
              </a:rPr>
              <a:t>Entraînement du modèle </a:t>
            </a:r>
            <a:r>
              <a:rPr lang="fr-FR" sz="1100" b="1" i="1" dirty="0" err="1">
                <a:solidFill>
                  <a:schemeClr val="tx1">
                    <a:lumMod val="85000"/>
                    <a:lumOff val="15000"/>
                  </a:schemeClr>
                </a:solidFill>
              </a:rPr>
              <a:t>rf_seuil</a:t>
            </a:r>
            <a:endParaRPr lang="fr-FR" sz="1100" i="1" dirty="0">
              <a:solidFill>
                <a:schemeClr val="tx1">
                  <a:lumMod val="85000"/>
                  <a:lumOff val="15000"/>
                </a:schemeClr>
              </a:solidFill>
            </a:endParaRPr>
          </a:p>
          <a:p>
            <a:pPr algn="ctr">
              <a:buClr>
                <a:schemeClr val="accent1">
                  <a:lumMod val="50000"/>
                </a:schemeClr>
              </a:buClr>
            </a:pPr>
            <a:r>
              <a:rPr lang="fr-FR" sz="1100" dirty="0">
                <a:solidFill>
                  <a:schemeClr val="tx1">
                    <a:lumMod val="85000"/>
                    <a:lumOff val="15000"/>
                  </a:schemeClr>
                </a:solidFill>
              </a:rPr>
              <a:t>sur toutes les variables dimensions sauf </a:t>
            </a:r>
            <a:r>
              <a:rPr lang="fr-FR" sz="1100" i="1" dirty="0">
                <a:solidFill>
                  <a:schemeClr val="tx1">
                    <a:lumMod val="85000"/>
                    <a:lumOff val="15000"/>
                  </a:schemeClr>
                </a:solidFill>
              </a:rPr>
              <a:t>diagonal</a:t>
            </a:r>
            <a:r>
              <a:rPr lang="fr-FR" sz="1100" dirty="0">
                <a:solidFill>
                  <a:schemeClr val="tx1">
                    <a:lumMod val="85000"/>
                    <a:lumOff val="15000"/>
                  </a:schemeClr>
                </a:solidFill>
              </a:rPr>
              <a:t> </a:t>
            </a:r>
          </a:p>
        </p:txBody>
      </p:sp>
      <p:cxnSp>
        <p:nvCxnSpPr>
          <p:cNvPr id="26" name="Connecteur droit avec flèche 25">
            <a:extLst>
              <a:ext uri="{FF2B5EF4-FFF2-40B4-BE49-F238E27FC236}">
                <a16:creationId xmlns:a16="http://schemas.microsoft.com/office/drawing/2014/main" id="{4FBC530C-129A-D9AD-736D-7AD88E2C06C2}"/>
              </a:ext>
            </a:extLst>
          </p:cNvPr>
          <p:cNvCxnSpPr>
            <a:cxnSpLocks/>
            <a:stCxn id="9" idx="3"/>
            <a:endCxn id="30" idx="1"/>
          </p:cNvCxnSpPr>
          <p:nvPr/>
        </p:nvCxnSpPr>
        <p:spPr>
          <a:xfrm>
            <a:off x="2400495" y="4062410"/>
            <a:ext cx="3716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ectangle : coins arrondis 29">
            <a:extLst>
              <a:ext uri="{FF2B5EF4-FFF2-40B4-BE49-F238E27FC236}">
                <a16:creationId xmlns:a16="http://schemas.microsoft.com/office/drawing/2014/main" id="{10A4DC41-1F76-F1EC-993F-1D466F23E466}"/>
              </a:ext>
            </a:extLst>
          </p:cNvPr>
          <p:cNvSpPr/>
          <p:nvPr/>
        </p:nvSpPr>
        <p:spPr>
          <a:xfrm>
            <a:off x="2772115" y="3714182"/>
            <a:ext cx="2963444" cy="696456"/>
          </a:xfrm>
          <a:prstGeom prst="roundRect">
            <a:avLst>
              <a:gd name="adj" fmla="val 1042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lumMod val="85000"/>
                    <a:lumOff val="15000"/>
                  </a:schemeClr>
                </a:solidFill>
              </a:rPr>
              <a:t>Création des </a:t>
            </a:r>
            <a:r>
              <a:rPr lang="fr-FR" sz="1100" b="1" dirty="0" err="1">
                <a:solidFill>
                  <a:schemeClr val="tx1">
                    <a:lumMod val="85000"/>
                    <a:lumOff val="15000"/>
                  </a:schemeClr>
                </a:solidFill>
              </a:rPr>
              <a:t>dataframes</a:t>
            </a:r>
            <a:r>
              <a:rPr lang="fr-FR" sz="1100" b="1" dirty="0">
                <a:solidFill>
                  <a:schemeClr val="tx1">
                    <a:lumMod val="85000"/>
                    <a:lumOff val="15000"/>
                  </a:schemeClr>
                </a:solidFill>
              </a:rPr>
              <a:t> d’entraînement</a:t>
            </a:r>
          </a:p>
          <a:p>
            <a:r>
              <a:rPr lang="fr-FR" sz="1100" i="1" dirty="0" err="1">
                <a:solidFill>
                  <a:schemeClr val="tx1">
                    <a:lumMod val="85000"/>
                    <a:lumOff val="15000"/>
                  </a:schemeClr>
                </a:solidFill>
              </a:rPr>
              <a:t>X_train</a:t>
            </a:r>
            <a:r>
              <a:rPr lang="fr-FR" sz="1100" i="1" dirty="0">
                <a:solidFill>
                  <a:schemeClr val="tx1">
                    <a:lumMod val="85000"/>
                    <a:lumOff val="15000"/>
                  </a:schemeClr>
                </a:solidFill>
              </a:rPr>
              <a:t> = </a:t>
            </a:r>
            <a:r>
              <a:rPr lang="fr-FR" sz="1100" i="1" dirty="0" err="1">
                <a:solidFill>
                  <a:schemeClr val="tx1">
                    <a:lumMod val="85000"/>
                    <a:lumOff val="15000"/>
                  </a:schemeClr>
                </a:solidFill>
              </a:rPr>
              <a:t>billets_full</a:t>
            </a:r>
            <a:r>
              <a:rPr lang="fr-FR" sz="1100" i="1" dirty="0">
                <a:solidFill>
                  <a:schemeClr val="tx1">
                    <a:lumMod val="85000"/>
                    <a:lumOff val="15000"/>
                  </a:schemeClr>
                </a:solidFill>
              </a:rPr>
              <a:t>[dimensions sauf diagonal]</a:t>
            </a:r>
          </a:p>
          <a:p>
            <a:r>
              <a:rPr lang="fr-FR" sz="1100" i="1" dirty="0" err="1">
                <a:solidFill>
                  <a:schemeClr val="tx1">
                    <a:lumMod val="85000"/>
                    <a:lumOff val="15000"/>
                  </a:schemeClr>
                </a:solidFill>
              </a:rPr>
              <a:t>y_train</a:t>
            </a:r>
            <a:r>
              <a:rPr lang="fr-FR" sz="1100" i="1" dirty="0">
                <a:solidFill>
                  <a:schemeClr val="tx1">
                    <a:lumMod val="85000"/>
                    <a:lumOff val="15000"/>
                  </a:schemeClr>
                </a:solidFill>
              </a:rPr>
              <a:t> = </a:t>
            </a:r>
            <a:r>
              <a:rPr lang="fr-FR" sz="1100" i="1" dirty="0" err="1">
                <a:solidFill>
                  <a:schemeClr val="tx1">
                    <a:lumMod val="85000"/>
                    <a:lumOff val="15000"/>
                  </a:schemeClr>
                </a:solidFill>
              </a:rPr>
              <a:t>billets_full</a:t>
            </a:r>
            <a:r>
              <a:rPr lang="fr-FR" sz="1100" i="1" dirty="0">
                <a:solidFill>
                  <a:schemeClr val="tx1">
                    <a:lumMod val="85000"/>
                    <a:lumOff val="15000"/>
                  </a:schemeClr>
                </a:solidFill>
              </a:rPr>
              <a:t>[</a:t>
            </a:r>
            <a:r>
              <a:rPr lang="fr-FR" sz="1100" i="1" dirty="0" err="1">
                <a:solidFill>
                  <a:schemeClr val="tx1">
                    <a:lumMod val="85000"/>
                    <a:lumOff val="15000"/>
                  </a:schemeClr>
                </a:solidFill>
              </a:rPr>
              <a:t>is_fake</a:t>
            </a:r>
            <a:r>
              <a:rPr lang="fr-FR" sz="1100" i="1" dirty="0">
                <a:solidFill>
                  <a:schemeClr val="tx1">
                    <a:lumMod val="85000"/>
                    <a:lumOff val="15000"/>
                  </a:schemeClr>
                </a:solidFill>
              </a:rPr>
              <a:t>]</a:t>
            </a:r>
          </a:p>
        </p:txBody>
      </p:sp>
      <p:cxnSp>
        <p:nvCxnSpPr>
          <p:cNvPr id="36" name="Connecteur droit avec flèche 35">
            <a:extLst>
              <a:ext uri="{FF2B5EF4-FFF2-40B4-BE49-F238E27FC236}">
                <a16:creationId xmlns:a16="http://schemas.microsoft.com/office/drawing/2014/main" id="{16E31386-AB5A-62AB-D5F2-34C27D3DF747}"/>
              </a:ext>
            </a:extLst>
          </p:cNvPr>
          <p:cNvCxnSpPr>
            <a:cxnSpLocks/>
            <a:stCxn id="30" idx="3"/>
            <a:endCxn id="18" idx="1"/>
          </p:cNvCxnSpPr>
          <p:nvPr/>
        </p:nvCxnSpPr>
        <p:spPr>
          <a:xfrm>
            <a:off x="5735559" y="4062410"/>
            <a:ext cx="36044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Rectangle : coins arrondis 39">
            <a:extLst>
              <a:ext uri="{FF2B5EF4-FFF2-40B4-BE49-F238E27FC236}">
                <a16:creationId xmlns:a16="http://schemas.microsoft.com/office/drawing/2014/main" id="{88E156E3-2589-1D2B-53CD-D8F7743D993C}"/>
              </a:ext>
            </a:extLst>
          </p:cNvPr>
          <p:cNvSpPr/>
          <p:nvPr/>
        </p:nvSpPr>
        <p:spPr>
          <a:xfrm>
            <a:off x="587827" y="4984974"/>
            <a:ext cx="1812668" cy="399256"/>
          </a:xfrm>
          <a:prstGeom prst="roundRect">
            <a:avLst>
              <a:gd name="adj" fmla="val 10423"/>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tx1">
                  <a:lumMod val="85000"/>
                  <a:lumOff val="15000"/>
                </a:schemeClr>
              </a:buClr>
            </a:pPr>
            <a:r>
              <a:rPr lang="fr-FR" sz="1100" b="1" dirty="0">
                <a:solidFill>
                  <a:schemeClr val="tx1">
                    <a:lumMod val="85000"/>
                    <a:lumOff val="15000"/>
                  </a:schemeClr>
                </a:solidFill>
              </a:rPr>
              <a:t>Jeu de production </a:t>
            </a:r>
            <a:r>
              <a:rPr lang="fr-FR" sz="1100" b="1" i="1" dirty="0">
                <a:solidFill>
                  <a:schemeClr val="tx1">
                    <a:lumMod val="85000"/>
                    <a:lumOff val="15000"/>
                  </a:schemeClr>
                </a:solidFill>
              </a:rPr>
              <a:t>billets_production.csv</a:t>
            </a:r>
            <a:endParaRPr lang="fr-FR" sz="1100" i="1" dirty="0">
              <a:solidFill>
                <a:schemeClr val="tx1">
                  <a:lumMod val="85000"/>
                  <a:lumOff val="15000"/>
                </a:schemeClr>
              </a:solidFill>
            </a:endParaRPr>
          </a:p>
        </p:txBody>
      </p:sp>
      <p:sp>
        <p:nvSpPr>
          <p:cNvPr id="47" name="Rectangle : coins arrondis 46">
            <a:extLst>
              <a:ext uri="{FF2B5EF4-FFF2-40B4-BE49-F238E27FC236}">
                <a16:creationId xmlns:a16="http://schemas.microsoft.com/office/drawing/2014/main" id="{92AECC1E-C755-64BF-6132-633D589EB3A4}"/>
              </a:ext>
            </a:extLst>
          </p:cNvPr>
          <p:cNvSpPr/>
          <p:nvPr/>
        </p:nvSpPr>
        <p:spPr>
          <a:xfrm>
            <a:off x="6096000" y="4897444"/>
            <a:ext cx="3229270" cy="564977"/>
          </a:xfrm>
          <a:prstGeom prst="roundRect">
            <a:avLst>
              <a:gd name="adj" fmla="val 1042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lumMod val="85000"/>
                    <a:lumOff val="15000"/>
                  </a:schemeClr>
                </a:solidFill>
              </a:rPr>
              <a:t>Prédictions de </a:t>
            </a:r>
            <a:r>
              <a:rPr lang="fr-FR" sz="1100" b="1" i="1" dirty="0" err="1">
                <a:solidFill>
                  <a:schemeClr val="tx1">
                    <a:lumMod val="85000"/>
                    <a:lumOff val="15000"/>
                  </a:schemeClr>
                </a:solidFill>
              </a:rPr>
              <a:t>rf_seuil</a:t>
            </a:r>
            <a:r>
              <a:rPr lang="fr-FR" sz="1100" b="1" i="1" dirty="0">
                <a:solidFill>
                  <a:schemeClr val="tx1">
                    <a:lumMod val="85000"/>
                    <a:lumOff val="15000"/>
                  </a:schemeClr>
                </a:solidFill>
              </a:rPr>
              <a:t> </a:t>
            </a:r>
            <a:r>
              <a:rPr lang="fr-FR" sz="1100" b="1" dirty="0">
                <a:solidFill>
                  <a:schemeClr val="tx1">
                    <a:lumMod val="85000"/>
                    <a:lumOff val="15000"/>
                  </a:schemeClr>
                </a:solidFill>
              </a:rPr>
              <a:t>sur </a:t>
            </a:r>
            <a:r>
              <a:rPr lang="fr-FR" sz="1100" b="1" i="1" dirty="0" err="1">
                <a:solidFill>
                  <a:schemeClr val="tx1">
                    <a:lumMod val="85000"/>
                    <a:lumOff val="15000"/>
                  </a:schemeClr>
                </a:solidFill>
              </a:rPr>
              <a:t>X_production</a:t>
            </a:r>
            <a:endParaRPr lang="fr-FR" sz="1100" i="1" dirty="0">
              <a:solidFill>
                <a:schemeClr val="tx1">
                  <a:lumMod val="85000"/>
                  <a:lumOff val="15000"/>
                </a:schemeClr>
              </a:solidFill>
            </a:endParaRPr>
          </a:p>
          <a:p>
            <a:pPr algn="ctr">
              <a:buClr>
                <a:schemeClr val="accent1">
                  <a:lumMod val="50000"/>
                </a:schemeClr>
              </a:buClr>
            </a:pPr>
            <a:r>
              <a:rPr lang="fr-FR" sz="1100" dirty="0">
                <a:solidFill>
                  <a:schemeClr val="tx1">
                    <a:lumMod val="85000"/>
                    <a:lumOff val="15000"/>
                  </a:schemeClr>
                </a:solidFill>
              </a:rPr>
              <a:t>Ajout à </a:t>
            </a:r>
            <a:r>
              <a:rPr lang="fr-FR" sz="1100" i="1" dirty="0">
                <a:solidFill>
                  <a:schemeClr val="tx1">
                    <a:lumMod val="85000"/>
                    <a:lumOff val="15000"/>
                  </a:schemeClr>
                </a:solidFill>
              </a:rPr>
              <a:t>production du</a:t>
            </a:r>
            <a:r>
              <a:rPr lang="fr-FR" sz="1100" dirty="0">
                <a:solidFill>
                  <a:schemeClr val="tx1">
                    <a:lumMod val="85000"/>
                    <a:lumOff val="15000"/>
                  </a:schemeClr>
                </a:solidFill>
              </a:rPr>
              <a:t> résultat</a:t>
            </a:r>
            <a:r>
              <a:rPr lang="fr-FR" sz="1100" i="1" dirty="0">
                <a:solidFill>
                  <a:schemeClr val="tx1">
                    <a:lumMod val="85000"/>
                    <a:lumOff val="15000"/>
                  </a:schemeClr>
                </a:solidFill>
              </a:rPr>
              <a:t> </a:t>
            </a:r>
            <a:r>
              <a:rPr lang="fr-FR" sz="1100" i="1" dirty="0" err="1">
                <a:solidFill>
                  <a:schemeClr val="tx1">
                    <a:lumMod val="85000"/>
                    <a:lumOff val="15000"/>
                  </a:schemeClr>
                </a:solidFill>
              </a:rPr>
              <a:t>y_production</a:t>
            </a:r>
            <a:r>
              <a:rPr lang="fr-FR" sz="1100" i="1" dirty="0">
                <a:solidFill>
                  <a:schemeClr val="tx1">
                    <a:lumMod val="85000"/>
                    <a:lumOff val="15000"/>
                  </a:schemeClr>
                </a:solidFill>
              </a:rPr>
              <a:t> </a:t>
            </a:r>
            <a:r>
              <a:rPr lang="fr-FR" sz="1100" dirty="0">
                <a:solidFill>
                  <a:schemeClr val="tx1">
                    <a:lumMod val="85000"/>
                    <a:lumOff val="15000"/>
                  </a:schemeClr>
                </a:solidFill>
              </a:rPr>
              <a:t>dans une nouvelle colonne </a:t>
            </a:r>
            <a:r>
              <a:rPr lang="fr-FR" sz="1100" i="1" dirty="0" err="1">
                <a:solidFill>
                  <a:schemeClr val="tx1">
                    <a:lumMod val="85000"/>
                    <a:lumOff val="15000"/>
                  </a:schemeClr>
                </a:solidFill>
              </a:rPr>
              <a:t>is_genuine</a:t>
            </a:r>
            <a:r>
              <a:rPr lang="fr-FR" sz="1100" dirty="0">
                <a:solidFill>
                  <a:schemeClr val="tx1">
                    <a:lumMod val="85000"/>
                    <a:lumOff val="15000"/>
                  </a:schemeClr>
                </a:solidFill>
              </a:rPr>
              <a:t> </a:t>
            </a:r>
          </a:p>
        </p:txBody>
      </p:sp>
      <p:cxnSp>
        <p:nvCxnSpPr>
          <p:cNvPr id="48" name="Connecteur droit avec flèche 47">
            <a:extLst>
              <a:ext uri="{FF2B5EF4-FFF2-40B4-BE49-F238E27FC236}">
                <a16:creationId xmlns:a16="http://schemas.microsoft.com/office/drawing/2014/main" id="{A744A0F8-CB85-5E87-D46D-F6367C96C396}"/>
              </a:ext>
            </a:extLst>
          </p:cNvPr>
          <p:cNvCxnSpPr>
            <a:cxnSpLocks/>
            <a:stCxn id="18" idx="2"/>
            <a:endCxn id="47" idx="0"/>
          </p:cNvCxnSpPr>
          <p:nvPr/>
        </p:nvCxnSpPr>
        <p:spPr>
          <a:xfrm>
            <a:off x="7710635" y="4344898"/>
            <a:ext cx="0" cy="5525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95C82546-3ED9-8B1D-3A71-E8A318AF3CED}"/>
              </a:ext>
            </a:extLst>
          </p:cNvPr>
          <p:cNvCxnSpPr>
            <a:cxnSpLocks/>
            <a:stCxn id="40" idx="3"/>
            <a:endCxn id="64" idx="1"/>
          </p:cNvCxnSpPr>
          <p:nvPr/>
        </p:nvCxnSpPr>
        <p:spPr>
          <a:xfrm flipV="1">
            <a:off x="2400495" y="5180390"/>
            <a:ext cx="371620" cy="4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EF06EB94-BB14-941D-C8A0-368F6796D2AA}"/>
              </a:ext>
            </a:extLst>
          </p:cNvPr>
          <p:cNvCxnSpPr>
            <a:cxnSpLocks/>
            <a:stCxn id="47" idx="3"/>
            <a:endCxn id="58" idx="1"/>
          </p:cNvCxnSpPr>
          <p:nvPr/>
        </p:nvCxnSpPr>
        <p:spPr>
          <a:xfrm flipV="1">
            <a:off x="9325270" y="5178976"/>
            <a:ext cx="511137" cy="9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Rectangle : coins arrondis 57">
            <a:extLst>
              <a:ext uri="{FF2B5EF4-FFF2-40B4-BE49-F238E27FC236}">
                <a16:creationId xmlns:a16="http://schemas.microsoft.com/office/drawing/2014/main" id="{5E974824-8AAD-07E0-AE84-DFC47C732C8F}"/>
              </a:ext>
            </a:extLst>
          </p:cNvPr>
          <p:cNvSpPr/>
          <p:nvPr/>
        </p:nvSpPr>
        <p:spPr>
          <a:xfrm>
            <a:off x="9836407" y="4979348"/>
            <a:ext cx="1812668" cy="399256"/>
          </a:xfrm>
          <a:prstGeom prst="roundRect">
            <a:avLst>
              <a:gd name="adj" fmla="val 10423"/>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179388" lvl="1" algn="ctr">
              <a:spcAft>
                <a:spcPts val="600"/>
              </a:spcAft>
              <a:buClr>
                <a:schemeClr val="tx1">
                  <a:lumMod val="85000"/>
                  <a:lumOff val="15000"/>
                </a:schemeClr>
              </a:buClr>
            </a:pPr>
            <a:r>
              <a:rPr lang="fr-FR" sz="1100" b="1" dirty="0">
                <a:solidFill>
                  <a:schemeClr val="tx1">
                    <a:lumMod val="85000"/>
                    <a:lumOff val="15000"/>
                  </a:schemeClr>
                </a:solidFill>
              </a:rPr>
              <a:t>resultats_production.csv</a:t>
            </a:r>
            <a:endParaRPr lang="fr-FR" sz="1100" dirty="0">
              <a:solidFill>
                <a:schemeClr val="tx1">
                  <a:lumMod val="85000"/>
                  <a:lumOff val="15000"/>
                </a:schemeClr>
              </a:solidFill>
            </a:endParaRPr>
          </a:p>
        </p:txBody>
      </p:sp>
      <p:sp>
        <p:nvSpPr>
          <p:cNvPr id="64" name="Rectangle : coins arrondis 63">
            <a:extLst>
              <a:ext uri="{FF2B5EF4-FFF2-40B4-BE49-F238E27FC236}">
                <a16:creationId xmlns:a16="http://schemas.microsoft.com/office/drawing/2014/main" id="{A0B077E6-F194-E172-A2C7-EDB481E572E2}"/>
              </a:ext>
            </a:extLst>
          </p:cNvPr>
          <p:cNvSpPr/>
          <p:nvPr/>
        </p:nvSpPr>
        <p:spPr>
          <a:xfrm>
            <a:off x="2772115" y="4924331"/>
            <a:ext cx="2963444" cy="512118"/>
          </a:xfrm>
          <a:prstGeom prst="roundRect">
            <a:avLst>
              <a:gd name="adj" fmla="val 1042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a:solidFill>
                  <a:schemeClr val="tx1">
                    <a:lumMod val="85000"/>
                    <a:lumOff val="15000"/>
                  </a:schemeClr>
                </a:solidFill>
              </a:rPr>
              <a:t>Création d’une </a:t>
            </a:r>
            <a:r>
              <a:rPr lang="fr-FR" sz="1100" b="1" dirty="0" err="1">
                <a:solidFill>
                  <a:schemeClr val="tx1">
                    <a:lumMod val="85000"/>
                    <a:lumOff val="15000"/>
                  </a:schemeClr>
                </a:solidFill>
              </a:rPr>
              <a:t>dataframe</a:t>
            </a:r>
            <a:r>
              <a:rPr lang="fr-FR" sz="1100" b="1" dirty="0">
                <a:solidFill>
                  <a:schemeClr val="tx1">
                    <a:lumMod val="85000"/>
                    <a:lumOff val="15000"/>
                  </a:schemeClr>
                </a:solidFill>
              </a:rPr>
              <a:t> </a:t>
            </a:r>
            <a:r>
              <a:rPr lang="fr-FR" sz="1100" b="1" i="1" dirty="0">
                <a:solidFill>
                  <a:schemeClr val="tx1">
                    <a:lumMod val="85000"/>
                    <a:lumOff val="15000"/>
                  </a:schemeClr>
                </a:solidFill>
              </a:rPr>
              <a:t>production</a:t>
            </a:r>
            <a:r>
              <a:rPr lang="fr-FR" sz="1100" b="1" dirty="0">
                <a:solidFill>
                  <a:schemeClr val="tx1">
                    <a:lumMod val="85000"/>
                    <a:lumOff val="15000"/>
                  </a:schemeClr>
                </a:solidFill>
              </a:rPr>
              <a:t> et du </a:t>
            </a:r>
            <a:r>
              <a:rPr lang="fr-FR" sz="1100" b="1" dirty="0" err="1">
                <a:solidFill>
                  <a:schemeClr val="tx1">
                    <a:lumMod val="85000"/>
                    <a:lumOff val="15000"/>
                  </a:schemeClr>
                </a:solidFill>
              </a:rPr>
              <a:t>dataset</a:t>
            </a:r>
            <a:r>
              <a:rPr lang="fr-FR" sz="1100" b="1" dirty="0">
                <a:solidFill>
                  <a:schemeClr val="tx1">
                    <a:lumMod val="85000"/>
                    <a:lumOff val="15000"/>
                  </a:schemeClr>
                </a:solidFill>
              </a:rPr>
              <a:t> d’entrée du modèle </a:t>
            </a:r>
            <a:r>
              <a:rPr lang="fr-FR" sz="1100" b="1" i="1" dirty="0" err="1">
                <a:solidFill>
                  <a:schemeClr val="tx1">
                    <a:lumMod val="85000"/>
                    <a:lumOff val="15000"/>
                  </a:schemeClr>
                </a:solidFill>
              </a:rPr>
              <a:t>X_production</a:t>
            </a:r>
            <a:endParaRPr lang="fr-FR" sz="1100" b="1" i="1" dirty="0">
              <a:solidFill>
                <a:schemeClr val="tx1">
                  <a:lumMod val="85000"/>
                  <a:lumOff val="15000"/>
                </a:schemeClr>
              </a:solidFill>
            </a:endParaRPr>
          </a:p>
        </p:txBody>
      </p:sp>
      <p:cxnSp>
        <p:nvCxnSpPr>
          <p:cNvPr id="69" name="Connecteur droit avec flèche 68">
            <a:extLst>
              <a:ext uri="{FF2B5EF4-FFF2-40B4-BE49-F238E27FC236}">
                <a16:creationId xmlns:a16="http://schemas.microsoft.com/office/drawing/2014/main" id="{9659BE68-FFBA-5C38-30DA-EC69BAD9326A}"/>
              </a:ext>
            </a:extLst>
          </p:cNvPr>
          <p:cNvCxnSpPr>
            <a:cxnSpLocks/>
            <a:stCxn id="64" idx="3"/>
            <a:endCxn id="47" idx="1"/>
          </p:cNvCxnSpPr>
          <p:nvPr/>
        </p:nvCxnSpPr>
        <p:spPr>
          <a:xfrm flipV="1">
            <a:off x="5735559" y="5179933"/>
            <a:ext cx="360441" cy="4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3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4" grpId="0" animBg="1"/>
      <p:bldP spid="2" grpId="0" animBg="1"/>
      <p:bldP spid="7" grpId="0" animBg="1"/>
      <p:bldP spid="8" grpId="0" animBg="1"/>
      <p:bldP spid="9" grpId="0" animBg="1"/>
      <p:bldP spid="10" grpId="0" animBg="1"/>
      <p:bldP spid="18" grpId="0" animBg="1"/>
      <p:bldP spid="30" grpId="0" animBg="1"/>
      <p:bldP spid="40" grpId="0" animBg="1"/>
      <p:bldP spid="47" grpId="0" animBg="1"/>
      <p:bldP spid="58" grpId="0" animBg="1"/>
      <p:bldP spid="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20F13FF-3AFE-3A2A-DE29-97E3CD8F72EA}"/>
              </a:ext>
            </a:extLst>
          </p:cNvPr>
          <p:cNvSpPr txBox="1">
            <a:spLocks/>
          </p:cNvSpPr>
          <p:nvPr/>
        </p:nvSpPr>
        <p:spPr>
          <a:xfrm>
            <a:off x="666750" y="104775"/>
            <a:ext cx="9296400" cy="328613"/>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tabLst>
                <a:tab pos="361950" algn="l"/>
              </a:tabLst>
            </a:pPr>
            <a:r>
              <a:rPr lang="fr-FR" dirty="0"/>
              <a:t>Conclusion</a:t>
            </a:r>
          </a:p>
        </p:txBody>
      </p:sp>
      <p:sp>
        <p:nvSpPr>
          <p:cNvPr id="3" name="Espace réservé du texte 4">
            <a:extLst>
              <a:ext uri="{FF2B5EF4-FFF2-40B4-BE49-F238E27FC236}">
                <a16:creationId xmlns:a16="http://schemas.microsoft.com/office/drawing/2014/main" id="{21C0674C-0EEE-D8DD-AFF9-EAA6BF157637}"/>
              </a:ext>
            </a:extLst>
          </p:cNvPr>
          <p:cNvSpPr txBox="1">
            <a:spLocks/>
          </p:cNvSpPr>
          <p:nvPr/>
        </p:nvSpPr>
        <p:spPr>
          <a:xfrm>
            <a:off x="312524" y="841987"/>
            <a:ext cx="7876616" cy="154544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marR="0" lvl="0" algn="l" rtl="0">
              <a:lnSpc>
                <a:spcPct val="100000"/>
              </a:lnSpc>
              <a:spcBef>
                <a:spcPts val="0"/>
              </a:spcBef>
              <a:spcAft>
                <a:spcPts val="0"/>
              </a:spcAft>
            </a:defPPr>
            <a:lvl1pPr algn="ctr">
              <a:defRPr b="1">
                <a:solidFill>
                  <a:schemeClr val="tx1">
                    <a:lumMod val="85000"/>
                    <a:lumOff val="15000"/>
                  </a:schemeClr>
                </a:solidFill>
                <a:latin typeface="Century" panose="02040604050505020304" pitchFamily="18" charset="0"/>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285750" indent="-285750" algn="just">
              <a:spcAft>
                <a:spcPts val="600"/>
              </a:spcAft>
              <a:buClr>
                <a:schemeClr val="accent3"/>
              </a:buClr>
              <a:buFont typeface="Wingdings" panose="05000000000000000000" pitchFamily="2" charset="2"/>
              <a:buChar char="§"/>
            </a:pPr>
            <a:r>
              <a:rPr lang="fr-FR" sz="1400" b="0" dirty="0">
                <a:solidFill>
                  <a:schemeClr val="tx1">
                    <a:lumMod val="85000"/>
                    <a:lumOff val="15000"/>
                  </a:schemeClr>
                </a:solidFill>
                <a:latin typeface="Calibri (Corps)"/>
              </a:rPr>
              <a:t>6 variables de dimensions </a:t>
            </a:r>
            <a:r>
              <a:rPr lang="fr-FR" sz="1400" b="0" dirty="0">
                <a:latin typeface="Calibri (Corps)"/>
              </a:rPr>
              <a:t>relevées sur 1500 billets</a:t>
            </a:r>
            <a:endParaRPr lang="fr-FR" sz="1400" b="0" dirty="0">
              <a:solidFill>
                <a:schemeClr val="tx1">
                  <a:lumMod val="85000"/>
                  <a:lumOff val="15000"/>
                </a:schemeClr>
              </a:solidFill>
              <a:latin typeface="Calibri (Corps)"/>
            </a:endParaRPr>
          </a:p>
          <a:p>
            <a:pPr marL="285750" indent="-285750" algn="just">
              <a:spcAft>
                <a:spcPts val="600"/>
              </a:spcAft>
              <a:buClr>
                <a:schemeClr val="accent3"/>
              </a:buClr>
              <a:buFont typeface="Wingdings" panose="05000000000000000000" pitchFamily="2" charset="2"/>
              <a:buChar char="§"/>
            </a:pPr>
            <a:r>
              <a:rPr lang="fr-FR" sz="1400" b="0" dirty="0">
                <a:latin typeface="Calibri (Corps)"/>
              </a:rPr>
              <a:t>1 variable </a:t>
            </a:r>
            <a:r>
              <a:rPr lang="fr-FR" sz="1400" b="0" i="1" dirty="0" err="1">
                <a:latin typeface="Calibri (Corps)"/>
              </a:rPr>
              <a:t>is_genuine</a:t>
            </a:r>
            <a:r>
              <a:rPr lang="fr-FR" sz="1400" b="0" i="1" dirty="0">
                <a:latin typeface="Calibri (Corps)"/>
              </a:rPr>
              <a:t> </a:t>
            </a:r>
            <a:r>
              <a:rPr lang="fr-FR" sz="1400" b="0" dirty="0">
                <a:latin typeface="Calibri (Corps)"/>
              </a:rPr>
              <a:t>transformée en </a:t>
            </a:r>
            <a:r>
              <a:rPr lang="fr-FR" sz="1400" b="0" i="1" dirty="0" err="1">
                <a:latin typeface="Calibri (Corps)"/>
              </a:rPr>
              <a:t>is_fake</a:t>
            </a:r>
            <a:endParaRPr lang="fr-FR" sz="1400" b="0" dirty="0">
              <a:solidFill>
                <a:schemeClr val="tx1">
                  <a:lumMod val="85000"/>
                  <a:lumOff val="15000"/>
                </a:schemeClr>
              </a:solidFill>
              <a:latin typeface="Calibri (Corps)"/>
            </a:endParaRPr>
          </a:p>
          <a:p>
            <a:pPr marL="285750" indent="-285750" algn="just">
              <a:spcAft>
                <a:spcPts val="600"/>
              </a:spcAft>
              <a:buClr>
                <a:schemeClr val="accent3"/>
              </a:buClr>
              <a:buFont typeface="Wingdings" panose="05000000000000000000" pitchFamily="2" charset="2"/>
              <a:buChar char="§"/>
            </a:pPr>
            <a:r>
              <a:rPr lang="fr-FR" sz="1400" b="0" dirty="0">
                <a:latin typeface="Calibri (Corps)"/>
              </a:rPr>
              <a:t>Peu de corrélation observée entre les variables de dimension mais des répartitions de dimensions très différentes entre vrais et faux billets</a:t>
            </a:r>
          </a:p>
          <a:p>
            <a:pPr marL="285750" indent="-285750" algn="just">
              <a:spcAft>
                <a:spcPts val="600"/>
              </a:spcAft>
              <a:buClr>
                <a:schemeClr val="accent3"/>
              </a:buClr>
              <a:buFont typeface="Wingdings" panose="05000000000000000000" pitchFamily="2" charset="2"/>
              <a:buChar char="§"/>
            </a:pPr>
            <a:r>
              <a:rPr lang="fr-FR" sz="1400" b="0" dirty="0">
                <a:solidFill>
                  <a:schemeClr val="tx1">
                    <a:lumMod val="85000"/>
                    <a:lumOff val="15000"/>
                  </a:schemeClr>
                </a:solidFill>
                <a:latin typeface="Calibri (Corps)"/>
              </a:rPr>
              <a:t>37 valeurs manquantes de </a:t>
            </a:r>
            <a:r>
              <a:rPr lang="fr-FR" sz="1400" b="0" i="1" dirty="0" err="1">
                <a:solidFill>
                  <a:schemeClr val="tx1">
                    <a:lumMod val="85000"/>
                    <a:lumOff val="15000"/>
                  </a:schemeClr>
                </a:solidFill>
                <a:latin typeface="Calibri (Corps)"/>
              </a:rPr>
              <a:t>margin_low</a:t>
            </a:r>
            <a:r>
              <a:rPr lang="fr-FR" sz="1400" b="0" i="1" dirty="0">
                <a:solidFill>
                  <a:schemeClr val="tx1">
                    <a:lumMod val="85000"/>
                    <a:lumOff val="15000"/>
                  </a:schemeClr>
                </a:solidFill>
                <a:latin typeface="Calibri (Corps)"/>
              </a:rPr>
              <a:t> </a:t>
            </a:r>
            <a:r>
              <a:rPr lang="fr-FR" sz="1400" b="0" dirty="0">
                <a:solidFill>
                  <a:schemeClr val="tx1">
                    <a:lumMod val="85000"/>
                    <a:lumOff val="15000"/>
                  </a:schemeClr>
                </a:solidFill>
                <a:latin typeface="Calibri (Corps)"/>
              </a:rPr>
              <a:t>manquantes à déterminer par régression linéaire</a:t>
            </a:r>
          </a:p>
        </p:txBody>
      </p:sp>
      <p:pic>
        <p:nvPicPr>
          <p:cNvPr id="4" name="Image 3">
            <a:extLst>
              <a:ext uri="{FF2B5EF4-FFF2-40B4-BE49-F238E27FC236}">
                <a16:creationId xmlns:a16="http://schemas.microsoft.com/office/drawing/2014/main" id="{F13E4AE1-91C7-23E2-25C5-2D292C72E6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98935" y="722425"/>
            <a:ext cx="2311541" cy="1718943"/>
          </a:xfrm>
          <a:prstGeom prst="rect">
            <a:avLst/>
          </a:prstGeom>
        </p:spPr>
      </p:pic>
      <p:sp>
        <p:nvSpPr>
          <p:cNvPr id="5" name="Espace réservé du texte 4">
            <a:extLst>
              <a:ext uri="{FF2B5EF4-FFF2-40B4-BE49-F238E27FC236}">
                <a16:creationId xmlns:a16="http://schemas.microsoft.com/office/drawing/2014/main" id="{8A3C0714-CDC2-516C-0F59-EE54DC4DF1D4}"/>
              </a:ext>
            </a:extLst>
          </p:cNvPr>
          <p:cNvSpPr txBox="1">
            <a:spLocks/>
          </p:cNvSpPr>
          <p:nvPr/>
        </p:nvSpPr>
        <p:spPr>
          <a:xfrm>
            <a:off x="3520035" y="2618362"/>
            <a:ext cx="7530766" cy="1095837"/>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marR="0" lvl="0" algn="l" rtl="0">
              <a:lnSpc>
                <a:spcPct val="100000"/>
              </a:lnSpc>
              <a:spcBef>
                <a:spcPts val="0"/>
              </a:spcBef>
              <a:spcAft>
                <a:spcPts val="0"/>
              </a:spcAft>
            </a:defPPr>
            <a:lvl1pPr algn="ctr">
              <a:defRPr b="1">
                <a:solidFill>
                  <a:schemeClr val="tx1">
                    <a:lumMod val="85000"/>
                    <a:lumOff val="15000"/>
                  </a:schemeClr>
                </a:solidFill>
                <a:latin typeface="Century" panose="02040604050505020304" pitchFamily="18" charset="0"/>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285750" indent="-285750" algn="just">
              <a:spcAft>
                <a:spcPts val="600"/>
              </a:spcAft>
              <a:buClr>
                <a:schemeClr val="accent4"/>
              </a:buClr>
              <a:buFont typeface="Wingdings" panose="05000000000000000000" pitchFamily="2" charset="2"/>
              <a:buChar char="§"/>
            </a:pPr>
            <a:r>
              <a:rPr lang="fr-FR" sz="1400" b="0" dirty="0">
                <a:solidFill>
                  <a:schemeClr val="tx1">
                    <a:lumMod val="85000"/>
                    <a:lumOff val="15000"/>
                  </a:schemeClr>
                </a:solidFill>
                <a:latin typeface="Calibri (Corps)"/>
              </a:rPr>
              <a:t>Le modèle de régression linéaire, basé sur la très lég</a:t>
            </a:r>
            <a:r>
              <a:rPr lang="fr-FR" sz="1400" b="0" dirty="0">
                <a:latin typeface="Calibri (Corps)"/>
              </a:rPr>
              <a:t>ère corrélation entre la marge inférieure et la marge supérieure des billets, donne de très mauvais résultats</a:t>
            </a:r>
          </a:p>
          <a:p>
            <a:pPr marL="285750" indent="-285750" algn="just">
              <a:spcAft>
                <a:spcPts val="600"/>
              </a:spcAft>
              <a:buClr>
                <a:schemeClr val="accent4"/>
              </a:buClr>
              <a:buFont typeface="Wingdings" panose="05000000000000000000" pitchFamily="2" charset="2"/>
              <a:buChar char="§"/>
            </a:pPr>
            <a:r>
              <a:rPr lang="fr-FR" sz="1400" b="0" dirty="0">
                <a:latin typeface="Calibri (Corps)"/>
              </a:rPr>
              <a:t>Le modèle est légèrement meilleur sur les faux billets que sur les vrais billets</a:t>
            </a:r>
            <a:endParaRPr lang="fr-FR" sz="1400" b="0" dirty="0">
              <a:solidFill>
                <a:schemeClr val="tx1">
                  <a:lumMod val="85000"/>
                  <a:lumOff val="15000"/>
                </a:schemeClr>
              </a:solidFill>
              <a:latin typeface="Calibri (Corps)"/>
            </a:endParaRPr>
          </a:p>
        </p:txBody>
      </p:sp>
      <p:sp>
        <p:nvSpPr>
          <p:cNvPr id="6" name="Espace réservé du texte 4">
            <a:extLst>
              <a:ext uri="{FF2B5EF4-FFF2-40B4-BE49-F238E27FC236}">
                <a16:creationId xmlns:a16="http://schemas.microsoft.com/office/drawing/2014/main" id="{04B7CB20-4AFF-D30B-3AB7-F1CADCA30635}"/>
              </a:ext>
            </a:extLst>
          </p:cNvPr>
          <p:cNvSpPr txBox="1">
            <a:spLocks/>
          </p:cNvSpPr>
          <p:nvPr/>
        </p:nvSpPr>
        <p:spPr>
          <a:xfrm>
            <a:off x="312523" y="4068187"/>
            <a:ext cx="8858546" cy="2231377"/>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marR="0" lvl="0" algn="l" rtl="0">
              <a:lnSpc>
                <a:spcPct val="100000"/>
              </a:lnSpc>
              <a:spcBef>
                <a:spcPts val="0"/>
              </a:spcBef>
              <a:spcAft>
                <a:spcPts val="0"/>
              </a:spcAft>
            </a:defPPr>
            <a:lvl1pPr algn="ctr">
              <a:defRPr b="1">
                <a:solidFill>
                  <a:schemeClr val="tx1">
                    <a:lumMod val="85000"/>
                    <a:lumOff val="15000"/>
                  </a:schemeClr>
                </a:solidFill>
                <a:latin typeface="Century" panose="02040604050505020304" pitchFamily="18" charset="0"/>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285750" indent="-285750" algn="just">
              <a:spcAft>
                <a:spcPts val="600"/>
              </a:spcAft>
              <a:buClr>
                <a:schemeClr val="accent1"/>
              </a:buClr>
              <a:buFont typeface="Wingdings" panose="05000000000000000000" pitchFamily="2" charset="2"/>
              <a:buChar char="§"/>
            </a:pPr>
            <a:r>
              <a:rPr lang="fr-FR" sz="1400" b="0" dirty="0">
                <a:solidFill>
                  <a:schemeClr val="tx1">
                    <a:lumMod val="85000"/>
                    <a:lumOff val="15000"/>
                  </a:schemeClr>
                </a:solidFill>
                <a:latin typeface="Calibri (Corps)"/>
              </a:rPr>
              <a:t>Les meilleures performances de l’algorithme de détection sont obtenues avec la régression logistique et la forêt aléatoire</a:t>
            </a:r>
          </a:p>
          <a:p>
            <a:pPr marL="285750" indent="-285750" algn="just">
              <a:spcAft>
                <a:spcPts val="600"/>
              </a:spcAft>
              <a:buClr>
                <a:schemeClr val="accent1"/>
              </a:buClr>
              <a:buFont typeface="Wingdings" panose="05000000000000000000" pitchFamily="2" charset="2"/>
              <a:buChar char="§"/>
            </a:pPr>
            <a:r>
              <a:rPr lang="fr-FR" sz="1400" b="0" dirty="0">
                <a:latin typeface="Calibri (Corps)"/>
              </a:rPr>
              <a:t>La durée d’exécution est faible même sur de gros jeux de données (quelques secondes à une minute)</a:t>
            </a:r>
            <a:endParaRPr lang="fr-FR" sz="1400" b="0" dirty="0">
              <a:solidFill>
                <a:schemeClr val="tx1">
                  <a:lumMod val="85000"/>
                  <a:lumOff val="15000"/>
                </a:schemeClr>
              </a:solidFill>
              <a:latin typeface="Calibri (Corps)"/>
            </a:endParaRPr>
          </a:p>
          <a:p>
            <a:pPr marL="285750" indent="-285750" algn="just">
              <a:spcAft>
                <a:spcPts val="600"/>
              </a:spcAft>
              <a:buClr>
                <a:schemeClr val="accent1"/>
              </a:buClr>
              <a:buFont typeface="Wingdings" panose="05000000000000000000" pitchFamily="2" charset="2"/>
              <a:buChar char="§"/>
            </a:pPr>
            <a:r>
              <a:rPr lang="fr-FR" sz="1400" b="0" dirty="0">
                <a:latin typeface="Calibri (Corps)"/>
              </a:rPr>
              <a:t>On retient un modèle de forêt aléatoire un seuil de classification des faux billets abaissé à 16% : </a:t>
            </a:r>
          </a:p>
          <a:p>
            <a:pPr marL="742950" lvl="1" indent="-285750" algn="just">
              <a:spcAft>
                <a:spcPts val="600"/>
              </a:spcAft>
              <a:buClr>
                <a:schemeClr val="accent1"/>
              </a:buClr>
              <a:buFont typeface="Wingdings" panose="05000000000000000000" pitchFamily="2" charset="2"/>
              <a:buChar char="§"/>
            </a:pPr>
            <a:r>
              <a:rPr lang="fr-FR" sz="1400" dirty="0">
                <a:solidFill>
                  <a:schemeClr val="tx1">
                    <a:lumMod val="85000"/>
                    <a:lumOff val="15000"/>
                  </a:schemeClr>
                </a:solidFill>
                <a:latin typeface="Calibri (Corps)"/>
              </a:rPr>
              <a:t>Rappel de 99,6 %</a:t>
            </a:r>
          </a:p>
          <a:p>
            <a:pPr marL="742950" lvl="1" indent="-285750" algn="just">
              <a:spcAft>
                <a:spcPts val="600"/>
              </a:spcAft>
              <a:buClr>
                <a:schemeClr val="accent1"/>
              </a:buClr>
              <a:buFont typeface="Wingdings" panose="05000000000000000000" pitchFamily="2" charset="2"/>
              <a:buChar char="§"/>
            </a:pPr>
            <a:r>
              <a:rPr lang="fr-FR" sz="1400" dirty="0">
                <a:solidFill>
                  <a:schemeClr val="tx1">
                    <a:lumMod val="85000"/>
                    <a:lumOff val="15000"/>
                  </a:schemeClr>
                </a:solidFill>
                <a:latin typeface="Calibri (Corps)"/>
              </a:rPr>
              <a:t>Précision de 94 %</a:t>
            </a:r>
          </a:p>
          <a:p>
            <a:pPr marL="742950" lvl="1" indent="-285750" algn="just">
              <a:spcAft>
                <a:spcPts val="600"/>
              </a:spcAft>
              <a:buClr>
                <a:schemeClr val="accent1"/>
              </a:buClr>
              <a:buFont typeface="Wingdings" panose="05000000000000000000" pitchFamily="2" charset="2"/>
              <a:buChar char="§"/>
            </a:pPr>
            <a:r>
              <a:rPr lang="fr-FR" sz="1400" dirty="0">
                <a:solidFill>
                  <a:schemeClr val="tx1">
                    <a:lumMod val="85000"/>
                    <a:lumOff val="15000"/>
                  </a:schemeClr>
                </a:solidFill>
                <a:latin typeface="Calibri (Corps)"/>
              </a:rPr>
              <a:t>Classification d’un million de billets en 4 secondes</a:t>
            </a:r>
          </a:p>
        </p:txBody>
      </p:sp>
      <p:pic>
        <p:nvPicPr>
          <p:cNvPr id="7" name="Image 6">
            <a:extLst>
              <a:ext uri="{FF2B5EF4-FFF2-40B4-BE49-F238E27FC236}">
                <a16:creationId xmlns:a16="http://schemas.microsoft.com/office/drawing/2014/main" id="{FE5C0B38-87DD-A969-8E1A-4CF8EC8DFFC9}"/>
              </a:ext>
            </a:extLst>
          </p:cNvPr>
          <p:cNvPicPr>
            <a:picLocks noChangeAspect="1"/>
          </p:cNvPicPr>
          <p:nvPr/>
        </p:nvPicPr>
        <p:blipFill>
          <a:blip r:embed="rId3"/>
          <a:stretch>
            <a:fillRect/>
          </a:stretch>
        </p:blipFill>
        <p:spPr>
          <a:xfrm>
            <a:off x="773432" y="2519808"/>
            <a:ext cx="1880756" cy="1371385"/>
          </a:xfrm>
          <a:prstGeom prst="rect">
            <a:avLst/>
          </a:prstGeom>
        </p:spPr>
      </p:pic>
      <p:pic>
        <p:nvPicPr>
          <p:cNvPr id="9" name="Image 8">
            <a:extLst>
              <a:ext uri="{FF2B5EF4-FFF2-40B4-BE49-F238E27FC236}">
                <a16:creationId xmlns:a16="http://schemas.microsoft.com/office/drawing/2014/main" id="{AECEA9B3-0775-17D5-6C48-20CA0CFCBC1F}"/>
              </a:ext>
            </a:extLst>
          </p:cNvPr>
          <p:cNvPicPr>
            <a:picLocks noChangeAspect="1"/>
          </p:cNvPicPr>
          <p:nvPr/>
        </p:nvPicPr>
        <p:blipFill>
          <a:blip r:embed="rId4"/>
          <a:stretch>
            <a:fillRect/>
          </a:stretch>
        </p:blipFill>
        <p:spPr>
          <a:xfrm>
            <a:off x="9264511" y="4313055"/>
            <a:ext cx="2145965" cy="1783568"/>
          </a:xfrm>
          <a:prstGeom prst="rect">
            <a:avLst/>
          </a:prstGeom>
        </p:spPr>
      </p:pic>
    </p:spTree>
    <p:extLst>
      <p:ext uri="{BB962C8B-B14F-4D97-AF65-F5344CB8AC3E}">
        <p14:creationId xmlns:p14="http://schemas.microsoft.com/office/powerpoint/2010/main" val="229603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E13DE4A8-1884-BACE-120A-B97BA3358AA4}"/>
              </a:ext>
            </a:extLst>
          </p:cNvPr>
          <p:cNvSpPr/>
          <p:nvPr/>
        </p:nvSpPr>
        <p:spPr>
          <a:xfrm>
            <a:off x="312820" y="833340"/>
            <a:ext cx="11423377" cy="263016"/>
          </a:xfrm>
          <a:prstGeom prst="roundRect">
            <a:avLst>
              <a:gd name="adj" fmla="val 10423"/>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4"/>
              </a:buClr>
            </a:pPr>
            <a:r>
              <a:rPr lang="fr-FR" sz="1200" dirty="0">
                <a:solidFill>
                  <a:schemeClr val="tx1">
                    <a:lumMod val="85000"/>
                    <a:lumOff val="15000"/>
                  </a:schemeClr>
                </a:solidFill>
              </a:rPr>
              <a:t>Dimensions mesurées sur les billets : 6 variables quantitatives à utiliser pour détecter les faux-billets</a:t>
            </a:r>
          </a:p>
        </p:txBody>
      </p:sp>
      <p:sp>
        <p:nvSpPr>
          <p:cNvPr id="11" name="Rectangle : coins arrondis 10">
            <a:extLst>
              <a:ext uri="{FF2B5EF4-FFF2-40B4-BE49-F238E27FC236}">
                <a16:creationId xmlns:a16="http://schemas.microsoft.com/office/drawing/2014/main" id="{A3B4FF72-A6D0-C69F-333E-128F6A819D7F}"/>
              </a:ext>
            </a:extLst>
          </p:cNvPr>
          <p:cNvSpPr/>
          <p:nvPr/>
        </p:nvSpPr>
        <p:spPr>
          <a:xfrm>
            <a:off x="704706" y="4501927"/>
            <a:ext cx="4087730" cy="1898873"/>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6 variables quantitatives continues</a:t>
            </a:r>
          </a:p>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1 variable </a:t>
            </a:r>
            <a:r>
              <a:rPr lang="fr-FR" sz="1100" i="1" dirty="0" err="1">
                <a:solidFill>
                  <a:schemeClr val="tx1">
                    <a:lumMod val="85000"/>
                    <a:lumOff val="15000"/>
                  </a:schemeClr>
                </a:solidFill>
              </a:rPr>
              <a:t>is_genuine</a:t>
            </a:r>
            <a:r>
              <a:rPr lang="fr-FR" sz="1100" i="1" dirty="0">
                <a:solidFill>
                  <a:schemeClr val="tx1">
                    <a:lumMod val="85000"/>
                    <a:lumOff val="15000"/>
                  </a:schemeClr>
                </a:solidFill>
              </a:rPr>
              <a:t> </a:t>
            </a:r>
            <a:r>
              <a:rPr lang="fr-FR" sz="1100" dirty="0">
                <a:solidFill>
                  <a:schemeClr val="tx1">
                    <a:lumMod val="85000"/>
                    <a:lumOff val="15000"/>
                  </a:schemeClr>
                </a:solidFill>
              </a:rPr>
              <a:t>(Nota : remplacée par </a:t>
            </a:r>
            <a:r>
              <a:rPr lang="fr-FR" sz="1100" i="1" dirty="0" err="1">
                <a:solidFill>
                  <a:schemeClr val="tx1">
                    <a:lumMod val="85000"/>
                    <a:lumOff val="15000"/>
                  </a:schemeClr>
                </a:solidFill>
              </a:rPr>
              <a:t>is_fake</a:t>
            </a:r>
            <a:r>
              <a:rPr lang="fr-FR" sz="1100" dirty="0">
                <a:solidFill>
                  <a:schemeClr val="tx1">
                    <a:lumMod val="85000"/>
                    <a:lumOff val="15000"/>
                  </a:schemeClr>
                </a:solidFill>
              </a:rPr>
              <a:t>)</a:t>
            </a:r>
          </a:p>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500 faux billets</a:t>
            </a:r>
          </a:p>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1000 vrais billets</a:t>
            </a:r>
          </a:p>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37 données manquantes de la variable </a:t>
            </a:r>
            <a:r>
              <a:rPr lang="fr-FR" sz="1100" i="1" dirty="0" err="1">
                <a:solidFill>
                  <a:schemeClr val="tx1">
                    <a:lumMod val="85000"/>
                    <a:lumOff val="15000"/>
                  </a:schemeClr>
                </a:solidFill>
              </a:rPr>
              <a:t>margin_low</a:t>
            </a:r>
            <a:r>
              <a:rPr lang="fr-FR" sz="1100" dirty="0">
                <a:solidFill>
                  <a:schemeClr val="tx1">
                    <a:lumMod val="85000"/>
                    <a:lumOff val="15000"/>
                  </a:schemeClr>
                </a:solidFill>
              </a:rPr>
              <a:t> : </a:t>
            </a:r>
          </a:p>
          <a:p>
            <a:pPr marL="723900" lvl="2"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29 dans les vrais billets</a:t>
            </a:r>
          </a:p>
          <a:p>
            <a:pPr marL="723900" lvl="2"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8 dans les faux billets</a:t>
            </a:r>
          </a:p>
        </p:txBody>
      </p:sp>
      <p:pic>
        <p:nvPicPr>
          <p:cNvPr id="4" name="Image 3">
            <a:extLst>
              <a:ext uri="{FF2B5EF4-FFF2-40B4-BE49-F238E27FC236}">
                <a16:creationId xmlns:a16="http://schemas.microsoft.com/office/drawing/2014/main" id="{95C7EA42-0160-9BA5-17A1-C72F06F858AA}"/>
              </a:ext>
            </a:extLst>
          </p:cNvPr>
          <p:cNvPicPr>
            <a:picLocks noChangeAspect="1"/>
          </p:cNvPicPr>
          <p:nvPr/>
        </p:nvPicPr>
        <p:blipFill>
          <a:blip r:embed="rId2"/>
          <a:stretch>
            <a:fillRect/>
          </a:stretch>
        </p:blipFill>
        <p:spPr>
          <a:xfrm>
            <a:off x="1433148" y="1379433"/>
            <a:ext cx="9325703" cy="2849961"/>
          </a:xfrm>
          <a:prstGeom prst="rect">
            <a:avLst/>
          </a:prstGeom>
        </p:spPr>
      </p:pic>
      <p:sp>
        <p:nvSpPr>
          <p:cNvPr id="5" name="Rectangle : coins arrondis 4">
            <a:extLst>
              <a:ext uri="{FF2B5EF4-FFF2-40B4-BE49-F238E27FC236}">
                <a16:creationId xmlns:a16="http://schemas.microsoft.com/office/drawing/2014/main" id="{6E76B3C2-CCAE-B025-8403-079049557E94}"/>
              </a:ext>
            </a:extLst>
          </p:cNvPr>
          <p:cNvSpPr/>
          <p:nvPr/>
        </p:nvSpPr>
        <p:spPr>
          <a:xfrm>
            <a:off x="1349140" y="2859479"/>
            <a:ext cx="5093704" cy="1073431"/>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spcAft>
                <a:spcPts val="600"/>
              </a:spcAft>
              <a:buClr>
                <a:schemeClr val="accent4"/>
              </a:buClr>
            </a:pPr>
            <a:endParaRPr lang="fr-FR" sz="1100" dirty="0">
              <a:solidFill>
                <a:schemeClr val="tx1">
                  <a:lumMod val="85000"/>
                  <a:lumOff val="15000"/>
                </a:schemeClr>
              </a:solidFill>
            </a:endParaRPr>
          </a:p>
        </p:txBody>
      </p:sp>
      <p:sp>
        <p:nvSpPr>
          <p:cNvPr id="6" name="Rectangle : coins arrondis 5">
            <a:extLst>
              <a:ext uri="{FF2B5EF4-FFF2-40B4-BE49-F238E27FC236}">
                <a16:creationId xmlns:a16="http://schemas.microsoft.com/office/drawing/2014/main" id="{B1472BD5-C4B6-75B0-954C-D2504D61D7B7}"/>
              </a:ext>
            </a:extLst>
          </p:cNvPr>
          <p:cNvSpPr/>
          <p:nvPr/>
        </p:nvSpPr>
        <p:spPr>
          <a:xfrm>
            <a:off x="4955722" y="5124504"/>
            <a:ext cx="6066064" cy="653717"/>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spcAft>
                <a:spcPts val="600"/>
              </a:spcAft>
              <a:buClr>
                <a:schemeClr val="accent4"/>
              </a:buClr>
            </a:pPr>
            <a:r>
              <a:rPr lang="fr-FR" sz="1100" b="1" dirty="0">
                <a:solidFill>
                  <a:schemeClr val="tx1">
                    <a:lumMod val="85000"/>
                    <a:lumOff val="15000"/>
                  </a:schemeClr>
                </a:solidFill>
              </a:rPr>
              <a:t>On observe des répartitions de dimensions nettement disjointes entre vrais et faux billets</a:t>
            </a:r>
          </a:p>
          <a:p>
            <a:pPr marL="358775" lvl="1" indent="-263525">
              <a:spcAft>
                <a:spcPts val="600"/>
              </a:spcAft>
              <a:buClr>
                <a:schemeClr val="accent3"/>
              </a:buClr>
              <a:buFont typeface="Wingdings" panose="05000000000000000000" pitchFamily="2" charset="2"/>
              <a:buChar char="è"/>
            </a:pPr>
            <a:r>
              <a:rPr lang="fr-FR" sz="1100" dirty="0">
                <a:solidFill>
                  <a:schemeClr val="tx1">
                    <a:lumMod val="85000"/>
                    <a:lumOff val="15000"/>
                  </a:schemeClr>
                </a:solidFill>
              </a:rPr>
              <a:t>Cette différence va permettre aux modèles d’apprentissage supervisé d’être performants</a:t>
            </a:r>
          </a:p>
        </p:txBody>
      </p:sp>
    </p:spTree>
    <p:extLst>
      <p:ext uri="{BB962C8B-B14F-4D97-AF65-F5344CB8AC3E}">
        <p14:creationId xmlns:p14="http://schemas.microsoft.com/office/powerpoint/2010/main" val="80003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15DA2CD-C373-33F8-1377-ACFF227376EE}"/>
              </a:ext>
            </a:extLst>
          </p:cNvPr>
          <p:cNvPicPr>
            <a:picLocks noChangeAspect="1"/>
          </p:cNvPicPr>
          <p:nvPr/>
        </p:nvPicPr>
        <p:blipFill>
          <a:blip r:embed="rId2"/>
          <a:stretch>
            <a:fillRect/>
          </a:stretch>
        </p:blipFill>
        <p:spPr>
          <a:xfrm>
            <a:off x="1813287" y="1216379"/>
            <a:ext cx="6940586" cy="5166183"/>
          </a:xfrm>
          <a:prstGeom prst="rect">
            <a:avLst/>
          </a:prstGeom>
        </p:spPr>
      </p:pic>
      <p:sp>
        <p:nvSpPr>
          <p:cNvPr id="5" name="Rectangle : coins arrondis 4">
            <a:extLst>
              <a:ext uri="{FF2B5EF4-FFF2-40B4-BE49-F238E27FC236}">
                <a16:creationId xmlns:a16="http://schemas.microsoft.com/office/drawing/2014/main" id="{F6A32D5D-77FA-4118-2BFA-8EFE6F9E2956}"/>
              </a:ext>
            </a:extLst>
          </p:cNvPr>
          <p:cNvSpPr/>
          <p:nvPr/>
        </p:nvSpPr>
        <p:spPr>
          <a:xfrm>
            <a:off x="312819" y="764481"/>
            <a:ext cx="11264137" cy="263016"/>
          </a:xfrm>
          <a:prstGeom prst="roundRect">
            <a:avLst>
              <a:gd name="adj" fmla="val 10423"/>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4"/>
              </a:buClr>
            </a:pPr>
            <a:r>
              <a:rPr lang="fr-FR" sz="1200" dirty="0">
                <a:solidFill>
                  <a:schemeClr val="tx1">
                    <a:lumMod val="85000"/>
                    <a:lumOff val="15000"/>
                  </a:schemeClr>
                </a:solidFill>
              </a:rPr>
              <a:t>Des variables de dimension semblant indépendantes les unes des autres</a:t>
            </a:r>
          </a:p>
        </p:txBody>
      </p:sp>
      <p:sp>
        <p:nvSpPr>
          <p:cNvPr id="2" name="Rectangle : coins arrondis 1">
            <a:extLst>
              <a:ext uri="{FF2B5EF4-FFF2-40B4-BE49-F238E27FC236}">
                <a16:creationId xmlns:a16="http://schemas.microsoft.com/office/drawing/2014/main" id="{3B4E9268-079E-77E7-8315-AF39E35A5889}"/>
              </a:ext>
            </a:extLst>
          </p:cNvPr>
          <p:cNvSpPr/>
          <p:nvPr/>
        </p:nvSpPr>
        <p:spPr>
          <a:xfrm>
            <a:off x="9170661" y="3703919"/>
            <a:ext cx="2267913" cy="653717"/>
          </a:xfrm>
          <a:prstGeom prst="roundRect">
            <a:avLst>
              <a:gd name="adj" fmla="val 1042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1100" b="1" dirty="0">
                <a:solidFill>
                  <a:schemeClr val="tx1">
                    <a:lumMod val="85000"/>
                    <a:lumOff val="15000"/>
                  </a:schemeClr>
                </a:solidFill>
              </a:rPr>
              <a:t>On observe a priori peu de corrélation entre les variables de dimension</a:t>
            </a:r>
            <a:endParaRPr lang="fr-FR" sz="1100" dirty="0">
              <a:solidFill>
                <a:schemeClr val="tx1">
                  <a:lumMod val="85000"/>
                  <a:lumOff val="15000"/>
                </a:schemeClr>
              </a:solidFill>
            </a:endParaRPr>
          </a:p>
        </p:txBody>
      </p:sp>
    </p:spTree>
    <p:extLst>
      <p:ext uri="{BB962C8B-B14F-4D97-AF65-F5344CB8AC3E}">
        <p14:creationId xmlns:p14="http://schemas.microsoft.com/office/powerpoint/2010/main" val="326282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BC9D2063-D5D8-A0CC-626F-7544EF4624E2}"/>
              </a:ext>
            </a:extLst>
          </p:cNvPr>
          <p:cNvSpPr/>
          <p:nvPr/>
        </p:nvSpPr>
        <p:spPr>
          <a:xfrm>
            <a:off x="312819" y="1245237"/>
            <a:ext cx="5783181" cy="1025893"/>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lgn="just">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Les valeurs de </a:t>
            </a:r>
            <a:r>
              <a:rPr lang="fr-FR" sz="1100" i="1" dirty="0" err="1">
                <a:solidFill>
                  <a:schemeClr val="tx1">
                    <a:lumMod val="85000"/>
                    <a:lumOff val="15000"/>
                  </a:schemeClr>
                </a:solidFill>
              </a:rPr>
              <a:t>margin_low</a:t>
            </a:r>
            <a:r>
              <a:rPr lang="fr-FR" sz="1100" i="1" dirty="0">
                <a:solidFill>
                  <a:schemeClr val="tx1">
                    <a:lumMod val="85000"/>
                    <a:lumOff val="15000"/>
                  </a:schemeClr>
                </a:solidFill>
              </a:rPr>
              <a:t> </a:t>
            </a:r>
            <a:r>
              <a:rPr lang="fr-FR" sz="1100" dirty="0">
                <a:solidFill>
                  <a:schemeClr val="tx1">
                    <a:lumMod val="85000"/>
                    <a:lumOff val="15000"/>
                  </a:schemeClr>
                </a:solidFill>
              </a:rPr>
              <a:t>étant sensiblement différentes entres les vrais et faux billets, on effectue la régression linéaire séparément sur le jeu de vrais billets et sur le jeu de faux billets</a:t>
            </a:r>
          </a:p>
          <a:p>
            <a:pPr marL="266700" lvl="1" indent="-171450" algn="just">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On crée deux modèles de régression linéaire </a:t>
            </a:r>
            <a:r>
              <a:rPr lang="fr-FR" sz="1100" i="1" dirty="0" err="1">
                <a:solidFill>
                  <a:schemeClr val="tx1">
                    <a:lumMod val="85000"/>
                    <a:lumOff val="15000"/>
                  </a:schemeClr>
                </a:solidFill>
              </a:rPr>
              <a:t>ols</a:t>
            </a:r>
            <a:r>
              <a:rPr lang="fr-FR" sz="1100" dirty="0">
                <a:solidFill>
                  <a:schemeClr val="tx1">
                    <a:lumMod val="85000"/>
                    <a:lumOff val="15000"/>
                  </a:schemeClr>
                </a:solidFill>
              </a:rPr>
              <a:t> de la bibliothèque Python </a:t>
            </a:r>
            <a:r>
              <a:rPr lang="fr-FR" sz="1100" i="1" dirty="0" err="1">
                <a:solidFill>
                  <a:schemeClr val="tx1">
                    <a:lumMod val="85000"/>
                    <a:lumOff val="15000"/>
                  </a:schemeClr>
                </a:solidFill>
              </a:rPr>
              <a:t>statsmodels.formula.api</a:t>
            </a:r>
            <a:r>
              <a:rPr lang="fr-FR" sz="1100" i="1" dirty="0">
                <a:solidFill>
                  <a:schemeClr val="tx1">
                    <a:lumMod val="85000"/>
                    <a:lumOff val="15000"/>
                  </a:schemeClr>
                </a:solidFill>
              </a:rPr>
              <a:t>, </a:t>
            </a:r>
            <a:r>
              <a:rPr lang="fr-FR" sz="1100" dirty="0">
                <a:solidFill>
                  <a:schemeClr val="tx1">
                    <a:lumMod val="85000"/>
                    <a:lumOff val="15000"/>
                  </a:schemeClr>
                </a:solidFill>
              </a:rPr>
              <a:t>qu’on entraîne respectivement sur les vrais et sur les faux billets pour lesquels on dispose de la variable </a:t>
            </a:r>
            <a:r>
              <a:rPr lang="fr-FR" sz="1100" i="1" dirty="0" err="1">
                <a:solidFill>
                  <a:schemeClr val="tx1">
                    <a:lumMod val="85000"/>
                    <a:lumOff val="15000"/>
                  </a:schemeClr>
                </a:solidFill>
              </a:rPr>
              <a:t>margin_low</a:t>
            </a:r>
            <a:r>
              <a:rPr lang="fr-FR" sz="1100" i="1" dirty="0">
                <a:solidFill>
                  <a:schemeClr val="tx1">
                    <a:lumMod val="85000"/>
                    <a:lumOff val="15000"/>
                  </a:schemeClr>
                </a:solidFill>
              </a:rPr>
              <a:t> </a:t>
            </a:r>
            <a:endParaRPr lang="fr-FR" sz="1100" dirty="0">
              <a:solidFill>
                <a:schemeClr val="tx1">
                  <a:lumMod val="85000"/>
                  <a:lumOff val="15000"/>
                </a:schemeClr>
              </a:solidFill>
            </a:endParaRPr>
          </a:p>
        </p:txBody>
      </p:sp>
      <p:sp>
        <p:nvSpPr>
          <p:cNvPr id="3" name="Rectangle : coins arrondis 2">
            <a:extLst>
              <a:ext uri="{FF2B5EF4-FFF2-40B4-BE49-F238E27FC236}">
                <a16:creationId xmlns:a16="http://schemas.microsoft.com/office/drawing/2014/main" id="{1B9D33EE-4F8D-7457-9CAF-89C9F1AE9D8F}"/>
              </a:ext>
            </a:extLst>
          </p:cNvPr>
          <p:cNvSpPr/>
          <p:nvPr/>
        </p:nvSpPr>
        <p:spPr>
          <a:xfrm>
            <a:off x="287606" y="755092"/>
            <a:ext cx="10775001" cy="263016"/>
          </a:xfrm>
          <a:prstGeom prst="roundRect">
            <a:avLst>
              <a:gd name="adj" fmla="val 10423"/>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Création et paramétrage des modèles de régression linéaire permettant de compléter les valeurs manquantes </a:t>
            </a:r>
            <a:r>
              <a:rPr lang="fr-FR" sz="1200" b="1" i="1" dirty="0" err="1">
                <a:solidFill>
                  <a:schemeClr val="tx1">
                    <a:lumMod val="85000"/>
                    <a:lumOff val="15000"/>
                  </a:schemeClr>
                </a:solidFill>
              </a:rPr>
              <a:t>margin_low</a:t>
            </a:r>
            <a:endParaRPr lang="fr-FR" sz="1200" b="1"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4" name="Rectangle : coins arrondis 13">
                <a:extLst>
                  <a:ext uri="{FF2B5EF4-FFF2-40B4-BE49-F238E27FC236}">
                    <a16:creationId xmlns:a16="http://schemas.microsoft.com/office/drawing/2014/main" id="{040DE4E3-5E9C-2E91-88CD-3A020D92D511}"/>
                  </a:ext>
                </a:extLst>
              </p:cNvPr>
              <p:cNvSpPr/>
              <p:nvPr/>
            </p:nvSpPr>
            <p:spPr>
              <a:xfrm>
                <a:off x="312818" y="2698027"/>
                <a:ext cx="7998425" cy="569754"/>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lgn="just">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On identifie les variables explicatives significatives par méthode descendante : on retire successivement les variables non significatives </a:t>
                </a:r>
                <a:r>
                  <a:rPr lang="fr-FR" sz="1100" i="1" dirty="0" err="1">
                    <a:solidFill>
                      <a:schemeClr val="tx1">
                        <a:lumMod val="85000"/>
                        <a:lumOff val="15000"/>
                      </a:schemeClr>
                    </a:solidFill>
                  </a:rPr>
                  <a:t>height_left</a:t>
                </a:r>
                <a:r>
                  <a:rPr lang="fr-FR" sz="1100" dirty="0">
                    <a:solidFill>
                      <a:schemeClr val="tx1">
                        <a:lumMod val="85000"/>
                        <a:lumOff val="15000"/>
                      </a:schemeClr>
                    </a:solidFill>
                  </a:rPr>
                  <a:t>, </a:t>
                </a:r>
                <a:r>
                  <a:rPr lang="fr-FR" sz="1100" i="1" dirty="0" err="1">
                    <a:solidFill>
                      <a:schemeClr val="tx1">
                        <a:lumMod val="85000"/>
                        <a:lumOff val="15000"/>
                      </a:schemeClr>
                    </a:solidFill>
                  </a:rPr>
                  <a:t>height_right</a:t>
                </a:r>
                <a:r>
                  <a:rPr lang="fr-FR" sz="1100" dirty="0">
                    <a:solidFill>
                      <a:schemeClr val="tx1">
                        <a:lumMod val="85000"/>
                        <a:lumOff val="15000"/>
                      </a:schemeClr>
                    </a:solidFill>
                  </a:rPr>
                  <a:t>, </a:t>
                </a:r>
                <a:r>
                  <a:rPr lang="fr-FR" sz="1100" i="1" dirty="0">
                    <a:solidFill>
                      <a:schemeClr val="tx1">
                        <a:lumMod val="85000"/>
                        <a:lumOff val="15000"/>
                      </a:schemeClr>
                    </a:solidFill>
                  </a:rPr>
                  <a:t>diagonal</a:t>
                </a:r>
                <a:r>
                  <a:rPr lang="fr-FR" sz="1100" dirty="0">
                    <a:solidFill>
                      <a:schemeClr val="tx1">
                        <a:lumMod val="85000"/>
                        <a:lumOff val="15000"/>
                      </a:schemeClr>
                    </a:solidFill>
                  </a:rPr>
                  <a:t> puis </a:t>
                </a:r>
                <a:r>
                  <a:rPr lang="fr-FR" sz="1100" i="1" dirty="0" err="1">
                    <a:solidFill>
                      <a:schemeClr val="tx1">
                        <a:lumMod val="85000"/>
                        <a:lumOff val="15000"/>
                      </a:schemeClr>
                    </a:solidFill>
                  </a:rPr>
                  <a:t>length</a:t>
                </a:r>
                <a:r>
                  <a:rPr lang="fr-FR" sz="1100" dirty="0">
                    <a:solidFill>
                      <a:schemeClr val="tx1">
                        <a:lumMod val="85000"/>
                        <a:lumOff val="15000"/>
                      </a:schemeClr>
                    </a:solidFill>
                  </a:rPr>
                  <a:t>, la </a:t>
                </a:r>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i="1">
                            <a:solidFill>
                              <a:schemeClr val="tx1">
                                <a:lumMod val="85000"/>
                                <a:lumOff val="15000"/>
                              </a:schemeClr>
                            </a:solidFill>
                            <a:latin typeface="Cambria Math" panose="02040503050406030204" pitchFamily="18" charset="0"/>
                          </a:rPr>
                          <m:t>   </m:t>
                        </m:r>
                        <m:r>
                          <a:rPr lang="fr-FR" sz="1100" i="1">
                            <a:solidFill>
                              <a:schemeClr val="tx1">
                                <a:lumMod val="85000"/>
                                <a:lumOff val="15000"/>
                              </a:schemeClr>
                            </a:solidFill>
                            <a:latin typeface="Cambria Math" panose="02040503050406030204" pitchFamily="18" charset="0"/>
                          </a:rPr>
                          <m:t>𝑝</m:t>
                        </m:r>
                      </m:e>
                      <m:sub>
                        <m:r>
                          <a:rPr lang="fr-FR" sz="1100" i="1">
                            <a:solidFill>
                              <a:schemeClr val="tx1">
                                <a:lumMod val="85000"/>
                                <a:lumOff val="15000"/>
                              </a:schemeClr>
                            </a:solidFill>
                            <a:latin typeface="Cambria Math" panose="02040503050406030204" pitchFamily="18" charset="0"/>
                          </a:rPr>
                          <m:t>𝑣𝑎𝑙𝑒𝑢𝑟</m:t>
                        </m:r>
                      </m:sub>
                    </m:sSub>
                  </m:oMath>
                </a14:m>
                <a:r>
                  <a:rPr lang="fr-FR" sz="1100" dirty="0">
                    <a:solidFill>
                      <a:schemeClr val="tx1">
                        <a:lumMod val="85000"/>
                        <a:lumOff val="15000"/>
                      </a:schemeClr>
                    </a:solidFill>
                  </a:rPr>
                  <a:t> du test de </a:t>
                </a:r>
                <a:r>
                  <a:rPr lang="fr-FR" sz="1100" dirty="0" err="1">
                    <a:solidFill>
                      <a:schemeClr val="tx1">
                        <a:lumMod val="85000"/>
                        <a:lumOff val="15000"/>
                      </a:schemeClr>
                    </a:solidFill>
                  </a:rPr>
                  <a:t>Student</a:t>
                </a:r>
                <a:r>
                  <a:rPr lang="fr-FR" sz="1100" dirty="0">
                    <a:solidFill>
                      <a:schemeClr val="tx1">
                        <a:lumMod val="85000"/>
                        <a:lumOff val="15000"/>
                      </a:schemeClr>
                    </a:solidFill>
                  </a:rPr>
                  <a:t> étant supérieure à 20 % pour toutes ces variables</a:t>
                </a:r>
              </a:p>
            </p:txBody>
          </p:sp>
        </mc:Choice>
        <mc:Fallback xmlns="">
          <p:sp>
            <p:nvSpPr>
              <p:cNvPr id="14" name="Rectangle : coins arrondis 13">
                <a:extLst>
                  <a:ext uri="{FF2B5EF4-FFF2-40B4-BE49-F238E27FC236}">
                    <a16:creationId xmlns:a16="http://schemas.microsoft.com/office/drawing/2014/main" id="{040DE4E3-5E9C-2E91-88CD-3A020D92D511}"/>
                  </a:ext>
                </a:extLst>
              </p:cNvPr>
              <p:cNvSpPr>
                <a:spLocks noRot="1" noChangeAspect="1" noMove="1" noResize="1" noEditPoints="1" noAdjustHandles="1" noChangeArrowheads="1" noChangeShapeType="1" noTextEdit="1"/>
              </p:cNvSpPr>
              <p:nvPr/>
            </p:nvSpPr>
            <p:spPr>
              <a:xfrm>
                <a:off x="312818" y="2698027"/>
                <a:ext cx="7998425" cy="569754"/>
              </a:xfrm>
              <a:prstGeom prst="roundRect">
                <a:avLst>
                  <a:gd name="adj" fmla="val 10423"/>
                </a:avLst>
              </a:prstGeom>
              <a:blipFill>
                <a:blip r:embed="rId2"/>
                <a:stretch>
                  <a:fillRect r="-534"/>
                </a:stretch>
              </a:blipFill>
              <a:ln>
                <a:noFill/>
              </a:ln>
            </p:spPr>
            <p:txBody>
              <a:bodyPr/>
              <a:lstStyle/>
              <a:p>
                <a:r>
                  <a:rPr lang="fr-FR">
                    <a:noFill/>
                  </a:rPr>
                  <a:t> </a:t>
                </a:r>
              </a:p>
            </p:txBody>
          </p:sp>
        </mc:Fallback>
      </mc:AlternateContent>
      <p:sp>
        <p:nvSpPr>
          <p:cNvPr id="9" name="Rectangle : coins arrondis 8">
            <a:extLst>
              <a:ext uri="{FF2B5EF4-FFF2-40B4-BE49-F238E27FC236}">
                <a16:creationId xmlns:a16="http://schemas.microsoft.com/office/drawing/2014/main" id="{E1EA5532-8ABC-B12D-F168-44D6DD6386C2}"/>
              </a:ext>
            </a:extLst>
          </p:cNvPr>
          <p:cNvSpPr/>
          <p:nvPr/>
        </p:nvSpPr>
        <p:spPr>
          <a:xfrm>
            <a:off x="9372599" y="4301993"/>
            <a:ext cx="2302329" cy="1027103"/>
          </a:xfrm>
          <a:prstGeom prst="roundRect">
            <a:avLst>
              <a:gd name="adj" fmla="val 1042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1100" b="1" dirty="0">
                <a:solidFill>
                  <a:schemeClr val="tx1">
                    <a:lumMod val="85000"/>
                    <a:lumOff val="15000"/>
                  </a:schemeClr>
                </a:solidFill>
              </a:rPr>
              <a:t>La seule variable explicative retenue pour le modèle de régression linéaire est </a:t>
            </a:r>
            <a:r>
              <a:rPr lang="fr-FR" sz="1100" b="1" i="1" dirty="0" err="1">
                <a:solidFill>
                  <a:schemeClr val="tx1">
                    <a:lumMod val="85000"/>
                    <a:lumOff val="15000"/>
                  </a:schemeClr>
                </a:solidFill>
              </a:rPr>
              <a:t>margin_up</a:t>
            </a:r>
            <a:r>
              <a:rPr lang="fr-FR" sz="1100" b="1" dirty="0">
                <a:solidFill>
                  <a:schemeClr val="tx1">
                    <a:lumMod val="85000"/>
                    <a:lumOff val="15000"/>
                  </a:schemeClr>
                </a:solidFill>
              </a:rPr>
              <a:t> pour les vrais comme pour les faux billets</a:t>
            </a:r>
          </a:p>
        </p:txBody>
      </p:sp>
      <p:sp>
        <p:nvSpPr>
          <p:cNvPr id="10" name="Rectangle : coins arrondis 9">
            <a:extLst>
              <a:ext uri="{FF2B5EF4-FFF2-40B4-BE49-F238E27FC236}">
                <a16:creationId xmlns:a16="http://schemas.microsoft.com/office/drawing/2014/main" id="{92F664DC-46D0-F0B8-2D86-B870FED6DDC8}"/>
              </a:ext>
            </a:extLst>
          </p:cNvPr>
          <p:cNvSpPr/>
          <p:nvPr/>
        </p:nvSpPr>
        <p:spPr>
          <a:xfrm>
            <a:off x="648485" y="3404444"/>
            <a:ext cx="2778752" cy="214551"/>
          </a:xfrm>
          <a:prstGeom prst="roundRect">
            <a:avLst>
              <a:gd name="adj" fmla="val 1042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900" b="1" dirty="0">
                <a:solidFill>
                  <a:schemeClr val="tx1">
                    <a:lumMod val="85000"/>
                    <a:lumOff val="15000"/>
                  </a:schemeClr>
                </a:solidFill>
              </a:rPr>
              <a:t>Caractéristiques du modèle (vrais billets)</a:t>
            </a:r>
          </a:p>
        </p:txBody>
      </p:sp>
      <p:sp>
        <p:nvSpPr>
          <p:cNvPr id="4" name="Rectangle : coins arrondis 3">
            <a:extLst>
              <a:ext uri="{FF2B5EF4-FFF2-40B4-BE49-F238E27FC236}">
                <a16:creationId xmlns:a16="http://schemas.microsoft.com/office/drawing/2014/main" id="{2DD97A70-A993-8D0D-5EAA-E556BDBABD87}"/>
              </a:ext>
            </a:extLst>
          </p:cNvPr>
          <p:cNvSpPr/>
          <p:nvPr/>
        </p:nvSpPr>
        <p:spPr>
          <a:xfrm>
            <a:off x="5434520" y="3404444"/>
            <a:ext cx="2778752" cy="214551"/>
          </a:xfrm>
          <a:prstGeom prst="roundRect">
            <a:avLst>
              <a:gd name="adj" fmla="val 1042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900" b="1" dirty="0">
                <a:solidFill>
                  <a:schemeClr val="tx1">
                    <a:lumMod val="85000"/>
                    <a:lumOff val="15000"/>
                  </a:schemeClr>
                </a:solidFill>
              </a:rPr>
              <a:t>Caractéristiques du modèle (faux billets)</a:t>
            </a:r>
          </a:p>
        </p:txBody>
      </p:sp>
      <p:grpSp>
        <p:nvGrpSpPr>
          <p:cNvPr id="21" name="Groupe 20">
            <a:extLst>
              <a:ext uri="{FF2B5EF4-FFF2-40B4-BE49-F238E27FC236}">
                <a16:creationId xmlns:a16="http://schemas.microsoft.com/office/drawing/2014/main" id="{16F56897-EABE-5108-F7EA-39B498FED026}"/>
              </a:ext>
            </a:extLst>
          </p:cNvPr>
          <p:cNvGrpSpPr/>
          <p:nvPr/>
        </p:nvGrpSpPr>
        <p:grpSpPr>
          <a:xfrm>
            <a:off x="7209063" y="1245236"/>
            <a:ext cx="3936777" cy="1307650"/>
            <a:chOff x="6955970" y="1221588"/>
            <a:chExt cx="3936777" cy="1307650"/>
          </a:xfrm>
        </p:grpSpPr>
        <p:sp>
          <p:nvSpPr>
            <p:cNvPr id="6" name="Rectangle : coins arrondis 5">
              <a:extLst>
                <a:ext uri="{FF2B5EF4-FFF2-40B4-BE49-F238E27FC236}">
                  <a16:creationId xmlns:a16="http://schemas.microsoft.com/office/drawing/2014/main" id="{4BF4B2B9-C5D9-5D4F-DBD7-E666A11A7DA5}"/>
                </a:ext>
              </a:extLst>
            </p:cNvPr>
            <p:cNvSpPr/>
            <p:nvPr/>
          </p:nvSpPr>
          <p:spPr>
            <a:xfrm>
              <a:off x="6955971" y="1221588"/>
              <a:ext cx="1004208" cy="1041364"/>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endParaRPr lang="fr-FR" sz="800" b="1" i="1" dirty="0">
                <a:solidFill>
                  <a:schemeClr val="tx1">
                    <a:lumMod val="85000"/>
                    <a:lumOff val="15000"/>
                  </a:schemeClr>
                </a:solidFill>
              </a:endParaRPr>
            </a:p>
          </p:txBody>
        </p:sp>
        <p:sp>
          <p:nvSpPr>
            <p:cNvPr id="5" name="Rectangle : coins arrondis 4">
              <a:extLst>
                <a:ext uri="{FF2B5EF4-FFF2-40B4-BE49-F238E27FC236}">
                  <a16:creationId xmlns:a16="http://schemas.microsoft.com/office/drawing/2014/main" id="{508FA04B-F356-1ABF-4D9C-4973717DE296}"/>
                </a:ext>
              </a:extLst>
            </p:cNvPr>
            <p:cNvSpPr/>
            <p:nvPr/>
          </p:nvSpPr>
          <p:spPr>
            <a:xfrm>
              <a:off x="6955971" y="1245238"/>
              <a:ext cx="669472" cy="167184"/>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800" b="1" i="1" dirty="0">
                  <a:solidFill>
                    <a:schemeClr val="tx1">
                      <a:lumMod val="85000"/>
                      <a:lumOff val="15000"/>
                    </a:schemeClr>
                  </a:solidFill>
                </a:rPr>
                <a:t>diagonal</a:t>
              </a:r>
            </a:p>
          </p:txBody>
        </p:sp>
        <p:sp>
          <p:nvSpPr>
            <p:cNvPr id="8" name="Rectangle : coins arrondis 7">
              <a:extLst>
                <a:ext uri="{FF2B5EF4-FFF2-40B4-BE49-F238E27FC236}">
                  <a16:creationId xmlns:a16="http://schemas.microsoft.com/office/drawing/2014/main" id="{54CDADE2-2C8D-C050-7333-8F12955E81CD}"/>
                </a:ext>
              </a:extLst>
            </p:cNvPr>
            <p:cNvSpPr/>
            <p:nvPr/>
          </p:nvSpPr>
          <p:spPr>
            <a:xfrm>
              <a:off x="7290707" y="1453787"/>
              <a:ext cx="669472" cy="167184"/>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800" b="1" i="1" dirty="0" err="1">
                  <a:solidFill>
                    <a:schemeClr val="tx1">
                      <a:lumMod val="85000"/>
                      <a:lumOff val="15000"/>
                    </a:schemeClr>
                  </a:solidFill>
                </a:rPr>
                <a:t>height_left</a:t>
              </a:r>
              <a:endParaRPr lang="fr-FR" sz="800" b="1" i="1" dirty="0">
                <a:solidFill>
                  <a:schemeClr val="tx1">
                    <a:lumMod val="85000"/>
                    <a:lumOff val="15000"/>
                  </a:schemeClr>
                </a:solidFill>
              </a:endParaRPr>
            </a:p>
          </p:txBody>
        </p:sp>
        <p:sp>
          <p:nvSpPr>
            <p:cNvPr id="13" name="Rectangle : coins arrondis 12">
              <a:extLst>
                <a:ext uri="{FF2B5EF4-FFF2-40B4-BE49-F238E27FC236}">
                  <a16:creationId xmlns:a16="http://schemas.microsoft.com/office/drawing/2014/main" id="{0E1B445D-7DB0-0B97-AC18-22D9D1B28949}"/>
                </a:ext>
              </a:extLst>
            </p:cNvPr>
            <p:cNvSpPr/>
            <p:nvPr/>
          </p:nvSpPr>
          <p:spPr>
            <a:xfrm>
              <a:off x="6955971" y="1666778"/>
              <a:ext cx="669472" cy="167184"/>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800" b="1" i="1" dirty="0" err="1">
                  <a:solidFill>
                    <a:schemeClr val="tx1">
                      <a:lumMod val="85000"/>
                      <a:lumOff val="15000"/>
                    </a:schemeClr>
                  </a:solidFill>
                </a:rPr>
                <a:t>height_right</a:t>
              </a:r>
              <a:endParaRPr lang="fr-FR" sz="800" b="1" i="1" dirty="0">
                <a:solidFill>
                  <a:schemeClr val="tx1">
                    <a:lumMod val="85000"/>
                    <a:lumOff val="15000"/>
                  </a:schemeClr>
                </a:solidFill>
              </a:endParaRPr>
            </a:p>
          </p:txBody>
        </p:sp>
        <p:sp>
          <p:nvSpPr>
            <p:cNvPr id="15" name="Rectangle : coins arrondis 14">
              <a:extLst>
                <a:ext uri="{FF2B5EF4-FFF2-40B4-BE49-F238E27FC236}">
                  <a16:creationId xmlns:a16="http://schemas.microsoft.com/office/drawing/2014/main" id="{8A36C3C3-AA05-73E0-EDA4-D9736323386E}"/>
                </a:ext>
              </a:extLst>
            </p:cNvPr>
            <p:cNvSpPr/>
            <p:nvPr/>
          </p:nvSpPr>
          <p:spPr>
            <a:xfrm>
              <a:off x="7290707" y="1862458"/>
              <a:ext cx="669472" cy="167184"/>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800" b="1" i="1" dirty="0" err="1">
                  <a:solidFill>
                    <a:schemeClr val="tx1">
                      <a:lumMod val="85000"/>
                      <a:lumOff val="15000"/>
                    </a:schemeClr>
                  </a:solidFill>
                </a:rPr>
                <a:t>margin_up</a:t>
              </a:r>
              <a:endParaRPr lang="fr-FR" sz="800" b="1" i="1" dirty="0">
                <a:solidFill>
                  <a:schemeClr val="tx1">
                    <a:lumMod val="85000"/>
                    <a:lumOff val="15000"/>
                  </a:schemeClr>
                </a:solidFill>
              </a:endParaRPr>
            </a:p>
          </p:txBody>
        </p:sp>
        <p:sp>
          <p:nvSpPr>
            <p:cNvPr id="16" name="Rectangle : coins arrondis 15">
              <a:extLst>
                <a:ext uri="{FF2B5EF4-FFF2-40B4-BE49-F238E27FC236}">
                  <a16:creationId xmlns:a16="http://schemas.microsoft.com/office/drawing/2014/main" id="{B7BFE094-5B7F-B5C8-789B-47C00CCA5F1E}"/>
                </a:ext>
              </a:extLst>
            </p:cNvPr>
            <p:cNvSpPr/>
            <p:nvPr/>
          </p:nvSpPr>
          <p:spPr>
            <a:xfrm>
              <a:off x="6955971" y="2056650"/>
              <a:ext cx="669472" cy="167184"/>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800" b="1" i="1" dirty="0" err="1">
                  <a:solidFill>
                    <a:schemeClr val="tx1">
                      <a:lumMod val="85000"/>
                      <a:lumOff val="15000"/>
                    </a:schemeClr>
                  </a:solidFill>
                </a:rPr>
                <a:t>length</a:t>
              </a:r>
              <a:endParaRPr lang="fr-FR" sz="800" b="1" i="1" dirty="0">
                <a:solidFill>
                  <a:schemeClr val="tx1">
                    <a:lumMod val="85000"/>
                    <a:lumOff val="15000"/>
                  </a:schemeClr>
                </a:solidFill>
              </a:endParaRPr>
            </a:p>
          </p:txBody>
        </p:sp>
        <p:cxnSp>
          <p:nvCxnSpPr>
            <p:cNvPr id="18" name="Connecteur droit avec flèche 17">
              <a:extLst>
                <a:ext uri="{FF2B5EF4-FFF2-40B4-BE49-F238E27FC236}">
                  <a16:creationId xmlns:a16="http://schemas.microsoft.com/office/drawing/2014/main" id="{733A0BF9-C067-0486-90E6-15EAE6BC12E8}"/>
                </a:ext>
              </a:extLst>
            </p:cNvPr>
            <p:cNvCxnSpPr/>
            <p:nvPr/>
          </p:nvCxnSpPr>
          <p:spPr>
            <a:xfrm>
              <a:off x="8215145" y="1727826"/>
              <a:ext cx="1160461"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 coins arrondis 18">
              <a:extLst>
                <a:ext uri="{FF2B5EF4-FFF2-40B4-BE49-F238E27FC236}">
                  <a16:creationId xmlns:a16="http://schemas.microsoft.com/office/drawing/2014/main" id="{921A5ED0-E57F-54CB-A0EE-DF60DB51B679}"/>
                </a:ext>
              </a:extLst>
            </p:cNvPr>
            <p:cNvSpPr/>
            <p:nvPr/>
          </p:nvSpPr>
          <p:spPr>
            <a:xfrm>
              <a:off x="9715500" y="1582144"/>
              <a:ext cx="808263" cy="263016"/>
            </a:xfrm>
            <a:prstGeom prst="roundRect">
              <a:avLst>
                <a:gd name="adj" fmla="val 1042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800" b="1" i="1" dirty="0" err="1">
                  <a:solidFill>
                    <a:schemeClr val="tx1">
                      <a:lumMod val="85000"/>
                      <a:lumOff val="15000"/>
                    </a:schemeClr>
                  </a:solidFill>
                </a:rPr>
                <a:t>margin_low</a:t>
              </a:r>
              <a:endParaRPr lang="fr-FR" sz="800" b="1" i="1" dirty="0">
                <a:solidFill>
                  <a:schemeClr val="tx1">
                    <a:lumMod val="85000"/>
                    <a:lumOff val="15000"/>
                  </a:schemeClr>
                </a:solidFill>
              </a:endParaRPr>
            </a:p>
          </p:txBody>
        </p:sp>
        <p:sp>
          <p:nvSpPr>
            <p:cNvPr id="20" name="Rectangle : coins arrondis 19">
              <a:extLst>
                <a:ext uri="{FF2B5EF4-FFF2-40B4-BE49-F238E27FC236}">
                  <a16:creationId xmlns:a16="http://schemas.microsoft.com/office/drawing/2014/main" id="{41676218-906F-4D90-0850-12D796852085}"/>
                </a:ext>
              </a:extLst>
            </p:cNvPr>
            <p:cNvSpPr/>
            <p:nvPr/>
          </p:nvSpPr>
          <p:spPr>
            <a:xfrm>
              <a:off x="8408082" y="1318740"/>
              <a:ext cx="669472" cy="263016"/>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800" b="1" dirty="0">
                  <a:solidFill>
                    <a:schemeClr val="tx1">
                      <a:lumMod val="85000"/>
                      <a:lumOff val="15000"/>
                    </a:schemeClr>
                  </a:solidFill>
                </a:rPr>
                <a:t>Régression linéaire</a:t>
              </a:r>
            </a:p>
          </p:txBody>
        </p:sp>
        <p:sp>
          <p:nvSpPr>
            <p:cNvPr id="22" name="Rectangle : coins arrondis 21">
              <a:extLst>
                <a:ext uri="{FF2B5EF4-FFF2-40B4-BE49-F238E27FC236}">
                  <a16:creationId xmlns:a16="http://schemas.microsoft.com/office/drawing/2014/main" id="{6E99AA76-C4F6-94C4-2C2A-86BAB02AA4B7}"/>
                </a:ext>
              </a:extLst>
            </p:cNvPr>
            <p:cNvSpPr/>
            <p:nvPr/>
          </p:nvSpPr>
          <p:spPr>
            <a:xfrm>
              <a:off x="6955970" y="2266222"/>
              <a:ext cx="1004209" cy="263016"/>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800" b="1" dirty="0">
                  <a:solidFill>
                    <a:schemeClr val="tx1">
                      <a:lumMod val="85000"/>
                      <a:lumOff val="15000"/>
                    </a:schemeClr>
                  </a:solidFill>
                </a:rPr>
                <a:t>Variables explicatives</a:t>
              </a:r>
            </a:p>
          </p:txBody>
        </p:sp>
        <p:sp>
          <p:nvSpPr>
            <p:cNvPr id="23" name="Rectangle : coins arrondis 22">
              <a:extLst>
                <a:ext uri="{FF2B5EF4-FFF2-40B4-BE49-F238E27FC236}">
                  <a16:creationId xmlns:a16="http://schemas.microsoft.com/office/drawing/2014/main" id="{3557CC07-DDFB-F096-FDD0-2B6B9C923027}"/>
                </a:ext>
              </a:extLst>
            </p:cNvPr>
            <p:cNvSpPr/>
            <p:nvPr/>
          </p:nvSpPr>
          <p:spPr>
            <a:xfrm>
              <a:off x="9440636" y="1845160"/>
              <a:ext cx="1452111" cy="263016"/>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800" b="1" dirty="0">
                  <a:solidFill>
                    <a:schemeClr val="tx1">
                      <a:lumMod val="85000"/>
                      <a:lumOff val="15000"/>
                    </a:schemeClr>
                  </a:solidFill>
                </a:rPr>
                <a:t>Variable expliquée</a:t>
              </a:r>
            </a:p>
          </p:txBody>
        </p:sp>
      </p:grpSp>
      <p:grpSp>
        <p:nvGrpSpPr>
          <p:cNvPr id="26" name="Groupe 25">
            <a:extLst>
              <a:ext uri="{FF2B5EF4-FFF2-40B4-BE49-F238E27FC236}">
                <a16:creationId xmlns:a16="http://schemas.microsoft.com/office/drawing/2014/main" id="{544E944E-702A-6490-4D0C-78FA035AC68B}"/>
              </a:ext>
            </a:extLst>
          </p:cNvPr>
          <p:cNvGrpSpPr/>
          <p:nvPr/>
        </p:nvGrpSpPr>
        <p:grpSpPr>
          <a:xfrm>
            <a:off x="517072" y="3691116"/>
            <a:ext cx="3245724" cy="2499617"/>
            <a:chOff x="517072" y="3691116"/>
            <a:chExt cx="3245724" cy="2499617"/>
          </a:xfrm>
        </p:grpSpPr>
        <p:pic>
          <p:nvPicPr>
            <p:cNvPr id="7" name="Image 6">
              <a:extLst>
                <a:ext uri="{FF2B5EF4-FFF2-40B4-BE49-F238E27FC236}">
                  <a16:creationId xmlns:a16="http://schemas.microsoft.com/office/drawing/2014/main" id="{B7CEA30E-17F5-D381-E8EA-58243A4EC897}"/>
                </a:ext>
              </a:extLst>
            </p:cNvPr>
            <p:cNvPicPr>
              <a:picLocks noChangeAspect="1"/>
            </p:cNvPicPr>
            <p:nvPr/>
          </p:nvPicPr>
          <p:blipFill>
            <a:blip r:embed="rId3"/>
            <a:stretch>
              <a:fillRect/>
            </a:stretch>
          </p:blipFill>
          <p:spPr>
            <a:xfrm>
              <a:off x="517072" y="3691116"/>
              <a:ext cx="3187343" cy="2499617"/>
            </a:xfrm>
            <a:prstGeom prst="rect">
              <a:avLst/>
            </a:prstGeom>
          </p:spPr>
        </p:pic>
        <p:sp>
          <p:nvSpPr>
            <p:cNvPr id="12" name="Rectangle 11">
              <a:extLst>
                <a:ext uri="{FF2B5EF4-FFF2-40B4-BE49-F238E27FC236}">
                  <a16:creationId xmlns:a16="http://schemas.microsoft.com/office/drawing/2014/main" id="{56C2471D-6EB6-D48F-888C-02C2ACBDD69C}"/>
                </a:ext>
              </a:extLst>
            </p:cNvPr>
            <p:cNvSpPr/>
            <p:nvPr/>
          </p:nvSpPr>
          <p:spPr>
            <a:xfrm>
              <a:off x="2451887" y="4822853"/>
              <a:ext cx="404601" cy="946768"/>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CC424A53-4CCF-F0CD-E42C-2ACDCF053801}"/>
                </a:ext>
              </a:extLst>
            </p:cNvPr>
            <p:cNvSpPr/>
            <p:nvPr/>
          </p:nvSpPr>
          <p:spPr>
            <a:xfrm>
              <a:off x="3358195" y="3894773"/>
              <a:ext cx="404601" cy="102393"/>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a:extLst>
              <a:ext uri="{FF2B5EF4-FFF2-40B4-BE49-F238E27FC236}">
                <a16:creationId xmlns:a16="http://schemas.microsoft.com/office/drawing/2014/main" id="{EAB111B4-5928-6DF0-0A8E-7EEB31C82860}"/>
              </a:ext>
            </a:extLst>
          </p:cNvPr>
          <p:cNvGrpSpPr/>
          <p:nvPr/>
        </p:nvGrpSpPr>
        <p:grpSpPr>
          <a:xfrm>
            <a:off x="5151665" y="3679205"/>
            <a:ext cx="3256418" cy="2511528"/>
            <a:chOff x="5151665" y="3679205"/>
            <a:chExt cx="3256418" cy="2511528"/>
          </a:xfrm>
        </p:grpSpPr>
        <p:pic>
          <p:nvPicPr>
            <p:cNvPr id="11" name="Image 10">
              <a:extLst>
                <a:ext uri="{FF2B5EF4-FFF2-40B4-BE49-F238E27FC236}">
                  <a16:creationId xmlns:a16="http://schemas.microsoft.com/office/drawing/2014/main" id="{EA1F4652-3AEC-48B4-70F5-EA83F553C83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51665" y="3679205"/>
              <a:ext cx="3256418" cy="2511528"/>
            </a:xfrm>
            <a:prstGeom prst="rect">
              <a:avLst/>
            </a:prstGeom>
          </p:spPr>
        </p:pic>
        <p:sp>
          <p:nvSpPr>
            <p:cNvPr id="24" name="Rectangle 23">
              <a:extLst>
                <a:ext uri="{FF2B5EF4-FFF2-40B4-BE49-F238E27FC236}">
                  <a16:creationId xmlns:a16="http://schemas.microsoft.com/office/drawing/2014/main" id="{2F44FEF2-017D-4305-3C0B-CAE296AD9F25}"/>
                </a:ext>
              </a:extLst>
            </p:cNvPr>
            <p:cNvSpPr/>
            <p:nvPr/>
          </p:nvSpPr>
          <p:spPr>
            <a:xfrm>
              <a:off x="7097174" y="4803803"/>
              <a:ext cx="404601" cy="946768"/>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30B062A0-AA60-599F-393D-9B3D81C08A84}"/>
                </a:ext>
              </a:extLst>
            </p:cNvPr>
            <p:cNvSpPr/>
            <p:nvPr/>
          </p:nvSpPr>
          <p:spPr>
            <a:xfrm>
              <a:off x="8003482" y="3868103"/>
              <a:ext cx="404601" cy="102393"/>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99140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4" grpId="0"/>
      <p:bldP spid="9" grpId="0" animBg="1"/>
      <p:bldP spid="10"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 coins arrondis 14">
            <a:extLst>
              <a:ext uri="{FF2B5EF4-FFF2-40B4-BE49-F238E27FC236}">
                <a16:creationId xmlns:a16="http://schemas.microsoft.com/office/drawing/2014/main" id="{48DD9E56-EEA5-C998-C822-36FC4760A5A3}"/>
              </a:ext>
            </a:extLst>
          </p:cNvPr>
          <p:cNvSpPr/>
          <p:nvPr/>
        </p:nvSpPr>
        <p:spPr>
          <a:xfrm>
            <a:off x="775390" y="755092"/>
            <a:ext cx="4751614" cy="263016"/>
          </a:xfrm>
          <a:prstGeom prst="roundRect">
            <a:avLst>
              <a:gd name="adj" fmla="val 10423"/>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Performances sur les vrais billets</a:t>
            </a:r>
          </a:p>
        </p:txBody>
      </p:sp>
      <mc:AlternateContent xmlns:mc="http://schemas.openxmlformats.org/markup-compatibility/2006" xmlns:a14="http://schemas.microsoft.com/office/drawing/2010/main">
        <mc:Choice Requires="a14">
          <p:sp>
            <p:nvSpPr>
              <p:cNvPr id="3" name="Rectangle : coins arrondis 2">
                <a:extLst>
                  <a:ext uri="{FF2B5EF4-FFF2-40B4-BE49-F238E27FC236}">
                    <a16:creationId xmlns:a16="http://schemas.microsoft.com/office/drawing/2014/main" id="{96B6AF6D-B75F-BBD7-5D79-E413ACED8C2F}"/>
                  </a:ext>
                </a:extLst>
              </p:cNvPr>
              <p:cNvSpPr/>
              <p:nvPr/>
            </p:nvSpPr>
            <p:spPr>
              <a:xfrm>
                <a:off x="6769627" y="4685365"/>
                <a:ext cx="4272723" cy="1148322"/>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lgn="just">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Le test de </a:t>
                </a:r>
                <a:r>
                  <a:rPr lang="fr-FR" sz="1100" dirty="0" err="1">
                    <a:solidFill>
                      <a:schemeClr val="tx1">
                        <a:lumMod val="85000"/>
                        <a:lumOff val="15000"/>
                      </a:schemeClr>
                    </a:solidFill>
                  </a:rPr>
                  <a:t>Student</a:t>
                </a:r>
                <a:r>
                  <a:rPr lang="fr-FR" sz="1100" dirty="0">
                    <a:solidFill>
                      <a:schemeClr val="tx1">
                        <a:lumMod val="85000"/>
                        <a:lumOff val="15000"/>
                      </a:schemeClr>
                    </a:solidFill>
                  </a:rPr>
                  <a:t> sur </a:t>
                </a:r>
                <a:r>
                  <a:rPr lang="fr-FR" sz="1100" i="1" dirty="0" err="1">
                    <a:solidFill>
                      <a:schemeClr val="tx1">
                        <a:lumMod val="85000"/>
                        <a:lumOff val="15000"/>
                      </a:schemeClr>
                    </a:solidFill>
                  </a:rPr>
                  <a:t>margin_up</a:t>
                </a:r>
                <a:r>
                  <a:rPr lang="fr-FR" sz="1100" i="1" dirty="0">
                    <a:solidFill>
                      <a:schemeClr val="tx1">
                        <a:lumMod val="85000"/>
                        <a:lumOff val="15000"/>
                      </a:schemeClr>
                    </a:solidFill>
                  </a:rPr>
                  <a:t> </a:t>
                </a:r>
                <a:r>
                  <a:rPr lang="fr-FR" sz="1100" dirty="0">
                    <a:solidFill>
                      <a:schemeClr val="tx1">
                        <a:lumMod val="85000"/>
                        <a:lumOff val="15000"/>
                      </a:schemeClr>
                    </a:solidFill>
                  </a:rPr>
                  <a:t>donne une </a:t>
                </a:r>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i="1">
                            <a:solidFill>
                              <a:schemeClr val="tx1">
                                <a:lumMod val="85000"/>
                                <a:lumOff val="15000"/>
                              </a:schemeClr>
                            </a:solidFill>
                            <a:latin typeface="Cambria Math" panose="02040503050406030204" pitchFamily="18" charset="0"/>
                          </a:rPr>
                          <m:t>   </m:t>
                        </m:r>
                        <m:r>
                          <a:rPr lang="fr-FR" sz="1100" i="1">
                            <a:solidFill>
                              <a:schemeClr val="tx1">
                                <a:lumMod val="85000"/>
                                <a:lumOff val="15000"/>
                              </a:schemeClr>
                            </a:solidFill>
                            <a:latin typeface="Cambria Math" panose="02040503050406030204" pitchFamily="18" charset="0"/>
                          </a:rPr>
                          <m:t>𝑝</m:t>
                        </m:r>
                      </m:e>
                      <m:sub>
                        <m:r>
                          <a:rPr lang="fr-FR" sz="1100" i="1">
                            <a:solidFill>
                              <a:schemeClr val="tx1">
                                <a:lumMod val="85000"/>
                                <a:lumOff val="15000"/>
                              </a:schemeClr>
                            </a:solidFill>
                            <a:latin typeface="Cambria Math" panose="02040503050406030204" pitchFamily="18" charset="0"/>
                          </a:rPr>
                          <m:t>𝑣𝑎𝑙𝑒𝑢𝑟</m:t>
                        </m:r>
                      </m:sub>
                    </m:sSub>
                  </m:oMath>
                </a14:m>
                <a:r>
                  <a:rPr lang="fr-FR" sz="1100" dirty="0">
                    <a:solidFill>
                      <a:schemeClr val="tx1">
                        <a:lumMod val="85000"/>
                        <a:lumOff val="15000"/>
                      </a:schemeClr>
                    </a:solidFill>
                  </a:rPr>
                  <a:t> de 0,2 % : on peut donc ici  rejeter la non-significativité de </a:t>
                </a:r>
                <a:r>
                  <a:rPr lang="fr-FR" sz="1100" i="1" dirty="0" err="1">
                    <a:solidFill>
                      <a:schemeClr val="tx1">
                        <a:lumMod val="85000"/>
                        <a:lumOff val="15000"/>
                      </a:schemeClr>
                    </a:solidFill>
                  </a:rPr>
                  <a:t>margin_up</a:t>
                </a:r>
                <a:r>
                  <a:rPr lang="fr-FR" sz="1100" i="1" dirty="0">
                    <a:solidFill>
                      <a:schemeClr val="tx1">
                        <a:lumMod val="85000"/>
                        <a:lumOff val="15000"/>
                      </a:schemeClr>
                    </a:solidFill>
                  </a:rPr>
                  <a:t> </a:t>
                </a:r>
                <a:r>
                  <a:rPr lang="fr-FR" sz="1100" dirty="0">
                    <a:solidFill>
                      <a:schemeClr val="tx1">
                        <a:lumMod val="85000"/>
                        <a:lumOff val="15000"/>
                      </a:schemeClr>
                    </a:solidFill>
                  </a:rPr>
                  <a:t>dans le modèle</a:t>
                </a:r>
              </a:p>
              <a:p>
                <a:pPr marL="266700" lvl="1" indent="-171450" algn="just">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On obtient cependant un coefficient de détermination R² de 0,02 donc le modèle reste très mauvais.</a:t>
                </a:r>
              </a:p>
            </p:txBody>
          </p:sp>
        </mc:Choice>
        <mc:Fallback xmlns="">
          <p:sp>
            <p:nvSpPr>
              <p:cNvPr id="3" name="Rectangle : coins arrondis 2">
                <a:extLst>
                  <a:ext uri="{FF2B5EF4-FFF2-40B4-BE49-F238E27FC236}">
                    <a16:creationId xmlns:a16="http://schemas.microsoft.com/office/drawing/2014/main" id="{96B6AF6D-B75F-BBD7-5D79-E413ACED8C2F}"/>
                  </a:ext>
                </a:extLst>
              </p:cNvPr>
              <p:cNvSpPr>
                <a:spLocks noRot="1" noChangeAspect="1" noMove="1" noResize="1" noEditPoints="1" noAdjustHandles="1" noChangeArrowheads="1" noChangeShapeType="1" noTextEdit="1"/>
              </p:cNvSpPr>
              <p:nvPr/>
            </p:nvSpPr>
            <p:spPr>
              <a:xfrm>
                <a:off x="6769627" y="4685365"/>
                <a:ext cx="4272723" cy="1148322"/>
              </a:xfrm>
              <a:prstGeom prst="roundRect">
                <a:avLst>
                  <a:gd name="adj" fmla="val 10423"/>
                </a:avLst>
              </a:prstGeom>
              <a:blipFill>
                <a:blip r:embed="rId3"/>
                <a:stretch>
                  <a:fillRect r="-429"/>
                </a:stretch>
              </a:blipFill>
              <a:ln>
                <a:noFill/>
              </a:ln>
            </p:spPr>
            <p:txBody>
              <a:bodyPr/>
              <a:lstStyle/>
              <a:p>
                <a:r>
                  <a:rPr lang="fr-FR">
                    <a:noFill/>
                  </a:rPr>
                  <a:t> </a:t>
                </a:r>
              </a:p>
            </p:txBody>
          </p:sp>
        </mc:Fallback>
      </mc:AlternateContent>
      <p:sp>
        <p:nvSpPr>
          <p:cNvPr id="5" name="Rectangle : coins arrondis 4">
            <a:extLst>
              <a:ext uri="{FF2B5EF4-FFF2-40B4-BE49-F238E27FC236}">
                <a16:creationId xmlns:a16="http://schemas.microsoft.com/office/drawing/2014/main" id="{70EDD7FF-EF8E-5C1F-CB91-120EE18A42FC}"/>
              </a:ext>
            </a:extLst>
          </p:cNvPr>
          <p:cNvSpPr/>
          <p:nvPr/>
        </p:nvSpPr>
        <p:spPr>
          <a:xfrm>
            <a:off x="6411603" y="755092"/>
            <a:ext cx="4751614" cy="263016"/>
          </a:xfrm>
          <a:prstGeom prst="roundRect">
            <a:avLst>
              <a:gd name="adj" fmla="val 10423"/>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Performances sur les faux billets</a:t>
            </a:r>
          </a:p>
        </p:txBody>
      </p:sp>
      <mc:AlternateContent xmlns:mc="http://schemas.openxmlformats.org/markup-compatibility/2006" xmlns:a14="http://schemas.microsoft.com/office/drawing/2010/main">
        <mc:Choice Requires="a14">
          <p:sp>
            <p:nvSpPr>
              <p:cNvPr id="6" name="Rectangle : coins arrondis 5">
                <a:extLst>
                  <a:ext uri="{FF2B5EF4-FFF2-40B4-BE49-F238E27FC236}">
                    <a16:creationId xmlns:a16="http://schemas.microsoft.com/office/drawing/2014/main" id="{43C7D022-566D-15A6-48B1-0D7856A231DB}"/>
                  </a:ext>
                </a:extLst>
              </p:cNvPr>
              <p:cNvSpPr/>
              <p:nvPr/>
            </p:nvSpPr>
            <p:spPr>
              <a:xfrm>
                <a:off x="842210" y="4457700"/>
                <a:ext cx="4580164" cy="1645208"/>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lgn="just">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Test de </a:t>
                </a:r>
                <a:r>
                  <a:rPr lang="fr-FR" sz="1100" dirty="0" err="1">
                    <a:solidFill>
                      <a:schemeClr val="tx1">
                        <a:lumMod val="85000"/>
                        <a:lumOff val="15000"/>
                      </a:schemeClr>
                    </a:solidFill>
                  </a:rPr>
                  <a:t>Student</a:t>
                </a:r>
                <a:r>
                  <a:rPr lang="fr-FR" sz="1100" dirty="0">
                    <a:solidFill>
                      <a:schemeClr val="tx1">
                        <a:lumMod val="85000"/>
                        <a:lumOff val="15000"/>
                      </a:schemeClr>
                    </a:solidFill>
                  </a:rPr>
                  <a:t> sur </a:t>
                </a:r>
                <a:r>
                  <a:rPr lang="fr-FR" sz="1100" i="1" dirty="0" err="1">
                    <a:solidFill>
                      <a:schemeClr val="tx1">
                        <a:lumMod val="85000"/>
                        <a:lumOff val="15000"/>
                      </a:schemeClr>
                    </a:solidFill>
                  </a:rPr>
                  <a:t>margin_up</a:t>
                </a:r>
                <a:r>
                  <a:rPr lang="fr-FR" sz="1100" i="1" dirty="0">
                    <a:solidFill>
                      <a:schemeClr val="tx1">
                        <a:lumMod val="85000"/>
                        <a:lumOff val="15000"/>
                      </a:schemeClr>
                    </a:solidFill>
                  </a:rPr>
                  <a:t> </a:t>
                </a:r>
                <a:r>
                  <a:rPr lang="fr-FR" sz="1100" dirty="0">
                    <a:solidFill>
                      <a:schemeClr val="tx1">
                        <a:lumMod val="85000"/>
                        <a:lumOff val="15000"/>
                      </a:schemeClr>
                    </a:solidFill>
                  </a:rPr>
                  <a:t>: </a:t>
                </a:r>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i="1">
                            <a:solidFill>
                              <a:schemeClr val="tx1">
                                <a:lumMod val="85000"/>
                                <a:lumOff val="15000"/>
                              </a:schemeClr>
                            </a:solidFill>
                            <a:latin typeface="Cambria Math" panose="02040503050406030204" pitchFamily="18" charset="0"/>
                          </a:rPr>
                          <m:t>   </m:t>
                        </m:r>
                        <m:r>
                          <a:rPr lang="fr-FR" sz="1100" i="1">
                            <a:solidFill>
                              <a:schemeClr val="tx1">
                                <a:lumMod val="85000"/>
                                <a:lumOff val="15000"/>
                              </a:schemeClr>
                            </a:solidFill>
                            <a:latin typeface="Cambria Math" panose="02040503050406030204" pitchFamily="18" charset="0"/>
                          </a:rPr>
                          <m:t>𝑝</m:t>
                        </m:r>
                      </m:e>
                      <m:sub>
                        <m:r>
                          <a:rPr lang="fr-FR" sz="1100" i="1">
                            <a:solidFill>
                              <a:schemeClr val="tx1">
                                <a:lumMod val="85000"/>
                                <a:lumOff val="15000"/>
                              </a:schemeClr>
                            </a:solidFill>
                            <a:latin typeface="Cambria Math" panose="02040503050406030204" pitchFamily="18" charset="0"/>
                          </a:rPr>
                          <m:t>𝑣𝑎𝑙𝑒𝑢𝑟</m:t>
                        </m:r>
                      </m:sub>
                    </m:sSub>
                  </m:oMath>
                </a14:m>
                <a:r>
                  <a:rPr lang="fr-FR" sz="1100" dirty="0">
                    <a:solidFill>
                      <a:schemeClr val="tx1">
                        <a:lumMod val="85000"/>
                        <a:lumOff val="15000"/>
                      </a:schemeClr>
                    </a:solidFill>
                  </a:rPr>
                  <a:t> = 6 % - on ne peut donc pas rejeter la non-significativité de </a:t>
                </a:r>
                <a:r>
                  <a:rPr lang="fr-FR" sz="1100" i="1" dirty="0" err="1">
                    <a:solidFill>
                      <a:schemeClr val="tx1">
                        <a:lumMod val="85000"/>
                        <a:lumOff val="15000"/>
                      </a:schemeClr>
                    </a:solidFill>
                  </a:rPr>
                  <a:t>margin_up</a:t>
                </a:r>
                <a:r>
                  <a:rPr lang="fr-FR" sz="1100" i="1" dirty="0">
                    <a:solidFill>
                      <a:schemeClr val="tx1">
                        <a:lumMod val="85000"/>
                        <a:lumOff val="15000"/>
                      </a:schemeClr>
                    </a:solidFill>
                  </a:rPr>
                  <a:t> </a:t>
                </a:r>
                <a:r>
                  <a:rPr lang="fr-FR" sz="1100" dirty="0">
                    <a:solidFill>
                      <a:schemeClr val="tx1">
                        <a:lumMod val="85000"/>
                        <a:lumOff val="15000"/>
                      </a:schemeClr>
                    </a:solidFill>
                  </a:rPr>
                  <a:t>dans le modèle avec une erreur de 5%.</a:t>
                </a:r>
              </a:p>
              <a:p>
                <a:pPr marL="266700" lvl="1" indent="-171450" algn="just">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A défaut d'une meilleure variable explicative, on se base sur </a:t>
                </a:r>
                <a:r>
                  <a:rPr lang="fr-FR" sz="1100" i="1" dirty="0" err="1">
                    <a:solidFill>
                      <a:schemeClr val="tx1">
                        <a:lumMod val="85000"/>
                        <a:lumOff val="15000"/>
                      </a:schemeClr>
                    </a:solidFill>
                  </a:rPr>
                  <a:t>margin_up</a:t>
                </a:r>
                <a:r>
                  <a:rPr lang="fr-FR" sz="1100" dirty="0">
                    <a:solidFill>
                      <a:schemeClr val="tx1">
                        <a:lumMod val="85000"/>
                        <a:lumOff val="15000"/>
                      </a:schemeClr>
                    </a:solidFill>
                  </a:rPr>
                  <a:t> pour établir notre modèle</a:t>
                </a:r>
              </a:p>
              <a:p>
                <a:pPr marL="266700" lvl="1" indent="-171450" algn="just">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Coefficient de détermination : R² = 0,004 - le modèle explique donc une partie extrêmement faible des écarts de </a:t>
                </a:r>
                <a:r>
                  <a:rPr lang="fr-FR" sz="1100" i="1" dirty="0" err="1">
                    <a:solidFill>
                      <a:schemeClr val="tx1">
                        <a:lumMod val="85000"/>
                        <a:lumOff val="15000"/>
                      </a:schemeClr>
                    </a:solidFill>
                  </a:rPr>
                  <a:t>margin_low</a:t>
                </a:r>
                <a:r>
                  <a:rPr lang="fr-FR" sz="1100" i="1" dirty="0">
                    <a:solidFill>
                      <a:schemeClr val="tx1">
                        <a:lumMod val="85000"/>
                        <a:lumOff val="15000"/>
                      </a:schemeClr>
                    </a:solidFill>
                  </a:rPr>
                  <a:t> </a:t>
                </a:r>
                <a:r>
                  <a:rPr lang="fr-FR" sz="1100" dirty="0">
                    <a:solidFill>
                      <a:schemeClr val="tx1">
                        <a:lumMod val="85000"/>
                        <a:lumOff val="15000"/>
                      </a:schemeClr>
                    </a:solidFill>
                  </a:rPr>
                  <a:t>à la moyenne.</a:t>
                </a:r>
              </a:p>
            </p:txBody>
          </p:sp>
        </mc:Choice>
        <mc:Fallback xmlns="">
          <p:sp>
            <p:nvSpPr>
              <p:cNvPr id="6" name="Rectangle : coins arrondis 5">
                <a:extLst>
                  <a:ext uri="{FF2B5EF4-FFF2-40B4-BE49-F238E27FC236}">
                    <a16:creationId xmlns:a16="http://schemas.microsoft.com/office/drawing/2014/main" id="{43C7D022-566D-15A6-48B1-0D7856A231DB}"/>
                  </a:ext>
                </a:extLst>
              </p:cNvPr>
              <p:cNvSpPr>
                <a:spLocks noRot="1" noChangeAspect="1" noMove="1" noResize="1" noEditPoints="1" noAdjustHandles="1" noChangeArrowheads="1" noChangeShapeType="1" noTextEdit="1"/>
              </p:cNvSpPr>
              <p:nvPr/>
            </p:nvSpPr>
            <p:spPr>
              <a:xfrm>
                <a:off x="842210" y="4457700"/>
                <a:ext cx="4580164" cy="1645208"/>
              </a:xfrm>
              <a:prstGeom prst="roundRect">
                <a:avLst>
                  <a:gd name="adj" fmla="val 10423"/>
                </a:avLst>
              </a:prstGeom>
              <a:blipFill>
                <a:blip r:embed="rId4"/>
                <a:stretch>
                  <a:fillRect r="-133"/>
                </a:stretch>
              </a:blipFill>
              <a:ln>
                <a:noFill/>
              </a:ln>
            </p:spPr>
            <p:txBody>
              <a:bodyPr/>
              <a:lstStyle/>
              <a:p>
                <a:r>
                  <a:rPr lang="fr-FR">
                    <a:noFill/>
                  </a:rPr>
                  <a:t> </a:t>
                </a:r>
              </a:p>
            </p:txBody>
          </p:sp>
        </mc:Fallback>
      </mc:AlternateContent>
      <p:grpSp>
        <p:nvGrpSpPr>
          <p:cNvPr id="9" name="Groupe 8">
            <a:extLst>
              <a:ext uri="{FF2B5EF4-FFF2-40B4-BE49-F238E27FC236}">
                <a16:creationId xmlns:a16="http://schemas.microsoft.com/office/drawing/2014/main" id="{A5C49911-51F6-D488-2BD2-22F5262388B6}"/>
              </a:ext>
            </a:extLst>
          </p:cNvPr>
          <p:cNvGrpSpPr/>
          <p:nvPr/>
        </p:nvGrpSpPr>
        <p:grpSpPr>
          <a:xfrm>
            <a:off x="1028783" y="1290531"/>
            <a:ext cx="4300145" cy="2991784"/>
            <a:chOff x="1028783" y="1290531"/>
            <a:chExt cx="4300145" cy="2991784"/>
          </a:xfrm>
        </p:grpSpPr>
        <p:pic>
          <p:nvPicPr>
            <p:cNvPr id="4" name="Image 3">
              <a:extLst>
                <a:ext uri="{FF2B5EF4-FFF2-40B4-BE49-F238E27FC236}">
                  <a16:creationId xmlns:a16="http://schemas.microsoft.com/office/drawing/2014/main" id="{BD5D79E9-0136-F9A6-6673-D41DB97537BD}"/>
                </a:ext>
              </a:extLst>
            </p:cNvPr>
            <p:cNvPicPr>
              <a:picLocks noChangeAspect="1"/>
            </p:cNvPicPr>
            <p:nvPr/>
          </p:nvPicPr>
          <p:blipFill>
            <a:blip r:embed="rId5"/>
            <a:stretch>
              <a:fillRect/>
            </a:stretch>
          </p:blipFill>
          <p:spPr>
            <a:xfrm>
              <a:off x="1028783" y="1290531"/>
              <a:ext cx="4300145" cy="2991784"/>
            </a:xfrm>
            <a:prstGeom prst="rect">
              <a:avLst/>
            </a:prstGeom>
          </p:spPr>
        </p:pic>
        <p:sp>
          <p:nvSpPr>
            <p:cNvPr id="7" name="Rectangle 6">
              <a:extLst>
                <a:ext uri="{FF2B5EF4-FFF2-40B4-BE49-F238E27FC236}">
                  <a16:creationId xmlns:a16="http://schemas.microsoft.com/office/drawing/2014/main" id="{BAB270A3-A4AD-07DC-A63D-B6F16D8F49C7}"/>
                </a:ext>
              </a:extLst>
            </p:cNvPr>
            <p:cNvSpPr/>
            <p:nvPr/>
          </p:nvSpPr>
          <p:spPr>
            <a:xfrm>
              <a:off x="3605325" y="3275251"/>
              <a:ext cx="404601" cy="169933"/>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CD830B86-A6F8-0C91-9A51-6E0CB0D893DD}"/>
                </a:ext>
              </a:extLst>
            </p:cNvPr>
            <p:cNvSpPr/>
            <p:nvPr/>
          </p:nvSpPr>
          <p:spPr>
            <a:xfrm>
              <a:off x="4924327" y="1567832"/>
              <a:ext cx="404601" cy="169933"/>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2" name="Groupe 11">
            <a:extLst>
              <a:ext uri="{FF2B5EF4-FFF2-40B4-BE49-F238E27FC236}">
                <a16:creationId xmlns:a16="http://schemas.microsoft.com/office/drawing/2014/main" id="{2A321379-19CC-F3F6-0DD3-E0DFEDB3607D}"/>
              </a:ext>
            </a:extLst>
          </p:cNvPr>
          <p:cNvGrpSpPr/>
          <p:nvPr/>
        </p:nvGrpSpPr>
        <p:grpSpPr>
          <a:xfrm>
            <a:off x="6769627" y="1290530"/>
            <a:ext cx="4272723" cy="2991784"/>
            <a:chOff x="6769627" y="1290530"/>
            <a:chExt cx="4272723" cy="2991784"/>
          </a:xfrm>
        </p:grpSpPr>
        <p:pic>
          <p:nvPicPr>
            <p:cNvPr id="2" name="Image 1">
              <a:extLst>
                <a:ext uri="{FF2B5EF4-FFF2-40B4-BE49-F238E27FC236}">
                  <a16:creationId xmlns:a16="http://schemas.microsoft.com/office/drawing/2014/main" id="{4D9B3321-6918-B61C-5E9F-23462F2F6B8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69627" y="1290530"/>
              <a:ext cx="4272723" cy="2991784"/>
            </a:xfrm>
            <a:prstGeom prst="rect">
              <a:avLst/>
            </a:prstGeom>
          </p:spPr>
        </p:pic>
        <p:sp>
          <p:nvSpPr>
            <p:cNvPr id="10" name="Rectangle 9">
              <a:extLst>
                <a:ext uri="{FF2B5EF4-FFF2-40B4-BE49-F238E27FC236}">
                  <a16:creationId xmlns:a16="http://schemas.microsoft.com/office/drawing/2014/main" id="{237DDFBA-AECD-572D-6658-8129AEBC26A4}"/>
                </a:ext>
              </a:extLst>
            </p:cNvPr>
            <p:cNvSpPr/>
            <p:nvPr/>
          </p:nvSpPr>
          <p:spPr>
            <a:xfrm>
              <a:off x="9318747" y="3246313"/>
              <a:ext cx="404601" cy="169933"/>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F2A2C3B5-6B76-AB00-07A1-61C255BA068F}"/>
                </a:ext>
              </a:extLst>
            </p:cNvPr>
            <p:cNvSpPr/>
            <p:nvPr/>
          </p:nvSpPr>
          <p:spPr>
            <a:xfrm>
              <a:off x="10637749" y="1538894"/>
              <a:ext cx="404601" cy="169933"/>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50824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9E759418-C4E9-C75B-E614-76621D9F26A7}"/>
              </a:ext>
            </a:extLst>
          </p:cNvPr>
          <p:cNvSpPr/>
          <p:nvPr/>
        </p:nvSpPr>
        <p:spPr>
          <a:xfrm>
            <a:off x="287607" y="755092"/>
            <a:ext cx="11411814" cy="263016"/>
          </a:xfrm>
          <a:prstGeom prst="roundRect">
            <a:avLst>
              <a:gd name="adj" fmla="val 10423"/>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Identification d’</a:t>
            </a:r>
            <a:r>
              <a:rPr lang="fr-FR" sz="1200" b="1" dirty="0" err="1">
                <a:solidFill>
                  <a:schemeClr val="tx1">
                    <a:lumMod val="85000"/>
                    <a:lumOff val="15000"/>
                  </a:schemeClr>
                </a:solidFill>
              </a:rPr>
              <a:t>outliers</a:t>
            </a:r>
            <a:endParaRPr lang="fr-FR" sz="1200" b="1" dirty="0">
              <a:solidFill>
                <a:schemeClr val="tx1">
                  <a:lumMod val="85000"/>
                  <a:lumOff val="15000"/>
                </a:schemeClr>
              </a:solidFill>
            </a:endParaRPr>
          </a:p>
        </p:txBody>
      </p:sp>
      <p:pic>
        <p:nvPicPr>
          <p:cNvPr id="4" name="Image 3">
            <a:extLst>
              <a:ext uri="{FF2B5EF4-FFF2-40B4-BE49-F238E27FC236}">
                <a16:creationId xmlns:a16="http://schemas.microsoft.com/office/drawing/2014/main" id="{5154C4DF-D42F-9D94-0D5E-AF0803CE8559}"/>
              </a:ext>
            </a:extLst>
          </p:cNvPr>
          <p:cNvPicPr>
            <a:picLocks noChangeAspect="1"/>
          </p:cNvPicPr>
          <p:nvPr/>
        </p:nvPicPr>
        <p:blipFill>
          <a:blip r:embed="rId2">
            <a:extLst>
              <a:ext uri="{28A0092B-C50C-407E-A947-70E740481C1C}">
                <a14:useLocalDpi xmlns:a14="http://schemas.microsoft.com/office/drawing/2010/main" val="0"/>
              </a:ext>
            </a:extLst>
          </a:blip>
          <a:srcRect r="65182"/>
          <a:stretch/>
        </p:blipFill>
        <p:spPr>
          <a:xfrm>
            <a:off x="956438" y="1371176"/>
            <a:ext cx="2677350" cy="1966066"/>
          </a:xfrm>
          <a:prstGeom prst="rect">
            <a:avLst/>
          </a:prstGeom>
        </p:spPr>
      </p:pic>
      <p:pic>
        <p:nvPicPr>
          <p:cNvPr id="6" name="Image 5">
            <a:extLst>
              <a:ext uri="{FF2B5EF4-FFF2-40B4-BE49-F238E27FC236}">
                <a16:creationId xmlns:a16="http://schemas.microsoft.com/office/drawing/2014/main" id="{18F9B85D-2E7A-0575-88E3-995ED253568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9085" y="3813581"/>
            <a:ext cx="3523480" cy="2525161"/>
          </a:xfrm>
          <a:prstGeom prst="rect">
            <a:avLst/>
          </a:prstGeom>
        </p:spPr>
      </p:pic>
      <p:sp>
        <p:nvSpPr>
          <p:cNvPr id="11" name="Rectangle : coins arrondis 10">
            <a:extLst>
              <a:ext uri="{FF2B5EF4-FFF2-40B4-BE49-F238E27FC236}">
                <a16:creationId xmlns:a16="http://schemas.microsoft.com/office/drawing/2014/main" id="{CFDC85AE-BCFF-476F-3CC5-72E633B5E908}"/>
              </a:ext>
            </a:extLst>
          </p:cNvPr>
          <p:cNvSpPr/>
          <p:nvPr/>
        </p:nvSpPr>
        <p:spPr>
          <a:xfrm>
            <a:off x="312818" y="1068120"/>
            <a:ext cx="7173831" cy="318463"/>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Recherche d’</a:t>
            </a:r>
            <a:r>
              <a:rPr lang="fr-FR" sz="1100" dirty="0" err="1">
                <a:solidFill>
                  <a:schemeClr val="tx1">
                    <a:lumMod val="85000"/>
                    <a:lumOff val="15000"/>
                  </a:schemeClr>
                </a:solidFill>
              </a:rPr>
              <a:t>outliers</a:t>
            </a:r>
            <a:r>
              <a:rPr lang="fr-FR" sz="1100" dirty="0">
                <a:solidFill>
                  <a:schemeClr val="tx1">
                    <a:lumMod val="85000"/>
                    <a:lumOff val="15000"/>
                  </a:schemeClr>
                </a:solidFill>
              </a:rPr>
              <a:t> à partir des mesures des résidus </a:t>
            </a:r>
            <a:r>
              <a:rPr lang="fr-FR" sz="1100" dirty="0" err="1">
                <a:solidFill>
                  <a:schemeClr val="tx1">
                    <a:lumMod val="85000"/>
                    <a:lumOff val="15000"/>
                  </a:schemeClr>
                </a:solidFill>
              </a:rPr>
              <a:t>studentisés</a:t>
            </a:r>
            <a:r>
              <a:rPr lang="fr-FR" sz="1100" dirty="0">
                <a:solidFill>
                  <a:schemeClr val="tx1">
                    <a:lumMod val="85000"/>
                    <a:lumOff val="15000"/>
                  </a:schemeClr>
                </a:solidFill>
              </a:rPr>
              <a:t>, de la distance de Cook et des effets de levier : </a:t>
            </a:r>
          </a:p>
        </p:txBody>
      </p:sp>
      <p:sp>
        <p:nvSpPr>
          <p:cNvPr id="12" name="Rectangle : coins arrondis 11">
            <a:extLst>
              <a:ext uri="{FF2B5EF4-FFF2-40B4-BE49-F238E27FC236}">
                <a16:creationId xmlns:a16="http://schemas.microsoft.com/office/drawing/2014/main" id="{91A545FC-BCE9-2B66-5D25-6BE084ED352D}"/>
              </a:ext>
            </a:extLst>
          </p:cNvPr>
          <p:cNvSpPr/>
          <p:nvPr/>
        </p:nvSpPr>
        <p:spPr>
          <a:xfrm>
            <a:off x="312818" y="3464199"/>
            <a:ext cx="8018099" cy="318463"/>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Après lecture des nuages de points, on retient seulement les </a:t>
            </a:r>
            <a:r>
              <a:rPr lang="fr-FR" sz="1100" dirty="0" err="1">
                <a:solidFill>
                  <a:schemeClr val="tx1">
                    <a:lumMod val="85000"/>
                    <a:lumOff val="15000"/>
                  </a:schemeClr>
                </a:solidFill>
              </a:rPr>
              <a:t>outliers</a:t>
            </a:r>
            <a:r>
              <a:rPr lang="fr-FR" sz="1100" dirty="0">
                <a:solidFill>
                  <a:schemeClr val="tx1">
                    <a:lumMod val="85000"/>
                    <a:lumOff val="15000"/>
                  </a:schemeClr>
                </a:solidFill>
              </a:rPr>
              <a:t> suivants, qu’on supprime avant de réentraîner les modèles : </a:t>
            </a:r>
          </a:p>
        </p:txBody>
      </p:sp>
      <p:sp>
        <p:nvSpPr>
          <p:cNvPr id="15" name="Rectangle : coins arrondis 14">
            <a:extLst>
              <a:ext uri="{FF2B5EF4-FFF2-40B4-BE49-F238E27FC236}">
                <a16:creationId xmlns:a16="http://schemas.microsoft.com/office/drawing/2014/main" id="{4AF46C5D-0E8A-A3F0-F9C9-431EF5C17C88}"/>
              </a:ext>
            </a:extLst>
          </p:cNvPr>
          <p:cNvSpPr/>
          <p:nvPr/>
        </p:nvSpPr>
        <p:spPr>
          <a:xfrm>
            <a:off x="8637814" y="3892609"/>
            <a:ext cx="2555966" cy="1389684"/>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NB : Après suppression des </a:t>
            </a:r>
            <a:r>
              <a:rPr lang="fr-FR" sz="1100" dirty="0" err="1">
                <a:solidFill>
                  <a:schemeClr val="tx1">
                    <a:lumMod val="85000"/>
                    <a:lumOff val="15000"/>
                  </a:schemeClr>
                </a:solidFill>
              </a:rPr>
              <a:t>outliers</a:t>
            </a:r>
            <a:r>
              <a:rPr lang="fr-FR" sz="1100" dirty="0">
                <a:solidFill>
                  <a:schemeClr val="tx1">
                    <a:lumMod val="85000"/>
                    <a:lumOff val="15000"/>
                  </a:schemeClr>
                </a:solidFill>
              </a:rPr>
              <a:t> sur le jeu de vrais billets, R² descend de 0,004 à 0,002</a:t>
            </a:r>
          </a:p>
          <a:p>
            <a:pPr marL="266700" lvl="1" indent="-171450">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Il sera à peu près aussi juste de remplacer les valeurs manquantes de </a:t>
            </a:r>
            <a:r>
              <a:rPr lang="fr-FR" sz="1100" i="1" dirty="0" err="1">
                <a:solidFill>
                  <a:schemeClr val="tx1">
                    <a:lumMod val="85000"/>
                    <a:lumOff val="15000"/>
                  </a:schemeClr>
                </a:solidFill>
              </a:rPr>
              <a:t>margin_low</a:t>
            </a:r>
            <a:r>
              <a:rPr lang="fr-FR" sz="1100" i="1" dirty="0">
                <a:solidFill>
                  <a:schemeClr val="tx1">
                    <a:lumMod val="85000"/>
                    <a:lumOff val="15000"/>
                  </a:schemeClr>
                </a:solidFill>
              </a:rPr>
              <a:t> </a:t>
            </a:r>
            <a:r>
              <a:rPr lang="fr-FR" sz="1100" dirty="0">
                <a:solidFill>
                  <a:schemeClr val="tx1">
                    <a:lumMod val="85000"/>
                    <a:lumOff val="15000"/>
                  </a:schemeClr>
                </a:solidFill>
              </a:rPr>
              <a:t>par la moyenne des valeurs observées</a:t>
            </a:r>
          </a:p>
        </p:txBody>
      </p:sp>
      <p:grpSp>
        <p:nvGrpSpPr>
          <p:cNvPr id="13" name="Groupe 12">
            <a:extLst>
              <a:ext uri="{FF2B5EF4-FFF2-40B4-BE49-F238E27FC236}">
                <a16:creationId xmlns:a16="http://schemas.microsoft.com/office/drawing/2014/main" id="{5BB3A77E-E1A8-9FD8-E98E-84A0D4D8944B}"/>
              </a:ext>
            </a:extLst>
          </p:cNvPr>
          <p:cNvGrpSpPr/>
          <p:nvPr/>
        </p:nvGrpSpPr>
        <p:grpSpPr>
          <a:xfrm>
            <a:off x="4980603" y="3813581"/>
            <a:ext cx="4428981" cy="2442938"/>
            <a:chOff x="4980603" y="3813581"/>
            <a:chExt cx="4428981" cy="2442938"/>
          </a:xfrm>
        </p:grpSpPr>
        <p:pic>
          <p:nvPicPr>
            <p:cNvPr id="10" name="Image 9">
              <a:extLst>
                <a:ext uri="{FF2B5EF4-FFF2-40B4-BE49-F238E27FC236}">
                  <a16:creationId xmlns:a16="http://schemas.microsoft.com/office/drawing/2014/main" id="{03CFDF70-EB17-686F-220E-21367767430E}"/>
                </a:ext>
              </a:extLst>
            </p:cNvPr>
            <p:cNvPicPr>
              <a:picLocks noChangeAspect="1"/>
            </p:cNvPicPr>
            <p:nvPr/>
          </p:nvPicPr>
          <p:blipFill>
            <a:blip r:embed="rId4"/>
            <a:stretch>
              <a:fillRect/>
            </a:stretch>
          </p:blipFill>
          <p:spPr>
            <a:xfrm>
              <a:off x="4980603" y="3813581"/>
              <a:ext cx="3350315" cy="2442938"/>
            </a:xfrm>
            <a:prstGeom prst="rect">
              <a:avLst/>
            </a:prstGeom>
          </p:spPr>
        </p:pic>
        <p:sp>
          <p:nvSpPr>
            <p:cNvPr id="3" name="Rectangle : coins arrondis 2">
              <a:extLst>
                <a:ext uri="{FF2B5EF4-FFF2-40B4-BE49-F238E27FC236}">
                  <a16:creationId xmlns:a16="http://schemas.microsoft.com/office/drawing/2014/main" id="{C9AC4511-2953-1720-F59A-4BA87BE0FDF0}"/>
                </a:ext>
              </a:extLst>
            </p:cNvPr>
            <p:cNvSpPr/>
            <p:nvPr/>
          </p:nvSpPr>
          <p:spPr>
            <a:xfrm>
              <a:off x="8082333" y="5526863"/>
              <a:ext cx="1327251" cy="263017"/>
            </a:xfrm>
            <a:prstGeom prst="roundRect">
              <a:avLst>
                <a:gd name="adj" fmla="val 10423"/>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1100" dirty="0">
                  <a:solidFill>
                    <a:schemeClr val="tx1">
                      <a:lumMod val="85000"/>
                      <a:lumOff val="15000"/>
                    </a:schemeClr>
                  </a:solidFill>
                </a:rPr>
                <a:t>0 </a:t>
              </a:r>
              <a:r>
                <a:rPr lang="fr-FR" sz="1100" dirty="0" err="1">
                  <a:solidFill>
                    <a:schemeClr val="tx1">
                      <a:lumMod val="85000"/>
                      <a:lumOff val="15000"/>
                    </a:schemeClr>
                  </a:solidFill>
                </a:rPr>
                <a:t>outlier</a:t>
              </a:r>
              <a:r>
                <a:rPr lang="fr-FR" sz="1100" dirty="0">
                  <a:solidFill>
                    <a:schemeClr val="tx1">
                      <a:lumMod val="85000"/>
                      <a:lumOff val="15000"/>
                    </a:schemeClr>
                  </a:solidFill>
                </a:rPr>
                <a:t> supprimé</a:t>
              </a:r>
            </a:p>
          </p:txBody>
        </p:sp>
      </p:grpSp>
      <p:sp>
        <p:nvSpPr>
          <p:cNvPr id="5" name="Rectangle : coins arrondis 4">
            <a:extLst>
              <a:ext uri="{FF2B5EF4-FFF2-40B4-BE49-F238E27FC236}">
                <a16:creationId xmlns:a16="http://schemas.microsoft.com/office/drawing/2014/main" id="{A23DE219-1C17-60E0-1988-CBA860899473}"/>
              </a:ext>
            </a:extLst>
          </p:cNvPr>
          <p:cNvSpPr/>
          <p:nvPr/>
        </p:nvSpPr>
        <p:spPr>
          <a:xfrm>
            <a:off x="3338344" y="4193883"/>
            <a:ext cx="1388442" cy="263017"/>
          </a:xfrm>
          <a:prstGeom prst="roundRect">
            <a:avLst>
              <a:gd name="adj" fmla="val 10423"/>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1100" dirty="0">
                <a:solidFill>
                  <a:schemeClr val="tx1">
                    <a:lumMod val="85000"/>
                    <a:lumOff val="15000"/>
                  </a:schemeClr>
                </a:solidFill>
              </a:rPr>
              <a:t>4 </a:t>
            </a:r>
            <a:r>
              <a:rPr lang="fr-FR" sz="1100" dirty="0" err="1">
                <a:solidFill>
                  <a:schemeClr val="tx1">
                    <a:lumMod val="85000"/>
                    <a:lumOff val="15000"/>
                  </a:schemeClr>
                </a:solidFill>
              </a:rPr>
              <a:t>outliers</a:t>
            </a:r>
            <a:r>
              <a:rPr lang="fr-FR" sz="1100" dirty="0">
                <a:solidFill>
                  <a:schemeClr val="tx1">
                    <a:lumMod val="85000"/>
                    <a:lumOff val="15000"/>
                  </a:schemeClr>
                </a:solidFill>
              </a:rPr>
              <a:t> supprimés</a:t>
            </a:r>
          </a:p>
        </p:txBody>
      </p:sp>
      <p:grpSp>
        <p:nvGrpSpPr>
          <p:cNvPr id="9" name="Groupe 8">
            <a:extLst>
              <a:ext uri="{FF2B5EF4-FFF2-40B4-BE49-F238E27FC236}">
                <a16:creationId xmlns:a16="http://schemas.microsoft.com/office/drawing/2014/main" id="{19C48929-CE51-FC63-CCBD-0426F6778CAC}"/>
              </a:ext>
            </a:extLst>
          </p:cNvPr>
          <p:cNvGrpSpPr/>
          <p:nvPr/>
        </p:nvGrpSpPr>
        <p:grpSpPr>
          <a:xfrm>
            <a:off x="8950455" y="1885263"/>
            <a:ext cx="1760971" cy="676582"/>
            <a:chOff x="696480" y="1778776"/>
            <a:chExt cx="1760971" cy="676582"/>
          </a:xfrm>
        </p:grpSpPr>
        <p:sp>
          <p:nvSpPr>
            <p:cNvPr id="7" name="Rectangle : coins arrondis 6">
              <a:extLst>
                <a:ext uri="{FF2B5EF4-FFF2-40B4-BE49-F238E27FC236}">
                  <a16:creationId xmlns:a16="http://schemas.microsoft.com/office/drawing/2014/main" id="{6FB37F0A-89D9-C153-C788-857B40EC9EB1}"/>
                </a:ext>
              </a:extLst>
            </p:cNvPr>
            <p:cNvSpPr/>
            <p:nvPr/>
          </p:nvSpPr>
          <p:spPr>
            <a:xfrm>
              <a:off x="696480" y="1778776"/>
              <a:ext cx="1760971" cy="676582"/>
            </a:xfrm>
            <a:prstGeom prst="roundRect">
              <a:avLst>
                <a:gd name="adj" fmla="val 10423"/>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tabLst>
                  <a:tab pos="269875" algn="l"/>
                </a:tabLst>
              </a:pPr>
              <a:r>
                <a:rPr lang="fr-FR" sz="1100" dirty="0">
                  <a:solidFill>
                    <a:schemeClr val="tx1">
                      <a:lumMod val="85000"/>
                      <a:lumOff val="15000"/>
                    </a:schemeClr>
                  </a:solidFill>
                </a:rPr>
                <a:t>	Observations atypiques ou influentes en rouge pour le jeu de vrais billets</a:t>
              </a:r>
            </a:p>
          </p:txBody>
        </p:sp>
        <p:sp>
          <p:nvSpPr>
            <p:cNvPr id="8" name="Ellipse 7">
              <a:extLst>
                <a:ext uri="{FF2B5EF4-FFF2-40B4-BE49-F238E27FC236}">
                  <a16:creationId xmlns:a16="http://schemas.microsoft.com/office/drawing/2014/main" id="{144A0CB2-913D-E249-A694-F4B969553460}"/>
                </a:ext>
              </a:extLst>
            </p:cNvPr>
            <p:cNvSpPr/>
            <p:nvPr/>
          </p:nvSpPr>
          <p:spPr>
            <a:xfrm>
              <a:off x="857249" y="1909755"/>
              <a:ext cx="73479" cy="734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4" name="Image 13">
            <a:extLst>
              <a:ext uri="{FF2B5EF4-FFF2-40B4-BE49-F238E27FC236}">
                <a16:creationId xmlns:a16="http://schemas.microsoft.com/office/drawing/2014/main" id="{87F26231-12DC-7B2C-F3D6-AC21772E7B7A}"/>
              </a:ext>
            </a:extLst>
          </p:cNvPr>
          <p:cNvPicPr>
            <a:picLocks noChangeAspect="1"/>
          </p:cNvPicPr>
          <p:nvPr/>
        </p:nvPicPr>
        <p:blipFill>
          <a:blip r:embed="rId2">
            <a:extLst>
              <a:ext uri="{28A0092B-C50C-407E-A947-70E740481C1C}">
                <a14:useLocalDpi xmlns:a14="http://schemas.microsoft.com/office/drawing/2010/main" val="0"/>
              </a:ext>
            </a:extLst>
          </a:blip>
          <a:srcRect l="34923" r="32751"/>
          <a:stretch/>
        </p:blipFill>
        <p:spPr>
          <a:xfrm>
            <a:off x="3818270" y="1371176"/>
            <a:ext cx="2485708" cy="1966066"/>
          </a:xfrm>
          <a:prstGeom prst="rect">
            <a:avLst/>
          </a:prstGeom>
        </p:spPr>
      </p:pic>
      <p:pic>
        <p:nvPicPr>
          <p:cNvPr id="16" name="Image 15">
            <a:extLst>
              <a:ext uri="{FF2B5EF4-FFF2-40B4-BE49-F238E27FC236}">
                <a16:creationId xmlns:a16="http://schemas.microsoft.com/office/drawing/2014/main" id="{3AB47D40-AE8B-2E88-8C80-DC7548E9FE65}"/>
              </a:ext>
            </a:extLst>
          </p:cNvPr>
          <p:cNvPicPr>
            <a:picLocks noChangeAspect="1"/>
          </p:cNvPicPr>
          <p:nvPr/>
        </p:nvPicPr>
        <p:blipFill>
          <a:blip r:embed="rId2">
            <a:extLst>
              <a:ext uri="{28A0092B-C50C-407E-A947-70E740481C1C}">
                <a14:useLocalDpi xmlns:a14="http://schemas.microsoft.com/office/drawing/2010/main" val="0"/>
              </a:ext>
            </a:extLst>
          </a:blip>
          <a:srcRect l="67239" r="1"/>
          <a:stretch/>
        </p:blipFill>
        <p:spPr>
          <a:xfrm>
            <a:off x="6488460" y="1371176"/>
            <a:ext cx="2518987" cy="1966066"/>
          </a:xfrm>
          <a:prstGeom prst="rect">
            <a:avLst/>
          </a:prstGeom>
        </p:spPr>
      </p:pic>
    </p:spTree>
    <p:extLst>
      <p:ext uri="{BB962C8B-B14F-4D97-AF65-F5344CB8AC3E}">
        <p14:creationId xmlns:p14="http://schemas.microsoft.com/office/powerpoint/2010/main" val="302415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2" grpId="0"/>
      <p:bldP spid="15"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A34E130E-9EA1-7D58-7D45-9B818C5516F3}"/>
              </a:ext>
            </a:extLst>
          </p:cNvPr>
          <p:cNvSpPr/>
          <p:nvPr/>
        </p:nvSpPr>
        <p:spPr>
          <a:xfrm>
            <a:off x="287607" y="755092"/>
            <a:ext cx="11411814" cy="263016"/>
          </a:xfrm>
          <a:prstGeom prst="roundRect">
            <a:avLst>
              <a:gd name="adj" fmla="val 10423"/>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Vérification des hypothèses sur les erreurs</a:t>
            </a:r>
          </a:p>
        </p:txBody>
      </p:sp>
      <p:pic>
        <p:nvPicPr>
          <p:cNvPr id="4" name="Image 3">
            <a:extLst>
              <a:ext uri="{FF2B5EF4-FFF2-40B4-BE49-F238E27FC236}">
                <a16:creationId xmlns:a16="http://schemas.microsoft.com/office/drawing/2014/main" id="{8C9E39FE-E0EC-F7DD-7B53-8EBF9854846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7149" y="2148685"/>
            <a:ext cx="3940769" cy="1843930"/>
          </a:xfrm>
          <a:prstGeom prst="rect">
            <a:avLst/>
          </a:prstGeom>
        </p:spPr>
      </p:pic>
      <p:pic>
        <p:nvPicPr>
          <p:cNvPr id="6" name="Image 5">
            <a:extLst>
              <a:ext uri="{FF2B5EF4-FFF2-40B4-BE49-F238E27FC236}">
                <a16:creationId xmlns:a16="http://schemas.microsoft.com/office/drawing/2014/main" id="{CD2F1889-A278-17D7-1E26-0346A8E50E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4798" y="4226575"/>
            <a:ext cx="3945472" cy="1876333"/>
          </a:xfrm>
          <a:prstGeom prst="rect">
            <a:avLst/>
          </a:prstGeom>
        </p:spPr>
      </p:pic>
      <mc:AlternateContent xmlns:mc="http://schemas.openxmlformats.org/markup-compatibility/2006" xmlns:a14="http://schemas.microsoft.com/office/drawing/2010/main">
        <mc:Choice Requires="a14">
          <p:sp>
            <p:nvSpPr>
              <p:cNvPr id="7" name="Rectangle : coins arrondis 6">
                <a:extLst>
                  <a:ext uri="{FF2B5EF4-FFF2-40B4-BE49-F238E27FC236}">
                    <a16:creationId xmlns:a16="http://schemas.microsoft.com/office/drawing/2014/main" id="{B33DC719-1D8E-C23A-0CA2-97E21F2AB6CC}"/>
                  </a:ext>
                </a:extLst>
              </p:cNvPr>
              <p:cNvSpPr/>
              <p:nvPr/>
            </p:nvSpPr>
            <p:spPr>
              <a:xfrm>
                <a:off x="312819" y="1614713"/>
                <a:ext cx="4928651" cy="426358"/>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600"/>
                  </a:spcAft>
                  <a:buClr>
                    <a:schemeClr val="accent4"/>
                  </a:buClr>
                  <a:buFont typeface="Wingdings" panose="05000000000000000000" pitchFamily="2" charset="2"/>
                  <a:buChar char="§"/>
                </a:pPr>
                <a:r>
                  <a:rPr lang="fr-FR" sz="1100" b="1" dirty="0">
                    <a:solidFill>
                      <a:schemeClr val="tx1">
                        <a:lumMod val="85000"/>
                        <a:lumOff val="15000"/>
                      </a:schemeClr>
                    </a:solidFill>
                  </a:rPr>
                  <a:t>Homoscédasticité</a:t>
                </a:r>
                <a:r>
                  <a:rPr lang="fr-FR" sz="1100" dirty="0">
                    <a:solidFill>
                      <a:schemeClr val="tx1">
                        <a:lumMod val="85000"/>
                        <a:lumOff val="15000"/>
                      </a:schemeClr>
                    </a:solidFill>
                  </a:rPr>
                  <a:t> (égalité des variances) : test de </a:t>
                </a:r>
                <a:r>
                  <a:rPr lang="fr-FR" sz="1100" dirty="0" err="1">
                    <a:solidFill>
                      <a:schemeClr val="tx1">
                        <a:lumMod val="85000"/>
                        <a:lumOff val="15000"/>
                      </a:schemeClr>
                    </a:solidFill>
                  </a:rPr>
                  <a:t>Breusch</a:t>
                </a:r>
                <a:r>
                  <a:rPr lang="fr-FR" sz="1100" dirty="0">
                    <a:solidFill>
                      <a:schemeClr val="tx1">
                        <a:lumMod val="85000"/>
                        <a:lumOff val="15000"/>
                      </a:schemeClr>
                    </a:solidFill>
                  </a:rPr>
                  <a:t>-Pagan vérifié (</a:t>
                </a:r>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i="1">
                            <a:solidFill>
                              <a:schemeClr val="tx1">
                                <a:lumMod val="85000"/>
                                <a:lumOff val="15000"/>
                              </a:schemeClr>
                            </a:solidFill>
                            <a:latin typeface="Cambria Math" panose="02040503050406030204" pitchFamily="18" charset="0"/>
                          </a:rPr>
                          <m:t>   </m:t>
                        </m:r>
                        <m:r>
                          <a:rPr lang="fr-FR" sz="1100" i="1">
                            <a:solidFill>
                              <a:schemeClr val="tx1">
                                <a:lumMod val="85000"/>
                                <a:lumOff val="15000"/>
                              </a:schemeClr>
                            </a:solidFill>
                            <a:latin typeface="Cambria Math" panose="02040503050406030204" pitchFamily="18" charset="0"/>
                          </a:rPr>
                          <m:t>𝑝</m:t>
                        </m:r>
                      </m:e>
                      <m:sub>
                        <m:r>
                          <a:rPr lang="fr-FR" sz="1100" i="1">
                            <a:solidFill>
                              <a:schemeClr val="tx1">
                                <a:lumMod val="85000"/>
                                <a:lumOff val="15000"/>
                              </a:schemeClr>
                            </a:solidFill>
                            <a:latin typeface="Cambria Math" panose="02040503050406030204" pitchFamily="18" charset="0"/>
                          </a:rPr>
                          <m:t>𝑣𝑎𝑙𝑒𝑢𝑟</m:t>
                        </m:r>
                      </m:sub>
                    </m:sSub>
                  </m:oMath>
                </a14:m>
                <a:r>
                  <a:rPr lang="fr-FR" sz="1100" dirty="0">
                    <a:solidFill>
                      <a:schemeClr val="tx1">
                        <a:lumMod val="85000"/>
                        <a:lumOff val="15000"/>
                      </a:schemeClr>
                    </a:solidFill>
                  </a:rPr>
                  <a:t> &gt; 5% )</a:t>
                </a:r>
              </a:p>
            </p:txBody>
          </p:sp>
        </mc:Choice>
        <mc:Fallback xmlns="">
          <p:sp>
            <p:nvSpPr>
              <p:cNvPr id="7" name="Rectangle : coins arrondis 6">
                <a:extLst>
                  <a:ext uri="{FF2B5EF4-FFF2-40B4-BE49-F238E27FC236}">
                    <a16:creationId xmlns:a16="http://schemas.microsoft.com/office/drawing/2014/main" id="{B33DC719-1D8E-C23A-0CA2-97E21F2AB6CC}"/>
                  </a:ext>
                </a:extLst>
              </p:cNvPr>
              <p:cNvSpPr>
                <a:spLocks noRot="1" noChangeAspect="1" noMove="1" noResize="1" noEditPoints="1" noAdjustHandles="1" noChangeArrowheads="1" noChangeShapeType="1" noTextEdit="1"/>
              </p:cNvSpPr>
              <p:nvPr/>
            </p:nvSpPr>
            <p:spPr>
              <a:xfrm>
                <a:off x="312819" y="1614713"/>
                <a:ext cx="4928651" cy="426358"/>
              </a:xfrm>
              <a:prstGeom prst="roundRect">
                <a:avLst>
                  <a:gd name="adj" fmla="val 10423"/>
                </a:avLst>
              </a:prstGeom>
              <a:blipFill>
                <a:blip r:embed="rId4"/>
                <a:stretch>
                  <a:fillRect b="-12857"/>
                </a:stretch>
              </a:blipFill>
              <a:ln>
                <a:noFill/>
              </a:ln>
            </p:spPr>
            <p:txBody>
              <a:bodyPr/>
              <a:lstStyle/>
              <a:p>
                <a:r>
                  <a:rPr lang="fr-FR">
                    <a:noFill/>
                  </a:rPr>
                  <a:t> </a:t>
                </a:r>
              </a:p>
            </p:txBody>
          </p:sp>
        </mc:Fallback>
      </mc:AlternateContent>
      <p:sp>
        <p:nvSpPr>
          <p:cNvPr id="8" name="Rectangle : coins arrondis 7">
            <a:extLst>
              <a:ext uri="{FF2B5EF4-FFF2-40B4-BE49-F238E27FC236}">
                <a16:creationId xmlns:a16="http://schemas.microsoft.com/office/drawing/2014/main" id="{E3AF3418-A165-E8EE-8D2C-320308926E66}"/>
              </a:ext>
            </a:extLst>
          </p:cNvPr>
          <p:cNvSpPr/>
          <p:nvPr/>
        </p:nvSpPr>
        <p:spPr>
          <a:xfrm>
            <a:off x="5593415" y="1507497"/>
            <a:ext cx="5518178" cy="386617"/>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600"/>
              </a:spcAft>
              <a:buClr>
                <a:schemeClr val="accent4"/>
              </a:buClr>
              <a:buFont typeface="Wingdings" panose="05000000000000000000" pitchFamily="2" charset="2"/>
              <a:buChar char="§"/>
            </a:pPr>
            <a:r>
              <a:rPr lang="fr-FR" sz="1100" b="1" dirty="0">
                <a:solidFill>
                  <a:schemeClr val="tx1">
                    <a:lumMod val="85000"/>
                    <a:lumOff val="15000"/>
                  </a:schemeClr>
                </a:solidFill>
              </a:rPr>
              <a:t>Indépendance des erreurs </a:t>
            </a:r>
            <a:r>
              <a:rPr lang="fr-FR" sz="1100" dirty="0">
                <a:solidFill>
                  <a:schemeClr val="tx1">
                    <a:lumMod val="85000"/>
                    <a:lumOff val="15000"/>
                  </a:schemeClr>
                </a:solidFill>
              </a:rPr>
              <a:t>: test de Durbin-Watson vérifié (valeur proche de 2)</a:t>
            </a:r>
          </a:p>
        </p:txBody>
      </p:sp>
      <p:pic>
        <p:nvPicPr>
          <p:cNvPr id="12" name="Image 11">
            <a:extLst>
              <a:ext uri="{FF2B5EF4-FFF2-40B4-BE49-F238E27FC236}">
                <a16:creationId xmlns:a16="http://schemas.microsoft.com/office/drawing/2014/main" id="{319CF4B1-DB73-DED6-1F33-B4205264E601}"/>
              </a:ext>
            </a:extLst>
          </p:cNvPr>
          <p:cNvPicPr>
            <a:picLocks noChangeAspect="1"/>
          </p:cNvPicPr>
          <p:nvPr/>
        </p:nvPicPr>
        <p:blipFill>
          <a:blip r:embed="rId5"/>
          <a:stretch>
            <a:fillRect/>
          </a:stretch>
        </p:blipFill>
        <p:spPr>
          <a:xfrm>
            <a:off x="5308482" y="2041071"/>
            <a:ext cx="6087163" cy="2360689"/>
          </a:xfrm>
          <a:prstGeom prst="rect">
            <a:avLst/>
          </a:prstGeom>
        </p:spPr>
      </p:pic>
      <p:sp>
        <p:nvSpPr>
          <p:cNvPr id="13" name="Rectangle : coins arrondis 12">
            <a:extLst>
              <a:ext uri="{FF2B5EF4-FFF2-40B4-BE49-F238E27FC236}">
                <a16:creationId xmlns:a16="http://schemas.microsoft.com/office/drawing/2014/main" id="{BE603C59-EA97-D5E0-C87E-8441BC1EECA4}"/>
              </a:ext>
            </a:extLst>
          </p:cNvPr>
          <p:cNvSpPr/>
          <p:nvPr/>
        </p:nvSpPr>
        <p:spPr>
          <a:xfrm>
            <a:off x="7660923" y="3649508"/>
            <a:ext cx="793633" cy="444535"/>
          </a:xfrm>
          <a:prstGeom prst="roundRect">
            <a:avLst>
              <a:gd name="adj" fmla="val 1042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1100" dirty="0">
                <a:solidFill>
                  <a:schemeClr val="tx1">
                    <a:lumMod val="85000"/>
                    <a:lumOff val="15000"/>
                  </a:schemeClr>
                </a:solidFill>
              </a:rPr>
              <a:t>Vrais billets</a:t>
            </a:r>
          </a:p>
          <a:p>
            <a:pPr marL="0" lvl="1" algn="ctr">
              <a:spcAft>
                <a:spcPts val="600"/>
              </a:spcAft>
              <a:buClr>
                <a:schemeClr val="accent4"/>
              </a:buClr>
            </a:pPr>
            <a:r>
              <a:rPr lang="fr-FR" sz="1100" dirty="0">
                <a:solidFill>
                  <a:schemeClr val="tx1">
                    <a:lumMod val="85000"/>
                    <a:lumOff val="15000"/>
                  </a:schemeClr>
                </a:solidFill>
              </a:rPr>
              <a:t>DW = 2,07</a:t>
            </a:r>
          </a:p>
        </p:txBody>
      </p:sp>
      <mc:AlternateContent xmlns:mc="http://schemas.openxmlformats.org/markup-compatibility/2006" xmlns:a14="http://schemas.microsoft.com/office/drawing/2010/main">
        <mc:Choice Requires="a14">
          <p:sp>
            <p:nvSpPr>
              <p:cNvPr id="15" name="Rectangle : coins arrondis 14">
                <a:extLst>
                  <a:ext uri="{FF2B5EF4-FFF2-40B4-BE49-F238E27FC236}">
                    <a16:creationId xmlns:a16="http://schemas.microsoft.com/office/drawing/2014/main" id="{5BFE8F50-1993-ACC3-DE19-205D12E43C13}"/>
                  </a:ext>
                </a:extLst>
              </p:cNvPr>
              <p:cNvSpPr/>
              <p:nvPr/>
            </p:nvSpPr>
            <p:spPr>
              <a:xfrm>
                <a:off x="3355522" y="2976441"/>
                <a:ext cx="1167491" cy="426358"/>
              </a:xfrm>
              <a:prstGeom prst="roundRect">
                <a:avLst>
                  <a:gd name="adj" fmla="val 1042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1050" dirty="0">
                    <a:solidFill>
                      <a:schemeClr val="tx1">
                        <a:lumMod val="85000"/>
                        <a:lumOff val="15000"/>
                      </a:schemeClr>
                    </a:solidFill>
                    <a:latin typeface="Calibri (Corps)"/>
                  </a:rPr>
                  <a:t>Vrais billets</a:t>
                </a:r>
              </a:p>
              <a:p>
                <a:pPr marL="0" lvl="1" algn="ctr">
                  <a:spcAft>
                    <a:spcPts val="600"/>
                  </a:spcAft>
                  <a:buClr>
                    <a:schemeClr val="accent4"/>
                  </a:buClr>
                </a:pPr>
                <a14:m>
                  <m:oMath xmlns:m="http://schemas.openxmlformats.org/officeDocument/2006/math">
                    <m:sSub>
                      <m:sSubPr>
                        <m:ctrlPr>
                          <a:rPr lang="fr-FR" sz="1050" i="1" smtClean="0">
                            <a:solidFill>
                              <a:schemeClr val="tx1">
                                <a:lumMod val="85000"/>
                                <a:lumOff val="15000"/>
                              </a:schemeClr>
                            </a:solidFill>
                            <a:latin typeface="Cambria Math" panose="02040503050406030204" pitchFamily="18" charset="0"/>
                          </a:rPr>
                        </m:ctrlPr>
                      </m:sSubPr>
                      <m:e>
                        <m:r>
                          <a:rPr lang="fr-FR" sz="1050" i="1">
                            <a:solidFill>
                              <a:schemeClr val="tx1">
                                <a:lumMod val="85000"/>
                                <a:lumOff val="15000"/>
                              </a:schemeClr>
                            </a:solidFill>
                            <a:latin typeface="Cambria Math" panose="02040503050406030204" pitchFamily="18" charset="0"/>
                          </a:rPr>
                          <m:t>   </m:t>
                        </m:r>
                        <m:r>
                          <a:rPr lang="fr-FR" sz="1050" i="1">
                            <a:solidFill>
                              <a:schemeClr val="tx1">
                                <a:lumMod val="85000"/>
                                <a:lumOff val="15000"/>
                              </a:schemeClr>
                            </a:solidFill>
                            <a:latin typeface="Cambria Math" panose="02040503050406030204" pitchFamily="18" charset="0"/>
                          </a:rPr>
                          <m:t>𝑝</m:t>
                        </m:r>
                      </m:e>
                      <m:sub>
                        <m:r>
                          <a:rPr lang="fr-FR" sz="1050" i="1">
                            <a:solidFill>
                              <a:schemeClr val="tx1">
                                <a:lumMod val="85000"/>
                                <a:lumOff val="15000"/>
                              </a:schemeClr>
                            </a:solidFill>
                            <a:latin typeface="Cambria Math" panose="02040503050406030204" pitchFamily="18" charset="0"/>
                          </a:rPr>
                          <m:t>𝑣𝑎𝑙𝑒𝑢𝑟</m:t>
                        </m:r>
                      </m:sub>
                    </m:sSub>
                  </m:oMath>
                </a14:m>
                <a:r>
                  <a:rPr lang="el-GR" sz="1050" dirty="0">
                    <a:solidFill>
                      <a:schemeClr val="tx1">
                        <a:lumMod val="85000"/>
                        <a:lumOff val="15000"/>
                      </a:schemeClr>
                    </a:solidFill>
                    <a:latin typeface="Calibri (Corps)"/>
                  </a:rPr>
                  <a:t> </a:t>
                </a:r>
                <a:r>
                  <a:rPr lang="fr-FR" sz="1050" dirty="0">
                    <a:solidFill>
                      <a:schemeClr val="tx1">
                        <a:lumMod val="85000"/>
                        <a:lumOff val="15000"/>
                      </a:schemeClr>
                    </a:solidFill>
                    <a:latin typeface="Calibri (Corps)"/>
                  </a:rPr>
                  <a:t>= </a:t>
                </a:r>
                <a14:m>
                  <m:oMath xmlns:m="http://schemas.openxmlformats.org/officeDocument/2006/math">
                    <m:r>
                      <a:rPr lang="fr-FR" sz="1050" b="0" i="1" smtClean="0">
                        <a:solidFill>
                          <a:schemeClr val="tx1">
                            <a:lumMod val="85000"/>
                            <a:lumOff val="15000"/>
                          </a:schemeClr>
                        </a:solidFill>
                        <a:latin typeface="Cambria Math" panose="02040503050406030204" pitchFamily="18" charset="0"/>
                      </a:rPr>
                      <m:t>61%</m:t>
                    </m:r>
                  </m:oMath>
                </a14:m>
                <a:endParaRPr lang="fr-FR" sz="1050" dirty="0">
                  <a:solidFill>
                    <a:schemeClr val="tx1">
                      <a:lumMod val="85000"/>
                      <a:lumOff val="15000"/>
                    </a:schemeClr>
                  </a:solidFill>
                </a:endParaRPr>
              </a:p>
            </p:txBody>
          </p:sp>
        </mc:Choice>
        <mc:Fallback xmlns="">
          <p:sp>
            <p:nvSpPr>
              <p:cNvPr id="15" name="Rectangle : coins arrondis 14">
                <a:extLst>
                  <a:ext uri="{FF2B5EF4-FFF2-40B4-BE49-F238E27FC236}">
                    <a16:creationId xmlns:a16="http://schemas.microsoft.com/office/drawing/2014/main" id="{5BFE8F50-1993-ACC3-DE19-205D12E43C13}"/>
                  </a:ext>
                </a:extLst>
              </p:cNvPr>
              <p:cNvSpPr>
                <a:spLocks noRot="1" noChangeAspect="1" noMove="1" noResize="1" noEditPoints="1" noAdjustHandles="1" noChangeArrowheads="1" noChangeShapeType="1" noTextEdit="1"/>
              </p:cNvSpPr>
              <p:nvPr/>
            </p:nvSpPr>
            <p:spPr>
              <a:xfrm>
                <a:off x="3355522" y="2976441"/>
                <a:ext cx="1167491" cy="426358"/>
              </a:xfrm>
              <a:prstGeom prst="roundRect">
                <a:avLst>
                  <a:gd name="adj" fmla="val 10423"/>
                </a:avLst>
              </a:prstGeom>
              <a:blipFill>
                <a:blip r:embed="rId6"/>
                <a:stretch>
                  <a:fillRect t="-5714" b="-15714"/>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Rectangle : coins arrondis 15">
                <a:extLst>
                  <a:ext uri="{FF2B5EF4-FFF2-40B4-BE49-F238E27FC236}">
                    <a16:creationId xmlns:a16="http://schemas.microsoft.com/office/drawing/2014/main" id="{C0D42F93-670F-E930-E03D-9BCCBAB1E067}"/>
                  </a:ext>
                </a:extLst>
              </p:cNvPr>
              <p:cNvSpPr/>
              <p:nvPr/>
            </p:nvSpPr>
            <p:spPr>
              <a:xfrm>
                <a:off x="3355522" y="5007359"/>
                <a:ext cx="1167491" cy="495225"/>
              </a:xfrm>
              <a:prstGeom prst="roundRect">
                <a:avLst>
                  <a:gd name="adj" fmla="val 1042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1100" dirty="0">
                    <a:solidFill>
                      <a:schemeClr val="tx1">
                        <a:lumMod val="85000"/>
                        <a:lumOff val="15000"/>
                      </a:schemeClr>
                    </a:solidFill>
                    <a:latin typeface="Calibri (Corps)"/>
                  </a:rPr>
                  <a:t>Faux billets</a:t>
                </a:r>
                <a:endParaRPr lang="fr-FR" sz="1100" i="1" dirty="0">
                  <a:solidFill>
                    <a:schemeClr val="tx1">
                      <a:lumMod val="85000"/>
                      <a:lumOff val="15000"/>
                    </a:schemeClr>
                  </a:solidFill>
                  <a:latin typeface="Cambria Math" panose="02040503050406030204" pitchFamily="18" charset="0"/>
                </a:endParaRPr>
              </a:p>
              <a:p>
                <a:pPr marL="0" lvl="1" algn="ctr">
                  <a:spcAft>
                    <a:spcPts val="600"/>
                  </a:spcAft>
                  <a:buClr>
                    <a:schemeClr val="accent4"/>
                  </a:buClr>
                </a:pPr>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i="1">
                            <a:solidFill>
                              <a:schemeClr val="tx1">
                                <a:lumMod val="85000"/>
                                <a:lumOff val="15000"/>
                              </a:schemeClr>
                            </a:solidFill>
                            <a:latin typeface="Cambria Math" panose="02040503050406030204" pitchFamily="18" charset="0"/>
                          </a:rPr>
                          <m:t>𝑝</m:t>
                        </m:r>
                      </m:e>
                      <m:sub>
                        <m:r>
                          <a:rPr lang="fr-FR" sz="1100" i="1">
                            <a:solidFill>
                              <a:schemeClr val="tx1">
                                <a:lumMod val="85000"/>
                                <a:lumOff val="15000"/>
                              </a:schemeClr>
                            </a:solidFill>
                            <a:latin typeface="Cambria Math" panose="02040503050406030204" pitchFamily="18" charset="0"/>
                          </a:rPr>
                          <m:t>𝑣𝑎𝑙𝑒𝑢𝑟</m:t>
                        </m:r>
                      </m:sub>
                    </m:sSub>
                  </m:oMath>
                </a14:m>
                <a:r>
                  <a:rPr lang="el-GR" sz="1100" dirty="0">
                    <a:solidFill>
                      <a:schemeClr val="tx1">
                        <a:lumMod val="85000"/>
                        <a:lumOff val="15000"/>
                      </a:schemeClr>
                    </a:solidFill>
                    <a:latin typeface="Calibri (Corps)"/>
                  </a:rPr>
                  <a:t> </a:t>
                </a:r>
                <a:r>
                  <a:rPr lang="fr-FR" sz="1100" dirty="0">
                    <a:solidFill>
                      <a:schemeClr val="tx1">
                        <a:lumMod val="85000"/>
                        <a:lumOff val="15000"/>
                      </a:schemeClr>
                    </a:solidFill>
                    <a:latin typeface="Calibri (Corps)"/>
                  </a:rPr>
                  <a:t>= </a:t>
                </a:r>
                <a14:m>
                  <m:oMath xmlns:m="http://schemas.openxmlformats.org/officeDocument/2006/math">
                    <m:r>
                      <a:rPr lang="fr-FR" sz="1100" b="0" i="1" smtClean="0">
                        <a:solidFill>
                          <a:schemeClr val="tx1">
                            <a:lumMod val="85000"/>
                            <a:lumOff val="15000"/>
                          </a:schemeClr>
                        </a:solidFill>
                        <a:latin typeface="Cambria Math" panose="02040503050406030204" pitchFamily="18" charset="0"/>
                      </a:rPr>
                      <m:t>97%</m:t>
                    </m:r>
                  </m:oMath>
                </a14:m>
                <a:endParaRPr lang="fr-FR" sz="1100" dirty="0">
                  <a:solidFill>
                    <a:schemeClr val="tx1">
                      <a:lumMod val="85000"/>
                      <a:lumOff val="15000"/>
                    </a:schemeClr>
                  </a:solidFill>
                </a:endParaRPr>
              </a:p>
            </p:txBody>
          </p:sp>
        </mc:Choice>
        <mc:Fallback xmlns="">
          <p:sp>
            <p:nvSpPr>
              <p:cNvPr id="16" name="Rectangle : coins arrondis 15">
                <a:extLst>
                  <a:ext uri="{FF2B5EF4-FFF2-40B4-BE49-F238E27FC236}">
                    <a16:creationId xmlns:a16="http://schemas.microsoft.com/office/drawing/2014/main" id="{C0D42F93-670F-E930-E03D-9BCCBAB1E067}"/>
                  </a:ext>
                </a:extLst>
              </p:cNvPr>
              <p:cNvSpPr>
                <a:spLocks noRot="1" noChangeAspect="1" noMove="1" noResize="1" noEditPoints="1" noAdjustHandles="1" noChangeArrowheads="1" noChangeShapeType="1" noTextEdit="1"/>
              </p:cNvSpPr>
              <p:nvPr/>
            </p:nvSpPr>
            <p:spPr>
              <a:xfrm>
                <a:off x="3355522" y="5007359"/>
                <a:ext cx="1167491" cy="495225"/>
              </a:xfrm>
              <a:prstGeom prst="roundRect">
                <a:avLst>
                  <a:gd name="adj" fmla="val 10423"/>
                </a:avLst>
              </a:prstGeom>
              <a:blipFill>
                <a:blip r:embed="rId7"/>
                <a:stretch>
                  <a:fillRect b="-9756"/>
                </a:stretch>
              </a:blipFill>
              <a:ln>
                <a:noFill/>
              </a:ln>
            </p:spPr>
            <p:txBody>
              <a:bodyPr/>
              <a:lstStyle/>
              <a:p>
                <a:r>
                  <a:rPr lang="fr-FR">
                    <a:noFill/>
                  </a:rPr>
                  <a:t> </a:t>
                </a:r>
              </a:p>
            </p:txBody>
          </p:sp>
        </mc:Fallback>
      </mc:AlternateContent>
      <p:sp>
        <p:nvSpPr>
          <p:cNvPr id="17" name="Rectangle : coins arrondis 16">
            <a:extLst>
              <a:ext uri="{FF2B5EF4-FFF2-40B4-BE49-F238E27FC236}">
                <a16:creationId xmlns:a16="http://schemas.microsoft.com/office/drawing/2014/main" id="{EAE3AA04-7338-7BD2-8363-736395061D57}"/>
              </a:ext>
            </a:extLst>
          </p:cNvPr>
          <p:cNvSpPr/>
          <p:nvPr/>
        </p:nvSpPr>
        <p:spPr>
          <a:xfrm>
            <a:off x="10905788" y="3649508"/>
            <a:ext cx="793633" cy="444535"/>
          </a:xfrm>
          <a:prstGeom prst="roundRect">
            <a:avLst>
              <a:gd name="adj" fmla="val 1042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0" lvl="1" algn="ctr">
              <a:spcAft>
                <a:spcPts val="600"/>
              </a:spcAft>
              <a:buClr>
                <a:schemeClr val="accent4"/>
              </a:buClr>
            </a:pPr>
            <a:r>
              <a:rPr lang="fr-FR" sz="1100" dirty="0">
                <a:solidFill>
                  <a:schemeClr val="tx1">
                    <a:lumMod val="85000"/>
                    <a:lumOff val="15000"/>
                  </a:schemeClr>
                </a:solidFill>
              </a:rPr>
              <a:t>Faux billets</a:t>
            </a:r>
          </a:p>
          <a:p>
            <a:pPr marL="0" lvl="1" algn="ctr">
              <a:spcAft>
                <a:spcPts val="600"/>
              </a:spcAft>
              <a:buClr>
                <a:schemeClr val="accent4"/>
              </a:buClr>
            </a:pPr>
            <a:r>
              <a:rPr lang="fr-FR" sz="1100" dirty="0">
                <a:solidFill>
                  <a:schemeClr val="tx1">
                    <a:lumMod val="85000"/>
                    <a:lumOff val="15000"/>
                  </a:schemeClr>
                </a:solidFill>
              </a:rPr>
              <a:t>DW = 2,03</a:t>
            </a:r>
          </a:p>
        </p:txBody>
      </p:sp>
      <p:sp>
        <p:nvSpPr>
          <p:cNvPr id="3" name="Rectangle : coins arrondis 2">
            <a:extLst>
              <a:ext uri="{FF2B5EF4-FFF2-40B4-BE49-F238E27FC236}">
                <a16:creationId xmlns:a16="http://schemas.microsoft.com/office/drawing/2014/main" id="{FAC07FAF-10EC-6869-CFDE-492B0A37CC11}"/>
              </a:ext>
            </a:extLst>
          </p:cNvPr>
          <p:cNvSpPr/>
          <p:nvPr/>
        </p:nvSpPr>
        <p:spPr>
          <a:xfrm>
            <a:off x="312819" y="1278835"/>
            <a:ext cx="4928651" cy="257044"/>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600"/>
              </a:spcAft>
              <a:buClr>
                <a:schemeClr val="accent4"/>
              </a:buClr>
              <a:buFont typeface="Wingdings" panose="05000000000000000000" pitchFamily="2" charset="2"/>
              <a:buChar char="§"/>
            </a:pPr>
            <a:r>
              <a:rPr lang="fr-FR" sz="1100" b="1" dirty="0">
                <a:solidFill>
                  <a:schemeClr val="tx1">
                    <a:lumMod val="85000"/>
                    <a:lumOff val="15000"/>
                  </a:schemeClr>
                </a:solidFill>
              </a:rPr>
              <a:t>Indépendance des variables </a:t>
            </a:r>
            <a:r>
              <a:rPr lang="fr-FR" sz="1100" dirty="0">
                <a:solidFill>
                  <a:schemeClr val="tx1">
                    <a:lumMod val="85000"/>
                    <a:lumOff val="15000"/>
                  </a:schemeClr>
                </a:solidFill>
              </a:rPr>
              <a:t>vérifiée car une seule variable</a:t>
            </a:r>
          </a:p>
        </p:txBody>
      </p:sp>
    </p:spTree>
    <p:extLst>
      <p:ext uri="{BB962C8B-B14F-4D97-AF65-F5344CB8AC3E}">
        <p14:creationId xmlns:p14="http://schemas.microsoft.com/office/powerpoint/2010/main" val="417737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13" grpId="0" animBg="1"/>
      <p:bldP spid="15" grpId="0" animBg="1"/>
      <p:bldP spid="16" grpId="0" animBg="1"/>
      <p:bldP spid="17"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2D7D133C-1E81-3D11-49D6-A9C32E38F157}"/>
              </a:ext>
            </a:extLst>
          </p:cNvPr>
          <p:cNvSpPr/>
          <p:nvPr/>
        </p:nvSpPr>
        <p:spPr>
          <a:xfrm>
            <a:off x="549584" y="2035224"/>
            <a:ext cx="5139117" cy="1141735"/>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just">
              <a:spcAft>
                <a:spcPts val="600"/>
              </a:spcAft>
              <a:buClr>
                <a:schemeClr val="accent4"/>
              </a:buClr>
            </a:pPr>
            <a:r>
              <a:rPr lang="fr-FR" sz="1100" dirty="0">
                <a:solidFill>
                  <a:schemeClr val="tx1">
                    <a:lumMod val="85000"/>
                    <a:lumOff val="15000"/>
                  </a:schemeClr>
                </a:solidFill>
              </a:rPr>
              <a:t>Le résultat des tests mène à rejeter l'hypothèse de normalité des erreurs.</a:t>
            </a:r>
          </a:p>
          <a:p>
            <a:pPr marL="95250" lvl="1" algn="just">
              <a:spcAft>
                <a:spcPts val="600"/>
              </a:spcAft>
              <a:buClr>
                <a:schemeClr val="accent4"/>
              </a:buClr>
            </a:pPr>
            <a:r>
              <a:rPr lang="fr-FR" sz="1100" dirty="0">
                <a:solidFill>
                  <a:schemeClr val="tx1">
                    <a:lumMod val="85000"/>
                    <a:lumOff val="15000"/>
                  </a:schemeClr>
                </a:solidFill>
              </a:rPr>
              <a:t>Cependant les deux échantillons étant suffisamment grands (&gt;&gt; 30) avec 971 vrais billets et 492 faux billets, on peut considérer que le non-respect de l'hypothèse de normalité des erreurs n'est pas gênant pour valider le modèle (bien moins que la faiblesse du coefficient de détermination R²)</a:t>
            </a:r>
          </a:p>
        </p:txBody>
      </p:sp>
      <p:sp>
        <p:nvSpPr>
          <p:cNvPr id="5" name="Rectangle : coins arrondis 4">
            <a:extLst>
              <a:ext uri="{FF2B5EF4-FFF2-40B4-BE49-F238E27FC236}">
                <a16:creationId xmlns:a16="http://schemas.microsoft.com/office/drawing/2014/main" id="{0EB4312B-761B-9114-8605-C96AE77F846A}"/>
              </a:ext>
            </a:extLst>
          </p:cNvPr>
          <p:cNvSpPr/>
          <p:nvPr/>
        </p:nvSpPr>
        <p:spPr>
          <a:xfrm>
            <a:off x="6713767" y="1613063"/>
            <a:ext cx="4830532" cy="710936"/>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179388" lvl="1" indent="-179388">
              <a:spcAft>
                <a:spcPts val="600"/>
              </a:spcAft>
              <a:buClr>
                <a:schemeClr val="accent4"/>
              </a:buClr>
              <a:buFont typeface="Wingdings" panose="05000000000000000000" pitchFamily="2" charset="2"/>
              <a:buChar char="§"/>
            </a:pPr>
            <a:r>
              <a:rPr lang="fr-FR" sz="1100" dirty="0">
                <a:solidFill>
                  <a:schemeClr val="tx1">
                    <a:lumMod val="85000"/>
                    <a:lumOff val="15000"/>
                  </a:schemeClr>
                </a:solidFill>
              </a:rPr>
              <a:t>On peut intégrer dans le jeu de données les 37 valeurs manquantes de </a:t>
            </a:r>
            <a:r>
              <a:rPr lang="fr-FR" sz="1100" i="1" dirty="0" err="1">
                <a:solidFill>
                  <a:schemeClr val="tx1">
                    <a:lumMod val="85000"/>
                    <a:lumOff val="15000"/>
                  </a:schemeClr>
                </a:solidFill>
              </a:rPr>
              <a:t>margin_low</a:t>
            </a:r>
            <a:r>
              <a:rPr lang="fr-FR" sz="1100" i="1" dirty="0">
                <a:solidFill>
                  <a:schemeClr val="tx1">
                    <a:lumMod val="85000"/>
                    <a:lumOff val="15000"/>
                  </a:schemeClr>
                </a:solidFill>
              </a:rPr>
              <a:t> </a:t>
            </a:r>
            <a:r>
              <a:rPr lang="fr-FR" sz="1100" dirty="0">
                <a:solidFill>
                  <a:schemeClr val="tx1">
                    <a:lumMod val="85000"/>
                    <a:lumOff val="15000"/>
                  </a:schemeClr>
                </a:solidFill>
              </a:rPr>
              <a:t> calculées par nos deux modèles de régression linéaire.</a:t>
            </a:r>
          </a:p>
          <a:p>
            <a:pPr marL="361950" lvl="1" indent="-361950">
              <a:spcAft>
                <a:spcPts val="600"/>
              </a:spcAft>
              <a:buClr>
                <a:schemeClr val="accent4"/>
              </a:buClr>
              <a:buFont typeface="Wingdings" panose="05000000000000000000" pitchFamily="2" charset="2"/>
              <a:buChar char="è"/>
            </a:pPr>
            <a:r>
              <a:rPr lang="fr-FR" sz="1100" b="1" dirty="0">
                <a:solidFill>
                  <a:schemeClr val="tx1">
                    <a:lumMod val="85000"/>
                    <a:lumOff val="15000"/>
                  </a:schemeClr>
                </a:solidFill>
              </a:rPr>
              <a:t>Ce jeu va servir à créer l’algorithme de détection des faux billets</a:t>
            </a:r>
          </a:p>
          <a:p>
            <a:pPr marL="0" lvl="1">
              <a:spcAft>
                <a:spcPts val="600"/>
              </a:spcAft>
              <a:buClr>
                <a:schemeClr val="accent4"/>
              </a:buClr>
            </a:pPr>
            <a:endParaRPr lang="fr-FR" sz="1100" b="1" dirty="0">
              <a:solidFill>
                <a:schemeClr val="tx1">
                  <a:lumMod val="85000"/>
                  <a:lumOff val="15000"/>
                </a:schemeClr>
              </a:solidFill>
            </a:endParaRPr>
          </a:p>
          <a:p>
            <a:pPr marL="358775" lvl="1" indent="-263525">
              <a:spcAft>
                <a:spcPts val="600"/>
              </a:spcAft>
              <a:buClr>
                <a:schemeClr val="accent4"/>
              </a:buClr>
            </a:pPr>
            <a:endParaRPr lang="fr-FR" sz="1100" dirty="0">
              <a:solidFill>
                <a:schemeClr val="tx1">
                  <a:lumMod val="85000"/>
                  <a:lumOff val="15000"/>
                </a:schemeClr>
              </a:solidFill>
            </a:endParaRPr>
          </a:p>
        </p:txBody>
      </p:sp>
      <p:sp>
        <p:nvSpPr>
          <p:cNvPr id="6" name="Rectangle : coins arrondis 5">
            <a:extLst>
              <a:ext uri="{FF2B5EF4-FFF2-40B4-BE49-F238E27FC236}">
                <a16:creationId xmlns:a16="http://schemas.microsoft.com/office/drawing/2014/main" id="{B8F1AA8B-9798-FB80-53A7-8E99BA23A8A6}"/>
              </a:ext>
            </a:extLst>
          </p:cNvPr>
          <p:cNvSpPr/>
          <p:nvPr/>
        </p:nvSpPr>
        <p:spPr>
          <a:xfrm>
            <a:off x="287607" y="900827"/>
            <a:ext cx="5476379" cy="263016"/>
          </a:xfrm>
          <a:prstGeom prst="roundRect">
            <a:avLst>
              <a:gd name="adj" fmla="val 10423"/>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Vérification des hypothèses sur les erreurs</a:t>
            </a:r>
          </a:p>
        </p:txBody>
      </p:sp>
      <p:sp>
        <p:nvSpPr>
          <p:cNvPr id="7" name="Rectangle : coins arrondis 6">
            <a:extLst>
              <a:ext uri="{FF2B5EF4-FFF2-40B4-BE49-F238E27FC236}">
                <a16:creationId xmlns:a16="http://schemas.microsoft.com/office/drawing/2014/main" id="{0B3CEEBD-0435-2315-E90C-2B89E68BE6F6}"/>
              </a:ext>
            </a:extLst>
          </p:cNvPr>
          <p:cNvSpPr/>
          <p:nvPr/>
        </p:nvSpPr>
        <p:spPr>
          <a:xfrm>
            <a:off x="6716341" y="900827"/>
            <a:ext cx="4827958" cy="263016"/>
          </a:xfrm>
          <a:prstGeom prst="roundRect">
            <a:avLst>
              <a:gd name="adj" fmla="val 10423"/>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Prédictions des valeurs manquantes</a:t>
            </a:r>
          </a:p>
        </p:txBody>
      </p:sp>
      <p:graphicFrame>
        <p:nvGraphicFramePr>
          <p:cNvPr id="8" name="Tableau 7">
            <a:extLst>
              <a:ext uri="{FF2B5EF4-FFF2-40B4-BE49-F238E27FC236}">
                <a16:creationId xmlns:a16="http://schemas.microsoft.com/office/drawing/2014/main" id="{577ECB7E-37D7-7055-2A7B-50BFC4BCCAE8}"/>
              </a:ext>
            </a:extLst>
          </p:cNvPr>
          <p:cNvGraphicFramePr>
            <a:graphicFrameLocks noGrp="1"/>
          </p:cNvGraphicFramePr>
          <p:nvPr>
            <p:extLst>
              <p:ext uri="{D42A27DB-BD31-4B8C-83A1-F6EECF244321}">
                <p14:modId xmlns:p14="http://schemas.microsoft.com/office/powerpoint/2010/main" val="963412042"/>
              </p:ext>
            </p:extLst>
          </p:nvPr>
        </p:nvGraphicFramePr>
        <p:xfrm>
          <a:off x="6847702" y="2470508"/>
          <a:ext cx="1998186" cy="706452"/>
        </p:xfrm>
        <a:graphic>
          <a:graphicData uri="http://schemas.openxmlformats.org/drawingml/2006/table">
            <a:tbl>
              <a:tblPr firstRow="1" bandRow="1">
                <a:tableStyleId>{5C22544A-7EE6-4342-B048-85BDC9FD1C3A}</a:tableStyleId>
              </a:tblPr>
              <a:tblGrid>
                <a:gridCol w="474062">
                  <a:extLst>
                    <a:ext uri="{9D8B030D-6E8A-4147-A177-3AD203B41FA5}">
                      <a16:colId xmlns:a16="http://schemas.microsoft.com/office/drawing/2014/main" val="20000"/>
                    </a:ext>
                  </a:extLst>
                </a:gridCol>
                <a:gridCol w="474062">
                  <a:extLst>
                    <a:ext uri="{9D8B030D-6E8A-4147-A177-3AD203B41FA5}">
                      <a16:colId xmlns:a16="http://schemas.microsoft.com/office/drawing/2014/main" val="20001"/>
                    </a:ext>
                  </a:extLst>
                </a:gridCol>
                <a:gridCol w="474062">
                  <a:extLst>
                    <a:ext uri="{9D8B030D-6E8A-4147-A177-3AD203B41FA5}">
                      <a16:colId xmlns:a16="http://schemas.microsoft.com/office/drawing/2014/main" val="20002"/>
                    </a:ext>
                  </a:extLst>
                </a:gridCol>
                <a:gridCol w="576000">
                  <a:extLst>
                    <a:ext uri="{9D8B030D-6E8A-4147-A177-3AD203B41FA5}">
                      <a16:colId xmlns:a16="http://schemas.microsoft.com/office/drawing/2014/main" val="20003"/>
                    </a:ext>
                  </a:extLst>
                </a:gridCol>
              </a:tblGrid>
              <a:tr h="176613">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r>
                        <a:rPr lang="fr-FR" sz="800" b="0" dirty="0" err="1">
                          <a:solidFill>
                            <a:schemeClr val="tx1">
                              <a:lumMod val="85000"/>
                              <a:lumOff val="15000"/>
                            </a:schemeClr>
                          </a:solidFill>
                        </a:rPr>
                        <a:t>margin_low</a:t>
                      </a:r>
                      <a:endParaRPr lang="fr-FR" sz="800" b="0" dirty="0">
                        <a:solidFill>
                          <a:schemeClr val="tx1">
                            <a:lumMod val="85000"/>
                            <a:lumOff val="15000"/>
                          </a:schemeClr>
                        </a:solidFill>
                      </a:endParaRP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9" name="Tableau 8">
            <a:extLst>
              <a:ext uri="{FF2B5EF4-FFF2-40B4-BE49-F238E27FC236}">
                <a16:creationId xmlns:a16="http://schemas.microsoft.com/office/drawing/2014/main" id="{5BBDA2F7-E8E0-6E96-D137-9904549998B6}"/>
              </a:ext>
            </a:extLst>
          </p:cNvPr>
          <p:cNvGraphicFramePr>
            <a:graphicFrameLocks noGrp="1"/>
          </p:cNvGraphicFramePr>
          <p:nvPr>
            <p:extLst>
              <p:ext uri="{D42A27DB-BD31-4B8C-83A1-F6EECF244321}">
                <p14:modId xmlns:p14="http://schemas.microsoft.com/office/powerpoint/2010/main" val="4221624796"/>
              </p:ext>
            </p:extLst>
          </p:nvPr>
        </p:nvGraphicFramePr>
        <p:xfrm>
          <a:off x="8939893" y="2470508"/>
          <a:ext cx="455599" cy="706452"/>
        </p:xfrm>
        <a:graphic>
          <a:graphicData uri="http://schemas.openxmlformats.org/drawingml/2006/table">
            <a:tbl>
              <a:tblPr firstRow="1" bandRow="1">
                <a:tableStyleId>{5C22544A-7EE6-4342-B048-85BDC9FD1C3A}</a:tableStyleId>
              </a:tblPr>
              <a:tblGrid>
                <a:gridCol w="455599">
                  <a:extLst>
                    <a:ext uri="{9D8B030D-6E8A-4147-A177-3AD203B41FA5}">
                      <a16:colId xmlns:a16="http://schemas.microsoft.com/office/drawing/2014/main" val="20000"/>
                    </a:ext>
                  </a:extLst>
                </a:gridCol>
              </a:tblGrid>
              <a:tr h="176613">
                <a:tc>
                  <a:txBody>
                    <a:bodyPr/>
                    <a:lstStyle/>
                    <a:p>
                      <a:pPr algn="ctr"/>
                      <a:r>
                        <a:rPr lang="fr-FR" sz="800" b="0" kern="1200" dirty="0" err="1">
                          <a:solidFill>
                            <a:schemeClr val="tx1">
                              <a:lumMod val="85000"/>
                              <a:lumOff val="15000"/>
                            </a:schemeClr>
                          </a:solidFill>
                          <a:latin typeface="+mn-lt"/>
                          <a:ea typeface="+mn-ea"/>
                          <a:cs typeface="+mn-cs"/>
                        </a:rPr>
                        <a:t>is_fake</a:t>
                      </a:r>
                      <a:endParaRPr lang="fr-FR" sz="800" b="0" kern="1200" dirty="0">
                        <a:solidFill>
                          <a:schemeClr val="tx1">
                            <a:lumMod val="85000"/>
                            <a:lumOff val="15000"/>
                          </a:schemeClr>
                        </a:solidFill>
                        <a:latin typeface="+mn-lt"/>
                        <a:ea typeface="+mn-ea"/>
                        <a:cs typeface="+mn-cs"/>
                      </a:endParaRP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176613">
                <a:tc>
                  <a:txBody>
                    <a:bodyPr/>
                    <a:lstStyle/>
                    <a:p>
                      <a:pPr algn="ctr"/>
                      <a:r>
                        <a:rPr lang="fr-FR" sz="900" dirty="0"/>
                        <a:t>0</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6613">
                <a:tc>
                  <a:txBody>
                    <a:bodyPr/>
                    <a:lstStyle/>
                    <a:p>
                      <a:pPr algn="ctr"/>
                      <a:r>
                        <a:rPr lang="fr-FR" sz="900" dirty="0"/>
                        <a:t>0</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6613">
                <a:tc>
                  <a:txBody>
                    <a:bodyPr/>
                    <a:lstStyle/>
                    <a:p>
                      <a:pPr algn="ctr"/>
                      <a:r>
                        <a:rPr lang="fr-FR" sz="900" dirty="0"/>
                        <a:t>0</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0" name="Tableau 9">
            <a:extLst>
              <a:ext uri="{FF2B5EF4-FFF2-40B4-BE49-F238E27FC236}">
                <a16:creationId xmlns:a16="http://schemas.microsoft.com/office/drawing/2014/main" id="{1CBD52BC-24BF-6085-4722-2B331EF9B714}"/>
              </a:ext>
            </a:extLst>
          </p:cNvPr>
          <p:cNvGraphicFramePr>
            <a:graphicFrameLocks noGrp="1"/>
          </p:cNvGraphicFramePr>
          <p:nvPr>
            <p:extLst>
              <p:ext uri="{D42A27DB-BD31-4B8C-83A1-F6EECF244321}">
                <p14:modId xmlns:p14="http://schemas.microsoft.com/office/powerpoint/2010/main" val="1931093148"/>
              </p:ext>
            </p:extLst>
          </p:nvPr>
        </p:nvGraphicFramePr>
        <p:xfrm>
          <a:off x="6847702" y="3543081"/>
          <a:ext cx="1998186" cy="529839"/>
        </p:xfrm>
        <a:graphic>
          <a:graphicData uri="http://schemas.openxmlformats.org/drawingml/2006/table">
            <a:tbl>
              <a:tblPr firstRow="1" bandRow="1">
                <a:tableStyleId>{5C22544A-7EE6-4342-B048-85BDC9FD1C3A}</a:tableStyleId>
              </a:tblPr>
              <a:tblGrid>
                <a:gridCol w="474062">
                  <a:extLst>
                    <a:ext uri="{9D8B030D-6E8A-4147-A177-3AD203B41FA5}">
                      <a16:colId xmlns:a16="http://schemas.microsoft.com/office/drawing/2014/main" val="20000"/>
                    </a:ext>
                  </a:extLst>
                </a:gridCol>
                <a:gridCol w="474062">
                  <a:extLst>
                    <a:ext uri="{9D8B030D-6E8A-4147-A177-3AD203B41FA5}">
                      <a16:colId xmlns:a16="http://schemas.microsoft.com/office/drawing/2014/main" val="20001"/>
                    </a:ext>
                  </a:extLst>
                </a:gridCol>
                <a:gridCol w="474062">
                  <a:extLst>
                    <a:ext uri="{9D8B030D-6E8A-4147-A177-3AD203B41FA5}">
                      <a16:colId xmlns:a16="http://schemas.microsoft.com/office/drawing/2014/main" val="20002"/>
                    </a:ext>
                  </a:extLst>
                </a:gridCol>
                <a:gridCol w="576000">
                  <a:extLst>
                    <a:ext uri="{9D8B030D-6E8A-4147-A177-3AD203B41FA5}">
                      <a16:colId xmlns:a16="http://schemas.microsoft.com/office/drawing/2014/main" val="20003"/>
                    </a:ext>
                  </a:extLst>
                </a:gridCol>
              </a:tblGrid>
              <a:tr h="176613">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tc>
                  <a:txBody>
                    <a:bodyPr/>
                    <a:lstStyle/>
                    <a:p>
                      <a:pPr algn="ctr"/>
                      <a:r>
                        <a:rPr lang="fr-FR" sz="800" b="0" dirty="0" err="1">
                          <a:solidFill>
                            <a:schemeClr val="tx1">
                              <a:lumMod val="85000"/>
                              <a:lumOff val="15000"/>
                            </a:schemeClr>
                          </a:solidFill>
                        </a:rPr>
                        <a:t>margin_low</a:t>
                      </a:r>
                      <a:endParaRPr lang="fr-FR" sz="800" b="0" dirty="0">
                        <a:solidFill>
                          <a:schemeClr val="tx1">
                            <a:lumMod val="85000"/>
                            <a:lumOff val="15000"/>
                          </a:schemeClr>
                        </a:solidFill>
                      </a:endParaRP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b="1" dirty="0">
                          <a:solidFill>
                            <a:schemeClr val="accent3">
                              <a:lumMod val="50000"/>
                            </a:schemeClr>
                          </a:solidFill>
                        </a:rPr>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b="1" dirty="0">
                          <a:solidFill>
                            <a:schemeClr val="accent3">
                              <a:lumMod val="50000"/>
                            </a:schemeClr>
                          </a:solidFill>
                        </a:rPr>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1" name="Tableau 10">
            <a:extLst>
              <a:ext uri="{FF2B5EF4-FFF2-40B4-BE49-F238E27FC236}">
                <a16:creationId xmlns:a16="http://schemas.microsoft.com/office/drawing/2014/main" id="{B115B461-A28A-69A6-BEB1-AC43C0481D47}"/>
              </a:ext>
            </a:extLst>
          </p:cNvPr>
          <p:cNvGraphicFramePr>
            <a:graphicFrameLocks noGrp="1"/>
          </p:cNvGraphicFramePr>
          <p:nvPr>
            <p:extLst>
              <p:ext uri="{D42A27DB-BD31-4B8C-83A1-F6EECF244321}">
                <p14:modId xmlns:p14="http://schemas.microsoft.com/office/powerpoint/2010/main" val="708459441"/>
              </p:ext>
            </p:extLst>
          </p:nvPr>
        </p:nvGraphicFramePr>
        <p:xfrm>
          <a:off x="8939893" y="3543081"/>
          <a:ext cx="455599" cy="529839"/>
        </p:xfrm>
        <a:graphic>
          <a:graphicData uri="http://schemas.openxmlformats.org/drawingml/2006/table">
            <a:tbl>
              <a:tblPr firstRow="1" bandRow="1">
                <a:tableStyleId>{5C22544A-7EE6-4342-B048-85BDC9FD1C3A}</a:tableStyleId>
              </a:tblPr>
              <a:tblGrid>
                <a:gridCol w="455599">
                  <a:extLst>
                    <a:ext uri="{9D8B030D-6E8A-4147-A177-3AD203B41FA5}">
                      <a16:colId xmlns:a16="http://schemas.microsoft.com/office/drawing/2014/main" val="20000"/>
                    </a:ext>
                  </a:extLst>
                </a:gridCol>
              </a:tblGrid>
              <a:tr h="176613">
                <a:tc>
                  <a:txBody>
                    <a:bodyPr/>
                    <a:lstStyle/>
                    <a:p>
                      <a:pPr algn="ctr"/>
                      <a:r>
                        <a:rPr lang="fr-FR" sz="800" b="0" kern="1200" dirty="0" err="1">
                          <a:solidFill>
                            <a:schemeClr val="tx1">
                              <a:lumMod val="85000"/>
                              <a:lumOff val="15000"/>
                            </a:schemeClr>
                          </a:solidFill>
                          <a:latin typeface="+mn-lt"/>
                          <a:ea typeface="+mn-ea"/>
                          <a:cs typeface="+mn-cs"/>
                        </a:rPr>
                        <a:t>is_fake</a:t>
                      </a:r>
                      <a:endParaRPr lang="fr-FR" sz="800" b="0" kern="1200" dirty="0">
                        <a:solidFill>
                          <a:schemeClr val="tx1">
                            <a:lumMod val="85000"/>
                            <a:lumOff val="15000"/>
                          </a:schemeClr>
                        </a:solidFill>
                        <a:latin typeface="+mn-lt"/>
                        <a:ea typeface="+mn-ea"/>
                        <a:cs typeface="+mn-cs"/>
                      </a:endParaRP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176613">
                <a:tc>
                  <a:txBody>
                    <a:bodyPr/>
                    <a:lstStyle/>
                    <a:p>
                      <a:pPr algn="ctr"/>
                      <a:r>
                        <a:rPr lang="fr-FR" sz="900" dirty="0"/>
                        <a:t>0</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6613">
                <a:tc>
                  <a:txBody>
                    <a:bodyPr/>
                    <a:lstStyle/>
                    <a:p>
                      <a:pPr algn="ctr"/>
                      <a:r>
                        <a:rPr lang="fr-FR" sz="900" dirty="0"/>
                        <a:t>0</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2" name="Tableau 11">
            <a:extLst>
              <a:ext uri="{FF2B5EF4-FFF2-40B4-BE49-F238E27FC236}">
                <a16:creationId xmlns:a16="http://schemas.microsoft.com/office/drawing/2014/main" id="{1019EDBE-A4AA-9206-60E1-D737577626CE}"/>
              </a:ext>
            </a:extLst>
          </p:cNvPr>
          <p:cNvGraphicFramePr>
            <a:graphicFrameLocks noGrp="1"/>
          </p:cNvGraphicFramePr>
          <p:nvPr>
            <p:extLst>
              <p:ext uri="{D42A27DB-BD31-4B8C-83A1-F6EECF244321}">
                <p14:modId xmlns:p14="http://schemas.microsoft.com/office/powerpoint/2010/main" val="4037597383"/>
              </p:ext>
            </p:extLst>
          </p:nvPr>
        </p:nvGraphicFramePr>
        <p:xfrm>
          <a:off x="6847702" y="4422003"/>
          <a:ext cx="1998186" cy="706452"/>
        </p:xfrm>
        <a:graphic>
          <a:graphicData uri="http://schemas.openxmlformats.org/drawingml/2006/table">
            <a:tbl>
              <a:tblPr firstRow="1" bandRow="1">
                <a:tableStyleId>{5C22544A-7EE6-4342-B048-85BDC9FD1C3A}</a:tableStyleId>
              </a:tblPr>
              <a:tblGrid>
                <a:gridCol w="474062">
                  <a:extLst>
                    <a:ext uri="{9D8B030D-6E8A-4147-A177-3AD203B41FA5}">
                      <a16:colId xmlns:a16="http://schemas.microsoft.com/office/drawing/2014/main" val="20000"/>
                    </a:ext>
                  </a:extLst>
                </a:gridCol>
                <a:gridCol w="474062">
                  <a:extLst>
                    <a:ext uri="{9D8B030D-6E8A-4147-A177-3AD203B41FA5}">
                      <a16:colId xmlns:a16="http://schemas.microsoft.com/office/drawing/2014/main" val="20001"/>
                    </a:ext>
                  </a:extLst>
                </a:gridCol>
                <a:gridCol w="474062">
                  <a:extLst>
                    <a:ext uri="{9D8B030D-6E8A-4147-A177-3AD203B41FA5}">
                      <a16:colId xmlns:a16="http://schemas.microsoft.com/office/drawing/2014/main" val="20002"/>
                    </a:ext>
                  </a:extLst>
                </a:gridCol>
                <a:gridCol w="576000">
                  <a:extLst>
                    <a:ext uri="{9D8B030D-6E8A-4147-A177-3AD203B41FA5}">
                      <a16:colId xmlns:a16="http://schemas.microsoft.com/office/drawing/2014/main" val="20003"/>
                    </a:ext>
                  </a:extLst>
                </a:gridCol>
              </a:tblGrid>
              <a:tr h="176613">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fr-FR" sz="800" b="0" dirty="0" err="1">
                          <a:solidFill>
                            <a:schemeClr val="tx1">
                              <a:lumMod val="85000"/>
                              <a:lumOff val="15000"/>
                            </a:schemeClr>
                          </a:solidFill>
                        </a:rPr>
                        <a:t>margin_low</a:t>
                      </a:r>
                      <a:endParaRPr lang="fr-FR" sz="800" b="0" dirty="0">
                        <a:solidFill>
                          <a:schemeClr val="tx1">
                            <a:lumMod val="85000"/>
                            <a:lumOff val="15000"/>
                          </a:schemeClr>
                        </a:solidFill>
                      </a:endParaRP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3" name="Tableau 12">
            <a:extLst>
              <a:ext uri="{FF2B5EF4-FFF2-40B4-BE49-F238E27FC236}">
                <a16:creationId xmlns:a16="http://schemas.microsoft.com/office/drawing/2014/main" id="{09A4FB93-6BA2-5F8A-EE36-9742FCEB1552}"/>
              </a:ext>
            </a:extLst>
          </p:cNvPr>
          <p:cNvGraphicFramePr>
            <a:graphicFrameLocks noGrp="1"/>
          </p:cNvGraphicFramePr>
          <p:nvPr>
            <p:extLst>
              <p:ext uri="{D42A27DB-BD31-4B8C-83A1-F6EECF244321}">
                <p14:modId xmlns:p14="http://schemas.microsoft.com/office/powerpoint/2010/main" val="3588900782"/>
              </p:ext>
            </p:extLst>
          </p:nvPr>
        </p:nvGraphicFramePr>
        <p:xfrm>
          <a:off x="8939893" y="4422003"/>
          <a:ext cx="455599" cy="706452"/>
        </p:xfrm>
        <a:graphic>
          <a:graphicData uri="http://schemas.openxmlformats.org/drawingml/2006/table">
            <a:tbl>
              <a:tblPr firstRow="1" bandRow="1">
                <a:tableStyleId>{5C22544A-7EE6-4342-B048-85BDC9FD1C3A}</a:tableStyleId>
              </a:tblPr>
              <a:tblGrid>
                <a:gridCol w="455599">
                  <a:extLst>
                    <a:ext uri="{9D8B030D-6E8A-4147-A177-3AD203B41FA5}">
                      <a16:colId xmlns:a16="http://schemas.microsoft.com/office/drawing/2014/main" val="20000"/>
                    </a:ext>
                  </a:extLst>
                </a:gridCol>
              </a:tblGrid>
              <a:tr h="176613">
                <a:tc>
                  <a:txBody>
                    <a:bodyPr/>
                    <a:lstStyle/>
                    <a:p>
                      <a:pPr algn="ctr"/>
                      <a:r>
                        <a:rPr lang="fr-FR" sz="800" b="0" kern="1200" dirty="0" err="1">
                          <a:solidFill>
                            <a:schemeClr val="tx1">
                              <a:lumMod val="85000"/>
                              <a:lumOff val="15000"/>
                            </a:schemeClr>
                          </a:solidFill>
                          <a:latin typeface="+mn-lt"/>
                          <a:ea typeface="+mn-ea"/>
                          <a:cs typeface="+mn-cs"/>
                        </a:rPr>
                        <a:t>is_fake</a:t>
                      </a:r>
                      <a:endParaRPr lang="fr-FR" sz="800" b="0" kern="1200" dirty="0">
                        <a:solidFill>
                          <a:schemeClr val="tx1">
                            <a:lumMod val="85000"/>
                            <a:lumOff val="15000"/>
                          </a:schemeClr>
                        </a:solidFill>
                        <a:latin typeface="+mn-lt"/>
                        <a:ea typeface="+mn-ea"/>
                        <a:cs typeface="+mn-cs"/>
                      </a:endParaRP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176613">
                <a:tc>
                  <a:txBody>
                    <a:bodyPr/>
                    <a:lstStyle/>
                    <a:p>
                      <a:pPr algn="ctr"/>
                      <a:r>
                        <a:rPr lang="fr-FR" sz="900" dirty="0"/>
                        <a:t>1</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6613">
                <a:tc>
                  <a:txBody>
                    <a:bodyPr/>
                    <a:lstStyle/>
                    <a:p>
                      <a:pPr algn="ctr"/>
                      <a:r>
                        <a:rPr lang="fr-FR" sz="900" dirty="0"/>
                        <a:t>1</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6613">
                <a:tc>
                  <a:txBody>
                    <a:bodyPr/>
                    <a:lstStyle/>
                    <a:p>
                      <a:pPr algn="ctr"/>
                      <a:r>
                        <a:rPr lang="fr-FR" sz="900" dirty="0"/>
                        <a:t>1</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4" name="Tableau 13">
            <a:extLst>
              <a:ext uri="{FF2B5EF4-FFF2-40B4-BE49-F238E27FC236}">
                <a16:creationId xmlns:a16="http://schemas.microsoft.com/office/drawing/2014/main" id="{CC18674C-5E17-CCEF-461F-F0D0DC224932}"/>
              </a:ext>
            </a:extLst>
          </p:cNvPr>
          <p:cNvGraphicFramePr>
            <a:graphicFrameLocks noGrp="1"/>
          </p:cNvGraphicFramePr>
          <p:nvPr>
            <p:extLst>
              <p:ext uri="{D42A27DB-BD31-4B8C-83A1-F6EECF244321}">
                <p14:modId xmlns:p14="http://schemas.microsoft.com/office/powerpoint/2010/main" val="1022511201"/>
              </p:ext>
            </p:extLst>
          </p:nvPr>
        </p:nvGraphicFramePr>
        <p:xfrm>
          <a:off x="6847702" y="5516661"/>
          <a:ext cx="1998186" cy="529839"/>
        </p:xfrm>
        <a:graphic>
          <a:graphicData uri="http://schemas.openxmlformats.org/drawingml/2006/table">
            <a:tbl>
              <a:tblPr firstRow="1" bandRow="1">
                <a:tableStyleId>{5C22544A-7EE6-4342-B048-85BDC9FD1C3A}</a:tableStyleId>
              </a:tblPr>
              <a:tblGrid>
                <a:gridCol w="474062">
                  <a:extLst>
                    <a:ext uri="{9D8B030D-6E8A-4147-A177-3AD203B41FA5}">
                      <a16:colId xmlns:a16="http://schemas.microsoft.com/office/drawing/2014/main" val="20000"/>
                    </a:ext>
                  </a:extLst>
                </a:gridCol>
                <a:gridCol w="474062">
                  <a:extLst>
                    <a:ext uri="{9D8B030D-6E8A-4147-A177-3AD203B41FA5}">
                      <a16:colId xmlns:a16="http://schemas.microsoft.com/office/drawing/2014/main" val="20001"/>
                    </a:ext>
                  </a:extLst>
                </a:gridCol>
                <a:gridCol w="474062">
                  <a:extLst>
                    <a:ext uri="{9D8B030D-6E8A-4147-A177-3AD203B41FA5}">
                      <a16:colId xmlns:a16="http://schemas.microsoft.com/office/drawing/2014/main" val="20002"/>
                    </a:ext>
                  </a:extLst>
                </a:gridCol>
                <a:gridCol w="576000">
                  <a:extLst>
                    <a:ext uri="{9D8B030D-6E8A-4147-A177-3AD203B41FA5}">
                      <a16:colId xmlns:a16="http://schemas.microsoft.com/office/drawing/2014/main" val="20003"/>
                    </a:ext>
                  </a:extLst>
                </a:gridCol>
              </a:tblGrid>
              <a:tr h="176613">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fr-FR" sz="900" dirty="0"/>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fr-FR" sz="800" b="0" dirty="0" err="1">
                          <a:solidFill>
                            <a:schemeClr val="tx1">
                              <a:lumMod val="85000"/>
                              <a:lumOff val="15000"/>
                            </a:schemeClr>
                          </a:solidFill>
                        </a:rPr>
                        <a:t>margin_low</a:t>
                      </a:r>
                      <a:endParaRPr lang="fr-FR" sz="800" b="0" dirty="0">
                        <a:solidFill>
                          <a:schemeClr val="tx1">
                            <a:lumMod val="85000"/>
                            <a:lumOff val="15000"/>
                          </a:schemeClr>
                        </a:solidFill>
                      </a:endParaRP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b="1" dirty="0">
                          <a:solidFill>
                            <a:schemeClr val="accent6"/>
                          </a:solidFill>
                        </a:rPr>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6613">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dirty="0"/>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fr-FR" sz="900" b="1" dirty="0">
                          <a:solidFill>
                            <a:schemeClr val="accent6"/>
                          </a:solidFill>
                        </a:rPr>
                        <a:t>XX</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5" name="Tableau 14">
            <a:extLst>
              <a:ext uri="{FF2B5EF4-FFF2-40B4-BE49-F238E27FC236}">
                <a16:creationId xmlns:a16="http://schemas.microsoft.com/office/drawing/2014/main" id="{9E9DAB59-C727-ED17-A492-8DA7555487B9}"/>
              </a:ext>
            </a:extLst>
          </p:cNvPr>
          <p:cNvGraphicFramePr>
            <a:graphicFrameLocks noGrp="1"/>
          </p:cNvGraphicFramePr>
          <p:nvPr>
            <p:extLst>
              <p:ext uri="{D42A27DB-BD31-4B8C-83A1-F6EECF244321}">
                <p14:modId xmlns:p14="http://schemas.microsoft.com/office/powerpoint/2010/main" val="2403791388"/>
              </p:ext>
            </p:extLst>
          </p:nvPr>
        </p:nvGraphicFramePr>
        <p:xfrm>
          <a:off x="8939893" y="5516661"/>
          <a:ext cx="455599" cy="529839"/>
        </p:xfrm>
        <a:graphic>
          <a:graphicData uri="http://schemas.openxmlformats.org/drawingml/2006/table">
            <a:tbl>
              <a:tblPr firstRow="1" bandRow="1">
                <a:tableStyleId>{5C22544A-7EE6-4342-B048-85BDC9FD1C3A}</a:tableStyleId>
              </a:tblPr>
              <a:tblGrid>
                <a:gridCol w="455599">
                  <a:extLst>
                    <a:ext uri="{9D8B030D-6E8A-4147-A177-3AD203B41FA5}">
                      <a16:colId xmlns:a16="http://schemas.microsoft.com/office/drawing/2014/main" val="20000"/>
                    </a:ext>
                  </a:extLst>
                </a:gridCol>
              </a:tblGrid>
              <a:tr h="176613">
                <a:tc>
                  <a:txBody>
                    <a:bodyPr/>
                    <a:lstStyle/>
                    <a:p>
                      <a:pPr algn="ctr"/>
                      <a:r>
                        <a:rPr lang="fr-FR" sz="800" b="0" kern="1200" dirty="0" err="1">
                          <a:solidFill>
                            <a:schemeClr val="tx1">
                              <a:lumMod val="85000"/>
                              <a:lumOff val="15000"/>
                            </a:schemeClr>
                          </a:solidFill>
                          <a:latin typeface="+mn-lt"/>
                          <a:ea typeface="+mn-ea"/>
                          <a:cs typeface="+mn-cs"/>
                        </a:rPr>
                        <a:t>is_fake</a:t>
                      </a:r>
                      <a:endParaRPr lang="fr-FR" sz="800" b="0" kern="1200" dirty="0">
                        <a:solidFill>
                          <a:schemeClr val="tx1">
                            <a:lumMod val="85000"/>
                            <a:lumOff val="15000"/>
                          </a:schemeClr>
                        </a:solidFill>
                        <a:latin typeface="+mn-lt"/>
                        <a:ea typeface="+mn-ea"/>
                        <a:cs typeface="+mn-cs"/>
                      </a:endParaRP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176613">
                <a:tc>
                  <a:txBody>
                    <a:bodyPr/>
                    <a:lstStyle/>
                    <a:p>
                      <a:pPr algn="ctr"/>
                      <a:r>
                        <a:rPr lang="fr-FR" sz="900" dirty="0"/>
                        <a:t>1</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6613">
                <a:tc>
                  <a:txBody>
                    <a:bodyPr/>
                    <a:lstStyle/>
                    <a:p>
                      <a:pPr algn="ctr"/>
                      <a:r>
                        <a:rPr lang="fr-FR" sz="900" dirty="0"/>
                        <a:t>1</a:t>
                      </a:r>
                    </a:p>
                  </a:txBody>
                  <a:tcPr marL="34725" marR="34725" marT="17396" marB="1739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7" name="Accolade fermante 16">
            <a:extLst>
              <a:ext uri="{FF2B5EF4-FFF2-40B4-BE49-F238E27FC236}">
                <a16:creationId xmlns:a16="http://schemas.microsoft.com/office/drawing/2014/main" id="{1D28F8F3-A326-D5D4-6598-C74E2B5CBD6A}"/>
              </a:ext>
            </a:extLst>
          </p:cNvPr>
          <p:cNvSpPr/>
          <p:nvPr/>
        </p:nvSpPr>
        <p:spPr>
          <a:xfrm>
            <a:off x="9615488" y="2470508"/>
            <a:ext cx="362328" cy="3806396"/>
          </a:xfrm>
          <a:prstGeom prst="rightBrace">
            <a:avLst>
              <a:gd name="adj1" fmla="val 12372"/>
              <a:gd name="adj2" fmla="val 50301"/>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pic>
        <p:nvPicPr>
          <p:cNvPr id="19" name="Image 18">
            <a:extLst>
              <a:ext uri="{FF2B5EF4-FFF2-40B4-BE49-F238E27FC236}">
                <a16:creationId xmlns:a16="http://schemas.microsoft.com/office/drawing/2014/main" id="{55605217-3DB3-7D36-1F3D-028CE5A8F530}"/>
              </a:ext>
            </a:extLst>
          </p:cNvPr>
          <p:cNvPicPr>
            <a:picLocks noChangeAspect="1"/>
          </p:cNvPicPr>
          <p:nvPr/>
        </p:nvPicPr>
        <p:blipFill>
          <a:blip r:embed="rId2"/>
          <a:stretch>
            <a:fillRect/>
          </a:stretch>
        </p:blipFill>
        <p:spPr>
          <a:xfrm>
            <a:off x="590485" y="3771641"/>
            <a:ext cx="4794716" cy="1464089"/>
          </a:xfrm>
          <a:prstGeom prst="rect">
            <a:avLst/>
          </a:prstGeom>
        </p:spPr>
      </p:pic>
      <mc:AlternateContent xmlns:mc="http://schemas.openxmlformats.org/markup-compatibility/2006" xmlns:a14="http://schemas.microsoft.com/office/drawing/2010/main">
        <mc:Choice Requires="a14">
          <p:sp>
            <p:nvSpPr>
              <p:cNvPr id="3" name="Rectangle : coins arrondis 2">
                <a:extLst>
                  <a:ext uri="{FF2B5EF4-FFF2-40B4-BE49-F238E27FC236}">
                    <a16:creationId xmlns:a16="http://schemas.microsoft.com/office/drawing/2014/main" id="{FF472BB1-F51D-5039-68CF-1BC4187193F8}"/>
                  </a:ext>
                </a:extLst>
              </p:cNvPr>
              <p:cNvSpPr/>
              <p:nvPr/>
            </p:nvSpPr>
            <p:spPr>
              <a:xfrm>
                <a:off x="3954170" y="4643023"/>
                <a:ext cx="1564966" cy="246643"/>
              </a:xfrm>
              <a:prstGeom prst="roundRect">
                <a:avLst>
                  <a:gd name="adj" fmla="val 10423"/>
                </a:avLst>
              </a:prstGeom>
              <a:solidFill>
                <a:srgbClr val="E8AD8C"/>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i="1">
                            <a:solidFill>
                              <a:schemeClr val="tx1">
                                <a:lumMod val="85000"/>
                                <a:lumOff val="15000"/>
                              </a:schemeClr>
                            </a:solidFill>
                            <a:latin typeface="Cambria Math" panose="02040503050406030204" pitchFamily="18" charset="0"/>
                          </a:rPr>
                          <m:t>   </m:t>
                        </m:r>
                        <m:r>
                          <a:rPr lang="fr-FR" sz="1100" i="1">
                            <a:solidFill>
                              <a:schemeClr val="tx1">
                                <a:lumMod val="85000"/>
                                <a:lumOff val="15000"/>
                              </a:schemeClr>
                            </a:solidFill>
                            <a:latin typeface="Cambria Math" panose="02040503050406030204" pitchFamily="18" charset="0"/>
                          </a:rPr>
                          <m:t>𝑝</m:t>
                        </m:r>
                      </m:e>
                      <m:sub>
                        <m:r>
                          <a:rPr lang="fr-FR" sz="1100" i="1">
                            <a:solidFill>
                              <a:schemeClr val="tx1">
                                <a:lumMod val="85000"/>
                                <a:lumOff val="15000"/>
                              </a:schemeClr>
                            </a:solidFill>
                            <a:latin typeface="Cambria Math" panose="02040503050406030204" pitchFamily="18" charset="0"/>
                          </a:rPr>
                          <m:t>𝑣𝑎𝑙𝑒𝑢𝑟</m:t>
                        </m:r>
                      </m:sub>
                    </m:sSub>
                  </m:oMath>
                </a14:m>
                <a:r>
                  <a:rPr lang="el-GR" sz="1100" dirty="0">
                    <a:solidFill>
                      <a:schemeClr val="tx1">
                        <a:lumMod val="85000"/>
                        <a:lumOff val="15000"/>
                      </a:schemeClr>
                    </a:solidFill>
                    <a:latin typeface="Calibri (Corps)"/>
                  </a:rPr>
                  <a:t> </a:t>
                </a:r>
                <a:r>
                  <a:rPr lang="fr-FR" sz="1100" dirty="0">
                    <a:solidFill>
                      <a:schemeClr val="tx1">
                        <a:lumMod val="85000"/>
                        <a:lumOff val="15000"/>
                      </a:schemeClr>
                    </a:solidFill>
                    <a:latin typeface="Calibri (Corps)"/>
                  </a:rPr>
                  <a:t>= </a:t>
                </a:r>
                <a14:m>
                  <m:oMath xmlns:m="http://schemas.openxmlformats.org/officeDocument/2006/math">
                    <m:sSup>
                      <m:sSupPr>
                        <m:ctrlPr>
                          <a:rPr lang="fr-FR" sz="1100" i="1">
                            <a:solidFill>
                              <a:schemeClr val="tx1">
                                <a:lumMod val="85000"/>
                                <a:lumOff val="15000"/>
                              </a:schemeClr>
                            </a:solidFill>
                            <a:latin typeface="Cambria Math" panose="02040503050406030204" pitchFamily="18" charset="0"/>
                          </a:rPr>
                        </m:ctrlPr>
                      </m:sSupPr>
                      <m:e>
                        <m:r>
                          <a:rPr lang="fr-FR" sz="1100" i="1">
                            <a:solidFill>
                              <a:schemeClr val="tx1">
                                <a:lumMod val="85000"/>
                                <a:lumOff val="15000"/>
                              </a:schemeClr>
                            </a:solidFill>
                            <a:latin typeface="Cambria Math" panose="02040503050406030204" pitchFamily="18" charset="0"/>
                          </a:rPr>
                          <m:t>10</m:t>
                        </m:r>
                      </m:e>
                      <m:sup>
                        <m:r>
                          <a:rPr lang="fr-FR" sz="1100" i="1">
                            <a:solidFill>
                              <a:schemeClr val="tx1">
                                <a:lumMod val="85000"/>
                                <a:lumOff val="15000"/>
                              </a:schemeClr>
                            </a:solidFill>
                            <a:latin typeface="Cambria Math" panose="02040503050406030204" pitchFamily="18" charset="0"/>
                          </a:rPr>
                          <m:t>−</m:t>
                        </m:r>
                        <m:r>
                          <a:rPr lang="fr-FR" sz="1100" b="0" i="1" smtClean="0">
                            <a:solidFill>
                              <a:schemeClr val="tx1">
                                <a:lumMod val="85000"/>
                                <a:lumOff val="15000"/>
                              </a:schemeClr>
                            </a:solidFill>
                            <a:latin typeface="Cambria Math" panose="02040503050406030204" pitchFamily="18" charset="0"/>
                          </a:rPr>
                          <m:t>10</m:t>
                        </m:r>
                      </m:sup>
                    </m:sSup>
                  </m:oMath>
                </a14:m>
                <a:r>
                  <a:rPr lang="fr-FR" sz="1100" dirty="0">
                    <a:solidFill>
                      <a:schemeClr val="tx1">
                        <a:lumMod val="85000"/>
                        <a:lumOff val="15000"/>
                      </a:schemeClr>
                    </a:solidFill>
                    <a:latin typeface="Calibri (Corps)"/>
                  </a:rPr>
                  <a:t> &lt;&lt;  5 %</a:t>
                </a:r>
                <a:endParaRPr lang="fr-FR" sz="1100" dirty="0">
                  <a:solidFill>
                    <a:schemeClr val="tx1">
                      <a:lumMod val="85000"/>
                      <a:lumOff val="15000"/>
                    </a:schemeClr>
                  </a:solidFill>
                </a:endParaRPr>
              </a:p>
            </p:txBody>
          </p:sp>
        </mc:Choice>
        <mc:Fallback xmlns="">
          <p:sp>
            <p:nvSpPr>
              <p:cNvPr id="3" name="Rectangle : coins arrondis 2">
                <a:extLst>
                  <a:ext uri="{FF2B5EF4-FFF2-40B4-BE49-F238E27FC236}">
                    <a16:creationId xmlns:a16="http://schemas.microsoft.com/office/drawing/2014/main" id="{FF472BB1-F51D-5039-68CF-1BC4187193F8}"/>
                  </a:ext>
                </a:extLst>
              </p:cNvPr>
              <p:cNvSpPr>
                <a:spLocks noRot="1" noChangeAspect="1" noMove="1" noResize="1" noEditPoints="1" noAdjustHandles="1" noChangeArrowheads="1" noChangeShapeType="1" noTextEdit="1"/>
              </p:cNvSpPr>
              <p:nvPr/>
            </p:nvSpPr>
            <p:spPr>
              <a:xfrm>
                <a:off x="3954170" y="4643023"/>
                <a:ext cx="1564966" cy="246643"/>
              </a:xfrm>
              <a:prstGeom prst="roundRect">
                <a:avLst>
                  <a:gd name="adj" fmla="val 10423"/>
                </a:avLst>
              </a:prstGeom>
              <a:blipFill>
                <a:blip r:embed="rId4"/>
                <a:stretch>
                  <a:fillRect t="-2500" b="-22500"/>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Rectangle : coins arrondis 20">
                <a:extLst>
                  <a:ext uri="{FF2B5EF4-FFF2-40B4-BE49-F238E27FC236}">
                    <a16:creationId xmlns:a16="http://schemas.microsoft.com/office/drawing/2014/main" id="{55E5EDEB-AB23-32C4-DF06-BE6E644999BA}"/>
                  </a:ext>
                </a:extLst>
              </p:cNvPr>
              <p:cNvSpPr/>
              <p:nvPr/>
            </p:nvSpPr>
            <p:spPr>
              <a:xfrm>
                <a:off x="1170149" y="4063903"/>
                <a:ext cx="1564966" cy="259176"/>
              </a:xfrm>
              <a:prstGeom prst="roundRect">
                <a:avLst>
                  <a:gd name="adj" fmla="val 10423"/>
                </a:avLst>
              </a:prstGeom>
              <a:solidFill>
                <a:srgbClr val="9DB3D7"/>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i="1">
                            <a:solidFill>
                              <a:schemeClr val="tx1">
                                <a:lumMod val="85000"/>
                                <a:lumOff val="15000"/>
                              </a:schemeClr>
                            </a:solidFill>
                            <a:latin typeface="Cambria Math" panose="02040503050406030204" pitchFamily="18" charset="0"/>
                          </a:rPr>
                          <m:t>   </m:t>
                        </m:r>
                        <m:r>
                          <a:rPr lang="fr-FR" sz="1100" i="1">
                            <a:solidFill>
                              <a:schemeClr val="tx1">
                                <a:lumMod val="85000"/>
                                <a:lumOff val="15000"/>
                              </a:schemeClr>
                            </a:solidFill>
                            <a:latin typeface="Cambria Math" panose="02040503050406030204" pitchFamily="18" charset="0"/>
                          </a:rPr>
                          <m:t>𝑝</m:t>
                        </m:r>
                      </m:e>
                      <m:sub>
                        <m:r>
                          <a:rPr lang="fr-FR" sz="1100" i="1">
                            <a:solidFill>
                              <a:schemeClr val="tx1">
                                <a:lumMod val="85000"/>
                                <a:lumOff val="15000"/>
                              </a:schemeClr>
                            </a:solidFill>
                            <a:latin typeface="Cambria Math" panose="02040503050406030204" pitchFamily="18" charset="0"/>
                          </a:rPr>
                          <m:t>𝑣𝑎𝑙𝑒𝑢𝑟</m:t>
                        </m:r>
                      </m:sub>
                    </m:sSub>
                  </m:oMath>
                </a14:m>
                <a:r>
                  <a:rPr lang="el-GR" sz="1100" dirty="0">
                    <a:solidFill>
                      <a:schemeClr val="tx1">
                        <a:lumMod val="85000"/>
                        <a:lumOff val="15000"/>
                      </a:schemeClr>
                    </a:solidFill>
                    <a:latin typeface="Calibri (Corps)"/>
                  </a:rPr>
                  <a:t> </a:t>
                </a:r>
                <a:r>
                  <a:rPr lang="fr-FR" sz="1100" dirty="0">
                    <a:solidFill>
                      <a:schemeClr val="tx1">
                        <a:lumMod val="85000"/>
                        <a:lumOff val="15000"/>
                      </a:schemeClr>
                    </a:solidFill>
                    <a:latin typeface="Calibri (Corps)"/>
                  </a:rPr>
                  <a:t>= </a:t>
                </a:r>
                <a14:m>
                  <m:oMath xmlns:m="http://schemas.openxmlformats.org/officeDocument/2006/math">
                    <m:sSup>
                      <m:sSupPr>
                        <m:ctrlPr>
                          <a:rPr lang="fr-FR" sz="1100" i="1">
                            <a:solidFill>
                              <a:schemeClr val="tx1">
                                <a:lumMod val="85000"/>
                                <a:lumOff val="15000"/>
                              </a:schemeClr>
                            </a:solidFill>
                            <a:latin typeface="Cambria Math" panose="02040503050406030204" pitchFamily="18" charset="0"/>
                          </a:rPr>
                        </m:ctrlPr>
                      </m:sSupPr>
                      <m:e>
                        <m:r>
                          <a:rPr lang="fr-FR" sz="1100" i="1">
                            <a:solidFill>
                              <a:schemeClr val="tx1">
                                <a:lumMod val="85000"/>
                                <a:lumOff val="15000"/>
                              </a:schemeClr>
                            </a:solidFill>
                            <a:latin typeface="Cambria Math" panose="02040503050406030204" pitchFamily="18" charset="0"/>
                          </a:rPr>
                          <m:t>10</m:t>
                        </m:r>
                      </m:e>
                      <m:sup>
                        <m:r>
                          <a:rPr lang="fr-FR" sz="1100" i="1">
                            <a:solidFill>
                              <a:schemeClr val="tx1">
                                <a:lumMod val="85000"/>
                                <a:lumOff val="15000"/>
                              </a:schemeClr>
                            </a:solidFill>
                            <a:latin typeface="Cambria Math" panose="02040503050406030204" pitchFamily="18" charset="0"/>
                          </a:rPr>
                          <m:t>−5</m:t>
                        </m:r>
                        <m:r>
                          <a:rPr lang="fr-FR" sz="1100" b="0" i="1" smtClean="0">
                            <a:solidFill>
                              <a:schemeClr val="tx1">
                                <a:lumMod val="85000"/>
                                <a:lumOff val="15000"/>
                              </a:schemeClr>
                            </a:solidFill>
                            <a:latin typeface="Cambria Math" panose="02040503050406030204" pitchFamily="18" charset="0"/>
                          </a:rPr>
                          <m:t>7</m:t>
                        </m:r>
                      </m:sup>
                    </m:sSup>
                  </m:oMath>
                </a14:m>
                <a:r>
                  <a:rPr lang="fr-FR" sz="1100" dirty="0">
                    <a:solidFill>
                      <a:schemeClr val="tx1">
                        <a:lumMod val="85000"/>
                        <a:lumOff val="15000"/>
                      </a:schemeClr>
                    </a:solidFill>
                    <a:latin typeface="Calibri (Corps)"/>
                  </a:rPr>
                  <a:t> &lt;&lt;  5 %</a:t>
                </a:r>
                <a:endParaRPr lang="fr-FR" sz="1100" dirty="0">
                  <a:solidFill>
                    <a:schemeClr val="tx1">
                      <a:lumMod val="85000"/>
                      <a:lumOff val="15000"/>
                    </a:schemeClr>
                  </a:solidFill>
                </a:endParaRPr>
              </a:p>
            </p:txBody>
          </p:sp>
        </mc:Choice>
        <mc:Fallback xmlns="">
          <p:sp>
            <p:nvSpPr>
              <p:cNvPr id="21" name="Rectangle : coins arrondis 20">
                <a:extLst>
                  <a:ext uri="{FF2B5EF4-FFF2-40B4-BE49-F238E27FC236}">
                    <a16:creationId xmlns:a16="http://schemas.microsoft.com/office/drawing/2014/main" id="{55E5EDEB-AB23-32C4-DF06-BE6E644999BA}"/>
                  </a:ext>
                </a:extLst>
              </p:cNvPr>
              <p:cNvSpPr>
                <a:spLocks noRot="1" noChangeAspect="1" noMove="1" noResize="1" noEditPoints="1" noAdjustHandles="1" noChangeArrowheads="1" noChangeShapeType="1" noTextEdit="1"/>
              </p:cNvSpPr>
              <p:nvPr/>
            </p:nvSpPr>
            <p:spPr>
              <a:xfrm>
                <a:off x="1170149" y="4063903"/>
                <a:ext cx="1564966" cy="259176"/>
              </a:xfrm>
              <a:prstGeom prst="roundRect">
                <a:avLst>
                  <a:gd name="adj" fmla="val 10423"/>
                </a:avLst>
              </a:prstGeom>
              <a:blipFill>
                <a:blip r:embed="rId5"/>
                <a:stretch>
                  <a:fillRect b="-19048"/>
                </a:stretch>
              </a:blipFill>
              <a:ln>
                <a:noFill/>
              </a:ln>
            </p:spPr>
            <p:txBody>
              <a:bodyPr/>
              <a:lstStyle/>
              <a:p>
                <a:r>
                  <a:rPr lang="fr-FR">
                    <a:noFill/>
                  </a:rPr>
                  <a:t> </a:t>
                </a:r>
              </a:p>
            </p:txBody>
          </p:sp>
        </mc:Fallback>
      </mc:AlternateContent>
      <p:sp>
        <p:nvSpPr>
          <p:cNvPr id="23" name="Rectangle : coins arrondis 22">
            <a:extLst>
              <a:ext uri="{FF2B5EF4-FFF2-40B4-BE49-F238E27FC236}">
                <a16:creationId xmlns:a16="http://schemas.microsoft.com/office/drawing/2014/main" id="{1D0F127D-1FB7-EC29-3FCC-D5EF09498D8F}"/>
              </a:ext>
            </a:extLst>
          </p:cNvPr>
          <p:cNvSpPr/>
          <p:nvPr/>
        </p:nvSpPr>
        <p:spPr>
          <a:xfrm>
            <a:off x="10349290" y="4133996"/>
            <a:ext cx="1195009" cy="430569"/>
          </a:xfrm>
          <a:prstGeom prst="roundRect">
            <a:avLst>
              <a:gd name="adj" fmla="val 10423"/>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100" b="1" dirty="0" err="1">
                <a:solidFill>
                  <a:schemeClr val="tx1">
                    <a:lumMod val="85000"/>
                    <a:lumOff val="15000"/>
                  </a:schemeClr>
                </a:solidFill>
                <a:latin typeface="Calibri (Corps)"/>
              </a:rPr>
              <a:t>Dataframe</a:t>
            </a:r>
            <a:endParaRPr lang="fr-FR" sz="1100" b="1" dirty="0">
              <a:solidFill>
                <a:schemeClr val="tx1">
                  <a:lumMod val="85000"/>
                  <a:lumOff val="15000"/>
                </a:schemeClr>
              </a:solidFill>
              <a:latin typeface="Calibri (Corps)"/>
            </a:endParaRPr>
          </a:p>
          <a:p>
            <a:pPr algn="ctr"/>
            <a:r>
              <a:rPr lang="fr-FR" sz="1100" b="1" i="1" dirty="0" err="1">
                <a:solidFill>
                  <a:schemeClr val="tx1">
                    <a:lumMod val="85000"/>
                    <a:lumOff val="15000"/>
                  </a:schemeClr>
                </a:solidFill>
                <a:latin typeface="Calibri (Corps)"/>
              </a:rPr>
              <a:t>billets_full</a:t>
            </a:r>
            <a:endParaRPr lang="fr-FR" sz="1100" b="1" i="1" dirty="0">
              <a:solidFill>
                <a:schemeClr val="tx1">
                  <a:lumMod val="85000"/>
                  <a:lumOff val="15000"/>
                </a:schemeClr>
              </a:solidFill>
              <a:latin typeface="Calibri (Corps)"/>
            </a:endParaRPr>
          </a:p>
        </p:txBody>
      </p:sp>
      <p:sp>
        <p:nvSpPr>
          <p:cNvPr id="24" name="Rectangle : coins arrondis 23">
            <a:extLst>
              <a:ext uri="{FF2B5EF4-FFF2-40B4-BE49-F238E27FC236}">
                <a16:creationId xmlns:a16="http://schemas.microsoft.com/office/drawing/2014/main" id="{0A0E7E2E-41AD-5688-3905-6B5D4E9F0E73}"/>
              </a:ext>
            </a:extLst>
          </p:cNvPr>
          <p:cNvSpPr/>
          <p:nvPr/>
        </p:nvSpPr>
        <p:spPr>
          <a:xfrm>
            <a:off x="6672865" y="3152018"/>
            <a:ext cx="2778752" cy="214551"/>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800" dirty="0">
                <a:solidFill>
                  <a:schemeClr val="tx1">
                    <a:lumMod val="85000"/>
                    <a:lumOff val="15000"/>
                  </a:schemeClr>
                </a:solidFill>
              </a:rPr>
              <a:t>Jeu d’entraînement (vrais billets)</a:t>
            </a:r>
          </a:p>
        </p:txBody>
      </p:sp>
      <p:sp>
        <p:nvSpPr>
          <p:cNvPr id="25" name="Rectangle : coins arrondis 24">
            <a:extLst>
              <a:ext uri="{FF2B5EF4-FFF2-40B4-BE49-F238E27FC236}">
                <a16:creationId xmlns:a16="http://schemas.microsoft.com/office/drawing/2014/main" id="{517AEE93-AFB7-C560-06D3-862EA10D3EE6}"/>
              </a:ext>
            </a:extLst>
          </p:cNvPr>
          <p:cNvSpPr/>
          <p:nvPr/>
        </p:nvSpPr>
        <p:spPr>
          <a:xfrm>
            <a:off x="6672865" y="4012854"/>
            <a:ext cx="2778752" cy="214551"/>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800" dirty="0">
                <a:solidFill>
                  <a:schemeClr val="tx1">
                    <a:lumMod val="85000"/>
                    <a:lumOff val="15000"/>
                  </a:schemeClr>
                </a:solidFill>
              </a:rPr>
              <a:t>Jeu de production (vrais billets)</a:t>
            </a:r>
          </a:p>
        </p:txBody>
      </p:sp>
      <p:sp>
        <p:nvSpPr>
          <p:cNvPr id="26" name="Rectangle : coins arrondis 25">
            <a:extLst>
              <a:ext uri="{FF2B5EF4-FFF2-40B4-BE49-F238E27FC236}">
                <a16:creationId xmlns:a16="http://schemas.microsoft.com/office/drawing/2014/main" id="{C1E70F68-2701-E6F4-E3CB-63130A4B0870}"/>
              </a:ext>
            </a:extLst>
          </p:cNvPr>
          <p:cNvSpPr/>
          <p:nvPr/>
        </p:nvSpPr>
        <p:spPr>
          <a:xfrm>
            <a:off x="6672865" y="5128455"/>
            <a:ext cx="2778752" cy="214551"/>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800" dirty="0">
                <a:solidFill>
                  <a:schemeClr val="tx1">
                    <a:lumMod val="85000"/>
                    <a:lumOff val="15000"/>
                  </a:schemeClr>
                </a:solidFill>
              </a:rPr>
              <a:t>Jeu d’entraînement (faux billets)</a:t>
            </a:r>
          </a:p>
        </p:txBody>
      </p:sp>
      <p:sp>
        <p:nvSpPr>
          <p:cNvPr id="27" name="Rectangle : coins arrondis 26">
            <a:extLst>
              <a:ext uri="{FF2B5EF4-FFF2-40B4-BE49-F238E27FC236}">
                <a16:creationId xmlns:a16="http://schemas.microsoft.com/office/drawing/2014/main" id="{F26D0783-6A44-4109-D216-3974E3F23C13}"/>
              </a:ext>
            </a:extLst>
          </p:cNvPr>
          <p:cNvSpPr/>
          <p:nvPr/>
        </p:nvSpPr>
        <p:spPr>
          <a:xfrm>
            <a:off x="6672865" y="6062353"/>
            <a:ext cx="2778752" cy="214551"/>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4"/>
              </a:buClr>
            </a:pPr>
            <a:r>
              <a:rPr lang="fr-FR" sz="800" dirty="0">
                <a:solidFill>
                  <a:schemeClr val="tx1">
                    <a:lumMod val="85000"/>
                    <a:lumOff val="15000"/>
                  </a:schemeClr>
                </a:solidFill>
              </a:rPr>
              <a:t>Jeu de production (faux billets)</a:t>
            </a:r>
          </a:p>
        </p:txBody>
      </p:sp>
      <mc:AlternateContent xmlns:mc="http://schemas.openxmlformats.org/markup-compatibility/2006" xmlns:a14="http://schemas.microsoft.com/office/drawing/2010/main">
        <mc:Choice Requires="a14">
          <p:sp>
            <p:nvSpPr>
              <p:cNvPr id="4" name="Rectangle : coins arrondis 3">
                <a:extLst>
                  <a:ext uri="{FF2B5EF4-FFF2-40B4-BE49-F238E27FC236}">
                    <a16:creationId xmlns:a16="http://schemas.microsoft.com/office/drawing/2014/main" id="{6ED4CB2B-A2C4-FB58-65FD-FFEEE22F82BD}"/>
                  </a:ext>
                </a:extLst>
              </p:cNvPr>
              <p:cNvSpPr/>
              <p:nvPr/>
            </p:nvSpPr>
            <p:spPr>
              <a:xfrm>
                <a:off x="549584" y="1571778"/>
                <a:ext cx="5139117" cy="1655674"/>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lgn="just">
                  <a:spcAft>
                    <a:spcPts val="600"/>
                  </a:spcAft>
                  <a:buClr>
                    <a:schemeClr val="accent4"/>
                  </a:buClr>
                  <a:buFont typeface="Wingdings" panose="05000000000000000000" pitchFamily="2" charset="2"/>
                  <a:buChar char="§"/>
                </a:pPr>
                <a:r>
                  <a:rPr lang="fr-FR" sz="1100" b="1" dirty="0">
                    <a:solidFill>
                      <a:schemeClr val="tx1">
                        <a:lumMod val="85000"/>
                        <a:lumOff val="15000"/>
                      </a:schemeClr>
                    </a:solidFill>
                  </a:rPr>
                  <a:t>Normalité des erreurs </a:t>
                </a:r>
                <a:r>
                  <a:rPr lang="fr-FR" sz="1100" dirty="0">
                    <a:solidFill>
                      <a:schemeClr val="tx1">
                        <a:lumMod val="85000"/>
                        <a:lumOff val="15000"/>
                      </a:schemeClr>
                    </a:solidFill>
                  </a:rPr>
                  <a:t>: test de Kolmogorov-Smirnov non vérifié (</a:t>
                </a:r>
                <a14:m>
                  <m:oMath xmlns:m="http://schemas.openxmlformats.org/officeDocument/2006/math">
                    <m:sSub>
                      <m:sSubPr>
                        <m:ctrlPr>
                          <a:rPr lang="fr-FR" sz="1100" i="1" smtClean="0">
                            <a:solidFill>
                              <a:schemeClr val="tx1">
                                <a:lumMod val="85000"/>
                                <a:lumOff val="15000"/>
                              </a:schemeClr>
                            </a:solidFill>
                            <a:latin typeface="Cambria Math" panose="02040503050406030204" pitchFamily="18" charset="0"/>
                          </a:rPr>
                        </m:ctrlPr>
                      </m:sSubPr>
                      <m:e>
                        <m:r>
                          <a:rPr lang="fr-FR" sz="1100" i="1">
                            <a:solidFill>
                              <a:schemeClr val="tx1">
                                <a:lumMod val="85000"/>
                                <a:lumOff val="15000"/>
                              </a:schemeClr>
                            </a:solidFill>
                            <a:latin typeface="Cambria Math" panose="02040503050406030204" pitchFamily="18" charset="0"/>
                          </a:rPr>
                          <m:t>  </m:t>
                        </m:r>
                        <m:r>
                          <a:rPr lang="fr-FR" sz="1100" i="1">
                            <a:solidFill>
                              <a:schemeClr val="tx1">
                                <a:lumMod val="85000"/>
                                <a:lumOff val="15000"/>
                              </a:schemeClr>
                            </a:solidFill>
                            <a:latin typeface="Cambria Math" panose="02040503050406030204" pitchFamily="18" charset="0"/>
                          </a:rPr>
                          <m:t>𝑝</m:t>
                        </m:r>
                      </m:e>
                      <m:sub>
                        <m:r>
                          <a:rPr lang="fr-FR" sz="1100" i="1">
                            <a:solidFill>
                              <a:schemeClr val="tx1">
                                <a:lumMod val="85000"/>
                                <a:lumOff val="15000"/>
                              </a:schemeClr>
                            </a:solidFill>
                            <a:latin typeface="Cambria Math" panose="02040503050406030204" pitchFamily="18" charset="0"/>
                          </a:rPr>
                          <m:t>𝑣𝑎𝑙𝑒𝑢𝑟</m:t>
                        </m:r>
                      </m:sub>
                    </m:sSub>
                  </m:oMath>
                </a14:m>
                <a:r>
                  <a:rPr lang="fr-FR" sz="1100" dirty="0">
                    <a:solidFill>
                      <a:schemeClr val="tx1">
                        <a:lumMod val="85000"/>
                        <a:lumOff val="15000"/>
                      </a:schemeClr>
                    </a:solidFill>
                  </a:rPr>
                  <a:t> &lt;&lt; 5 %)</a:t>
                </a:r>
              </a:p>
            </p:txBody>
          </p:sp>
        </mc:Choice>
        <mc:Fallback xmlns="">
          <p:sp>
            <p:nvSpPr>
              <p:cNvPr id="4" name="Rectangle : coins arrondis 3">
                <a:extLst>
                  <a:ext uri="{FF2B5EF4-FFF2-40B4-BE49-F238E27FC236}">
                    <a16:creationId xmlns:a16="http://schemas.microsoft.com/office/drawing/2014/main" id="{6ED4CB2B-A2C4-FB58-65FD-FFEEE22F82BD}"/>
                  </a:ext>
                </a:extLst>
              </p:cNvPr>
              <p:cNvSpPr>
                <a:spLocks noRot="1" noChangeAspect="1" noMove="1" noResize="1" noEditPoints="1" noAdjustHandles="1" noChangeArrowheads="1" noChangeShapeType="1" noTextEdit="1"/>
              </p:cNvSpPr>
              <p:nvPr/>
            </p:nvSpPr>
            <p:spPr>
              <a:xfrm>
                <a:off x="549584" y="1571778"/>
                <a:ext cx="5139117" cy="1655674"/>
              </a:xfrm>
              <a:prstGeom prst="roundRect">
                <a:avLst>
                  <a:gd name="adj" fmla="val 10423"/>
                </a:avLst>
              </a:prstGeom>
              <a:blipFill>
                <a:blip r:embed="rId6"/>
                <a:stretch>
                  <a:fillRect/>
                </a:stretch>
              </a:blipFill>
              <a:ln>
                <a:noFill/>
              </a:ln>
            </p:spPr>
            <p:txBody>
              <a:bodyPr/>
              <a:lstStyle/>
              <a:p>
                <a:r>
                  <a:rPr lang="fr-FR">
                    <a:noFill/>
                  </a:rPr>
                  <a:t> </a:t>
                </a:r>
              </a:p>
            </p:txBody>
          </p:sp>
        </mc:Fallback>
      </mc:AlternateContent>
    </p:spTree>
    <p:extLst>
      <p:ext uri="{BB962C8B-B14F-4D97-AF65-F5344CB8AC3E}">
        <p14:creationId xmlns:p14="http://schemas.microsoft.com/office/powerpoint/2010/main" val="5173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7" grpId="0" animBg="1"/>
      <p:bldP spid="17" grpId="0" animBg="1"/>
      <p:bldP spid="3" grpId="0" animBg="1"/>
      <p:bldP spid="21" grpId="0" animBg="1"/>
      <p:bldP spid="23" grpId="0" animBg="1"/>
      <p:bldP spid="24" grpId="0"/>
      <p:bldP spid="25" grpId="0"/>
      <p:bldP spid="26" grpId="0"/>
      <p:bldP spid="27"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07FFC086-F418-394E-C079-9053CB917D9A}"/>
              </a:ext>
            </a:extLst>
          </p:cNvPr>
          <p:cNvSpPr/>
          <p:nvPr/>
        </p:nvSpPr>
        <p:spPr>
          <a:xfrm>
            <a:off x="312820" y="755092"/>
            <a:ext cx="11336255" cy="263016"/>
          </a:xfrm>
          <a:prstGeom prst="roundRect">
            <a:avLst>
              <a:gd name="adj" fmla="val 10423"/>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fr-FR" sz="1200" b="1" dirty="0">
                <a:solidFill>
                  <a:schemeClr val="tx1">
                    <a:lumMod val="85000"/>
                    <a:lumOff val="15000"/>
                  </a:schemeClr>
                </a:solidFill>
              </a:rPr>
              <a:t>Principe de l’algorithme de détection et de l’analyse des performances</a:t>
            </a:r>
          </a:p>
        </p:txBody>
      </p:sp>
      <mc:AlternateContent xmlns:mc="http://schemas.openxmlformats.org/markup-compatibility/2006" xmlns:a14="http://schemas.microsoft.com/office/drawing/2010/main">
        <mc:Choice Requires="a14">
          <p:sp>
            <p:nvSpPr>
              <p:cNvPr id="3" name="Rectangle : coins arrondis 2">
                <a:extLst>
                  <a:ext uri="{FF2B5EF4-FFF2-40B4-BE49-F238E27FC236}">
                    <a16:creationId xmlns:a16="http://schemas.microsoft.com/office/drawing/2014/main" id="{AA3C0107-F657-718C-6E11-CAD4A4C68B9C}"/>
                  </a:ext>
                </a:extLst>
              </p:cNvPr>
              <p:cNvSpPr/>
              <p:nvPr/>
            </p:nvSpPr>
            <p:spPr>
              <a:xfrm>
                <a:off x="436256" y="1560095"/>
                <a:ext cx="5440827" cy="702948"/>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lgn="just">
                  <a:spcAft>
                    <a:spcPts val="600"/>
                  </a:spcAft>
                  <a:buClr>
                    <a:schemeClr val="accent3"/>
                  </a:buClr>
                  <a:buFont typeface="Wingdings" panose="05000000000000000000" pitchFamily="2" charset="2"/>
                  <a:buChar char="§"/>
                </a:pPr>
                <a:r>
                  <a:rPr lang="fr-FR" sz="1100" b="1" dirty="0">
                    <a:solidFill>
                      <a:schemeClr val="tx1">
                        <a:lumMod val="85000"/>
                        <a:lumOff val="15000"/>
                      </a:schemeClr>
                    </a:solidFill>
                  </a:rPr>
                  <a:t>Régression logistique </a:t>
                </a:r>
                <a:r>
                  <a:rPr lang="fr-FR" sz="1100" dirty="0">
                    <a:solidFill>
                      <a:schemeClr val="tx1">
                        <a:lumMod val="85000"/>
                        <a:lumOff val="15000"/>
                      </a:schemeClr>
                    </a:solidFill>
                  </a:rPr>
                  <a:t>: Basée sur la régression linéaire, elle associe à un jeu de variables explicatives numériques une probabilité calculée, ramenée de R dans [0;1] grâce à la réciproque de la fonction </a:t>
                </a:r>
                <a:r>
                  <a:rPr lang="fr-FR" sz="1100" dirty="0" err="1">
                    <a:solidFill>
                      <a:schemeClr val="tx1">
                        <a:lumMod val="85000"/>
                        <a:lumOff val="15000"/>
                      </a:schemeClr>
                    </a:solidFill>
                  </a:rPr>
                  <a:t>logit</a:t>
                </a:r>
                <a:r>
                  <a:rPr lang="fr-FR" sz="1100" dirty="0">
                    <a:solidFill>
                      <a:schemeClr val="tx1">
                        <a:lumMod val="85000"/>
                        <a:lumOff val="15000"/>
                      </a:schemeClr>
                    </a:solidFill>
                  </a:rPr>
                  <a:t> : </a:t>
                </a:r>
                <a14:m>
                  <m:oMath xmlns:m="http://schemas.openxmlformats.org/officeDocument/2006/math">
                    <m:r>
                      <a:rPr lang="fr-FR" sz="1100" i="1" dirty="0" smtClean="0">
                        <a:solidFill>
                          <a:schemeClr val="tx1">
                            <a:lumMod val="85000"/>
                            <a:lumOff val="15000"/>
                          </a:schemeClr>
                        </a:solidFill>
                        <a:latin typeface="Cambria Math" panose="02040503050406030204" pitchFamily="18" charset="0"/>
                        <a:ea typeface="Cambria Math" panose="02040503050406030204" pitchFamily="18" charset="0"/>
                      </a:rPr>
                      <m:t>𝑙</m:t>
                    </m:r>
                    <m: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t>𝑜𝑔𝑖𝑡</m:t>
                    </m:r>
                    <m:d>
                      <m:dPr>
                        <m:ctrlP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ctrlPr>
                      </m:dPr>
                      <m:e>
                        <m: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t>𝑝</m:t>
                        </m:r>
                      </m:e>
                    </m:d>
                    <m: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t>=</m:t>
                    </m:r>
                    <m: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t>𝑙𝑛</m:t>
                    </m:r>
                    <m: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t>⁡(</m:t>
                    </m:r>
                    <m:f>
                      <m:fPr>
                        <m:ctrlP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ctrlPr>
                      </m:fPr>
                      <m:num>
                        <m: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t>𝑝</m:t>
                        </m:r>
                      </m:num>
                      <m:den>
                        <m: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t>1 −</m:t>
                        </m:r>
                        <m: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t>𝑝</m:t>
                        </m:r>
                      </m:den>
                    </m:f>
                    <m:r>
                      <a:rPr lang="fr-FR" sz="1100" b="0" i="1" dirty="0" smtClean="0">
                        <a:solidFill>
                          <a:schemeClr val="tx1">
                            <a:lumMod val="85000"/>
                            <a:lumOff val="15000"/>
                          </a:schemeClr>
                        </a:solidFill>
                        <a:latin typeface="Cambria Math" panose="02040503050406030204" pitchFamily="18" charset="0"/>
                        <a:ea typeface="Cambria Math" panose="02040503050406030204" pitchFamily="18" charset="0"/>
                      </a:rPr>
                      <m:t>)</m:t>
                    </m:r>
                  </m:oMath>
                </a14:m>
                <a:endParaRPr lang="fr-FR" sz="1100" dirty="0">
                  <a:solidFill>
                    <a:schemeClr val="tx1">
                      <a:lumMod val="85000"/>
                      <a:lumOff val="15000"/>
                    </a:schemeClr>
                  </a:solidFill>
                </a:endParaRPr>
              </a:p>
            </p:txBody>
          </p:sp>
        </mc:Choice>
        <mc:Fallback xmlns="">
          <p:sp>
            <p:nvSpPr>
              <p:cNvPr id="3" name="Rectangle : coins arrondis 2">
                <a:extLst>
                  <a:ext uri="{FF2B5EF4-FFF2-40B4-BE49-F238E27FC236}">
                    <a16:creationId xmlns:a16="http://schemas.microsoft.com/office/drawing/2014/main" id="{AA3C0107-F657-718C-6E11-CAD4A4C68B9C}"/>
                  </a:ext>
                </a:extLst>
              </p:cNvPr>
              <p:cNvSpPr>
                <a:spLocks noRot="1" noChangeAspect="1" noMove="1" noResize="1" noEditPoints="1" noAdjustHandles="1" noChangeArrowheads="1" noChangeShapeType="1" noTextEdit="1"/>
              </p:cNvSpPr>
              <p:nvPr/>
            </p:nvSpPr>
            <p:spPr>
              <a:xfrm>
                <a:off x="436256" y="1560095"/>
                <a:ext cx="5440827" cy="702948"/>
              </a:xfrm>
              <a:prstGeom prst="roundRect">
                <a:avLst>
                  <a:gd name="adj" fmla="val 10423"/>
                </a:avLst>
              </a:prstGeom>
              <a:blipFill>
                <a:blip r:embed="rId2"/>
                <a:stretch>
                  <a:fillRect r="-448"/>
                </a:stretch>
              </a:blipFill>
              <a:ln>
                <a:noFill/>
              </a:ln>
            </p:spPr>
            <p:txBody>
              <a:bodyPr/>
              <a:lstStyle/>
              <a:p>
                <a:r>
                  <a:rPr lang="fr-FR">
                    <a:noFill/>
                  </a:rPr>
                  <a:t> </a:t>
                </a:r>
              </a:p>
            </p:txBody>
          </p:sp>
        </mc:Fallback>
      </mc:AlternateContent>
      <p:graphicFrame>
        <p:nvGraphicFramePr>
          <p:cNvPr id="20" name="Tableau 19">
            <a:extLst>
              <a:ext uri="{FF2B5EF4-FFF2-40B4-BE49-F238E27FC236}">
                <a16:creationId xmlns:a16="http://schemas.microsoft.com/office/drawing/2014/main" id="{2DC4100F-35F5-373E-70E1-D3EA5A57B917}"/>
              </a:ext>
            </a:extLst>
          </p:cNvPr>
          <p:cNvGraphicFramePr>
            <a:graphicFrameLocks noGrp="1"/>
          </p:cNvGraphicFramePr>
          <p:nvPr>
            <p:extLst>
              <p:ext uri="{D42A27DB-BD31-4B8C-83A1-F6EECF244321}">
                <p14:modId xmlns:p14="http://schemas.microsoft.com/office/powerpoint/2010/main" val="2833728885"/>
              </p:ext>
            </p:extLst>
          </p:nvPr>
        </p:nvGraphicFramePr>
        <p:xfrm>
          <a:off x="7339975" y="1633518"/>
          <a:ext cx="3517523" cy="10363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2546674305"/>
                    </a:ext>
                  </a:extLst>
                </a:gridCol>
                <a:gridCol w="487211">
                  <a:extLst>
                    <a:ext uri="{9D8B030D-6E8A-4147-A177-3AD203B41FA5}">
                      <a16:colId xmlns:a16="http://schemas.microsoft.com/office/drawing/2014/main" val="760230807"/>
                    </a:ext>
                  </a:extLst>
                </a:gridCol>
                <a:gridCol w="1245156">
                  <a:extLst>
                    <a:ext uri="{9D8B030D-6E8A-4147-A177-3AD203B41FA5}">
                      <a16:colId xmlns:a16="http://schemas.microsoft.com/office/drawing/2014/main" val="1083220134"/>
                    </a:ext>
                  </a:extLst>
                </a:gridCol>
                <a:gridCol w="1245156">
                  <a:extLst>
                    <a:ext uri="{9D8B030D-6E8A-4147-A177-3AD203B41FA5}">
                      <a16:colId xmlns:a16="http://schemas.microsoft.com/office/drawing/2014/main" val="891155051"/>
                    </a:ext>
                  </a:extLst>
                </a:gridCol>
              </a:tblGrid>
              <a:tr h="167970">
                <a:tc>
                  <a:txBody>
                    <a:bodyPr/>
                    <a:lstStyle/>
                    <a:p>
                      <a:pPr fontAlgn="t"/>
                      <a:endParaRPr lang="fr-FR" sz="1100" dirty="0">
                        <a:effectLst/>
                      </a:endParaRPr>
                    </a:p>
                  </a:txBody>
                  <a:tcPr>
                    <a:noFill/>
                  </a:tcPr>
                </a:tc>
                <a:tc>
                  <a:txBody>
                    <a:bodyPr/>
                    <a:lstStyle/>
                    <a:p>
                      <a:pPr fontAlgn="t"/>
                      <a:endParaRPr lang="fr-FR" sz="1100" dirty="0">
                        <a:effectLst/>
                      </a:endParaRPr>
                    </a:p>
                  </a:txBody>
                  <a:tcPr>
                    <a:lnR w="6350" cap="flat" cmpd="sng" algn="ctr">
                      <a:solidFill>
                        <a:schemeClr val="accent4">
                          <a:lumMod val="60000"/>
                          <a:lumOff val="40000"/>
                        </a:schemeClr>
                      </a:solidFill>
                      <a:prstDash val="solid"/>
                      <a:round/>
                      <a:headEnd type="none" w="med" len="med"/>
                      <a:tailEnd type="none" w="med" len="med"/>
                    </a:lnR>
                    <a:noFill/>
                  </a:tcPr>
                </a:tc>
                <a:tc gridSpan="2">
                  <a:txBody>
                    <a:bodyPr/>
                    <a:lstStyle/>
                    <a:p>
                      <a:pPr algn="ctr"/>
                      <a:r>
                        <a:rPr lang="fr-FR" sz="1100" dirty="0">
                          <a:effectLst/>
                        </a:rPr>
                        <a:t>Prévision</a:t>
                      </a:r>
                      <a:endParaRPr lang="fr-FR" sz="1100" dirty="0"/>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solidFill>
                      <a:schemeClr val="accent4">
                        <a:lumMod val="40000"/>
                        <a:lumOff val="60000"/>
                      </a:schemeClr>
                    </a:solidFill>
                  </a:tcPr>
                </a:tc>
                <a:tc hMerge="1">
                  <a:txBody>
                    <a:bodyPr/>
                    <a:lstStyle/>
                    <a:p>
                      <a:endParaRPr lang="fr-FR" dirty="0"/>
                    </a:p>
                  </a:txBody>
                  <a:tcPr/>
                </a:tc>
                <a:extLst>
                  <a:ext uri="{0D108BD9-81ED-4DB2-BD59-A6C34878D82A}">
                    <a16:rowId xmlns:a16="http://schemas.microsoft.com/office/drawing/2014/main" val="1438172685"/>
                  </a:ext>
                </a:extLst>
              </a:tr>
              <a:tr h="167970">
                <a:tc>
                  <a:txBody>
                    <a:bodyPr/>
                    <a:lstStyle/>
                    <a:p>
                      <a:pPr fontAlgn="t"/>
                      <a:r>
                        <a:rPr lang="fr-FR" sz="1100" dirty="0">
                          <a:effectLst/>
                        </a:rPr>
                        <a:t> </a:t>
                      </a:r>
                    </a:p>
                  </a:txBody>
                  <a:tcPr>
                    <a:lnB w="6350" cap="flat" cmpd="sng" algn="ctr">
                      <a:solidFill>
                        <a:schemeClr val="accent4">
                          <a:lumMod val="60000"/>
                          <a:lumOff val="40000"/>
                        </a:schemeClr>
                      </a:solidFill>
                      <a:prstDash val="solid"/>
                      <a:round/>
                      <a:headEnd type="none" w="med" len="med"/>
                      <a:tailEnd type="none" w="med" len="med"/>
                    </a:lnB>
                    <a:noFill/>
                  </a:tcPr>
                </a:tc>
                <a:tc>
                  <a:txBody>
                    <a:bodyPr/>
                    <a:lstStyle/>
                    <a:p>
                      <a:pPr fontAlgn="t"/>
                      <a:r>
                        <a:rPr lang="fr-FR" sz="1100" dirty="0">
                          <a:effectLst/>
                        </a:rPr>
                        <a:t> </a:t>
                      </a:r>
                    </a:p>
                  </a:txBody>
                  <a:tcPr>
                    <a:lnR w="6350" cap="flat" cmpd="sng" algn="ctr">
                      <a:solidFill>
                        <a:schemeClr val="accent4">
                          <a:lumMod val="60000"/>
                          <a:lumOff val="40000"/>
                        </a:schemeClr>
                      </a:solidFill>
                      <a:prstDash val="solid"/>
                      <a:round/>
                      <a:headEnd type="none" w="med" len="med"/>
                      <a:tailEnd type="none" w="med" len="med"/>
                    </a:lnR>
                    <a:lnB w="6350" cap="flat" cmpd="sng" algn="ctr">
                      <a:solidFill>
                        <a:schemeClr val="accent4">
                          <a:lumMod val="60000"/>
                          <a:lumOff val="40000"/>
                        </a:schemeClr>
                      </a:solidFill>
                      <a:prstDash val="solid"/>
                      <a:round/>
                      <a:headEnd type="none" w="med" len="med"/>
                      <a:tailEnd type="none" w="med" len="med"/>
                    </a:lnB>
                    <a:noFill/>
                  </a:tcPr>
                </a:tc>
                <a:tc>
                  <a:txBody>
                    <a:bodyPr/>
                    <a:lstStyle/>
                    <a:p>
                      <a:pPr algn="ctr" fontAlgn="t"/>
                      <a:r>
                        <a:rPr lang="fr-FR" sz="1100" dirty="0">
                          <a:effectLst/>
                        </a:rPr>
                        <a:t>0</a:t>
                      </a: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fontAlgn="t"/>
                      <a:r>
                        <a:rPr lang="fr-FR" sz="1100" dirty="0">
                          <a:effectLst/>
                        </a:rPr>
                        <a:t>1</a:t>
                      </a: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37485166"/>
                  </a:ext>
                </a:extLst>
              </a:tr>
              <a:tr h="167970">
                <a:tc rowSpan="2">
                  <a:txBody>
                    <a:bodyPr/>
                    <a:lstStyle/>
                    <a:p>
                      <a:pPr algn="ctr" fontAlgn="t"/>
                      <a:r>
                        <a:rPr lang="fr-FR" sz="1100" dirty="0">
                          <a:effectLst/>
                        </a:rPr>
                        <a:t>Vérité</a:t>
                      </a:r>
                    </a:p>
                  </a:txBody>
                  <a:tcPr anchor="ct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solidFill>
                      <a:schemeClr val="accent4">
                        <a:lumMod val="40000"/>
                        <a:lumOff val="60000"/>
                      </a:schemeClr>
                    </a:solidFill>
                  </a:tcPr>
                </a:tc>
                <a:tc>
                  <a:txBody>
                    <a:bodyPr/>
                    <a:lstStyle/>
                    <a:p>
                      <a:pPr algn="ctr" fontAlgn="t"/>
                      <a:r>
                        <a:rPr lang="fr-FR" sz="1100" dirty="0">
                          <a:effectLst/>
                        </a:rPr>
                        <a:t>0</a:t>
                      </a: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fontAlgn="t"/>
                      <a:r>
                        <a:rPr lang="fr-FR" sz="1100" dirty="0">
                          <a:effectLst/>
                        </a:rPr>
                        <a:t>Vrai négatif (TN)</a:t>
                      </a: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noFill/>
                  </a:tcPr>
                </a:tc>
                <a:tc>
                  <a:txBody>
                    <a:bodyPr/>
                    <a:lstStyle/>
                    <a:p>
                      <a:pPr algn="ctr" fontAlgn="t"/>
                      <a:r>
                        <a:rPr lang="fr-FR" sz="1100" dirty="0">
                          <a:effectLst/>
                        </a:rPr>
                        <a:t>Faux positif (FP)</a:t>
                      </a: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964133409"/>
                  </a:ext>
                </a:extLst>
              </a:tr>
              <a:tr h="167970">
                <a:tc vMerge="1">
                  <a:txBody>
                    <a:bodyPr/>
                    <a:lstStyle/>
                    <a:p>
                      <a:pPr fontAlgn="t"/>
                      <a:endParaRPr lang="fr-FR" dirty="0">
                        <a:effectLst/>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fr-FR" sz="1100" dirty="0">
                          <a:effectLst/>
                        </a:rPr>
                        <a:t>1</a:t>
                      </a: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fontAlgn="t"/>
                      <a:r>
                        <a:rPr lang="fr-FR" sz="1100" dirty="0">
                          <a:effectLst/>
                        </a:rPr>
                        <a:t>Faux négatif (FN)</a:t>
                      </a: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noFill/>
                  </a:tcPr>
                </a:tc>
                <a:tc>
                  <a:txBody>
                    <a:bodyPr/>
                    <a:lstStyle/>
                    <a:p>
                      <a:pPr algn="ctr" fontAlgn="t"/>
                      <a:r>
                        <a:rPr lang="fr-FR" sz="1100" dirty="0">
                          <a:effectLst/>
                        </a:rPr>
                        <a:t>Vrai positif (TP) </a:t>
                      </a: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189862306"/>
                  </a:ext>
                </a:extLst>
              </a:tr>
            </a:tbl>
          </a:graphicData>
        </a:graphic>
      </p:graphicFrame>
      <p:sp>
        <p:nvSpPr>
          <p:cNvPr id="7" name="Rectangle : coins arrondis 6">
            <a:extLst>
              <a:ext uri="{FF2B5EF4-FFF2-40B4-BE49-F238E27FC236}">
                <a16:creationId xmlns:a16="http://schemas.microsoft.com/office/drawing/2014/main" id="{6617D9A2-5A44-5979-5194-6359815BBB79}"/>
              </a:ext>
            </a:extLst>
          </p:cNvPr>
          <p:cNvSpPr/>
          <p:nvPr/>
        </p:nvSpPr>
        <p:spPr>
          <a:xfrm>
            <a:off x="6941247" y="1240398"/>
            <a:ext cx="4314981" cy="263016"/>
          </a:xfrm>
          <a:prstGeom prst="roundRect">
            <a:avLst>
              <a:gd name="adj" fmla="val 1042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1"/>
              </a:buClr>
            </a:pPr>
            <a:r>
              <a:rPr lang="fr-FR" sz="1100" b="1" dirty="0">
                <a:solidFill>
                  <a:schemeClr val="tx1">
                    <a:lumMod val="85000"/>
                    <a:lumOff val="15000"/>
                  </a:schemeClr>
                </a:solidFill>
              </a:rPr>
              <a:t>Analyse de la performance des modèles par une matrice de confusion</a:t>
            </a:r>
            <a:endParaRPr lang="fr-FR" sz="1100" dirty="0">
              <a:solidFill>
                <a:schemeClr val="tx1">
                  <a:lumMod val="85000"/>
                  <a:lumOff val="15000"/>
                </a:schemeClr>
              </a:solidFill>
            </a:endParaRPr>
          </a:p>
        </p:txBody>
      </p:sp>
      <p:sp>
        <p:nvSpPr>
          <p:cNvPr id="9" name="Rectangle : coins arrondis 8">
            <a:extLst>
              <a:ext uri="{FF2B5EF4-FFF2-40B4-BE49-F238E27FC236}">
                <a16:creationId xmlns:a16="http://schemas.microsoft.com/office/drawing/2014/main" id="{FD294934-C387-CB72-A45A-CB3297892650}"/>
              </a:ext>
            </a:extLst>
          </p:cNvPr>
          <p:cNvSpPr/>
          <p:nvPr/>
        </p:nvSpPr>
        <p:spPr>
          <a:xfrm>
            <a:off x="6396560" y="3326498"/>
            <a:ext cx="2812176" cy="485306"/>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1200"/>
              </a:spcAft>
              <a:buClr>
                <a:schemeClr val="accent1"/>
              </a:buClr>
              <a:buFont typeface="Wingdings" panose="05000000000000000000" pitchFamily="2" charset="2"/>
              <a:buChar char="§"/>
            </a:pPr>
            <a:r>
              <a:rPr lang="fr-FR" sz="1100" b="1" dirty="0">
                <a:solidFill>
                  <a:schemeClr val="tx1">
                    <a:lumMod val="85000"/>
                    <a:lumOff val="15000"/>
                  </a:schemeClr>
                </a:solidFill>
              </a:rPr>
              <a:t>Rappel (</a:t>
            </a:r>
            <a:r>
              <a:rPr lang="fr-FR" sz="1100" b="1" dirty="0" err="1">
                <a:solidFill>
                  <a:schemeClr val="tx1">
                    <a:lumMod val="85000"/>
                    <a:lumOff val="15000"/>
                  </a:schemeClr>
                </a:solidFill>
              </a:rPr>
              <a:t>recall</a:t>
            </a:r>
            <a:r>
              <a:rPr lang="fr-FR" sz="1100" b="1" dirty="0">
                <a:solidFill>
                  <a:schemeClr val="tx1">
                    <a:lumMod val="85000"/>
                    <a:lumOff val="15000"/>
                  </a:schemeClr>
                </a:solidFill>
              </a:rPr>
              <a:t>) : </a:t>
            </a:r>
            <a:r>
              <a:rPr lang="fr-FR" sz="1100" dirty="0">
                <a:solidFill>
                  <a:schemeClr val="tx1">
                    <a:lumMod val="85000"/>
                    <a:lumOff val="15000"/>
                  </a:schemeClr>
                </a:solidFill>
              </a:rPr>
              <a:t>Part des faux billets descellés par l’algorithme</a:t>
            </a:r>
          </a:p>
        </p:txBody>
      </p:sp>
      <p:sp>
        <p:nvSpPr>
          <p:cNvPr id="4" name="Rectangle : coins arrondis 3">
            <a:extLst>
              <a:ext uri="{FF2B5EF4-FFF2-40B4-BE49-F238E27FC236}">
                <a16:creationId xmlns:a16="http://schemas.microsoft.com/office/drawing/2014/main" id="{D36EA087-5BFA-E653-0CC7-C43E3D41D21C}"/>
              </a:ext>
            </a:extLst>
          </p:cNvPr>
          <p:cNvSpPr/>
          <p:nvPr/>
        </p:nvSpPr>
        <p:spPr>
          <a:xfrm>
            <a:off x="6857896" y="5509199"/>
            <a:ext cx="4921204" cy="810389"/>
          </a:xfrm>
          <a:prstGeom prst="roundRect">
            <a:avLst>
              <a:gd name="adj" fmla="val 10423"/>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1"/>
              </a:buClr>
            </a:pPr>
            <a:r>
              <a:rPr lang="fr-FR" sz="1100" b="1" dirty="0">
                <a:solidFill>
                  <a:schemeClr val="tx1">
                    <a:lumMod val="85000"/>
                    <a:lumOff val="15000"/>
                  </a:schemeClr>
                </a:solidFill>
              </a:rPr>
              <a:t>On cherchera avant tout à maximiser le rappel </a:t>
            </a:r>
            <a:r>
              <a:rPr lang="fr-FR" sz="1100" dirty="0">
                <a:solidFill>
                  <a:schemeClr val="tx1">
                    <a:lumMod val="85000"/>
                    <a:lumOff val="15000"/>
                  </a:schemeClr>
                </a:solidFill>
              </a:rPr>
              <a:t>car on souhaite détecter une fraude : on doit laisser passer un minimum de faux billets</a:t>
            </a:r>
          </a:p>
          <a:p>
            <a:pPr marL="95250" lvl="1" algn="ctr">
              <a:spcAft>
                <a:spcPts val="600"/>
              </a:spcAft>
              <a:buClr>
                <a:schemeClr val="accent1"/>
              </a:buClr>
            </a:pPr>
            <a:r>
              <a:rPr lang="fr-FR" sz="1100" dirty="0">
                <a:solidFill>
                  <a:schemeClr val="tx1">
                    <a:lumMod val="85000"/>
                    <a:lumOff val="15000"/>
                  </a:schemeClr>
                </a:solidFill>
              </a:rPr>
              <a:t>On considèrera également la précision, et donc le score F1, qui combine les deux</a:t>
            </a:r>
          </a:p>
          <a:p>
            <a:pPr marL="95250" lvl="1" algn="ctr">
              <a:spcAft>
                <a:spcPts val="600"/>
              </a:spcAft>
              <a:buClr>
                <a:schemeClr val="accent1"/>
              </a:buClr>
            </a:pPr>
            <a:endParaRPr lang="fr-FR" sz="1100" dirty="0">
              <a:solidFill>
                <a:schemeClr val="tx1">
                  <a:lumMod val="85000"/>
                  <a:lumOff val="15000"/>
                </a:schemeClr>
              </a:solidFill>
            </a:endParaRPr>
          </a:p>
        </p:txBody>
      </p:sp>
      <p:sp>
        <p:nvSpPr>
          <p:cNvPr id="10" name="Rectangle : coins arrondis 9">
            <a:extLst>
              <a:ext uri="{FF2B5EF4-FFF2-40B4-BE49-F238E27FC236}">
                <a16:creationId xmlns:a16="http://schemas.microsoft.com/office/drawing/2014/main" id="{CCE0BC71-A8E1-98F6-3717-8E990F562093}"/>
              </a:ext>
            </a:extLst>
          </p:cNvPr>
          <p:cNvSpPr/>
          <p:nvPr/>
        </p:nvSpPr>
        <p:spPr>
          <a:xfrm>
            <a:off x="6941247" y="2976779"/>
            <a:ext cx="4314981" cy="263016"/>
          </a:xfrm>
          <a:prstGeom prst="roundRect">
            <a:avLst>
              <a:gd name="adj" fmla="val 1042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1"/>
              </a:buClr>
            </a:pPr>
            <a:r>
              <a:rPr lang="fr-FR" sz="1100" b="1" dirty="0">
                <a:solidFill>
                  <a:schemeClr val="tx1">
                    <a:lumMod val="85000"/>
                    <a:lumOff val="15000"/>
                  </a:schemeClr>
                </a:solidFill>
              </a:rPr>
              <a:t>Définition des scores d’une matrice de confusion</a:t>
            </a:r>
            <a:endParaRPr lang="fr-FR" sz="1100" dirty="0">
              <a:solidFill>
                <a:schemeClr val="tx1">
                  <a:lumMod val="85000"/>
                  <a:lumOff val="15000"/>
                </a:schemeClr>
              </a:solidFill>
            </a:endParaRPr>
          </a:p>
        </p:txBody>
      </p:sp>
      <p:sp>
        <p:nvSpPr>
          <p:cNvPr id="12" name="Rectangle : coins arrondis 11">
            <a:extLst>
              <a:ext uri="{FF2B5EF4-FFF2-40B4-BE49-F238E27FC236}">
                <a16:creationId xmlns:a16="http://schemas.microsoft.com/office/drawing/2014/main" id="{A014A616-659C-D09F-8CE2-213962F12C18}"/>
              </a:ext>
            </a:extLst>
          </p:cNvPr>
          <p:cNvSpPr/>
          <p:nvPr/>
        </p:nvSpPr>
        <p:spPr>
          <a:xfrm>
            <a:off x="564307" y="4193317"/>
            <a:ext cx="5312776" cy="1315882"/>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just">
              <a:spcAft>
                <a:spcPts val="600"/>
              </a:spcAft>
              <a:buClr>
                <a:schemeClr val="accent1"/>
              </a:buClr>
            </a:pPr>
            <a:r>
              <a:rPr lang="fr-FR" sz="1100" dirty="0">
                <a:solidFill>
                  <a:schemeClr val="tx1">
                    <a:lumMod val="85000"/>
                    <a:lumOff val="15000"/>
                  </a:schemeClr>
                </a:solidFill>
              </a:rPr>
              <a:t>On découpe aléatoirement le jeu de données (1500 billets) en :</a:t>
            </a:r>
          </a:p>
          <a:p>
            <a:pPr marL="266700" lvl="1" indent="-171450" algn="just">
              <a:spcAft>
                <a:spcPts val="600"/>
              </a:spcAft>
              <a:buClr>
                <a:schemeClr val="accent3"/>
              </a:buClr>
              <a:buFont typeface="Wingdings" panose="05000000000000000000" pitchFamily="2" charset="2"/>
              <a:buChar char="§"/>
            </a:pPr>
            <a:r>
              <a:rPr lang="fr-FR" sz="1100" dirty="0">
                <a:solidFill>
                  <a:schemeClr val="tx1">
                    <a:lumMod val="85000"/>
                    <a:lumOff val="15000"/>
                  </a:schemeClr>
                </a:solidFill>
              </a:rPr>
              <a:t>un jeu d’entraînement (</a:t>
            </a:r>
            <a:r>
              <a:rPr lang="fr-FR" sz="1100" i="1" dirty="0" err="1">
                <a:solidFill>
                  <a:schemeClr val="tx1">
                    <a:lumMod val="85000"/>
                    <a:lumOff val="15000"/>
                  </a:schemeClr>
                </a:solidFill>
              </a:rPr>
              <a:t>X_train</a:t>
            </a:r>
            <a:r>
              <a:rPr lang="fr-FR" sz="1100" dirty="0">
                <a:solidFill>
                  <a:schemeClr val="tx1">
                    <a:lumMod val="85000"/>
                    <a:lumOff val="15000"/>
                  </a:schemeClr>
                </a:solidFill>
              </a:rPr>
              <a:t>, </a:t>
            </a:r>
            <a:r>
              <a:rPr lang="fr-FR" sz="1100" i="1" dirty="0" err="1">
                <a:solidFill>
                  <a:schemeClr val="tx1">
                    <a:lumMod val="85000"/>
                    <a:lumOff val="15000"/>
                  </a:schemeClr>
                </a:solidFill>
              </a:rPr>
              <a:t>y_train</a:t>
            </a:r>
            <a:r>
              <a:rPr lang="fr-FR" sz="1100" dirty="0">
                <a:solidFill>
                  <a:schemeClr val="tx1">
                    <a:lumMod val="85000"/>
                    <a:lumOff val="15000"/>
                  </a:schemeClr>
                </a:solidFill>
              </a:rPr>
              <a:t>) pour notre algorithme (80% des observations) </a:t>
            </a:r>
          </a:p>
          <a:p>
            <a:pPr marL="266700" lvl="1" indent="-171450" algn="just">
              <a:spcAft>
                <a:spcPts val="600"/>
              </a:spcAft>
              <a:buClr>
                <a:schemeClr val="accent3"/>
              </a:buClr>
              <a:buFont typeface="Wingdings" panose="05000000000000000000" pitchFamily="2" charset="2"/>
              <a:buChar char="§"/>
            </a:pPr>
            <a:r>
              <a:rPr lang="fr-FR" sz="1100" dirty="0">
                <a:solidFill>
                  <a:schemeClr val="tx1">
                    <a:lumMod val="85000"/>
                    <a:lumOff val="15000"/>
                  </a:schemeClr>
                </a:solidFill>
              </a:rPr>
              <a:t>un jeu de test (</a:t>
            </a:r>
            <a:r>
              <a:rPr lang="fr-FR" sz="1100" i="1" dirty="0" err="1">
                <a:solidFill>
                  <a:schemeClr val="tx1">
                    <a:lumMod val="85000"/>
                    <a:lumOff val="15000"/>
                  </a:schemeClr>
                </a:solidFill>
              </a:rPr>
              <a:t>X_test</a:t>
            </a:r>
            <a:r>
              <a:rPr lang="fr-FR" sz="1100" dirty="0">
                <a:solidFill>
                  <a:schemeClr val="tx1">
                    <a:lumMod val="85000"/>
                    <a:lumOff val="15000"/>
                  </a:schemeClr>
                </a:solidFill>
              </a:rPr>
              <a:t>, </a:t>
            </a:r>
            <a:r>
              <a:rPr lang="fr-FR" sz="1100" i="1" dirty="0" err="1">
                <a:solidFill>
                  <a:schemeClr val="tx1">
                    <a:lumMod val="85000"/>
                    <a:lumOff val="15000"/>
                  </a:schemeClr>
                </a:solidFill>
              </a:rPr>
              <a:t>y_test</a:t>
            </a:r>
            <a:r>
              <a:rPr lang="fr-FR" sz="1100" dirty="0">
                <a:solidFill>
                  <a:schemeClr val="tx1">
                    <a:lumMod val="85000"/>
                    <a:lumOff val="15000"/>
                  </a:schemeClr>
                </a:solidFill>
              </a:rPr>
              <a:t>) (20% des observations)</a:t>
            </a:r>
          </a:p>
          <a:p>
            <a:pPr marL="95250" lvl="1" algn="just">
              <a:spcAft>
                <a:spcPts val="600"/>
              </a:spcAft>
              <a:buClr>
                <a:schemeClr val="accent3"/>
              </a:buClr>
            </a:pPr>
            <a:r>
              <a:rPr lang="fr-FR" sz="1100" dirty="0">
                <a:solidFill>
                  <a:schemeClr val="tx1">
                    <a:lumMod val="85000"/>
                    <a:lumOff val="15000"/>
                  </a:schemeClr>
                </a:solidFill>
              </a:rPr>
              <a:t>On compare alors les résultats prédits par l’algorithme à partir de </a:t>
            </a:r>
            <a:r>
              <a:rPr lang="fr-FR" sz="1100" i="1" dirty="0">
                <a:solidFill>
                  <a:schemeClr val="tx1">
                    <a:lumMod val="85000"/>
                    <a:lumOff val="15000"/>
                  </a:schemeClr>
                </a:solidFill>
              </a:rPr>
              <a:t>X</a:t>
            </a:r>
            <a:r>
              <a:rPr lang="fr-FR" sz="1100" dirty="0">
                <a:solidFill>
                  <a:schemeClr val="tx1">
                    <a:lumMod val="85000"/>
                    <a:lumOff val="15000"/>
                  </a:schemeClr>
                </a:solidFill>
              </a:rPr>
              <a:t> avec les résultats attendus </a:t>
            </a:r>
            <a:r>
              <a:rPr lang="fr-FR" sz="1100" i="1" dirty="0">
                <a:solidFill>
                  <a:schemeClr val="tx1">
                    <a:lumMod val="85000"/>
                    <a:lumOff val="15000"/>
                  </a:schemeClr>
                </a:solidFill>
              </a:rPr>
              <a:t>y</a:t>
            </a:r>
            <a:r>
              <a:rPr lang="fr-FR" sz="1100" dirty="0">
                <a:solidFill>
                  <a:schemeClr val="tx1">
                    <a:lumMod val="85000"/>
                    <a:lumOff val="15000"/>
                  </a:schemeClr>
                </a:solidFill>
              </a:rPr>
              <a:t>, notamment sur le jeu de test, grâce à une matrice de confusion</a:t>
            </a:r>
          </a:p>
        </p:txBody>
      </p:sp>
      <p:sp>
        <p:nvSpPr>
          <p:cNvPr id="14" name="Rectangle : coins arrondis 13">
            <a:extLst>
              <a:ext uri="{FF2B5EF4-FFF2-40B4-BE49-F238E27FC236}">
                <a16:creationId xmlns:a16="http://schemas.microsoft.com/office/drawing/2014/main" id="{95FBAED0-8E56-8D48-F861-CFEE5ABE660F}"/>
              </a:ext>
            </a:extLst>
          </p:cNvPr>
          <p:cNvSpPr/>
          <p:nvPr/>
        </p:nvSpPr>
        <p:spPr>
          <a:xfrm>
            <a:off x="2093969" y="1240398"/>
            <a:ext cx="2200446" cy="263016"/>
          </a:xfrm>
          <a:prstGeom prst="roundRect">
            <a:avLst>
              <a:gd name="adj" fmla="val 10423"/>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1"/>
              </a:buClr>
            </a:pPr>
            <a:r>
              <a:rPr lang="fr-FR" sz="1100" b="1" dirty="0">
                <a:solidFill>
                  <a:schemeClr val="tx1">
                    <a:lumMod val="85000"/>
                    <a:lumOff val="15000"/>
                  </a:schemeClr>
                </a:solidFill>
              </a:rPr>
              <a:t>4 Algorithmes testés </a:t>
            </a:r>
          </a:p>
        </p:txBody>
      </p:sp>
      <p:sp>
        <p:nvSpPr>
          <p:cNvPr id="5" name="Rectangle : coins arrondis 4">
            <a:extLst>
              <a:ext uri="{FF2B5EF4-FFF2-40B4-BE49-F238E27FC236}">
                <a16:creationId xmlns:a16="http://schemas.microsoft.com/office/drawing/2014/main" id="{70F290C8-FABC-FA64-16A0-5D12AFE4071C}"/>
              </a:ext>
            </a:extLst>
          </p:cNvPr>
          <p:cNvSpPr/>
          <p:nvPr/>
        </p:nvSpPr>
        <p:spPr>
          <a:xfrm>
            <a:off x="686996" y="5617602"/>
            <a:ext cx="4876205" cy="698037"/>
          </a:xfrm>
          <a:prstGeom prst="roundRect">
            <a:avLst>
              <a:gd name="adj" fmla="val 10423"/>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1"/>
              </a:buClr>
            </a:pPr>
            <a:r>
              <a:rPr lang="fr-FR" sz="1100" b="1" dirty="0">
                <a:solidFill>
                  <a:schemeClr val="tx1">
                    <a:lumMod val="85000"/>
                    <a:lumOff val="15000"/>
                  </a:schemeClr>
                </a:solidFill>
              </a:rPr>
              <a:t>Nota : On remplace la variable « </a:t>
            </a:r>
            <a:r>
              <a:rPr lang="fr-FR" sz="1100" b="1" dirty="0" err="1">
                <a:solidFill>
                  <a:schemeClr val="tx1">
                    <a:lumMod val="85000"/>
                    <a:lumOff val="15000"/>
                  </a:schemeClr>
                </a:solidFill>
              </a:rPr>
              <a:t>is_genuine</a:t>
            </a:r>
            <a:r>
              <a:rPr lang="fr-FR" sz="1100" b="1" dirty="0">
                <a:solidFill>
                  <a:schemeClr val="tx1">
                    <a:lumMod val="85000"/>
                    <a:lumOff val="15000"/>
                  </a:schemeClr>
                </a:solidFill>
              </a:rPr>
              <a:t> » (</a:t>
            </a:r>
            <a:r>
              <a:rPr lang="fr-FR" sz="1100" b="1" dirty="0" err="1">
                <a:solidFill>
                  <a:schemeClr val="tx1">
                    <a:lumMod val="85000"/>
                    <a:lumOff val="15000"/>
                  </a:schemeClr>
                </a:solidFill>
              </a:rPr>
              <a:t>True</a:t>
            </a:r>
            <a:r>
              <a:rPr lang="fr-FR" sz="1100" b="1" dirty="0">
                <a:solidFill>
                  <a:schemeClr val="tx1">
                    <a:lumMod val="85000"/>
                    <a:lumOff val="15000"/>
                  </a:schemeClr>
                </a:solidFill>
              </a:rPr>
              <a:t>/False) par « </a:t>
            </a:r>
            <a:r>
              <a:rPr lang="fr-FR" sz="1100" b="1" dirty="0" err="1">
                <a:solidFill>
                  <a:schemeClr val="tx1">
                    <a:lumMod val="85000"/>
                    <a:lumOff val="15000"/>
                  </a:schemeClr>
                </a:solidFill>
              </a:rPr>
              <a:t>is_fake</a:t>
            </a:r>
            <a:r>
              <a:rPr lang="fr-FR" sz="1100" b="1" dirty="0">
                <a:solidFill>
                  <a:schemeClr val="tx1">
                    <a:lumMod val="85000"/>
                    <a:lumOff val="15000"/>
                  </a:schemeClr>
                </a:solidFill>
              </a:rPr>
              <a:t> » (0/1)</a:t>
            </a:r>
          </a:p>
          <a:p>
            <a:pPr marL="95250" lvl="1" algn="ctr">
              <a:spcAft>
                <a:spcPts val="600"/>
              </a:spcAft>
              <a:buClr>
                <a:schemeClr val="accent1"/>
              </a:buClr>
            </a:pPr>
            <a:r>
              <a:rPr lang="fr-FR" sz="1100" dirty="0">
                <a:solidFill>
                  <a:schemeClr val="tx1">
                    <a:lumMod val="85000"/>
                    <a:lumOff val="15000"/>
                  </a:schemeClr>
                </a:solidFill>
              </a:rPr>
              <a:t>De cette manière, on calibre naturellement notre algorithme pour identifier les faux billets, donc les individus positifs</a:t>
            </a:r>
          </a:p>
        </p:txBody>
      </p:sp>
      <p:sp>
        <p:nvSpPr>
          <p:cNvPr id="8" name="Rectangle : coins arrondis 7">
            <a:extLst>
              <a:ext uri="{FF2B5EF4-FFF2-40B4-BE49-F238E27FC236}">
                <a16:creationId xmlns:a16="http://schemas.microsoft.com/office/drawing/2014/main" id="{D13935F5-8C28-00ED-8D33-B141CFC6AEB9}"/>
              </a:ext>
            </a:extLst>
          </p:cNvPr>
          <p:cNvSpPr/>
          <p:nvPr/>
        </p:nvSpPr>
        <p:spPr>
          <a:xfrm>
            <a:off x="2093969" y="3935996"/>
            <a:ext cx="2200446" cy="263016"/>
          </a:xfrm>
          <a:prstGeom prst="roundRect">
            <a:avLst>
              <a:gd name="adj" fmla="val 10423"/>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marL="95250" lvl="1" algn="ctr">
              <a:spcAft>
                <a:spcPts val="600"/>
              </a:spcAft>
              <a:buClr>
                <a:schemeClr val="accent1"/>
              </a:buClr>
            </a:pPr>
            <a:r>
              <a:rPr lang="fr-FR" sz="1100" b="1" dirty="0">
                <a:solidFill>
                  <a:schemeClr val="tx1">
                    <a:lumMod val="85000"/>
                    <a:lumOff val="15000"/>
                  </a:schemeClr>
                </a:solidFill>
              </a:rPr>
              <a:t>Pour tous les algorithmes</a:t>
            </a:r>
          </a:p>
        </p:txBody>
      </p:sp>
      <p:grpSp>
        <p:nvGrpSpPr>
          <p:cNvPr id="25" name="Groupe 24">
            <a:extLst>
              <a:ext uri="{FF2B5EF4-FFF2-40B4-BE49-F238E27FC236}">
                <a16:creationId xmlns:a16="http://schemas.microsoft.com/office/drawing/2014/main" id="{428D1186-40AD-928B-F5B6-EB0F9349C710}"/>
              </a:ext>
            </a:extLst>
          </p:cNvPr>
          <p:cNvGrpSpPr/>
          <p:nvPr/>
        </p:nvGrpSpPr>
        <p:grpSpPr>
          <a:xfrm>
            <a:off x="9318498" y="3387264"/>
            <a:ext cx="2540081" cy="1922013"/>
            <a:chOff x="9318498" y="3387264"/>
            <a:chExt cx="2540081" cy="1922013"/>
          </a:xfrm>
        </p:grpSpPr>
        <p:sp>
          <p:nvSpPr>
            <p:cNvPr id="23" name="Rectangle : coins arrondis 22">
              <a:extLst>
                <a:ext uri="{FF2B5EF4-FFF2-40B4-BE49-F238E27FC236}">
                  <a16:creationId xmlns:a16="http://schemas.microsoft.com/office/drawing/2014/main" id="{42F8DE4A-8215-46AE-4382-68FF8C974E8F}"/>
                </a:ext>
              </a:extLst>
            </p:cNvPr>
            <p:cNvSpPr/>
            <p:nvPr/>
          </p:nvSpPr>
          <p:spPr>
            <a:xfrm>
              <a:off x="9406701" y="3387265"/>
              <a:ext cx="2394052" cy="1922012"/>
            </a:xfrm>
            <a:prstGeom prst="roundRect">
              <a:avLst>
                <a:gd name="adj" fmla="val 5371"/>
              </a:avLst>
            </a:prstGeom>
            <a:solidFill>
              <a:schemeClr val="bg1">
                <a:lumMod val="95000"/>
              </a:schemeClr>
            </a:solidFill>
            <a:ln w="952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95250" lvl="1" algn="ctr">
                <a:spcAft>
                  <a:spcPts val="600"/>
                </a:spcAft>
                <a:buClr>
                  <a:schemeClr val="accent1"/>
                </a:buClr>
              </a:pPr>
              <a:endParaRPr lang="fr-FR" sz="1100"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C629DC41-8D4E-8512-9D3E-A2FF215C48DD}"/>
                    </a:ext>
                  </a:extLst>
                </p:cNvPr>
                <p:cNvSpPr txBox="1"/>
                <p:nvPr/>
              </p:nvSpPr>
              <p:spPr>
                <a:xfrm>
                  <a:off x="9824694" y="3387264"/>
                  <a:ext cx="1527688" cy="488980"/>
                </a:xfrm>
                <a:prstGeom prst="rect">
                  <a:avLst/>
                </a:prstGeom>
                <a:noFill/>
              </p:spPr>
              <p:txBody>
                <a:bodyPr wrap="square">
                  <a:spAutoFit/>
                </a:bodyPr>
                <a:lstStyle/>
                <a:p>
                  <a:pPr marL="95250" lvl="1">
                    <a:spcAft>
                      <a:spcPts val="600"/>
                    </a:spcAft>
                    <a:buClr>
                      <a:schemeClr val="accent3"/>
                    </a:buClr>
                  </a:pPr>
                  <a14:m>
                    <m:oMathPara xmlns:m="http://schemas.openxmlformats.org/officeDocument/2006/math">
                      <m:oMathParaPr>
                        <m:jc m:val="centerGroup"/>
                      </m:oMathParaPr>
                      <m:oMath xmlns:m="http://schemas.openxmlformats.org/officeDocument/2006/math">
                        <m:r>
                          <a:rPr lang="fr-FR" sz="1050" i="1" dirty="0" smtClean="0">
                            <a:solidFill>
                              <a:schemeClr val="tx1">
                                <a:lumMod val="85000"/>
                                <a:lumOff val="15000"/>
                              </a:schemeClr>
                            </a:solidFill>
                            <a:latin typeface="Cambria Math" panose="02040503050406030204" pitchFamily="18" charset="0"/>
                            <a:ea typeface="Cambria Math" panose="02040503050406030204" pitchFamily="18" charset="0"/>
                          </a:rPr>
                          <m:t>𝑟</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𝑒𝑐𝑎𝑙𝑙</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m:t>
                        </m:r>
                        <m:f>
                          <m:fPr>
                            <m:ctrlP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ctrlPr>
                          </m:fPr>
                          <m:num>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𝑇𝑃</m:t>
                            </m:r>
                          </m:num>
                          <m:den>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𝑇𝑃</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𝐹𝑁</m:t>
                            </m:r>
                          </m:den>
                        </m:f>
                      </m:oMath>
                    </m:oMathPara>
                  </a14:m>
                  <a:endParaRPr lang="fr-FR" sz="300" i="1" dirty="0">
                    <a:solidFill>
                      <a:schemeClr val="tx1">
                        <a:lumMod val="85000"/>
                        <a:lumOff val="15000"/>
                      </a:schemeClr>
                    </a:solidFill>
                    <a:latin typeface="Cambria Math" panose="02040503050406030204" pitchFamily="18" charset="0"/>
                    <a:ea typeface="Cambria Math" panose="02040503050406030204" pitchFamily="18" charset="0"/>
                  </a:endParaRPr>
                </a:p>
              </p:txBody>
            </p:sp>
          </mc:Choice>
          <mc:Fallback xmlns="">
            <p:sp>
              <p:nvSpPr>
                <p:cNvPr id="18" name="ZoneTexte 17">
                  <a:extLst>
                    <a:ext uri="{FF2B5EF4-FFF2-40B4-BE49-F238E27FC236}">
                      <a16:creationId xmlns:a16="http://schemas.microsoft.com/office/drawing/2014/main" id="{C629DC41-8D4E-8512-9D3E-A2FF215C48DD}"/>
                    </a:ext>
                  </a:extLst>
                </p:cNvPr>
                <p:cNvSpPr txBox="1">
                  <a:spLocks noRot="1" noChangeAspect="1" noMove="1" noResize="1" noEditPoints="1" noAdjustHandles="1" noChangeArrowheads="1" noChangeShapeType="1" noTextEdit="1"/>
                </p:cNvSpPr>
                <p:nvPr/>
              </p:nvSpPr>
              <p:spPr>
                <a:xfrm>
                  <a:off x="9824694" y="3387264"/>
                  <a:ext cx="1527688" cy="488980"/>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A91A922F-F4B6-4E73-BA44-6D1285BBF177}"/>
                    </a:ext>
                  </a:extLst>
                </p:cNvPr>
                <p:cNvSpPr txBox="1"/>
                <p:nvPr/>
              </p:nvSpPr>
              <p:spPr>
                <a:xfrm>
                  <a:off x="9376324" y="3864984"/>
                  <a:ext cx="2424429" cy="474553"/>
                </a:xfrm>
                <a:prstGeom prst="rect">
                  <a:avLst/>
                </a:prstGeom>
                <a:noFill/>
              </p:spPr>
              <p:txBody>
                <a:bodyPr wrap="square">
                  <a:spAutoFit/>
                </a:bodyPr>
                <a:lstStyle/>
                <a:p>
                  <a:pPr marL="95250" lvl="1">
                    <a:spcAft>
                      <a:spcPts val="600"/>
                    </a:spcAft>
                    <a:buClr>
                      <a:schemeClr val="accent3"/>
                    </a:buClr>
                  </a:pPr>
                  <a14:m>
                    <m:oMathPara xmlns:m="http://schemas.openxmlformats.org/officeDocument/2006/math">
                      <m:oMathParaPr>
                        <m:jc m:val="centerGroup"/>
                      </m:oMathParaPr>
                      <m:oMath xmlns:m="http://schemas.openxmlformats.org/officeDocument/2006/math">
                        <m:r>
                          <a:rPr lang="fr-FR" sz="1050" i="1" dirty="0" smtClean="0">
                            <a:solidFill>
                              <a:schemeClr val="tx1">
                                <a:lumMod val="85000"/>
                                <a:lumOff val="15000"/>
                              </a:schemeClr>
                            </a:solidFill>
                            <a:latin typeface="Cambria Math" panose="02040503050406030204" pitchFamily="18" charset="0"/>
                            <a:ea typeface="Cambria Math" panose="02040503050406030204" pitchFamily="18" charset="0"/>
                          </a:rPr>
                          <m:t>𝑎</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𝑐𝑐𝑢𝑟𝑎𝑐𝑦</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m:t>
                        </m:r>
                        <m:f>
                          <m:fPr>
                            <m:ctrlP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ctrlPr>
                          </m:fPr>
                          <m:num>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𝑇𝑁</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 </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𝑇𝑃</m:t>
                            </m:r>
                          </m:num>
                          <m:den>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𝑇𝑁</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𝐹𝑃</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𝐹𝑁</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𝑇𝑃</m:t>
                            </m:r>
                          </m:den>
                        </m:f>
                      </m:oMath>
                    </m:oMathPara>
                  </a14:m>
                  <a:endParaRPr lang="fr-FR" sz="300" i="1" dirty="0">
                    <a:solidFill>
                      <a:schemeClr val="tx1">
                        <a:lumMod val="85000"/>
                        <a:lumOff val="15000"/>
                      </a:schemeClr>
                    </a:solidFill>
                    <a:latin typeface="Cambria Math" panose="02040503050406030204" pitchFamily="18" charset="0"/>
                    <a:ea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A91A922F-F4B6-4E73-BA44-6D1285BBF177}"/>
                    </a:ext>
                  </a:extLst>
                </p:cNvPr>
                <p:cNvSpPr txBox="1">
                  <a:spLocks noRot="1" noChangeAspect="1" noMove="1" noResize="1" noEditPoints="1" noAdjustHandles="1" noChangeArrowheads="1" noChangeShapeType="1" noTextEdit="1"/>
                </p:cNvSpPr>
                <p:nvPr/>
              </p:nvSpPr>
              <p:spPr>
                <a:xfrm>
                  <a:off x="9376324" y="3864984"/>
                  <a:ext cx="2424429" cy="474553"/>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B6016E7D-0ED4-073F-EE5C-AAAC48EE6F4D}"/>
                    </a:ext>
                  </a:extLst>
                </p:cNvPr>
                <p:cNvSpPr txBox="1"/>
                <p:nvPr/>
              </p:nvSpPr>
              <p:spPr>
                <a:xfrm>
                  <a:off x="9824694" y="4328277"/>
                  <a:ext cx="1527688" cy="488980"/>
                </a:xfrm>
                <a:prstGeom prst="rect">
                  <a:avLst/>
                </a:prstGeom>
                <a:noFill/>
              </p:spPr>
              <p:txBody>
                <a:bodyPr wrap="square">
                  <a:spAutoFit/>
                </a:bodyPr>
                <a:lstStyle/>
                <a:p>
                  <a:pPr marL="95250" lvl="1">
                    <a:spcAft>
                      <a:spcPts val="600"/>
                    </a:spcAft>
                    <a:buClr>
                      <a:schemeClr val="accent3"/>
                    </a:buClr>
                  </a:pPr>
                  <a14:m>
                    <m:oMathPara xmlns:m="http://schemas.openxmlformats.org/officeDocument/2006/math">
                      <m:oMathParaPr>
                        <m:jc m:val="centerGroup"/>
                      </m:oMathParaPr>
                      <m:oMath xmlns:m="http://schemas.openxmlformats.org/officeDocument/2006/math">
                        <m:r>
                          <a:rPr lang="fr-FR" sz="1050" i="1" dirty="0" smtClean="0">
                            <a:solidFill>
                              <a:schemeClr val="tx1">
                                <a:lumMod val="85000"/>
                                <a:lumOff val="15000"/>
                              </a:schemeClr>
                            </a:solidFill>
                            <a:latin typeface="Cambria Math" panose="02040503050406030204" pitchFamily="18" charset="0"/>
                            <a:ea typeface="Cambria Math" panose="02040503050406030204" pitchFamily="18" charset="0"/>
                          </a:rPr>
                          <m:t>𝑝</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𝑟𝑒𝑐𝑖𝑠𝑖𝑜𝑛</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m:t>
                        </m:r>
                        <m:f>
                          <m:fPr>
                            <m:ctrlP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ctrlPr>
                          </m:fPr>
                          <m:num>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𝑇𝑃</m:t>
                            </m:r>
                          </m:num>
                          <m:den>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𝑇𝑃</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𝐹𝑃</m:t>
                            </m:r>
                          </m:den>
                        </m:f>
                      </m:oMath>
                    </m:oMathPara>
                  </a14:m>
                  <a:endParaRPr lang="fr-FR" sz="300" i="1" dirty="0">
                    <a:solidFill>
                      <a:schemeClr val="tx1">
                        <a:lumMod val="85000"/>
                        <a:lumOff val="15000"/>
                      </a:schemeClr>
                    </a:solidFill>
                    <a:latin typeface="Cambria Math" panose="02040503050406030204" pitchFamily="18" charset="0"/>
                    <a:ea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B6016E7D-0ED4-073F-EE5C-AAAC48EE6F4D}"/>
                    </a:ext>
                  </a:extLst>
                </p:cNvPr>
                <p:cNvSpPr txBox="1">
                  <a:spLocks noRot="1" noChangeAspect="1" noMove="1" noResize="1" noEditPoints="1" noAdjustHandles="1" noChangeArrowheads="1" noChangeShapeType="1" noTextEdit="1"/>
                </p:cNvSpPr>
                <p:nvPr/>
              </p:nvSpPr>
              <p:spPr>
                <a:xfrm>
                  <a:off x="9824694" y="4328277"/>
                  <a:ext cx="1527688" cy="488980"/>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ZoneTexte 21">
                  <a:extLst>
                    <a:ext uri="{FF2B5EF4-FFF2-40B4-BE49-F238E27FC236}">
                      <a16:creationId xmlns:a16="http://schemas.microsoft.com/office/drawing/2014/main" id="{4695F4A6-427C-66B6-E493-110278FEE3C0}"/>
                    </a:ext>
                  </a:extLst>
                </p:cNvPr>
                <p:cNvSpPr txBox="1"/>
                <p:nvPr/>
              </p:nvSpPr>
              <p:spPr>
                <a:xfrm>
                  <a:off x="9318498" y="4805997"/>
                  <a:ext cx="2540081" cy="503279"/>
                </a:xfrm>
                <a:prstGeom prst="rect">
                  <a:avLst/>
                </a:prstGeom>
                <a:noFill/>
              </p:spPr>
              <p:txBody>
                <a:bodyPr wrap="square">
                  <a:spAutoFit/>
                </a:bodyPr>
                <a:lstStyle/>
                <a:p>
                  <a:pPr marL="95250" lvl="1">
                    <a:spcAft>
                      <a:spcPts val="600"/>
                    </a:spcAft>
                    <a:buClr>
                      <a:schemeClr val="accent3"/>
                    </a:buClr>
                  </a:pPr>
                  <a14:m>
                    <m:oMathPara xmlns:m="http://schemas.openxmlformats.org/officeDocument/2006/math">
                      <m:oMathParaPr>
                        <m:jc m:val="centerGroup"/>
                      </m:oMathParaPr>
                      <m:oMath xmlns:m="http://schemas.openxmlformats.org/officeDocument/2006/math">
                        <m:r>
                          <a:rPr lang="fr-FR" sz="1050" i="1" dirty="0" smtClean="0">
                            <a:solidFill>
                              <a:schemeClr val="tx1">
                                <a:lumMod val="85000"/>
                                <a:lumOff val="15000"/>
                              </a:schemeClr>
                            </a:solidFill>
                            <a:latin typeface="Cambria Math" panose="02040503050406030204" pitchFamily="18" charset="0"/>
                            <a:ea typeface="Cambria Math" panose="02040503050406030204" pitchFamily="18" charset="0"/>
                          </a:rPr>
                          <m:t>𝐹</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1_</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𝑠𝑐𝑜𝑟𝑒</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=2 ∗ </m:t>
                        </m:r>
                        <m:f>
                          <m:fPr>
                            <m:ctrlP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ctrlPr>
                          </m:fPr>
                          <m:num>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𝑝𝑟𝑒𝑐𝑖𝑠𝑖𝑜𝑛</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 ∗</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𝑟𝑒𝑐𝑎𝑙𝑙</m:t>
                            </m:r>
                          </m:num>
                          <m:den>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𝑝𝑟𝑒𝑐𝑖𝑠𝑖𝑜𝑛</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m:t>
                            </m:r>
                            <m:r>
                              <a:rPr lang="fr-FR" sz="1050" b="0" i="1" dirty="0" smtClean="0">
                                <a:solidFill>
                                  <a:schemeClr val="tx1">
                                    <a:lumMod val="85000"/>
                                    <a:lumOff val="15000"/>
                                  </a:schemeClr>
                                </a:solidFill>
                                <a:latin typeface="Cambria Math" panose="02040503050406030204" pitchFamily="18" charset="0"/>
                                <a:ea typeface="Cambria Math" panose="02040503050406030204" pitchFamily="18" charset="0"/>
                              </a:rPr>
                              <m:t>𝑟𝑒𝑐𝑎𝑙𝑙</m:t>
                            </m:r>
                          </m:den>
                        </m:f>
                      </m:oMath>
                    </m:oMathPara>
                  </a14:m>
                  <a:endParaRPr lang="fr-FR" sz="300" i="1" dirty="0">
                    <a:solidFill>
                      <a:schemeClr val="tx1">
                        <a:lumMod val="85000"/>
                        <a:lumOff val="15000"/>
                      </a:schemeClr>
                    </a:solidFill>
                    <a:latin typeface="Cambria Math" panose="02040503050406030204" pitchFamily="18" charset="0"/>
                    <a:ea typeface="Cambria Math" panose="02040503050406030204" pitchFamily="18" charset="0"/>
                  </a:endParaRPr>
                </a:p>
              </p:txBody>
            </p:sp>
          </mc:Choice>
          <mc:Fallback xmlns="">
            <p:sp>
              <p:nvSpPr>
                <p:cNvPr id="22" name="ZoneTexte 21">
                  <a:extLst>
                    <a:ext uri="{FF2B5EF4-FFF2-40B4-BE49-F238E27FC236}">
                      <a16:creationId xmlns:a16="http://schemas.microsoft.com/office/drawing/2014/main" id="{4695F4A6-427C-66B6-E493-110278FEE3C0}"/>
                    </a:ext>
                  </a:extLst>
                </p:cNvPr>
                <p:cNvSpPr txBox="1">
                  <a:spLocks noRot="1" noChangeAspect="1" noMove="1" noResize="1" noEditPoints="1" noAdjustHandles="1" noChangeArrowheads="1" noChangeShapeType="1" noTextEdit="1"/>
                </p:cNvSpPr>
                <p:nvPr/>
              </p:nvSpPr>
              <p:spPr>
                <a:xfrm>
                  <a:off x="9318498" y="4805997"/>
                  <a:ext cx="2540081" cy="503279"/>
                </a:xfrm>
                <a:prstGeom prst="rect">
                  <a:avLst/>
                </a:prstGeom>
                <a:blipFill>
                  <a:blip r:embed="rId6"/>
                  <a:stretch>
                    <a:fillRect/>
                  </a:stretch>
                </a:blipFill>
              </p:spPr>
              <p:txBody>
                <a:bodyPr/>
                <a:lstStyle/>
                <a:p>
                  <a:r>
                    <a:rPr lang="fr-FR">
                      <a:noFill/>
                    </a:rPr>
                    <a:t> </a:t>
                  </a:r>
                </a:p>
              </p:txBody>
            </p:sp>
          </mc:Fallback>
        </mc:AlternateContent>
      </p:grpSp>
      <p:sp>
        <p:nvSpPr>
          <p:cNvPr id="6" name="Rectangle : coins arrondis 5">
            <a:extLst>
              <a:ext uri="{FF2B5EF4-FFF2-40B4-BE49-F238E27FC236}">
                <a16:creationId xmlns:a16="http://schemas.microsoft.com/office/drawing/2014/main" id="{4DC9F577-28AE-93D5-1295-DE111D7FA1C4}"/>
              </a:ext>
            </a:extLst>
          </p:cNvPr>
          <p:cNvSpPr/>
          <p:nvPr/>
        </p:nvSpPr>
        <p:spPr>
          <a:xfrm>
            <a:off x="436256" y="2219051"/>
            <a:ext cx="5440827" cy="428344"/>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lgn="just">
              <a:spcAft>
                <a:spcPts val="600"/>
              </a:spcAft>
              <a:buClr>
                <a:schemeClr val="accent3"/>
              </a:buClr>
              <a:buFont typeface="Wingdings" panose="05000000000000000000" pitchFamily="2" charset="2"/>
              <a:buChar char="§"/>
            </a:pPr>
            <a:r>
              <a:rPr lang="fr-FR" sz="1100" b="1" dirty="0">
                <a:solidFill>
                  <a:schemeClr val="tx1">
                    <a:lumMod val="85000"/>
                    <a:lumOff val="15000"/>
                  </a:schemeClr>
                </a:solidFill>
              </a:rPr>
              <a:t>K-</a:t>
            </a:r>
            <a:r>
              <a:rPr lang="fr-FR" sz="1100" b="1" dirty="0" err="1">
                <a:solidFill>
                  <a:schemeClr val="tx1">
                    <a:lumMod val="85000"/>
                    <a:lumOff val="15000"/>
                  </a:schemeClr>
                </a:solidFill>
              </a:rPr>
              <a:t>means</a:t>
            </a:r>
            <a:r>
              <a:rPr lang="fr-FR" sz="1100" dirty="0">
                <a:solidFill>
                  <a:schemeClr val="tx1">
                    <a:lumMod val="85000"/>
                    <a:lumOff val="15000"/>
                  </a:schemeClr>
                </a:solidFill>
              </a:rPr>
              <a:t> : Détermine 2 clusters, puis identifie la classe (vrai ou faux billet) de chacun selon ses individus. Il affecte alors à un billet testé la classe du centroïde le plus proche</a:t>
            </a:r>
          </a:p>
        </p:txBody>
      </p:sp>
      <p:sp>
        <p:nvSpPr>
          <p:cNvPr id="11" name="Rectangle : coins arrondis 10">
            <a:extLst>
              <a:ext uri="{FF2B5EF4-FFF2-40B4-BE49-F238E27FC236}">
                <a16:creationId xmlns:a16="http://schemas.microsoft.com/office/drawing/2014/main" id="{EB96F0BE-C3AB-C71B-0E3E-B9BB1C8C43A4}"/>
              </a:ext>
            </a:extLst>
          </p:cNvPr>
          <p:cNvSpPr/>
          <p:nvPr/>
        </p:nvSpPr>
        <p:spPr>
          <a:xfrm>
            <a:off x="436256" y="2664682"/>
            <a:ext cx="5440827" cy="312097"/>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lgn="just">
              <a:spcAft>
                <a:spcPts val="600"/>
              </a:spcAft>
              <a:buClr>
                <a:schemeClr val="accent3"/>
              </a:buClr>
              <a:buFont typeface="Wingdings" panose="05000000000000000000" pitchFamily="2" charset="2"/>
              <a:buChar char="§"/>
            </a:pPr>
            <a:r>
              <a:rPr lang="fr-FR" sz="1100" b="1" dirty="0">
                <a:solidFill>
                  <a:schemeClr val="tx1">
                    <a:lumMod val="85000"/>
                    <a:lumOff val="15000"/>
                  </a:schemeClr>
                </a:solidFill>
              </a:rPr>
              <a:t>KNN</a:t>
            </a:r>
            <a:r>
              <a:rPr lang="fr-FR" sz="1100" dirty="0">
                <a:solidFill>
                  <a:schemeClr val="tx1">
                    <a:lumMod val="85000"/>
                    <a:lumOff val="15000"/>
                  </a:schemeClr>
                </a:solidFill>
              </a:rPr>
              <a:t> : Estime la classe d’un billet testé d’après la classe des k plus proches voisins</a:t>
            </a:r>
          </a:p>
          <a:p>
            <a:pPr marL="723900" lvl="2" indent="-171450" algn="just">
              <a:spcAft>
                <a:spcPts val="600"/>
              </a:spcAft>
              <a:buClr>
                <a:schemeClr val="accent1"/>
              </a:buClr>
              <a:buFont typeface="Wingdings" panose="05000000000000000000" pitchFamily="2" charset="2"/>
              <a:buChar char="§"/>
            </a:pPr>
            <a:endParaRPr lang="fr-FR" sz="1100" dirty="0">
              <a:solidFill>
                <a:schemeClr val="tx1">
                  <a:lumMod val="85000"/>
                  <a:lumOff val="15000"/>
                </a:schemeClr>
              </a:solidFill>
            </a:endParaRPr>
          </a:p>
        </p:txBody>
      </p:sp>
      <p:sp>
        <p:nvSpPr>
          <p:cNvPr id="13" name="Rectangle : coins arrondis 12">
            <a:extLst>
              <a:ext uri="{FF2B5EF4-FFF2-40B4-BE49-F238E27FC236}">
                <a16:creationId xmlns:a16="http://schemas.microsoft.com/office/drawing/2014/main" id="{3758665F-AEB6-B991-756D-26331AC7D232}"/>
              </a:ext>
            </a:extLst>
          </p:cNvPr>
          <p:cNvSpPr/>
          <p:nvPr/>
        </p:nvSpPr>
        <p:spPr>
          <a:xfrm>
            <a:off x="436256" y="2927158"/>
            <a:ext cx="5440827" cy="811481"/>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lgn="just">
              <a:spcAft>
                <a:spcPts val="600"/>
              </a:spcAft>
              <a:buClr>
                <a:schemeClr val="accent3"/>
              </a:buClr>
              <a:buFont typeface="Wingdings" panose="05000000000000000000" pitchFamily="2" charset="2"/>
              <a:buChar char="§"/>
            </a:pPr>
            <a:r>
              <a:rPr lang="fr-FR" sz="1100" b="1" dirty="0">
                <a:solidFill>
                  <a:schemeClr val="tx1">
                    <a:lumMod val="85000"/>
                    <a:lumOff val="15000"/>
                  </a:schemeClr>
                </a:solidFill>
              </a:rPr>
              <a:t>Forêt aléatoire </a:t>
            </a:r>
            <a:r>
              <a:rPr lang="fr-FR" sz="1100" dirty="0">
                <a:solidFill>
                  <a:schemeClr val="tx1">
                    <a:lumMod val="85000"/>
                    <a:lumOff val="15000"/>
                  </a:schemeClr>
                </a:solidFill>
              </a:rPr>
              <a:t>: Ensemble d’arbres de décision permettant de moyenner les probabilités d’authenticité d’un billet. Chaque arbre de décision divise successivement l’ensemble des individus selon les valeurs prises par chaque variable explicative, pour aboutir à une classe par ensemble de valeurs.</a:t>
            </a:r>
          </a:p>
        </p:txBody>
      </p:sp>
      <p:sp>
        <p:nvSpPr>
          <p:cNvPr id="15" name="Rectangle : coins arrondis 14">
            <a:extLst>
              <a:ext uri="{FF2B5EF4-FFF2-40B4-BE49-F238E27FC236}">
                <a16:creationId xmlns:a16="http://schemas.microsoft.com/office/drawing/2014/main" id="{DFA7658F-C52A-8577-58E2-4ACE496E35C2}"/>
              </a:ext>
            </a:extLst>
          </p:cNvPr>
          <p:cNvSpPr/>
          <p:nvPr/>
        </p:nvSpPr>
        <p:spPr>
          <a:xfrm>
            <a:off x="6396560" y="3811803"/>
            <a:ext cx="2812176" cy="466460"/>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1200"/>
              </a:spcAft>
              <a:buClr>
                <a:schemeClr val="accent1"/>
              </a:buClr>
              <a:buFont typeface="Wingdings" panose="05000000000000000000" pitchFamily="2" charset="2"/>
              <a:buChar char="§"/>
            </a:pPr>
            <a:r>
              <a:rPr lang="fr-FR" sz="1100" b="1" dirty="0">
                <a:solidFill>
                  <a:schemeClr val="tx1">
                    <a:lumMod val="85000"/>
                    <a:lumOff val="15000"/>
                  </a:schemeClr>
                </a:solidFill>
              </a:rPr>
              <a:t>Exactitude (</a:t>
            </a:r>
            <a:r>
              <a:rPr lang="fr-FR" sz="1100" b="1" dirty="0" err="1">
                <a:solidFill>
                  <a:schemeClr val="tx1">
                    <a:lumMod val="85000"/>
                    <a:lumOff val="15000"/>
                  </a:schemeClr>
                </a:solidFill>
              </a:rPr>
              <a:t>accuracy</a:t>
            </a:r>
            <a:r>
              <a:rPr lang="fr-FR" sz="1100" b="1" dirty="0">
                <a:solidFill>
                  <a:schemeClr val="tx1">
                    <a:lumMod val="85000"/>
                    <a:lumOff val="15000"/>
                  </a:schemeClr>
                </a:solidFill>
              </a:rPr>
              <a:t>) : </a:t>
            </a:r>
            <a:r>
              <a:rPr lang="fr-FR" sz="1100" dirty="0">
                <a:solidFill>
                  <a:schemeClr val="tx1">
                    <a:lumMod val="85000"/>
                    <a:lumOff val="15000"/>
                  </a:schemeClr>
                </a:solidFill>
              </a:rPr>
              <a:t>Part de prévisions correctes sur l’ensemble</a:t>
            </a:r>
          </a:p>
        </p:txBody>
      </p:sp>
      <p:sp>
        <p:nvSpPr>
          <p:cNvPr id="16" name="Rectangle : coins arrondis 15">
            <a:extLst>
              <a:ext uri="{FF2B5EF4-FFF2-40B4-BE49-F238E27FC236}">
                <a16:creationId xmlns:a16="http://schemas.microsoft.com/office/drawing/2014/main" id="{EB078022-A481-1626-383E-11AC75919BD8}"/>
              </a:ext>
            </a:extLst>
          </p:cNvPr>
          <p:cNvSpPr/>
          <p:nvPr/>
        </p:nvSpPr>
        <p:spPr>
          <a:xfrm>
            <a:off x="6396560" y="4339537"/>
            <a:ext cx="2812176" cy="466460"/>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1200"/>
              </a:spcAft>
              <a:buClr>
                <a:schemeClr val="accent1"/>
              </a:buClr>
              <a:buFont typeface="Wingdings" panose="05000000000000000000" pitchFamily="2" charset="2"/>
              <a:buChar char="§"/>
            </a:pPr>
            <a:r>
              <a:rPr lang="fr-FR" sz="1100" b="1" dirty="0">
                <a:solidFill>
                  <a:schemeClr val="tx1">
                    <a:lumMod val="85000"/>
                    <a:lumOff val="15000"/>
                  </a:schemeClr>
                </a:solidFill>
              </a:rPr>
              <a:t>Précision (</a:t>
            </a:r>
            <a:r>
              <a:rPr lang="fr-FR" sz="1100" b="1" dirty="0" err="1">
                <a:solidFill>
                  <a:schemeClr val="tx1">
                    <a:lumMod val="85000"/>
                    <a:lumOff val="15000"/>
                  </a:schemeClr>
                </a:solidFill>
              </a:rPr>
              <a:t>precision</a:t>
            </a:r>
            <a:r>
              <a:rPr lang="fr-FR" sz="1100" b="1" dirty="0">
                <a:solidFill>
                  <a:schemeClr val="tx1">
                    <a:lumMod val="85000"/>
                    <a:lumOff val="15000"/>
                  </a:schemeClr>
                </a:solidFill>
              </a:rPr>
              <a:t>) : </a:t>
            </a:r>
            <a:r>
              <a:rPr lang="fr-FR" sz="1100" dirty="0">
                <a:solidFill>
                  <a:schemeClr val="tx1">
                    <a:lumMod val="85000"/>
                    <a:lumOff val="15000"/>
                  </a:schemeClr>
                </a:solidFill>
              </a:rPr>
              <a:t>Part de faux billets dans les billets identifiés comme faux</a:t>
            </a:r>
          </a:p>
        </p:txBody>
      </p:sp>
      <p:sp>
        <p:nvSpPr>
          <p:cNvPr id="17" name="Rectangle : coins arrondis 16">
            <a:extLst>
              <a:ext uri="{FF2B5EF4-FFF2-40B4-BE49-F238E27FC236}">
                <a16:creationId xmlns:a16="http://schemas.microsoft.com/office/drawing/2014/main" id="{3FFD1847-E104-AFFB-FCB5-FFF93A3D7112}"/>
              </a:ext>
            </a:extLst>
          </p:cNvPr>
          <p:cNvSpPr/>
          <p:nvPr/>
        </p:nvSpPr>
        <p:spPr>
          <a:xfrm>
            <a:off x="6396560" y="4817257"/>
            <a:ext cx="2812176" cy="466460"/>
          </a:xfrm>
          <a:prstGeom prst="roundRect">
            <a:avLst>
              <a:gd name="adj" fmla="val 104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marL="266700" lvl="1" indent="-171450">
              <a:spcAft>
                <a:spcPts val="1200"/>
              </a:spcAft>
              <a:buClr>
                <a:schemeClr val="accent1"/>
              </a:buClr>
              <a:buFont typeface="Wingdings" panose="05000000000000000000" pitchFamily="2" charset="2"/>
              <a:buChar char="§"/>
            </a:pPr>
            <a:r>
              <a:rPr lang="fr-FR" sz="1100" b="1" dirty="0">
                <a:solidFill>
                  <a:schemeClr val="tx1">
                    <a:lumMod val="85000"/>
                    <a:lumOff val="15000"/>
                  </a:schemeClr>
                </a:solidFill>
              </a:rPr>
              <a:t>Score F1 (f1 score): </a:t>
            </a:r>
            <a:r>
              <a:rPr lang="fr-FR" sz="1100" dirty="0">
                <a:solidFill>
                  <a:schemeClr val="tx1">
                    <a:lumMod val="85000"/>
                    <a:lumOff val="15000"/>
                  </a:schemeClr>
                </a:solidFill>
              </a:rPr>
              <a:t>Combinaison du rappel et de la précision</a:t>
            </a:r>
          </a:p>
        </p:txBody>
      </p:sp>
    </p:spTree>
    <p:extLst>
      <p:ext uri="{BB962C8B-B14F-4D97-AF65-F5344CB8AC3E}">
        <p14:creationId xmlns:p14="http://schemas.microsoft.com/office/powerpoint/2010/main" val="202704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9" grpId="0"/>
      <p:bldP spid="4" grpId="0" animBg="1"/>
      <p:bldP spid="10" grpId="0" animBg="1"/>
      <p:bldP spid="12" grpId="0"/>
      <p:bldP spid="14" grpId="0" animBg="1"/>
      <p:bldP spid="5" grpId="0" animBg="1"/>
      <p:bldP spid="8" grpId="0" animBg="1"/>
      <p:bldP spid="6" grpId="0"/>
      <p:bldP spid="13" grpId="0"/>
      <p:bldP spid="15" grpId="0"/>
      <p:bldP spid="16" grpId="0"/>
      <p:bldP spid="17" grpId="0"/>
    </p:bldLst>
  </p:timing>
</p:sld>
</file>

<file path=ppt/theme/theme1.xml><?xml version="1.0" encoding="utf-8"?>
<a:theme xmlns:a="http://schemas.openxmlformats.org/drawingml/2006/main" name="Thème Offic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31390</TotalTime>
  <Words>2672</Words>
  <Application>Microsoft Office PowerPoint</Application>
  <PresentationFormat>Grand écran</PresentationFormat>
  <Paragraphs>339</Paragraphs>
  <Slides>17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Calibri</vt:lpstr>
      <vt:lpstr>Calibri (Corps)</vt:lpstr>
      <vt:lpstr>Cambria Math</vt:lpstr>
      <vt:lpstr>Montserrat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Groshens</dc:creator>
  <cp:lastModifiedBy>t88292</cp:lastModifiedBy>
  <cp:revision>113</cp:revision>
  <dcterms:created xsi:type="dcterms:W3CDTF">2024-09-23T09:34:09Z</dcterms:created>
  <dcterms:modified xsi:type="dcterms:W3CDTF">2025-02-19T10:20:35Z</dcterms:modified>
</cp:coreProperties>
</file>