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60" r:id="rId3"/>
    <p:sldId id="272" r:id="rId4"/>
    <p:sldId id="268" r:id="rId5"/>
    <p:sldId id="261"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B753B"/>
    <a:srgbClr val="E4E4E4"/>
    <a:srgbClr val="55A868"/>
    <a:srgbClr val="446CAC"/>
    <a:srgbClr val="C44E52"/>
    <a:srgbClr val="FFFFFF"/>
    <a:srgbClr val="C9A4E4"/>
    <a:srgbClr val="9FFFCA"/>
    <a:srgbClr val="D8BEEC"/>
    <a:srgbClr val="F9B3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94660"/>
  </p:normalViewPr>
  <p:slideViewPr>
    <p:cSldViewPr snapToGrid="0" showGuides="1">
      <p:cViewPr varScale="1">
        <p:scale>
          <a:sx n="62" d="100"/>
          <a:sy n="62" d="100"/>
        </p:scale>
        <p:origin x="894" y="84"/>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5FB160-A85F-2F88-6F84-6004B15BD65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308F8B83-BFB6-8734-5ADF-03E439AE5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4D3ED71-996A-67D7-1658-373CD42E7FEB}"/>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05485A0F-34FB-79BD-C4CC-0E06B68231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3F29013-DF26-82F7-5A20-FF1425A307C4}"/>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3361922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955D0-7DB1-6D4B-E129-FC05C07C5DAC}"/>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CCA39E67-1CC3-0EA0-718C-B53464BA14B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2D12C3C-8ED8-4783-979C-344737A7CCDD}"/>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FF3833D3-0C43-0C30-9750-C6545D3CEA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522D95C-FF98-0B27-8FB0-4259B336F1FF}"/>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106671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D135A96-3CD4-15E6-95FA-FF533BA01A6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CBDF311-D9ED-85DF-0750-1325040F91E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1E0B14B-2935-B8E2-6236-BB9E66CEC855}"/>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9073EB55-EFDA-38AF-6496-3D854D1F09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CC1233B-357F-0744-9E68-5969E9B482EB}"/>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302619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22D08-1794-97A9-5D71-9E718F34506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78A002B-C507-C7B1-0910-38F2E73E848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85ECEE7-B221-C411-B343-BA0282F80487}"/>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D60CEEAC-9E84-7AD7-C2A6-C4FFEDA028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798A59-43A8-5059-2D44-EB8DD5BE6250}"/>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326172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4197DB-C7DA-1125-47E7-195CAD9FF3B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F961BC2-902D-3A4A-586A-E4DCA69982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9B78C17-014A-9500-FA23-DB18007F1C45}"/>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98B4E9C6-F204-696D-80FA-F081B3EFAC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0B29BBB-883F-C43F-6633-40C6036DED74}"/>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107404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8944F6-6094-9451-B974-CF587BA8E69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C72D7FD-2FF2-CC14-0056-4621C3D099C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F950DE5-7C3E-C9A3-CA46-D7492478E371}"/>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081712B-4AD1-8763-510D-0DACCDB922C3}"/>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6" name="Espace réservé du pied de page 5">
            <a:extLst>
              <a:ext uri="{FF2B5EF4-FFF2-40B4-BE49-F238E27FC236}">
                <a16:creationId xmlns:a16="http://schemas.microsoft.com/office/drawing/2014/main" id="{31575385-41DF-BA7C-5D6A-C1D4B20323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46CFBA-9D84-FA9B-67C1-E09D0F475A13}"/>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130883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9BC180-721D-30D7-15B7-B22AC1595B7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60D46A0-6968-94A9-2C00-B3DAF21D9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B7BE653-3DCB-F226-886F-862FDE280EC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14BE95E-60FE-C9ED-E0B6-88B85DA93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3C1287C-1199-00C1-F962-D7D9F3E37D6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54A0052-78C7-5DEA-B4CC-F1F6DFF620A8}"/>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8" name="Espace réservé du pied de page 7">
            <a:extLst>
              <a:ext uri="{FF2B5EF4-FFF2-40B4-BE49-F238E27FC236}">
                <a16:creationId xmlns:a16="http://schemas.microsoft.com/office/drawing/2014/main" id="{14803C35-DDE3-D3B8-A614-BCA5A068A05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920ED590-6548-5C0D-6ED6-9D1101138553}"/>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348724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1BB83C-C1E6-79A8-A87E-FC63C7C7FDA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2DEFEBA-F446-452D-5BF0-E4AA9B753A19}"/>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4" name="Espace réservé du pied de page 3">
            <a:extLst>
              <a:ext uri="{FF2B5EF4-FFF2-40B4-BE49-F238E27FC236}">
                <a16:creationId xmlns:a16="http://schemas.microsoft.com/office/drawing/2014/main" id="{67C7E85D-74C8-BD56-E897-337E41ADA2CB}"/>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19B887F-9F36-4D32-7E17-5D0909335142}"/>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74277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4CDC430-CFD5-2EB6-B79C-E69FA68EE3EF}"/>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3" name="Espace réservé du pied de page 2">
            <a:extLst>
              <a:ext uri="{FF2B5EF4-FFF2-40B4-BE49-F238E27FC236}">
                <a16:creationId xmlns:a16="http://schemas.microsoft.com/office/drawing/2014/main" id="{8922D492-24C1-11BA-62F6-2ABCF56B08D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56A94BB-C271-31A9-8BAE-B98B32915693}"/>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503706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235A70-EFA9-7CA3-58BC-49CDC170AF6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F088264-0211-7D91-A85E-A9757255F6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0AB8C9BE-C12E-DDF0-5A0B-9BE145687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07A08E3-30F3-8FB7-3B06-132CEE369CFF}"/>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6" name="Espace réservé du pied de page 5">
            <a:extLst>
              <a:ext uri="{FF2B5EF4-FFF2-40B4-BE49-F238E27FC236}">
                <a16:creationId xmlns:a16="http://schemas.microsoft.com/office/drawing/2014/main" id="{0F323E17-927A-4C2F-FA84-8805AE74CB4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A95F9F97-6BC8-4D40-5A40-9A650A3E8EE5}"/>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1453540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12AB2E-2B6A-BD62-3054-4A8809AAC82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4233561-FCEC-9E49-8C37-5EC01382EB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61B321A-7C03-31AE-5BDC-2AAD16376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D7232-6339-D222-F539-D368151ACA98}"/>
              </a:ext>
            </a:extLst>
          </p:cNvPr>
          <p:cNvSpPr>
            <a:spLocks noGrp="1"/>
          </p:cNvSpPr>
          <p:nvPr>
            <p:ph type="dt" sz="half" idx="10"/>
          </p:nvPr>
        </p:nvSpPr>
        <p:spPr/>
        <p:txBody>
          <a:bodyPr/>
          <a:lstStyle/>
          <a:p>
            <a:fld id="{B727C622-AA0F-4DC2-82A4-163BBA4F1F54}" type="datetimeFigureOut">
              <a:rPr lang="fr-FR" smtClean="0"/>
              <a:t>04/07/2024</a:t>
            </a:fld>
            <a:endParaRPr lang="fr-FR"/>
          </a:p>
        </p:txBody>
      </p:sp>
      <p:sp>
        <p:nvSpPr>
          <p:cNvPr id="6" name="Espace réservé du pied de page 5">
            <a:extLst>
              <a:ext uri="{FF2B5EF4-FFF2-40B4-BE49-F238E27FC236}">
                <a16:creationId xmlns:a16="http://schemas.microsoft.com/office/drawing/2014/main" id="{061BA506-5B79-6648-8286-EA40922EB1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535EDD9-D13E-3430-165F-7F54EDAE0A80}"/>
              </a:ext>
            </a:extLst>
          </p:cNvPr>
          <p:cNvSpPr>
            <a:spLocks noGrp="1"/>
          </p:cNvSpPr>
          <p:nvPr>
            <p:ph type="sldNum" sz="quarter" idx="12"/>
          </p:nvPr>
        </p:nvSpPr>
        <p:spPr/>
        <p:txBody>
          <a:bodyPr/>
          <a:lstStyle/>
          <a:p>
            <a:fld id="{C9CFA101-B6E2-4C28-A188-81F7183DF7E3}" type="slidenum">
              <a:rPr lang="fr-FR" smtClean="0"/>
              <a:t>‹N°›</a:t>
            </a:fld>
            <a:endParaRPr lang="fr-FR"/>
          </a:p>
        </p:txBody>
      </p:sp>
    </p:spTree>
    <p:extLst>
      <p:ext uri="{BB962C8B-B14F-4D97-AF65-F5344CB8AC3E}">
        <p14:creationId xmlns:p14="http://schemas.microsoft.com/office/powerpoint/2010/main" val="1873383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505A02-BCE5-26DB-76EF-E65058B95A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EA51942-41CE-7D71-D043-6C0D29B5B6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77FAC63-C34B-35C1-3244-20CC31EC3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7C622-AA0F-4DC2-82A4-163BBA4F1F54}" type="datetimeFigureOut">
              <a:rPr lang="fr-FR" smtClean="0"/>
              <a:t>04/07/2024</a:t>
            </a:fld>
            <a:endParaRPr lang="fr-FR"/>
          </a:p>
        </p:txBody>
      </p:sp>
      <p:sp>
        <p:nvSpPr>
          <p:cNvPr id="5" name="Espace réservé du pied de page 4">
            <a:extLst>
              <a:ext uri="{FF2B5EF4-FFF2-40B4-BE49-F238E27FC236}">
                <a16:creationId xmlns:a16="http://schemas.microsoft.com/office/drawing/2014/main" id="{F7340E1F-E213-E7D2-65F4-8374BB16A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53545924-0F71-E390-CAAC-48C1D55774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FA101-B6E2-4C28-A188-81F7183DF7E3}" type="slidenum">
              <a:rPr lang="fr-FR" smtClean="0"/>
              <a:t>‹N°›</a:t>
            </a:fld>
            <a:endParaRPr lang="fr-FR"/>
          </a:p>
        </p:txBody>
      </p:sp>
    </p:spTree>
    <p:extLst>
      <p:ext uri="{BB962C8B-B14F-4D97-AF65-F5344CB8AC3E}">
        <p14:creationId xmlns:p14="http://schemas.microsoft.com/office/powerpoint/2010/main" val="2799528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microsoft.com/office/2007/relationships/hdphoto" Target="../media/hdphoto4.wdp"/><Relationship Id="rId4" Type="http://schemas.openxmlformats.org/officeDocument/2006/relationships/image" Target="../media/image11.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microsoft.com/office/2007/relationships/hdphoto" Target="../media/hdphoto1.wdp"/><Relationship Id="rId12"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7.png"/><Relationship Id="rId5" Type="http://schemas.openxmlformats.org/officeDocument/2006/relationships/image" Target="../media/image17.png"/><Relationship Id="rId10" Type="http://schemas.openxmlformats.org/officeDocument/2006/relationships/image" Target="../media/image4.png"/><Relationship Id="rId4" Type="http://schemas.microsoft.com/office/2007/relationships/hdphoto" Target="../media/hdphoto5.wdp"/><Relationship Id="rId9" Type="http://schemas.microsoft.com/office/2007/relationships/hdphoto" Target="../media/hdphoto6.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4B244F7-A0F4-F988-3373-534DEF350E55}"/>
              </a:ext>
            </a:extLst>
          </p:cNvPr>
          <p:cNvSpPr txBox="1"/>
          <p:nvPr/>
        </p:nvSpPr>
        <p:spPr>
          <a:xfrm>
            <a:off x="0" y="142627"/>
            <a:ext cx="12192000" cy="338554"/>
          </a:xfrm>
          <a:prstGeom prst="rect">
            <a:avLst/>
          </a:prstGeom>
          <a:solidFill>
            <a:schemeClr val="accent1">
              <a:lumMod val="60000"/>
              <a:lumOff val="40000"/>
            </a:schemeClr>
          </a:solidFill>
        </p:spPr>
        <p:txBody>
          <a:bodyPr wrap="square" rtlCol="0">
            <a:spAutoFit/>
          </a:bodyPr>
          <a:lstStyle>
            <a:defPPr>
              <a:defRPr lang="fr-FR"/>
            </a:defPPr>
            <a:lvl1pPr>
              <a:defRPr sz="1200"/>
            </a:lvl1pPr>
          </a:lstStyle>
          <a:p>
            <a:pPr indent="984250"/>
            <a:r>
              <a:rPr lang="fr-FR" sz="1600" b="1" dirty="0"/>
              <a:t>Evolution des ventes de mars 2019 à février 2020 : Analyse, perspectives sur les mois à venir et orientations stratégiques</a:t>
            </a:r>
          </a:p>
        </p:txBody>
      </p:sp>
      <p:sp>
        <p:nvSpPr>
          <p:cNvPr id="2" name="ZoneTexte 1">
            <a:extLst>
              <a:ext uri="{FF2B5EF4-FFF2-40B4-BE49-F238E27FC236}">
                <a16:creationId xmlns:a16="http://schemas.microsoft.com/office/drawing/2014/main" id="{DCACAC28-28E5-EE16-9D87-C8CD5FA5843D}"/>
              </a:ext>
            </a:extLst>
          </p:cNvPr>
          <p:cNvSpPr txBox="1"/>
          <p:nvPr/>
        </p:nvSpPr>
        <p:spPr>
          <a:xfrm>
            <a:off x="0" y="567857"/>
            <a:ext cx="12192000" cy="338554"/>
          </a:xfrm>
          <a:prstGeom prst="rect">
            <a:avLst/>
          </a:prstGeom>
          <a:solidFill>
            <a:schemeClr val="bg1">
              <a:lumMod val="75000"/>
            </a:schemeClr>
          </a:solidFill>
        </p:spPr>
        <p:txBody>
          <a:bodyPr wrap="square" rtlCol="0">
            <a:spAutoFit/>
          </a:bodyPr>
          <a:lstStyle>
            <a:defPPr>
              <a:defRPr lang="fr-FR"/>
            </a:defPPr>
            <a:lvl1pPr>
              <a:defRPr sz="1200"/>
            </a:lvl1pPr>
          </a:lstStyle>
          <a:p>
            <a:r>
              <a:rPr lang="fr-FR" sz="1600" b="1" dirty="0"/>
              <a:t>	1. Evolution du chiffre d’affaires par catégorie</a:t>
            </a:r>
          </a:p>
        </p:txBody>
      </p:sp>
      <p:grpSp>
        <p:nvGrpSpPr>
          <p:cNvPr id="102" name="Groupe 101">
            <a:extLst>
              <a:ext uri="{FF2B5EF4-FFF2-40B4-BE49-F238E27FC236}">
                <a16:creationId xmlns:a16="http://schemas.microsoft.com/office/drawing/2014/main" id="{F78AF492-AA02-1F23-CFEA-AEB80A8D908E}"/>
              </a:ext>
            </a:extLst>
          </p:cNvPr>
          <p:cNvGrpSpPr/>
          <p:nvPr/>
        </p:nvGrpSpPr>
        <p:grpSpPr>
          <a:xfrm>
            <a:off x="259164" y="5120061"/>
            <a:ext cx="4223635" cy="1360338"/>
            <a:chOff x="6476442" y="4069370"/>
            <a:chExt cx="5035953" cy="1360338"/>
          </a:xfrm>
        </p:grpSpPr>
        <p:sp>
          <p:nvSpPr>
            <p:cNvPr id="73" name="Rectangle 72">
              <a:extLst>
                <a:ext uri="{FF2B5EF4-FFF2-40B4-BE49-F238E27FC236}">
                  <a16:creationId xmlns:a16="http://schemas.microsoft.com/office/drawing/2014/main" id="{3355EBD2-39DE-B5D1-B4B7-9576345A27E9}"/>
                </a:ext>
              </a:extLst>
            </p:cNvPr>
            <p:cNvSpPr/>
            <p:nvPr/>
          </p:nvSpPr>
          <p:spPr>
            <a:xfrm>
              <a:off x="6476442" y="4228440"/>
              <a:ext cx="5035953" cy="1201268"/>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90000" rtlCol="0" anchor="t"/>
            <a:lstStyle/>
            <a:p>
              <a:pPr indent="355600" algn="ctr"/>
              <a:r>
                <a:rPr lang="fr-FR" sz="1200" b="1" dirty="0">
                  <a:solidFill>
                    <a:schemeClr val="tx1">
                      <a:lumMod val="85000"/>
                      <a:lumOff val="15000"/>
                    </a:schemeClr>
                  </a:solidFill>
                </a:rPr>
                <a:t>Stratégie de développement  	         </a:t>
              </a:r>
            </a:p>
            <a:p>
              <a:pPr algn="ctr"/>
              <a:endParaRPr lang="fr-FR" sz="1100" b="1" dirty="0">
                <a:solidFill>
                  <a:schemeClr val="tx1">
                    <a:lumMod val="85000"/>
                    <a:lumOff val="15000"/>
                  </a:schemeClr>
                </a:solidFill>
              </a:endParaRPr>
            </a:p>
            <a:p>
              <a:r>
                <a:rPr lang="fr-FR" sz="1050" b="1" dirty="0">
                  <a:solidFill>
                    <a:schemeClr val="tx1">
                      <a:lumMod val="85000"/>
                      <a:lumOff val="15000"/>
                    </a:schemeClr>
                  </a:solidFill>
                  <a:latin typeface="MS Gothic" panose="020B0609070205080204" pitchFamily="49" charset="-128"/>
                  <a:ea typeface="MS Gothic" panose="020B0609070205080204" pitchFamily="49" charset="-128"/>
                </a:rPr>
                <a:t>✓ </a:t>
              </a:r>
              <a:r>
                <a:rPr lang="fr-FR" sz="1050" dirty="0">
                  <a:solidFill>
                    <a:schemeClr val="tx1">
                      <a:lumMod val="85000"/>
                      <a:lumOff val="15000"/>
                    </a:schemeClr>
                  </a:solidFill>
                </a:rPr>
                <a:t>Validation des évolutions stratégiques</a:t>
              </a:r>
            </a:p>
            <a:p>
              <a:endParaRPr lang="fr-FR" sz="1050" dirty="0">
                <a:solidFill>
                  <a:schemeClr val="tx1">
                    <a:lumMod val="85000"/>
                    <a:lumOff val="15000"/>
                  </a:schemeClr>
                </a:solidFill>
              </a:endParaRPr>
            </a:p>
            <a:p>
              <a:pPr marL="171450" indent="-171450">
                <a:buFont typeface="Wingdings" panose="05000000000000000000" pitchFamily="2" charset="2"/>
                <a:buChar char="è"/>
              </a:pPr>
              <a:r>
                <a:rPr lang="fr-FR" sz="1050" b="1" dirty="0">
                  <a:solidFill>
                    <a:schemeClr val="tx1">
                      <a:lumMod val="85000"/>
                      <a:lumOff val="15000"/>
                    </a:schemeClr>
                  </a:solidFill>
                </a:rPr>
                <a:t>Transformer l’essai en consolidant la croissance des ventes de nourriture</a:t>
              </a:r>
              <a:endParaRPr lang="fr-FR" sz="1100" dirty="0">
                <a:solidFill>
                  <a:schemeClr val="tx1">
                    <a:lumMod val="85000"/>
                    <a:lumOff val="15000"/>
                  </a:schemeClr>
                </a:solidFill>
              </a:endParaRPr>
            </a:p>
          </p:txBody>
        </p:sp>
        <p:pic>
          <p:nvPicPr>
            <p:cNvPr id="101" name="Image 100">
              <a:extLst>
                <a:ext uri="{FF2B5EF4-FFF2-40B4-BE49-F238E27FC236}">
                  <a16:creationId xmlns:a16="http://schemas.microsoft.com/office/drawing/2014/main" id="{E7F7008E-2069-84BC-C601-BD49BCC1DFA0}"/>
                </a:ext>
              </a:extLst>
            </p:cNvPr>
            <p:cNvPicPr>
              <a:picLocks noChangeAspect="1"/>
            </p:cNvPicPr>
            <p:nvPr/>
          </p:nvPicPr>
          <p:blipFill>
            <a:blip r:embed="rId2">
              <a:duotone>
                <a:srgbClr val="ED7D31">
                  <a:shade val="45000"/>
                  <a:satMod val="135000"/>
                </a:srgbClr>
                <a:prstClr val="white"/>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0470518" y="4069370"/>
              <a:ext cx="802864" cy="632970"/>
            </a:xfrm>
            <a:prstGeom prst="rect">
              <a:avLst/>
            </a:prstGeom>
            <a:ln>
              <a:solidFill>
                <a:schemeClr val="tx1">
                  <a:lumMod val="85000"/>
                  <a:lumOff val="15000"/>
                </a:schemeClr>
              </a:solidFill>
            </a:ln>
          </p:spPr>
        </p:pic>
      </p:grpSp>
      <p:grpSp>
        <p:nvGrpSpPr>
          <p:cNvPr id="33" name="Groupe 32">
            <a:extLst>
              <a:ext uri="{FF2B5EF4-FFF2-40B4-BE49-F238E27FC236}">
                <a16:creationId xmlns:a16="http://schemas.microsoft.com/office/drawing/2014/main" id="{93B157BD-6DE5-FA46-9846-796FD4C3BF75}"/>
              </a:ext>
            </a:extLst>
          </p:cNvPr>
          <p:cNvGrpSpPr/>
          <p:nvPr/>
        </p:nvGrpSpPr>
        <p:grpSpPr>
          <a:xfrm>
            <a:off x="4635611" y="-660851"/>
            <a:ext cx="7296206" cy="7183245"/>
            <a:chOff x="4418551" y="-1192370"/>
            <a:chExt cx="7685568" cy="7566579"/>
          </a:xfrm>
        </p:grpSpPr>
        <p:grpSp>
          <p:nvGrpSpPr>
            <p:cNvPr id="206" name="Groupe 205">
              <a:extLst>
                <a:ext uri="{FF2B5EF4-FFF2-40B4-BE49-F238E27FC236}">
                  <a16:creationId xmlns:a16="http://schemas.microsoft.com/office/drawing/2014/main" id="{C176CEA0-C6CA-B5E4-272B-01F7D4DCC5EE}"/>
                </a:ext>
              </a:extLst>
            </p:cNvPr>
            <p:cNvGrpSpPr/>
            <p:nvPr/>
          </p:nvGrpSpPr>
          <p:grpSpPr>
            <a:xfrm>
              <a:off x="4418551" y="-1192370"/>
              <a:ext cx="7451001" cy="7566579"/>
              <a:chOff x="160110" y="-710435"/>
              <a:chExt cx="7451001" cy="7566579"/>
            </a:xfrm>
          </p:grpSpPr>
          <p:cxnSp>
            <p:nvCxnSpPr>
              <p:cNvPr id="110" name="Connecteur : en angle 109">
                <a:extLst>
                  <a:ext uri="{FF2B5EF4-FFF2-40B4-BE49-F238E27FC236}">
                    <a16:creationId xmlns:a16="http://schemas.microsoft.com/office/drawing/2014/main" id="{FA8772BF-D4A7-730A-6D6C-4C701D9D9755}"/>
                  </a:ext>
                </a:extLst>
              </p:cNvPr>
              <p:cNvCxnSpPr>
                <a:cxnSpLocks/>
              </p:cNvCxnSpPr>
              <p:nvPr/>
            </p:nvCxnSpPr>
            <p:spPr>
              <a:xfrm>
                <a:off x="7063354" y="-710435"/>
                <a:ext cx="547757" cy="204111"/>
              </a:xfrm>
              <a:prstGeom prst="bentConnector3">
                <a:avLst>
                  <a:gd name="adj1" fmla="val 50000"/>
                </a:avLst>
              </a:prstGeom>
              <a:ln w="31750">
                <a:solidFill>
                  <a:schemeClr val="accent4">
                    <a:lumMod val="50000"/>
                  </a:schemeClr>
                </a:solidFill>
                <a:prstDash val="sysDot"/>
                <a:tailEnd type="arrow"/>
              </a:ln>
            </p:spPr>
            <p:style>
              <a:lnRef idx="1">
                <a:schemeClr val="dk1"/>
              </a:lnRef>
              <a:fillRef idx="0">
                <a:schemeClr val="dk1"/>
              </a:fillRef>
              <a:effectRef idx="0">
                <a:schemeClr val="dk1"/>
              </a:effectRef>
              <a:fontRef idx="minor">
                <a:schemeClr val="tx1"/>
              </a:fontRef>
            </p:style>
          </p:cxnSp>
          <p:grpSp>
            <p:nvGrpSpPr>
              <p:cNvPr id="41" name="Groupe 40">
                <a:extLst>
                  <a:ext uri="{FF2B5EF4-FFF2-40B4-BE49-F238E27FC236}">
                    <a16:creationId xmlns:a16="http://schemas.microsoft.com/office/drawing/2014/main" id="{1B27F4F1-C5CE-ACE4-7B26-2DF2EBD8BB8E}"/>
                  </a:ext>
                </a:extLst>
              </p:cNvPr>
              <p:cNvGrpSpPr/>
              <p:nvPr/>
            </p:nvGrpSpPr>
            <p:grpSpPr>
              <a:xfrm>
                <a:off x="160110" y="2011725"/>
                <a:ext cx="5175899" cy="4844419"/>
                <a:chOff x="160110" y="772786"/>
                <a:chExt cx="6094639" cy="5704321"/>
              </a:xfrm>
            </p:grpSpPr>
            <p:grpSp>
              <p:nvGrpSpPr>
                <p:cNvPr id="37" name="Groupe 36">
                  <a:extLst>
                    <a:ext uri="{FF2B5EF4-FFF2-40B4-BE49-F238E27FC236}">
                      <a16:creationId xmlns:a16="http://schemas.microsoft.com/office/drawing/2014/main" id="{EA93E43E-6CDD-D05F-B7D8-60FE2ECAE59C}"/>
                    </a:ext>
                  </a:extLst>
                </p:cNvPr>
                <p:cNvGrpSpPr/>
                <p:nvPr/>
              </p:nvGrpSpPr>
              <p:grpSpPr>
                <a:xfrm>
                  <a:off x="160110" y="1037450"/>
                  <a:ext cx="6094639" cy="5439657"/>
                  <a:chOff x="160110" y="1037450"/>
                  <a:chExt cx="6094639" cy="5439657"/>
                </a:xfrm>
              </p:grpSpPr>
              <p:grpSp>
                <p:nvGrpSpPr>
                  <p:cNvPr id="24" name="Groupe 23">
                    <a:extLst>
                      <a:ext uri="{FF2B5EF4-FFF2-40B4-BE49-F238E27FC236}">
                        <a16:creationId xmlns:a16="http://schemas.microsoft.com/office/drawing/2014/main" id="{1104537A-CB79-D76E-6E38-3F76690EF910}"/>
                      </a:ext>
                    </a:extLst>
                  </p:cNvPr>
                  <p:cNvGrpSpPr/>
                  <p:nvPr/>
                </p:nvGrpSpPr>
                <p:grpSpPr>
                  <a:xfrm>
                    <a:off x="160110" y="1037450"/>
                    <a:ext cx="6094639" cy="5439657"/>
                    <a:chOff x="160110" y="1037450"/>
                    <a:chExt cx="6094639" cy="5439657"/>
                  </a:xfrm>
                </p:grpSpPr>
                <p:pic>
                  <p:nvPicPr>
                    <p:cNvPr id="9" name="Image 8">
                      <a:extLst>
                        <a:ext uri="{FF2B5EF4-FFF2-40B4-BE49-F238E27FC236}">
                          <a16:creationId xmlns:a16="http://schemas.microsoft.com/office/drawing/2014/main" id="{6CEB3375-0FD8-0EE4-AF64-9E3D9730913D}"/>
                        </a:ext>
                      </a:extLst>
                    </p:cNvPr>
                    <p:cNvPicPr>
                      <a:picLocks noChangeAspect="1"/>
                    </p:cNvPicPr>
                    <p:nvPr/>
                  </p:nvPicPr>
                  <p:blipFill rotWithShape="1">
                    <a:blip r:embed="rId4">
                      <a:extLst>
                        <a:ext uri="{28A0092B-C50C-407E-A947-70E740481C1C}">
                          <a14:useLocalDpi xmlns:a14="http://schemas.microsoft.com/office/drawing/2010/main" val="0"/>
                        </a:ext>
                      </a:extLst>
                    </a:blip>
                    <a:srcRect r="10107"/>
                    <a:stretch/>
                  </p:blipFill>
                  <p:spPr>
                    <a:xfrm>
                      <a:off x="160110" y="1207108"/>
                      <a:ext cx="6090900" cy="5269999"/>
                    </a:xfrm>
                    <a:prstGeom prst="rect">
                      <a:avLst/>
                    </a:prstGeom>
                  </p:spPr>
                </p:pic>
                <p:grpSp>
                  <p:nvGrpSpPr>
                    <p:cNvPr id="22" name="Groupe 21">
                      <a:extLst>
                        <a:ext uri="{FF2B5EF4-FFF2-40B4-BE49-F238E27FC236}">
                          <a16:creationId xmlns:a16="http://schemas.microsoft.com/office/drawing/2014/main" id="{C5C734B8-5F8F-816B-FF15-AB417FA91FF7}"/>
                        </a:ext>
                      </a:extLst>
                    </p:cNvPr>
                    <p:cNvGrpSpPr/>
                    <p:nvPr/>
                  </p:nvGrpSpPr>
                  <p:grpSpPr>
                    <a:xfrm>
                      <a:off x="986588" y="1037450"/>
                      <a:ext cx="5268161" cy="989627"/>
                      <a:chOff x="986588" y="1037450"/>
                      <a:chExt cx="5268161" cy="989627"/>
                    </a:xfrm>
                  </p:grpSpPr>
                  <p:pic>
                    <p:nvPicPr>
                      <p:cNvPr id="18" name="Image 17">
                        <a:extLst>
                          <a:ext uri="{FF2B5EF4-FFF2-40B4-BE49-F238E27FC236}">
                            <a16:creationId xmlns:a16="http://schemas.microsoft.com/office/drawing/2014/main" id="{C9400772-913B-2A66-D1BE-4C0F15BE78E1}"/>
                          </a:ext>
                        </a:extLst>
                      </p:cNvPr>
                      <p:cNvPicPr>
                        <a:picLocks noChangeAspect="1"/>
                      </p:cNvPicPr>
                      <p:nvPr/>
                    </p:nvPicPr>
                    <p:blipFill rotWithShape="1">
                      <a:blip r:embed="rId5"/>
                      <a:srcRect t="1" r="17037" b="2681"/>
                      <a:stretch/>
                    </p:blipFill>
                    <p:spPr>
                      <a:xfrm>
                        <a:off x="4647942" y="1414275"/>
                        <a:ext cx="1606807" cy="612802"/>
                      </a:xfrm>
                      <a:prstGeom prst="rect">
                        <a:avLst/>
                      </a:prstGeom>
                    </p:spPr>
                  </p:pic>
                  <p:pic>
                    <p:nvPicPr>
                      <p:cNvPr id="19" name="Image 18">
                        <a:extLst>
                          <a:ext uri="{FF2B5EF4-FFF2-40B4-BE49-F238E27FC236}">
                            <a16:creationId xmlns:a16="http://schemas.microsoft.com/office/drawing/2014/main" id="{53B2CCCC-B382-E0C3-C469-2A89F6D92067}"/>
                          </a:ext>
                        </a:extLst>
                      </p:cNvPr>
                      <p:cNvPicPr>
                        <a:picLocks noChangeAspect="1"/>
                      </p:cNvPicPr>
                      <p:nvPr/>
                    </p:nvPicPr>
                    <p:blipFill rotWithShape="1">
                      <a:blip r:embed="rId5"/>
                      <a:srcRect t="28539" r="17229" b="3822"/>
                      <a:stretch/>
                    </p:blipFill>
                    <p:spPr>
                      <a:xfrm>
                        <a:off x="4647943" y="1045816"/>
                        <a:ext cx="1603066" cy="425907"/>
                      </a:xfrm>
                      <a:prstGeom prst="rect">
                        <a:avLst/>
                      </a:prstGeom>
                    </p:spPr>
                  </p:pic>
                  <p:pic>
                    <p:nvPicPr>
                      <p:cNvPr id="21" name="Image 20">
                        <a:extLst>
                          <a:ext uri="{FF2B5EF4-FFF2-40B4-BE49-F238E27FC236}">
                            <a16:creationId xmlns:a16="http://schemas.microsoft.com/office/drawing/2014/main" id="{7EA98E96-6A14-D60D-CEBC-67A4CA87B03D}"/>
                          </a:ext>
                        </a:extLst>
                      </p:cNvPr>
                      <p:cNvPicPr>
                        <a:picLocks noChangeAspect="1"/>
                      </p:cNvPicPr>
                      <p:nvPr/>
                    </p:nvPicPr>
                    <p:blipFill rotWithShape="1">
                      <a:blip r:embed="rId5"/>
                      <a:srcRect t="1" b="3824"/>
                      <a:stretch/>
                    </p:blipFill>
                    <p:spPr>
                      <a:xfrm>
                        <a:off x="2983398" y="1413114"/>
                        <a:ext cx="1936765" cy="605600"/>
                      </a:xfrm>
                      <a:prstGeom prst="rect">
                        <a:avLst/>
                      </a:prstGeom>
                    </p:spPr>
                  </p:pic>
                  <p:pic>
                    <p:nvPicPr>
                      <p:cNvPr id="8" name="Image 7">
                        <a:extLst>
                          <a:ext uri="{FF2B5EF4-FFF2-40B4-BE49-F238E27FC236}">
                            <a16:creationId xmlns:a16="http://schemas.microsoft.com/office/drawing/2014/main" id="{4715F569-BF73-CA19-95F9-5FA7FC1FC87E}"/>
                          </a:ext>
                        </a:extLst>
                      </p:cNvPr>
                      <p:cNvPicPr>
                        <a:picLocks noChangeAspect="1"/>
                      </p:cNvPicPr>
                      <p:nvPr/>
                    </p:nvPicPr>
                    <p:blipFill rotWithShape="1">
                      <a:blip r:embed="rId5"/>
                      <a:srcRect t="1" b="2681"/>
                      <a:stretch/>
                    </p:blipFill>
                    <p:spPr>
                      <a:xfrm>
                        <a:off x="2146934" y="1411894"/>
                        <a:ext cx="1936765" cy="612802"/>
                      </a:xfrm>
                      <a:prstGeom prst="rect">
                        <a:avLst/>
                      </a:prstGeom>
                    </p:spPr>
                  </p:pic>
                  <p:pic>
                    <p:nvPicPr>
                      <p:cNvPr id="13" name="Image 12">
                        <a:extLst>
                          <a:ext uri="{FF2B5EF4-FFF2-40B4-BE49-F238E27FC236}">
                            <a16:creationId xmlns:a16="http://schemas.microsoft.com/office/drawing/2014/main" id="{55BC4188-7DB4-2B63-4A67-56B712AEA847}"/>
                          </a:ext>
                        </a:extLst>
                      </p:cNvPr>
                      <p:cNvPicPr>
                        <a:picLocks noChangeAspect="1"/>
                      </p:cNvPicPr>
                      <p:nvPr/>
                    </p:nvPicPr>
                    <p:blipFill rotWithShape="1">
                      <a:blip r:embed="rId5"/>
                      <a:srcRect t="28916" b="3824"/>
                      <a:stretch/>
                    </p:blipFill>
                    <p:spPr>
                      <a:xfrm>
                        <a:off x="2146934" y="1045813"/>
                        <a:ext cx="1936765" cy="423529"/>
                      </a:xfrm>
                      <a:prstGeom prst="rect">
                        <a:avLst/>
                      </a:prstGeom>
                    </p:spPr>
                  </p:pic>
                  <p:pic>
                    <p:nvPicPr>
                      <p:cNvPr id="16" name="Image 15">
                        <a:extLst>
                          <a:ext uri="{FF2B5EF4-FFF2-40B4-BE49-F238E27FC236}">
                            <a16:creationId xmlns:a16="http://schemas.microsoft.com/office/drawing/2014/main" id="{0AE6E8E6-3509-C13C-C38E-A406002B77BA}"/>
                          </a:ext>
                        </a:extLst>
                      </p:cNvPr>
                      <p:cNvPicPr>
                        <a:picLocks noChangeAspect="1"/>
                      </p:cNvPicPr>
                      <p:nvPr/>
                    </p:nvPicPr>
                    <p:blipFill rotWithShape="1">
                      <a:blip r:embed="rId5"/>
                      <a:srcRect l="26033" t="27210" b="3823"/>
                      <a:stretch/>
                    </p:blipFill>
                    <p:spPr>
                      <a:xfrm>
                        <a:off x="986589" y="1037450"/>
                        <a:ext cx="1432566" cy="434274"/>
                      </a:xfrm>
                      <a:prstGeom prst="rect">
                        <a:avLst/>
                      </a:prstGeom>
                    </p:spPr>
                  </p:pic>
                  <p:pic>
                    <p:nvPicPr>
                      <p:cNvPr id="17" name="Image 16">
                        <a:extLst>
                          <a:ext uri="{FF2B5EF4-FFF2-40B4-BE49-F238E27FC236}">
                            <a16:creationId xmlns:a16="http://schemas.microsoft.com/office/drawing/2014/main" id="{48203474-4C20-CED7-4B2A-F93E9649B4F3}"/>
                          </a:ext>
                        </a:extLst>
                      </p:cNvPr>
                      <p:cNvPicPr>
                        <a:picLocks noChangeAspect="1"/>
                      </p:cNvPicPr>
                      <p:nvPr/>
                    </p:nvPicPr>
                    <p:blipFill rotWithShape="1">
                      <a:blip r:embed="rId5"/>
                      <a:srcRect l="26033" t="2" b="21715"/>
                      <a:stretch/>
                    </p:blipFill>
                    <p:spPr>
                      <a:xfrm>
                        <a:off x="986588" y="1410733"/>
                        <a:ext cx="1432567" cy="492931"/>
                      </a:xfrm>
                      <a:prstGeom prst="rect">
                        <a:avLst/>
                      </a:prstGeom>
                    </p:spPr>
                  </p:pic>
                  <p:pic>
                    <p:nvPicPr>
                      <p:cNvPr id="20" name="Image 19">
                        <a:extLst>
                          <a:ext uri="{FF2B5EF4-FFF2-40B4-BE49-F238E27FC236}">
                            <a16:creationId xmlns:a16="http://schemas.microsoft.com/office/drawing/2014/main" id="{C08BDA95-5F74-24E3-527C-33B43293C15E}"/>
                          </a:ext>
                        </a:extLst>
                      </p:cNvPr>
                      <p:cNvPicPr>
                        <a:picLocks noChangeAspect="1"/>
                      </p:cNvPicPr>
                      <p:nvPr/>
                    </p:nvPicPr>
                    <p:blipFill rotWithShape="1">
                      <a:blip r:embed="rId5"/>
                      <a:srcRect t="28160" b="3824"/>
                      <a:stretch/>
                    </p:blipFill>
                    <p:spPr>
                      <a:xfrm>
                        <a:off x="2983398" y="1045815"/>
                        <a:ext cx="1936765" cy="428289"/>
                      </a:xfrm>
                      <a:prstGeom prst="rect">
                        <a:avLst/>
                      </a:prstGeom>
                    </p:spPr>
                  </p:pic>
                </p:grpSp>
              </p:grpSp>
              <p:sp>
                <p:nvSpPr>
                  <p:cNvPr id="11" name="ZoneTexte 10">
                    <a:extLst>
                      <a:ext uri="{FF2B5EF4-FFF2-40B4-BE49-F238E27FC236}">
                        <a16:creationId xmlns:a16="http://schemas.microsoft.com/office/drawing/2014/main" id="{BEC321C4-DCC4-155F-B131-7637F970796C}"/>
                      </a:ext>
                    </a:extLst>
                  </p:cNvPr>
                  <p:cNvSpPr txBox="1"/>
                  <p:nvPr/>
                </p:nvSpPr>
                <p:spPr>
                  <a:xfrm>
                    <a:off x="1902012" y="1166435"/>
                    <a:ext cx="3739262" cy="540298"/>
                  </a:xfrm>
                  <a:prstGeom prst="rect">
                    <a:avLst/>
                  </a:prstGeom>
                  <a:solidFill>
                    <a:srgbClr val="FFFFFF">
                      <a:alpha val="50196"/>
                    </a:srgbClr>
                  </a:solid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Chiffre d’affaires (€) par catégorie et par mois de mars 2019 à février 2020</a:t>
                    </a:r>
                  </a:p>
                </p:txBody>
              </p:sp>
              <p:sp>
                <p:nvSpPr>
                  <p:cNvPr id="3" name="Forme libre : forme 2">
                    <a:extLst>
                      <a:ext uri="{FF2B5EF4-FFF2-40B4-BE49-F238E27FC236}">
                        <a16:creationId xmlns:a16="http://schemas.microsoft.com/office/drawing/2014/main" id="{EE9CD01D-0CE5-85B1-ACB5-30902441567B}"/>
                      </a:ext>
                    </a:extLst>
                  </p:cNvPr>
                  <p:cNvSpPr/>
                  <p:nvPr/>
                </p:nvSpPr>
                <p:spPr>
                  <a:xfrm>
                    <a:off x="2591414" y="3315784"/>
                    <a:ext cx="3377416" cy="2526140"/>
                  </a:xfrm>
                  <a:custGeom>
                    <a:avLst/>
                    <a:gdLst>
                      <a:gd name="connsiteX0" fmla="*/ 0 w 4513634"/>
                      <a:gd name="connsiteY0" fmla="*/ 4260715 h 4260715"/>
                      <a:gd name="connsiteX1" fmla="*/ 1673158 w 4513634"/>
                      <a:gd name="connsiteY1" fmla="*/ 3560323 h 4260715"/>
                      <a:gd name="connsiteX2" fmla="*/ 1935805 w 4513634"/>
                      <a:gd name="connsiteY2" fmla="*/ 3278221 h 4260715"/>
                      <a:gd name="connsiteX3" fmla="*/ 2052536 w 4513634"/>
                      <a:gd name="connsiteY3" fmla="*/ 3190672 h 4260715"/>
                      <a:gd name="connsiteX4" fmla="*/ 2208179 w 4513634"/>
                      <a:gd name="connsiteY4" fmla="*/ 3044758 h 4260715"/>
                      <a:gd name="connsiteX5" fmla="*/ 2383277 w 4513634"/>
                      <a:gd name="connsiteY5" fmla="*/ 2908570 h 4260715"/>
                      <a:gd name="connsiteX6" fmla="*/ 2441643 w 4513634"/>
                      <a:gd name="connsiteY6" fmla="*/ 2859932 h 4260715"/>
                      <a:gd name="connsiteX7" fmla="*/ 2470826 w 4513634"/>
                      <a:gd name="connsiteY7" fmla="*/ 2821021 h 4260715"/>
                      <a:gd name="connsiteX8" fmla="*/ 3239311 w 4513634"/>
                      <a:gd name="connsiteY8" fmla="*/ 1780162 h 4260715"/>
                      <a:gd name="connsiteX9" fmla="*/ 4027251 w 4513634"/>
                      <a:gd name="connsiteY9" fmla="*/ 593387 h 4260715"/>
                      <a:gd name="connsiteX10" fmla="*/ 4513634 w 4513634"/>
                      <a:gd name="connsiteY10" fmla="*/ 0 h 4260715"/>
                      <a:gd name="connsiteX0" fmla="*/ 0 w 4513634"/>
                      <a:gd name="connsiteY0" fmla="*/ 4260715 h 4260715"/>
                      <a:gd name="connsiteX1" fmla="*/ 1673158 w 4513634"/>
                      <a:gd name="connsiteY1" fmla="*/ 3560323 h 4260715"/>
                      <a:gd name="connsiteX2" fmla="*/ 1935805 w 4513634"/>
                      <a:gd name="connsiteY2" fmla="*/ 3278221 h 4260715"/>
                      <a:gd name="connsiteX3" fmla="*/ 2052536 w 4513634"/>
                      <a:gd name="connsiteY3" fmla="*/ 3190672 h 4260715"/>
                      <a:gd name="connsiteX4" fmla="*/ 2383277 w 4513634"/>
                      <a:gd name="connsiteY4" fmla="*/ 2908570 h 4260715"/>
                      <a:gd name="connsiteX5" fmla="*/ 2441643 w 4513634"/>
                      <a:gd name="connsiteY5" fmla="*/ 2859932 h 4260715"/>
                      <a:gd name="connsiteX6" fmla="*/ 2470826 w 4513634"/>
                      <a:gd name="connsiteY6" fmla="*/ 2821021 h 4260715"/>
                      <a:gd name="connsiteX7" fmla="*/ 3239311 w 4513634"/>
                      <a:gd name="connsiteY7" fmla="*/ 1780162 h 4260715"/>
                      <a:gd name="connsiteX8" fmla="*/ 4027251 w 4513634"/>
                      <a:gd name="connsiteY8" fmla="*/ 593387 h 4260715"/>
                      <a:gd name="connsiteX9" fmla="*/ 4513634 w 4513634"/>
                      <a:gd name="connsiteY9" fmla="*/ 0 h 4260715"/>
                      <a:gd name="connsiteX0" fmla="*/ 0 w 4513634"/>
                      <a:gd name="connsiteY0" fmla="*/ 4260715 h 4260715"/>
                      <a:gd name="connsiteX1" fmla="*/ 1673158 w 4513634"/>
                      <a:gd name="connsiteY1" fmla="*/ 3560323 h 4260715"/>
                      <a:gd name="connsiteX2" fmla="*/ 1935805 w 4513634"/>
                      <a:gd name="connsiteY2" fmla="*/ 3278221 h 4260715"/>
                      <a:gd name="connsiteX3" fmla="*/ 2052536 w 4513634"/>
                      <a:gd name="connsiteY3" fmla="*/ 3190672 h 4260715"/>
                      <a:gd name="connsiteX4" fmla="*/ 2383277 w 4513634"/>
                      <a:gd name="connsiteY4" fmla="*/ 2908570 h 4260715"/>
                      <a:gd name="connsiteX5" fmla="*/ 2441643 w 4513634"/>
                      <a:gd name="connsiteY5" fmla="*/ 2859932 h 4260715"/>
                      <a:gd name="connsiteX6" fmla="*/ 3239311 w 4513634"/>
                      <a:gd name="connsiteY6" fmla="*/ 1780162 h 4260715"/>
                      <a:gd name="connsiteX7" fmla="*/ 4027251 w 4513634"/>
                      <a:gd name="connsiteY7" fmla="*/ 593387 h 4260715"/>
                      <a:gd name="connsiteX8" fmla="*/ 4513634 w 4513634"/>
                      <a:gd name="connsiteY8" fmla="*/ 0 h 4260715"/>
                      <a:gd name="connsiteX0" fmla="*/ 0 w 4513634"/>
                      <a:gd name="connsiteY0" fmla="*/ 4260715 h 4260715"/>
                      <a:gd name="connsiteX1" fmla="*/ 1673158 w 4513634"/>
                      <a:gd name="connsiteY1" fmla="*/ 3560323 h 4260715"/>
                      <a:gd name="connsiteX2" fmla="*/ 1935805 w 4513634"/>
                      <a:gd name="connsiteY2" fmla="*/ 3278221 h 4260715"/>
                      <a:gd name="connsiteX3" fmla="*/ 2052536 w 4513634"/>
                      <a:gd name="connsiteY3" fmla="*/ 3190672 h 4260715"/>
                      <a:gd name="connsiteX4" fmla="*/ 2383277 w 4513634"/>
                      <a:gd name="connsiteY4" fmla="*/ 2908570 h 4260715"/>
                      <a:gd name="connsiteX5" fmla="*/ 3239311 w 4513634"/>
                      <a:gd name="connsiteY5" fmla="*/ 1780162 h 4260715"/>
                      <a:gd name="connsiteX6" fmla="*/ 4027251 w 4513634"/>
                      <a:gd name="connsiteY6" fmla="*/ 593387 h 4260715"/>
                      <a:gd name="connsiteX7" fmla="*/ 4513634 w 4513634"/>
                      <a:gd name="connsiteY7" fmla="*/ 0 h 4260715"/>
                      <a:gd name="connsiteX0" fmla="*/ 0 w 4513634"/>
                      <a:gd name="connsiteY0" fmla="*/ 4260715 h 4260715"/>
                      <a:gd name="connsiteX1" fmla="*/ 1673158 w 4513634"/>
                      <a:gd name="connsiteY1" fmla="*/ 3560323 h 4260715"/>
                      <a:gd name="connsiteX2" fmla="*/ 1935805 w 4513634"/>
                      <a:gd name="connsiteY2" fmla="*/ 3278221 h 4260715"/>
                      <a:gd name="connsiteX3" fmla="*/ 2383277 w 4513634"/>
                      <a:gd name="connsiteY3" fmla="*/ 2908570 h 4260715"/>
                      <a:gd name="connsiteX4" fmla="*/ 3239311 w 4513634"/>
                      <a:gd name="connsiteY4" fmla="*/ 1780162 h 4260715"/>
                      <a:gd name="connsiteX5" fmla="*/ 4027251 w 4513634"/>
                      <a:gd name="connsiteY5" fmla="*/ 593387 h 4260715"/>
                      <a:gd name="connsiteX6" fmla="*/ 4513634 w 4513634"/>
                      <a:gd name="connsiteY6" fmla="*/ 0 h 4260715"/>
                      <a:gd name="connsiteX0" fmla="*/ 0 w 4513634"/>
                      <a:gd name="connsiteY0" fmla="*/ 4260715 h 4260715"/>
                      <a:gd name="connsiteX1" fmla="*/ 1673158 w 4513634"/>
                      <a:gd name="connsiteY1" fmla="*/ 3560323 h 4260715"/>
                      <a:gd name="connsiteX2" fmla="*/ 2383277 w 4513634"/>
                      <a:gd name="connsiteY2" fmla="*/ 2908570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929975 h 4260715"/>
                      <a:gd name="connsiteX2" fmla="*/ 2383277 w 4513634"/>
                      <a:gd name="connsiteY2" fmla="*/ 2908570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929975 h 4260715"/>
                      <a:gd name="connsiteX2" fmla="*/ 2383277 w 4513634"/>
                      <a:gd name="connsiteY2" fmla="*/ 2908570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929975 h 4260715"/>
                      <a:gd name="connsiteX2" fmla="*/ 2334639 w 4513634"/>
                      <a:gd name="connsiteY2" fmla="*/ 2889114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929975 h 4260715"/>
                      <a:gd name="connsiteX2" fmla="*/ 2334639 w 4513634"/>
                      <a:gd name="connsiteY2" fmla="*/ 2889114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929975 h 4260715"/>
                      <a:gd name="connsiteX2" fmla="*/ 2334639 w 4513634"/>
                      <a:gd name="connsiteY2" fmla="*/ 2889114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861881 h 4260715"/>
                      <a:gd name="connsiteX2" fmla="*/ 2334639 w 4513634"/>
                      <a:gd name="connsiteY2" fmla="*/ 2889114 h 4260715"/>
                      <a:gd name="connsiteX3" fmla="*/ 3239311 w 4513634"/>
                      <a:gd name="connsiteY3" fmla="*/ 1780162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861881 h 4260715"/>
                      <a:gd name="connsiteX2" fmla="*/ 2334639 w 4513634"/>
                      <a:gd name="connsiteY2" fmla="*/ 2889114 h 4260715"/>
                      <a:gd name="connsiteX3" fmla="*/ 3142034 w 4513634"/>
                      <a:gd name="connsiteY3" fmla="*/ 1789890 h 4260715"/>
                      <a:gd name="connsiteX4" fmla="*/ 4027251 w 4513634"/>
                      <a:gd name="connsiteY4" fmla="*/ 593387 h 4260715"/>
                      <a:gd name="connsiteX5" fmla="*/ 4513634 w 4513634"/>
                      <a:gd name="connsiteY5" fmla="*/ 0 h 4260715"/>
                      <a:gd name="connsiteX0" fmla="*/ 0 w 4513634"/>
                      <a:gd name="connsiteY0" fmla="*/ 4260715 h 4260715"/>
                      <a:gd name="connsiteX1" fmla="*/ 1079771 w 4513634"/>
                      <a:gd name="connsiteY1" fmla="*/ 3861881 h 4260715"/>
                      <a:gd name="connsiteX2" fmla="*/ 2334639 w 4513634"/>
                      <a:gd name="connsiteY2" fmla="*/ 2889114 h 4260715"/>
                      <a:gd name="connsiteX3" fmla="*/ 3142034 w 4513634"/>
                      <a:gd name="connsiteY3" fmla="*/ 1789890 h 4260715"/>
                      <a:gd name="connsiteX4" fmla="*/ 3891064 w 4513634"/>
                      <a:gd name="connsiteY4" fmla="*/ 573931 h 4260715"/>
                      <a:gd name="connsiteX5" fmla="*/ 4513634 w 4513634"/>
                      <a:gd name="connsiteY5" fmla="*/ 0 h 4260715"/>
                      <a:gd name="connsiteX0" fmla="*/ 0 w 4357992"/>
                      <a:gd name="connsiteY0" fmla="*/ 4426085 h 4426085"/>
                      <a:gd name="connsiteX1" fmla="*/ 1079771 w 4357992"/>
                      <a:gd name="connsiteY1" fmla="*/ 4027251 h 4426085"/>
                      <a:gd name="connsiteX2" fmla="*/ 2334639 w 4357992"/>
                      <a:gd name="connsiteY2" fmla="*/ 3054484 h 4426085"/>
                      <a:gd name="connsiteX3" fmla="*/ 3142034 w 4357992"/>
                      <a:gd name="connsiteY3" fmla="*/ 1955260 h 4426085"/>
                      <a:gd name="connsiteX4" fmla="*/ 3891064 w 4357992"/>
                      <a:gd name="connsiteY4" fmla="*/ 739301 h 4426085"/>
                      <a:gd name="connsiteX5" fmla="*/ 4357992 w 4357992"/>
                      <a:gd name="connsiteY5" fmla="*/ 0 h 4426085"/>
                      <a:gd name="connsiteX0" fmla="*/ 0 w 4141423"/>
                      <a:gd name="connsiteY0" fmla="*/ 4173422 h 4173422"/>
                      <a:gd name="connsiteX1" fmla="*/ 1079771 w 4141423"/>
                      <a:gd name="connsiteY1" fmla="*/ 3774588 h 4173422"/>
                      <a:gd name="connsiteX2" fmla="*/ 2334639 w 4141423"/>
                      <a:gd name="connsiteY2" fmla="*/ 2801821 h 4173422"/>
                      <a:gd name="connsiteX3" fmla="*/ 3142034 w 4141423"/>
                      <a:gd name="connsiteY3" fmla="*/ 1702597 h 4173422"/>
                      <a:gd name="connsiteX4" fmla="*/ 3891064 w 4141423"/>
                      <a:gd name="connsiteY4" fmla="*/ 486638 h 4173422"/>
                      <a:gd name="connsiteX5" fmla="*/ 4141423 w 4141423"/>
                      <a:gd name="connsiteY5" fmla="*/ 0 h 4173422"/>
                      <a:gd name="connsiteX0" fmla="*/ 0 w 4141423"/>
                      <a:gd name="connsiteY0" fmla="*/ 4173422 h 4173422"/>
                      <a:gd name="connsiteX1" fmla="*/ 1079771 w 4141423"/>
                      <a:gd name="connsiteY1" fmla="*/ 3774588 h 4173422"/>
                      <a:gd name="connsiteX2" fmla="*/ 2334639 w 4141423"/>
                      <a:gd name="connsiteY2" fmla="*/ 2801821 h 4173422"/>
                      <a:gd name="connsiteX3" fmla="*/ 3142034 w 4141423"/>
                      <a:gd name="connsiteY3" fmla="*/ 1702597 h 4173422"/>
                      <a:gd name="connsiteX4" fmla="*/ 3758716 w 4141423"/>
                      <a:gd name="connsiteY4" fmla="*/ 679143 h 4173422"/>
                      <a:gd name="connsiteX5" fmla="*/ 4141423 w 4141423"/>
                      <a:gd name="connsiteY5" fmla="*/ 0 h 4173422"/>
                      <a:gd name="connsiteX0" fmla="*/ 0 w 3985012"/>
                      <a:gd name="connsiteY0" fmla="*/ 3836538 h 3836538"/>
                      <a:gd name="connsiteX1" fmla="*/ 1079771 w 3985012"/>
                      <a:gd name="connsiteY1" fmla="*/ 3437704 h 3836538"/>
                      <a:gd name="connsiteX2" fmla="*/ 2334639 w 3985012"/>
                      <a:gd name="connsiteY2" fmla="*/ 2464937 h 3836538"/>
                      <a:gd name="connsiteX3" fmla="*/ 3142034 w 3985012"/>
                      <a:gd name="connsiteY3" fmla="*/ 1365713 h 3836538"/>
                      <a:gd name="connsiteX4" fmla="*/ 3758716 w 3985012"/>
                      <a:gd name="connsiteY4" fmla="*/ 342259 h 3836538"/>
                      <a:gd name="connsiteX5" fmla="*/ 3985012 w 3985012"/>
                      <a:gd name="connsiteY5" fmla="*/ 0 h 3836538"/>
                      <a:gd name="connsiteX0" fmla="*/ 0 w 3758716"/>
                      <a:gd name="connsiteY0" fmla="*/ 3494279 h 3494279"/>
                      <a:gd name="connsiteX1" fmla="*/ 1079771 w 3758716"/>
                      <a:gd name="connsiteY1" fmla="*/ 3095445 h 3494279"/>
                      <a:gd name="connsiteX2" fmla="*/ 2334639 w 3758716"/>
                      <a:gd name="connsiteY2" fmla="*/ 2122678 h 3494279"/>
                      <a:gd name="connsiteX3" fmla="*/ 3142034 w 3758716"/>
                      <a:gd name="connsiteY3" fmla="*/ 1023454 h 3494279"/>
                      <a:gd name="connsiteX4" fmla="*/ 3758716 w 3758716"/>
                      <a:gd name="connsiteY4" fmla="*/ 0 h 3494279"/>
                      <a:gd name="connsiteX0" fmla="*/ 0 w 3142034"/>
                      <a:gd name="connsiteY0" fmla="*/ 2470825 h 2470825"/>
                      <a:gd name="connsiteX1" fmla="*/ 1079771 w 3142034"/>
                      <a:gd name="connsiteY1" fmla="*/ 2071991 h 2470825"/>
                      <a:gd name="connsiteX2" fmla="*/ 2334639 w 3142034"/>
                      <a:gd name="connsiteY2" fmla="*/ 1099224 h 2470825"/>
                      <a:gd name="connsiteX3" fmla="*/ 3142034 w 3142034"/>
                      <a:gd name="connsiteY3" fmla="*/ 0 h 2470825"/>
                      <a:gd name="connsiteX0" fmla="*/ 0 w 3142034"/>
                      <a:gd name="connsiteY0" fmla="*/ 2470825 h 2470825"/>
                      <a:gd name="connsiteX1" fmla="*/ 1079771 w 3142034"/>
                      <a:gd name="connsiteY1" fmla="*/ 2071991 h 2470825"/>
                      <a:gd name="connsiteX2" fmla="*/ 2334639 w 3142034"/>
                      <a:gd name="connsiteY2" fmla="*/ 1099224 h 2470825"/>
                      <a:gd name="connsiteX3" fmla="*/ 3142034 w 3142034"/>
                      <a:gd name="connsiteY3" fmla="*/ 0 h 2470825"/>
                      <a:gd name="connsiteX0" fmla="*/ 0 w 3142034"/>
                      <a:gd name="connsiteY0" fmla="*/ 2470825 h 2470825"/>
                      <a:gd name="connsiteX1" fmla="*/ 1079771 w 3142034"/>
                      <a:gd name="connsiteY1" fmla="*/ 2071991 h 2470825"/>
                      <a:gd name="connsiteX2" fmla="*/ 1543417 w 3142034"/>
                      <a:gd name="connsiteY2" fmla="*/ 1776293 h 2470825"/>
                      <a:gd name="connsiteX3" fmla="*/ 2334639 w 3142034"/>
                      <a:gd name="connsiteY3" fmla="*/ 1099224 h 2470825"/>
                      <a:gd name="connsiteX4" fmla="*/ 3142034 w 3142034"/>
                      <a:gd name="connsiteY4" fmla="*/ 0 h 2470825"/>
                      <a:gd name="connsiteX0" fmla="*/ 0 w 3142034"/>
                      <a:gd name="connsiteY0" fmla="*/ 2470825 h 2470825"/>
                      <a:gd name="connsiteX1" fmla="*/ 1079771 w 3142034"/>
                      <a:gd name="connsiteY1" fmla="*/ 2071991 h 2470825"/>
                      <a:gd name="connsiteX2" fmla="*/ 1498401 w 3142034"/>
                      <a:gd name="connsiteY2" fmla="*/ 1886069 h 2470825"/>
                      <a:gd name="connsiteX3" fmla="*/ 2334639 w 3142034"/>
                      <a:gd name="connsiteY3" fmla="*/ 1099224 h 2470825"/>
                      <a:gd name="connsiteX4" fmla="*/ 3142034 w 3142034"/>
                      <a:gd name="connsiteY4" fmla="*/ 0 h 2470825"/>
                      <a:gd name="connsiteX0" fmla="*/ 0 w 3142034"/>
                      <a:gd name="connsiteY0" fmla="*/ 2470825 h 2470825"/>
                      <a:gd name="connsiteX1" fmla="*/ 1068517 w 3142034"/>
                      <a:gd name="connsiteY1" fmla="*/ 2115901 h 2470825"/>
                      <a:gd name="connsiteX2" fmla="*/ 1498401 w 3142034"/>
                      <a:gd name="connsiteY2" fmla="*/ 1886069 h 2470825"/>
                      <a:gd name="connsiteX3" fmla="*/ 2334639 w 3142034"/>
                      <a:gd name="connsiteY3" fmla="*/ 1099224 h 2470825"/>
                      <a:gd name="connsiteX4" fmla="*/ 3142034 w 3142034"/>
                      <a:gd name="connsiteY4" fmla="*/ 0 h 2470825"/>
                      <a:gd name="connsiteX0" fmla="*/ 0 w 3142034"/>
                      <a:gd name="connsiteY0" fmla="*/ 2470825 h 2470825"/>
                      <a:gd name="connsiteX1" fmla="*/ 1068517 w 3142034"/>
                      <a:gd name="connsiteY1" fmla="*/ 2115901 h 2470825"/>
                      <a:gd name="connsiteX2" fmla="*/ 1498401 w 3142034"/>
                      <a:gd name="connsiteY2" fmla="*/ 1886069 h 2470825"/>
                      <a:gd name="connsiteX3" fmla="*/ 2334639 w 3142034"/>
                      <a:gd name="connsiteY3" fmla="*/ 1099224 h 2470825"/>
                      <a:gd name="connsiteX4" fmla="*/ 3142034 w 3142034"/>
                      <a:gd name="connsiteY4" fmla="*/ 0 h 2470825"/>
                      <a:gd name="connsiteX0" fmla="*/ 0 w 3142034"/>
                      <a:gd name="connsiteY0" fmla="*/ 2470825 h 2470825"/>
                      <a:gd name="connsiteX1" fmla="*/ 1068517 w 3142034"/>
                      <a:gd name="connsiteY1" fmla="*/ 2115901 h 2470825"/>
                      <a:gd name="connsiteX2" fmla="*/ 1498401 w 3142034"/>
                      <a:gd name="connsiteY2" fmla="*/ 1886069 h 2470825"/>
                      <a:gd name="connsiteX3" fmla="*/ 2334639 w 3142034"/>
                      <a:gd name="connsiteY3" fmla="*/ 1099224 h 2470825"/>
                      <a:gd name="connsiteX4" fmla="*/ 3142034 w 3142034"/>
                      <a:gd name="connsiteY4" fmla="*/ 0 h 2470825"/>
                      <a:gd name="connsiteX0" fmla="*/ 0 w 3142034"/>
                      <a:gd name="connsiteY0" fmla="*/ 2470825 h 2470825"/>
                      <a:gd name="connsiteX1" fmla="*/ 1068517 w 3142034"/>
                      <a:gd name="connsiteY1" fmla="*/ 2115901 h 2470825"/>
                      <a:gd name="connsiteX2" fmla="*/ 1498401 w 3142034"/>
                      <a:gd name="connsiteY2" fmla="*/ 1886069 h 2470825"/>
                      <a:gd name="connsiteX3" fmla="*/ 2334639 w 3142034"/>
                      <a:gd name="connsiteY3" fmla="*/ 1099224 h 2470825"/>
                      <a:gd name="connsiteX4" fmla="*/ 3142034 w 3142034"/>
                      <a:gd name="connsiteY4" fmla="*/ 0 h 2470825"/>
                      <a:gd name="connsiteX0" fmla="*/ 0 w 3175795"/>
                      <a:gd name="connsiteY0" fmla="*/ 2470825 h 2470825"/>
                      <a:gd name="connsiteX1" fmla="*/ 1068517 w 3175795"/>
                      <a:gd name="connsiteY1" fmla="*/ 2115901 h 2470825"/>
                      <a:gd name="connsiteX2" fmla="*/ 1498401 w 3175795"/>
                      <a:gd name="connsiteY2" fmla="*/ 1886069 h 2470825"/>
                      <a:gd name="connsiteX3" fmla="*/ 2334639 w 3175795"/>
                      <a:gd name="connsiteY3" fmla="*/ 1099224 h 2470825"/>
                      <a:gd name="connsiteX4" fmla="*/ 3175795 w 3175795"/>
                      <a:gd name="connsiteY4" fmla="*/ 0 h 2470825"/>
                      <a:gd name="connsiteX0" fmla="*/ 0 w 3175795"/>
                      <a:gd name="connsiteY0" fmla="*/ 2470825 h 2470825"/>
                      <a:gd name="connsiteX1" fmla="*/ 1068517 w 3175795"/>
                      <a:gd name="connsiteY1" fmla="*/ 2115901 h 2470825"/>
                      <a:gd name="connsiteX2" fmla="*/ 1641829 w 3175795"/>
                      <a:gd name="connsiteY2" fmla="*/ 1745651 h 2470825"/>
                      <a:gd name="connsiteX3" fmla="*/ 2334639 w 3175795"/>
                      <a:gd name="connsiteY3" fmla="*/ 1099224 h 2470825"/>
                      <a:gd name="connsiteX4" fmla="*/ 3175795 w 3175795"/>
                      <a:gd name="connsiteY4" fmla="*/ 0 h 2470825"/>
                      <a:gd name="connsiteX0" fmla="*/ 0 w 3175795"/>
                      <a:gd name="connsiteY0" fmla="*/ 2470825 h 2470825"/>
                      <a:gd name="connsiteX1" fmla="*/ 933526 w 3175795"/>
                      <a:gd name="connsiteY1" fmla="*/ 2133453 h 2470825"/>
                      <a:gd name="connsiteX2" fmla="*/ 1641829 w 3175795"/>
                      <a:gd name="connsiteY2" fmla="*/ 1745651 h 2470825"/>
                      <a:gd name="connsiteX3" fmla="*/ 2334639 w 3175795"/>
                      <a:gd name="connsiteY3" fmla="*/ 1099224 h 2470825"/>
                      <a:gd name="connsiteX4" fmla="*/ 3175795 w 3175795"/>
                      <a:gd name="connsiteY4" fmla="*/ 0 h 2470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5795" h="2470825">
                        <a:moveTo>
                          <a:pt x="0" y="2470825"/>
                        </a:moveTo>
                        <a:cubicBezTo>
                          <a:pt x="359924" y="2337880"/>
                          <a:pt x="195592" y="2413940"/>
                          <a:pt x="933526" y="2133453"/>
                        </a:cubicBezTo>
                        <a:cubicBezTo>
                          <a:pt x="1280793" y="1984765"/>
                          <a:pt x="1432684" y="1907779"/>
                          <a:pt x="1641829" y="1745651"/>
                        </a:cubicBezTo>
                        <a:cubicBezTo>
                          <a:pt x="1884735" y="1528636"/>
                          <a:pt x="2068203" y="1395273"/>
                          <a:pt x="2334639" y="1099224"/>
                        </a:cubicBezTo>
                        <a:cubicBezTo>
                          <a:pt x="2678350" y="753892"/>
                          <a:pt x="2901799" y="385864"/>
                          <a:pt x="3175795" y="0"/>
                        </a:cubicBezTo>
                      </a:path>
                    </a:pathLst>
                  </a:custGeom>
                  <a:noFill/>
                  <a:ln w="41275">
                    <a:solidFill>
                      <a:srgbClr val="002060"/>
                    </a:solidFill>
                    <a:prstDash val="solid"/>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90" name="ZoneTexte 189">
                    <a:extLst>
                      <a:ext uri="{FF2B5EF4-FFF2-40B4-BE49-F238E27FC236}">
                        <a16:creationId xmlns:a16="http://schemas.microsoft.com/office/drawing/2014/main" id="{6243FFB4-3758-08FC-7C32-9D03A5EAC484}"/>
                      </a:ext>
                    </a:extLst>
                  </p:cNvPr>
                  <p:cNvSpPr txBox="1"/>
                  <p:nvPr/>
                </p:nvSpPr>
                <p:spPr>
                  <a:xfrm rot="5400000">
                    <a:off x="5450318" y="2637779"/>
                    <a:ext cx="909076" cy="188759"/>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algn="ctr">
                      <a:defRPr sz="1000" b="1">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fr-FR" sz="1000" b="1" dirty="0">
                        <a:solidFill>
                          <a:schemeClr val="bg2">
                            <a:lumMod val="10000"/>
                          </a:schemeClr>
                        </a:solidFill>
                      </a:rPr>
                      <a:t>CA 660 k€</a:t>
                    </a:r>
                    <a:endParaRPr lang="fr-FR" sz="1000" dirty="0">
                      <a:solidFill>
                        <a:schemeClr val="bg2">
                          <a:lumMod val="10000"/>
                        </a:schemeClr>
                      </a:solidFill>
                    </a:endParaRPr>
                  </a:p>
                </p:txBody>
              </p:sp>
            </p:grpSp>
            <p:cxnSp>
              <p:nvCxnSpPr>
                <p:cNvPr id="35" name="Connecteur droit 34">
                  <a:extLst>
                    <a:ext uri="{FF2B5EF4-FFF2-40B4-BE49-F238E27FC236}">
                      <a16:creationId xmlns:a16="http://schemas.microsoft.com/office/drawing/2014/main" id="{0D6ED210-24A6-45C8-2C10-79E506755AF0}"/>
                    </a:ext>
                  </a:extLst>
                </p:cNvPr>
                <p:cNvCxnSpPr>
                  <a:cxnSpLocks/>
                </p:cNvCxnSpPr>
                <p:nvPr/>
              </p:nvCxnSpPr>
              <p:spPr>
                <a:xfrm flipV="1">
                  <a:off x="986589" y="772786"/>
                  <a:ext cx="0" cy="5041605"/>
                </a:xfrm>
                <a:prstGeom prst="line">
                  <a:avLst/>
                </a:prstGeom>
                <a:ln w="12700">
                  <a:solidFill>
                    <a:schemeClr val="tx1">
                      <a:lumMod val="75000"/>
                      <a:lumOff val="2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88389559-4F7B-DAAE-EAA8-98FA87837A3A}"/>
                    </a:ext>
                  </a:extLst>
                </p:cNvPr>
                <p:cNvSpPr txBox="1"/>
                <p:nvPr/>
              </p:nvSpPr>
              <p:spPr>
                <a:xfrm>
                  <a:off x="447430" y="1361952"/>
                  <a:ext cx="890339" cy="253686"/>
                </a:xfrm>
                <a:prstGeom prst="rect">
                  <a:avLst/>
                </a:prstGeom>
                <a:noFill/>
              </p:spPr>
              <p:txBody>
                <a:bodyPr wrap="square" rtlCol="0">
                  <a:spAutoFit/>
                </a:bodyPr>
                <a:lstStyle>
                  <a:defPPr>
                    <a:defRPr lang="fr-FR"/>
                  </a:defPPr>
                  <a:lvl1pPr>
                    <a:defRPr sz="1200"/>
                  </a:lvl1pPr>
                </a:lstStyle>
                <a:p>
                  <a:r>
                    <a:rPr lang="fr-FR" sz="800" dirty="0">
                      <a:solidFill>
                        <a:schemeClr val="tx1">
                          <a:lumMod val="65000"/>
                          <a:lumOff val="35000"/>
                        </a:schemeClr>
                      </a:solidFill>
                    </a:rPr>
                    <a:t>800.000</a:t>
                  </a:r>
                </a:p>
              </p:txBody>
            </p:sp>
            <p:sp>
              <p:nvSpPr>
                <p:cNvPr id="39" name="ZoneTexte 38">
                  <a:extLst>
                    <a:ext uri="{FF2B5EF4-FFF2-40B4-BE49-F238E27FC236}">
                      <a16:creationId xmlns:a16="http://schemas.microsoft.com/office/drawing/2014/main" id="{828EAB19-9211-C73D-2FEF-B7F7D2EDF5A7}"/>
                    </a:ext>
                  </a:extLst>
                </p:cNvPr>
                <p:cNvSpPr txBox="1"/>
                <p:nvPr/>
              </p:nvSpPr>
              <p:spPr>
                <a:xfrm rot="16200000">
                  <a:off x="15791" y="2900993"/>
                  <a:ext cx="890339" cy="277574"/>
                </a:xfrm>
                <a:prstGeom prst="rect">
                  <a:avLst/>
                </a:prstGeom>
                <a:noFill/>
              </p:spPr>
              <p:txBody>
                <a:bodyPr wrap="square" rtlCol="0">
                  <a:spAutoFit/>
                </a:bodyPr>
                <a:lstStyle>
                  <a:defPPr>
                    <a:defRPr lang="fr-FR"/>
                  </a:defPPr>
                  <a:lvl1pPr>
                    <a:defRPr sz="1200"/>
                  </a:lvl1pPr>
                </a:lstStyle>
                <a:p>
                  <a:r>
                    <a:rPr lang="fr-FR" sz="1000" dirty="0">
                      <a:solidFill>
                        <a:schemeClr val="tx1">
                          <a:lumMod val="75000"/>
                          <a:lumOff val="25000"/>
                        </a:schemeClr>
                      </a:solidFill>
                    </a:rPr>
                    <a:t>(€)</a:t>
                  </a:r>
                </a:p>
              </p:txBody>
            </p:sp>
            <p:grpSp>
              <p:nvGrpSpPr>
                <p:cNvPr id="58" name="Groupe 57">
                  <a:extLst>
                    <a:ext uri="{FF2B5EF4-FFF2-40B4-BE49-F238E27FC236}">
                      <a16:creationId xmlns:a16="http://schemas.microsoft.com/office/drawing/2014/main" id="{3153B389-9803-AB70-F659-840C70E1F1EE}"/>
                    </a:ext>
                  </a:extLst>
                </p:cNvPr>
                <p:cNvGrpSpPr/>
                <p:nvPr/>
              </p:nvGrpSpPr>
              <p:grpSpPr>
                <a:xfrm>
                  <a:off x="954304" y="1469342"/>
                  <a:ext cx="83921" cy="4345049"/>
                  <a:chOff x="954304" y="1666413"/>
                  <a:chExt cx="83921" cy="4345049"/>
                </a:xfrm>
              </p:grpSpPr>
              <p:cxnSp>
                <p:nvCxnSpPr>
                  <p:cNvPr id="42" name="Connecteur droit 41">
                    <a:extLst>
                      <a:ext uri="{FF2B5EF4-FFF2-40B4-BE49-F238E27FC236}">
                        <a16:creationId xmlns:a16="http://schemas.microsoft.com/office/drawing/2014/main" id="{AAF306AE-891B-2EC2-B7BD-53651A7914C2}"/>
                      </a:ext>
                    </a:extLst>
                  </p:cNvPr>
                  <p:cNvCxnSpPr>
                    <a:cxnSpLocks/>
                  </p:cNvCxnSpPr>
                  <p:nvPr/>
                </p:nvCxnSpPr>
                <p:spPr>
                  <a:xfrm flipH="1">
                    <a:off x="954304" y="5468520"/>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69314515-D7B2-E372-870C-28AFB9EA9674}"/>
                      </a:ext>
                    </a:extLst>
                  </p:cNvPr>
                  <p:cNvCxnSpPr>
                    <a:cxnSpLocks/>
                  </p:cNvCxnSpPr>
                  <p:nvPr/>
                </p:nvCxnSpPr>
                <p:spPr>
                  <a:xfrm flipH="1">
                    <a:off x="954304" y="6011462"/>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6" name="Connecteur droit 45">
                    <a:extLst>
                      <a:ext uri="{FF2B5EF4-FFF2-40B4-BE49-F238E27FC236}">
                        <a16:creationId xmlns:a16="http://schemas.microsoft.com/office/drawing/2014/main" id="{D09B61C0-3BEF-D30F-E532-263D7A1883BA}"/>
                      </a:ext>
                    </a:extLst>
                  </p:cNvPr>
                  <p:cNvCxnSpPr>
                    <a:cxnSpLocks/>
                  </p:cNvCxnSpPr>
                  <p:nvPr/>
                </p:nvCxnSpPr>
                <p:spPr>
                  <a:xfrm flipH="1">
                    <a:off x="954304" y="4382636"/>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a16="http://schemas.microsoft.com/office/drawing/2014/main" id="{CCBB7511-3055-DDA4-F956-5FC3D5B33A84}"/>
                      </a:ext>
                    </a:extLst>
                  </p:cNvPr>
                  <p:cNvCxnSpPr>
                    <a:cxnSpLocks/>
                  </p:cNvCxnSpPr>
                  <p:nvPr/>
                </p:nvCxnSpPr>
                <p:spPr>
                  <a:xfrm flipH="1">
                    <a:off x="954304" y="4925578"/>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06F45D43-AE70-16C6-4CB7-22CD4AB02FA9}"/>
                      </a:ext>
                    </a:extLst>
                  </p:cNvPr>
                  <p:cNvCxnSpPr>
                    <a:cxnSpLocks/>
                  </p:cNvCxnSpPr>
                  <p:nvPr/>
                </p:nvCxnSpPr>
                <p:spPr>
                  <a:xfrm flipH="1">
                    <a:off x="954304" y="3292047"/>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Connecteur droit 52">
                    <a:extLst>
                      <a:ext uri="{FF2B5EF4-FFF2-40B4-BE49-F238E27FC236}">
                        <a16:creationId xmlns:a16="http://schemas.microsoft.com/office/drawing/2014/main" id="{2662AD66-8702-EF8E-E971-96C84B64D169}"/>
                      </a:ext>
                    </a:extLst>
                  </p:cNvPr>
                  <p:cNvCxnSpPr>
                    <a:cxnSpLocks/>
                  </p:cNvCxnSpPr>
                  <p:nvPr/>
                </p:nvCxnSpPr>
                <p:spPr>
                  <a:xfrm flipH="1">
                    <a:off x="954304" y="3834989"/>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6EFFF9F1-CA97-26AC-1CB3-C06C7373ACF0}"/>
                      </a:ext>
                    </a:extLst>
                  </p:cNvPr>
                  <p:cNvCxnSpPr>
                    <a:cxnSpLocks/>
                  </p:cNvCxnSpPr>
                  <p:nvPr/>
                </p:nvCxnSpPr>
                <p:spPr>
                  <a:xfrm flipH="1">
                    <a:off x="954304" y="2206163"/>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09C93F53-C2B5-8C07-B0E6-AB1D23D8E9D5}"/>
                      </a:ext>
                    </a:extLst>
                  </p:cNvPr>
                  <p:cNvCxnSpPr>
                    <a:cxnSpLocks/>
                  </p:cNvCxnSpPr>
                  <p:nvPr/>
                </p:nvCxnSpPr>
                <p:spPr>
                  <a:xfrm flipH="1">
                    <a:off x="954304" y="2749105"/>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A7898B78-21A1-21B4-DF3B-654F51088663}"/>
                      </a:ext>
                    </a:extLst>
                  </p:cNvPr>
                  <p:cNvCxnSpPr>
                    <a:cxnSpLocks/>
                  </p:cNvCxnSpPr>
                  <p:nvPr/>
                </p:nvCxnSpPr>
                <p:spPr>
                  <a:xfrm flipH="1">
                    <a:off x="954304" y="1666413"/>
                    <a:ext cx="83921" cy="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93" name="ZoneTexte 92">
                  <a:extLst>
                    <a:ext uri="{FF2B5EF4-FFF2-40B4-BE49-F238E27FC236}">
                      <a16:creationId xmlns:a16="http://schemas.microsoft.com/office/drawing/2014/main" id="{20BAE7B9-1818-99DC-B33D-CD31B657F04F}"/>
                    </a:ext>
                  </a:extLst>
                </p:cNvPr>
                <p:cNvSpPr txBox="1"/>
                <p:nvPr/>
              </p:nvSpPr>
              <p:spPr>
                <a:xfrm>
                  <a:off x="4670403" y="5985635"/>
                  <a:ext cx="890339" cy="267224"/>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2019-12</a:t>
                  </a:r>
                </a:p>
              </p:txBody>
            </p:sp>
            <p:sp>
              <p:nvSpPr>
                <p:cNvPr id="94" name="ZoneTexte 93">
                  <a:extLst>
                    <a:ext uri="{FF2B5EF4-FFF2-40B4-BE49-F238E27FC236}">
                      <a16:creationId xmlns:a16="http://schemas.microsoft.com/office/drawing/2014/main" id="{7ED96B48-2372-C2DA-79F4-D610565C5A56}"/>
                    </a:ext>
                  </a:extLst>
                </p:cNvPr>
                <p:cNvSpPr txBox="1"/>
                <p:nvPr/>
              </p:nvSpPr>
              <p:spPr>
                <a:xfrm>
                  <a:off x="3792866" y="5985635"/>
                  <a:ext cx="890339" cy="267224"/>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2019-10</a:t>
                  </a:r>
                </a:p>
              </p:txBody>
            </p:sp>
            <p:sp>
              <p:nvSpPr>
                <p:cNvPr id="95" name="ZoneTexte 94">
                  <a:extLst>
                    <a:ext uri="{FF2B5EF4-FFF2-40B4-BE49-F238E27FC236}">
                      <a16:creationId xmlns:a16="http://schemas.microsoft.com/office/drawing/2014/main" id="{627BA8AB-E9AE-C29B-927C-78EEFE6B23E2}"/>
                    </a:ext>
                  </a:extLst>
                </p:cNvPr>
                <p:cNvSpPr txBox="1"/>
                <p:nvPr/>
              </p:nvSpPr>
              <p:spPr>
                <a:xfrm>
                  <a:off x="2156459" y="5985635"/>
                  <a:ext cx="890339" cy="267224"/>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2019-06</a:t>
                  </a:r>
                </a:p>
              </p:txBody>
            </p:sp>
            <p:sp>
              <p:nvSpPr>
                <p:cNvPr id="96" name="ZoneTexte 95">
                  <a:extLst>
                    <a:ext uri="{FF2B5EF4-FFF2-40B4-BE49-F238E27FC236}">
                      <a16:creationId xmlns:a16="http://schemas.microsoft.com/office/drawing/2014/main" id="{FAF8C0D0-EB56-ED67-FE56-95BA84E8A6A6}"/>
                    </a:ext>
                  </a:extLst>
                </p:cNvPr>
                <p:cNvSpPr txBox="1"/>
                <p:nvPr/>
              </p:nvSpPr>
              <p:spPr>
                <a:xfrm>
                  <a:off x="1278921" y="5985635"/>
                  <a:ext cx="890339" cy="267224"/>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2019-04</a:t>
                  </a:r>
                </a:p>
              </p:txBody>
            </p:sp>
          </p:grpSp>
        </p:grpSp>
        <p:grpSp>
          <p:nvGrpSpPr>
            <p:cNvPr id="29" name="Groupe 28">
              <a:extLst>
                <a:ext uri="{FF2B5EF4-FFF2-40B4-BE49-F238E27FC236}">
                  <a16:creationId xmlns:a16="http://schemas.microsoft.com/office/drawing/2014/main" id="{9E00595B-8F51-A991-443C-728EA085A109}"/>
                </a:ext>
              </a:extLst>
            </p:cNvPr>
            <p:cNvGrpSpPr/>
            <p:nvPr/>
          </p:nvGrpSpPr>
          <p:grpSpPr>
            <a:xfrm>
              <a:off x="8887931" y="686876"/>
              <a:ext cx="3216188" cy="5515478"/>
              <a:chOff x="8887931" y="686876"/>
              <a:chExt cx="3216188" cy="5515478"/>
            </a:xfrm>
          </p:grpSpPr>
          <p:sp>
            <p:nvSpPr>
              <p:cNvPr id="221" name="ZoneTexte 220">
                <a:extLst>
                  <a:ext uri="{FF2B5EF4-FFF2-40B4-BE49-F238E27FC236}">
                    <a16:creationId xmlns:a16="http://schemas.microsoft.com/office/drawing/2014/main" id="{97E059F5-303D-0D02-2DE8-7E3ACA9317F8}"/>
                  </a:ext>
                </a:extLst>
              </p:cNvPr>
              <p:cNvSpPr txBox="1"/>
              <p:nvPr/>
            </p:nvSpPr>
            <p:spPr>
              <a:xfrm>
                <a:off x="9460945" y="686876"/>
                <a:ext cx="2643174" cy="5515478"/>
              </a:xfrm>
              <a:prstGeom prst="rect">
                <a:avLst/>
              </a:prstGeom>
              <a:solidFill>
                <a:schemeClr val="bg1">
                  <a:lumMod val="95000"/>
                </a:schemeClr>
              </a:solidFill>
              <a:ln w="15875">
                <a:solidFill>
                  <a:schemeClr val="tx1">
                    <a:lumMod val="85000"/>
                    <a:lumOff val="15000"/>
                  </a:schemeClr>
                </a:solidFill>
                <a:prstDash val="sysDash"/>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sz="1100" dirty="0"/>
                  <a:t>Projection du chiffre d’affaires à 6 mois</a:t>
                </a:r>
              </a:p>
              <a:p>
                <a:r>
                  <a:rPr lang="fr-FR" sz="1100" b="0" dirty="0"/>
                  <a:t>Première approche</a:t>
                </a:r>
              </a:p>
            </p:txBody>
          </p:sp>
          <p:sp>
            <p:nvSpPr>
              <p:cNvPr id="222" name="Rectangle 221">
                <a:extLst>
                  <a:ext uri="{FF2B5EF4-FFF2-40B4-BE49-F238E27FC236}">
                    <a16:creationId xmlns:a16="http://schemas.microsoft.com/office/drawing/2014/main" id="{5982772A-D72B-45C7-4884-4F02DE3940CF}"/>
                  </a:ext>
                </a:extLst>
              </p:cNvPr>
              <p:cNvSpPr/>
              <p:nvPr/>
            </p:nvSpPr>
            <p:spPr>
              <a:xfrm>
                <a:off x="9544420" y="3488786"/>
                <a:ext cx="188557" cy="2322609"/>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3" name="Rectangle 222">
                <a:extLst>
                  <a:ext uri="{FF2B5EF4-FFF2-40B4-BE49-F238E27FC236}">
                    <a16:creationId xmlns:a16="http://schemas.microsoft.com/office/drawing/2014/main" id="{25C86FC7-7037-F52D-EC4A-D2E918670917}"/>
                  </a:ext>
                </a:extLst>
              </p:cNvPr>
              <p:cNvSpPr/>
              <p:nvPr/>
            </p:nvSpPr>
            <p:spPr>
              <a:xfrm>
                <a:off x="9544419" y="2688505"/>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4" name="Rectangle 223">
                <a:extLst>
                  <a:ext uri="{FF2B5EF4-FFF2-40B4-BE49-F238E27FC236}">
                    <a16:creationId xmlns:a16="http://schemas.microsoft.com/office/drawing/2014/main" id="{F8B21824-68CC-8474-B830-722D3FF96AE5}"/>
                  </a:ext>
                </a:extLst>
              </p:cNvPr>
              <p:cNvSpPr/>
              <p:nvPr/>
            </p:nvSpPr>
            <p:spPr>
              <a:xfrm>
                <a:off x="9893942" y="3326131"/>
                <a:ext cx="188557" cy="2485264"/>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5" name="Rectangle 224">
                <a:extLst>
                  <a:ext uri="{FF2B5EF4-FFF2-40B4-BE49-F238E27FC236}">
                    <a16:creationId xmlns:a16="http://schemas.microsoft.com/office/drawing/2014/main" id="{780FF7D9-36DC-0BB3-85A0-65BCE7D3FB7D}"/>
                  </a:ext>
                </a:extLst>
              </p:cNvPr>
              <p:cNvSpPr/>
              <p:nvPr/>
            </p:nvSpPr>
            <p:spPr>
              <a:xfrm>
                <a:off x="9893942" y="2482046"/>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6" name="Rectangle 225">
                <a:extLst>
                  <a:ext uri="{FF2B5EF4-FFF2-40B4-BE49-F238E27FC236}">
                    <a16:creationId xmlns:a16="http://schemas.microsoft.com/office/drawing/2014/main" id="{21F81FD2-7226-C66F-3990-F8EEE270D725}"/>
                  </a:ext>
                </a:extLst>
              </p:cNvPr>
              <p:cNvSpPr/>
              <p:nvPr/>
            </p:nvSpPr>
            <p:spPr>
              <a:xfrm>
                <a:off x="10250507" y="3183285"/>
                <a:ext cx="188557" cy="2628110"/>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7" name="Rectangle 226">
                <a:extLst>
                  <a:ext uri="{FF2B5EF4-FFF2-40B4-BE49-F238E27FC236}">
                    <a16:creationId xmlns:a16="http://schemas.microsoft.com/office/drawing/2014/main" id="{2AA88993-BFDC-1E10-AFF8-D4C49356101D}"/>
                  </a:ext>
                </a:extLst>
              </p:cNvPr>
              <p:cNvSpPr/>
              <p:nvPr/>
            </p:nvSpPr>
            <p:spPr>
              <a:xfrm>
                <a:off x="10250507" y="2339200"/>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8" name="Rectangle 227">
                <a:extLst>
                  <a:ext uri="{FF2B5EF4-FFF2-40B4-BE49-F238E27FC236}">
                    <a16:creationId xmlns:a16="http://schemas.microsoft.com/office/drawing/2014/main" id="{90E31FD7-D8FF-79D0-E8FA-B5642DF11E83}"/>
                  </a:ext>
                </a:extLst>
              </p:cNvPr>
              <p:cNvSpPr/>
              <p:nvPr/>
            </p:nvSpPr>
            <p:spPr>
              <a:xfrm>
                <a:off x="10602102" y="2992785"/>
                <a:ext cx="188557" cy="2818610"/>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29" name="Rectangle 228">
                <a:extLst>
                  <a:ext uri="{FF2B5EF4-FFF2-40B4-BE49-F238E27FC236}">
                    <a16:creationId xmlns:a16="http://schemas.microsoft.com/office/drawing/2014/main" id="{558EDA79-E8B2-805F-2F25-568E5D85C8E4}"/>
                  </a:ext>
                </a:extLst>
              </p:cNvPr>
              <p:cNvSpPr/>
              <p:nvPr/>
            </p:nvSpPr>
            <p:spPr>
              <a:xfrm>
                <a:off x="10602102" y="2152130"/>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0" name="Rectangle 229">
                <a:extLst>
                  <a:ext uri="{FF2B5EF4-FFF2-40B4-BE49-F238E27FC236}">
                    <a16:creationId xmlns:a16="http://schemas.microsoft.com/office/drawing/2014/main" id="{424BE04F-EEF0-D363-3C33-178E78AAD54D}"/>
                  </a:ext>
                </a:extLst>
              </p:cNvPr>
              <p:cNvSpPr/>
              <p:nvPr/>
            </p:nvSpPr>
            <p:spPr>
              <a:xfrm>
                <a:off x="10951025" y="2883306"/>
                <a:ext cx="188557" cy="2928089"/>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1" name="Rectangle 230">
                <a:extLst>
                  <a:ext uri="{FF2B5EF4-FFF2-40B4-BE49-F238E27FC236}">
                    <a16:creationId xmlns:a16="http://schemas.microsoft.com/office/drawing/2014/main" id="{1165C439-F5F6-AC0F-8F16-6C993AEE11F9}"/>
                  </a:ext>
                </a:extLst>
              </p:cNvPr>
              <p:cNvSpPr/>
              <p:nvPr/>
            </p:nvSpPr>
            <p:spPr>
              <a:xfrm>
                <a:off x="10951025" y="2046081"/>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2" name="Rectangle 231">
                <a:extLst>
                  <a:ext uri="{FF2B5EF4-FFF2-40B4-BE49-F238E27FC236}">
                    <a16:creationId xmlns:a16="http://schemas.microsoft.com/office/drawing/2014/main" id="{51404F36-69AE-2FFE-56E6-D9016D70969B}"/>
                  </a:ext>
                </a:extLst>
              </p:cNvPr>
              <p:cNvSpPr/>
              <p:nvPr/>
            </p:nvSpPr>
            <p:spPr>
              <a:xfrm>
                <a:off x="11306546" y="2718465"/>
                <a:ext cx="188557" cy="3099789"/>
              </a:xfrm>
              <a:prstGeom prst="rect">
                <a:avLst/>
              </a:prstGeom>
              <a:pattFill prst="dkHorz">
                <a:fgClr>
                  <a:srgbClr val="446CAC"/>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3" name="Rectangle 232">
                <a:extLst>
                  <a:ext uri="{FF2B5EF4-FFF2-40B4-BE49-F238E27FC236}">
                    <a16:creationId xmlns:a16="http://schemas.microsoft.com/office/drawing/2014/main" id="{1DC09444-B5F7-C000-0B8B-3E7A8E8DB36D}"/>
                  </a:ext>
                </a:extLst>
              </p:cNvPr>
              <p:cNvSpPr/>
              <p:nvPr/>
            </p:nvSpPr>
            <p:spPr>
              <a:xfrm>
                <a:off x="11306546" y="1870699"/>
                <a:ext cx="188557" cy="837226"/>
              </a:xfrm>
              <a:prstGeom prst="rect">
                <a:avLst/>
              </a:prstGeom>
              <a:pattFill prst="dkHorz">
                <a:fgClr>
                  <a:srgbClr val="55A868"/>
                </a:fgClr>
                <a:bgClr>
                  <a:schemeClr val="bg1"/>
                </a:bgClr>
              </a:patt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4" name="Rectangle : coins arrondis 233">
                <a:extLst>
                  <a:ext uri="{FF2B5EF4-FFF2-40B4-BE49-F238E27FC236}">
                    <a16:creationId xmlns:a16="http://schemas.microsoft.com/office/drawing/2014/main" id="{C8A36C90-6A6E-C828-A04C-322074BD91F6}"/>
                  </a:ext>
                </a:extLst>
              </p:cNvPr>
              <p:cNvSpPr/>
              <p:nvPr/>
            </p:nvSpPr>
            <p:spPr>
              <a:xfrm>
                <a:off x="9689258" y="4933918"/>
                <a:ext cx="2201944" cy="745764"/>
              </a:xfrm>
              <a:prstGeom prst="roundRect">
                <a:avLst/>
              </a:prstGeom>
              <a:solidFill>
                <a:schemeClr val="bg1">
                  <a:lumMod val="95000"/>
                </a:schemeClr>
              </a:solidFill>
              <a:ln w="9525">
                <a:solidFill>
                  <a:schemeClr val="tx1">
                    <a:lumMod val="85000"/>
                    <a:lumOff val="1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b="1" dirty="0">
                    <a:solidFill>
                      <a:sysClr val="windowText" lastClr="000000"/>
                    </a:solidFill>
                  </a:rPr>
                  <a:t>         Projection prudente</a:t>
                </a:r>
              </a:p>
              <a:p>
                <a:pPr algn="ctr"/>
                <a:r>
                  <a:rPr lang="fr-FR" sz="900" dirty="0">
                    <a:solidFill>
                      <a:sysClr val="windowText" lastClr="000000"/>
                    </a:solidFill>
                  </a:rPr>
                  <a:t>Trajectoire + 30 k€ / mois</a:t>
                </a:r>
              </a:p>
              <a:p>
                <a:pPr algn="ctr"/>
                <a:r>
                  <a:rPr lang="fr-FR" sz="900" b="1" dirty="0">
                    <a:solidFill>
                      <a:sysClr val="windowText" lastClr="000000"/>
                    </a:solidFill>
                  </a:rPr>
                  <a:t>CA Total 840.000 € en août 2020</a:t>
                </a:r>
              </a:p>
            </p:txBody>
          </p:sp>
          <p:cxnSp>
            <p:nvCxnSpPr>
              <p:cNvPr id="237" name="Connecteur droit avec flèche 236">
                <a:extLst>
                  <a:ext uri="{FF2B5EF4-FFF2-40B4-BE49-F238E27FC236}">
                    <a16:creationId xmlns:a16="http://schemas.microsoft.com/office/drawing/2014/main" id="{7AA9DDC8-1622-ADB0-740C-E861DA86F837}"/>
                  </a:ext>
                </a:extLst>
              </p:cNvPr>
              <p:cNvCxnSpPr>
                <a:cxnSpLocks/>
              </p:cNvCxnSpPr>
              <p:nvPr/>
            </p:nvCxnSpPr>
            <p:spPr>
              <a:xfrm flipV="1">
                <a:off x="9308513" y="1667347"/>
                <a:ext cx="2380844" cy="1082865"/>
              </a:xfrm>
              <a:prstGeom prst="straightConnector1">
                <a:avLst/>
              </a:prstGeom>
              <a:noFill/>
              <a:ln w="41275">
                <a:solidFill>
                  <a:schemeClr val="tx1">
                    <a:lumMod val="85000"/>
                    <a:lumOff val="15000"/>
                  </a:schemeClr>
                </a:solidFill>
                <a:prstDash val="sysDash"/>
                <a:tailEnd type="none"/>
              </a:ln>
            </p:spPr>
            <p:style>
              <a:lnRef idx="2">
                <a:schemeClr val="accent1">
                  <a:shade val="15000"/>
                </a:schemeClr>
              </a:lnRef>
              <a:fillRef idx="1">
                <a:schemeClr val="accent1"/>
              </a:fillRef>
              <a:effectRef idx="0">
                <a:schemeClr val="accent1"/>
              </a:effectRef>
              <a:fontRef idx="minor">
                <a:schemeClr val="lt1"/>
              </a:fontRef>
            </p:style>
          </p:cxnSp>
          <p:grpSp>
            <p:nvGrpSpPr>
              <p:cNvPr id="248" name="Groupe 247">
                <a:extLst>
                  <a:ext uri="{FF2B5EF4-FFF2-40B4-BE49-F238E27FC236}">
                    <a16:creationId xmlns:a16="http://schemas.microsoft.com/office/drawing/2014/main" id="{BBFA4DD4-9C06-1779-2E2B-7BF828A6FFDE}"/>
                  </a:ext>
                </a:extLst>
              </p:cNvPr>
              <p:cNvGrpSpPr/>
              <p:nvPr/>
            </p:nvGrpSpPr>
            <p:grpSpPr>
              <a:xfrm>
                <a:off x="8887931" y="5818254"/>
                <a:ext cx="2952519" cy="369402"/>
                <a:chOff x="8450869" y="6325150"/>
                <a:chExt cx="2952519" cy="369402"/>
              </a:xfrm>
            </p:grpSpPr>
            <p:sp>
              <p:nvSpPr>
                <p:cNvPr id="241" name="ZoneTexte 240">
                  <a:extLst>
                    <a:ext uri="{FF2B5EF4-FFF2-40B4-BE49-F238E27FC236}">
                      <a16:creationId xmlns:a16="http://schemas.microsoft.com/office/drawing/2014/main" id="{920460CC-3BC4-21CA-5F32-6A2BA2FA2311}"/>
                    </a:ext>
                  </a:extLst>
                </p:cNvPr>
                <p:cNvSpPr txBox="1"/>
                <p:nvPr/>
              </p:nvSpPr>
              <p:spPr>
                <a:xfrm>
                  <a:off x="8450869" y="6463720"/>
                  <a:ext cx="756124" cy="226941"/>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2020-02</a:t>
                  </a:r>
                </a:p>
              </p:txBody>
            </p:sp>
            <p:sp>
              <p:nvSpPr>
                <p:cNvPr id="242" name="ZoneTexte 241">
                  <a:extLst>
                    <a:ext uri="{FF2B5EF4-FFF2-40B4-BE49-F238E27FC236}">
                      <a16:creationId xmlns:a16="http://schemas.microsoft.com/office/drawing/2014/main" id="{92D3CD74-4CC7-25C6-1EF4-417D81A2EB83}"/>
                    </a:ext>
                  </a:extLst>
                </p:cNvPr>
                <p:cNvSpPr txBox="1"/>
                <p:nvPr/>
              </p:nvSpPr>
              <p:spPr>
                <a:xfrm>
                  <a:off x="8811496" y="6325150"/>
                  <a:ext cx="756124" cy="230832"/>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2020-03</a:t>
                  </a:r>
                </a:p>
              </p:txBody>
            </p:sp>
            <p:sp>
              <p:nvSpPr>
                <p:cNvPr id="243" name="ZoneTexte 242">
                  <a:extLst>
                    <a:ext uri="{FF2B5EF4-FFF2-40B4-BE49-F238E27FC236}">
                      <a16:creationId xmlns:a16="http://schemas.microsoft.com/office/drawing/2014/main" id="{96D868C5-9BEE-51EE-95C9-2BF2FC447C61}"/>
                    </a:ext>
                  </a:extLst>
                </p:cNvPr>
                <p:cNvSpPr txBox="1"/>
                <p:nvPr/>
              </p:nvSpPr>
              <p:spPr>
                <a:xfrm>
                  <a:off x="9536164" y="6325150"/>
                  <a:ext cx="756124" cy="230832"/>
                </a:xfrm>
                <a:prstGeom prst="rect">
                  <a:avLst/>
                </a:prstGeom>
                <a:noFill/>
              </p:spPr>
              <p:txBody>
                <a:bodyPr wrap="square" rtlCol="0">
                  <a:spAutoFit/>
                </a:bodyPr>
                <a:lstStyle>
                  <a:defPPr>
                    <a:defRPr lang="fr-FR"/>
                  </a:defPPr>
                  <a:lvl1pPr algn="ctr">
                    <a:defRPr sz="800">
                      <a:solidFill>
                        <a:schemeClr val="bg2">
                          <a:lumMod val="10000"/>
                        </a:schemeClr>
                      </a:solidFill>
                    </a:defRPr>
                  </a:lvl1pPr>
                </a:lstStyle>
                <a:p>
                  <a:r>
                    <a:rPr lang="fr-FR" dirty="0"/>
                    <a:t>2020-05</a:t>
                  </a:r>
                </a:p>
              </p:txBody>
            </p:sp>
            <p:sp>
              <p:nvSpPr>
                <p:cNvPr id="244" name="ZoneTexte 243">
                  <a:extLst>
                    <a:ext uri="{FF2B5EF4-FFF2-40B4-BE49-F238E27FC236}">
                      <a16:creationId xmlns:a16="http://schemas.microsoft.com/office/drawing/2014/main" id="{175C0067-9CE1-DA41-1A39-D11D6171A541}"/>
                    </a:ext>
                  </a:extLst>
                </p:cNvPr>
                <p:cNvSpPr txBox="1"/>
                <p:nvPr/>
              </p:nvSpPr>
              <p:spPr>
                <a:xfrm>
                  <a:off x="10265908" y="6325150"/>
                  <a:ext cx="756124" cy="230832"/>
                </a:xfrm>
                <a:prstGeom prst="rect">
                  <a:avLst/>
                </a:prstGeom>
                <a:noFill/>
              </p:spPr>
              <p:txBody>
                <a:bodyPr wrap="square" rtlCol="0">
                  <a:spAutoFit/>
                </a:bodyPr>
                <a:lstStyle>
                  <a:defPPr>
                    <a:defRPr lang="fr-FR"/>
                  </a:defPPr>
                  <a:lvl1pPr algn="ctr">
                    <a:defRPr sz="800">
                      <a:solidFill>
                        <a:schemeClr val="bg2">
                          <a:lumMod val="10000"/>
                        </a:schemeClr>
                      </a:solidFill>
                    </a:defRPr>
                  </a:lvl1pPr>
                </a:lstStyle>
                <a:p>
                  <a:r>
                    <a:rPr lang="fr-FR" dirty="0"/>
                    <a:t>2020-07</a:t>
                  </a:r>
                </a:p>
              </p:txBody>
            </p:sp>
            <p:sp>
              <p:nvSpPr>
                <p:cNvPr id="245" name="ZoneTexte 244">
                  <a:extLst>
                    <a:ext uri="{FF2B5EF4-FFF2-40B4-BE49-F238E27FC236}">
                      <a16:creationId xmlns:a16="http://schemas.microsoft.com/office/drawing/2014/main" id="{0745CE46-BCE2-251B-0812-A11DD873340A}"/>
                    </a:ext>
                  </a:extLst>
                </p:cNvPr>
                <p:cNvSpPr txBox="1"/>
                <p:nvPr/>
              </p:nvSpPr>
              <p:spPr>
                <a:xfrm>
                  <a:off x="9178686" y="6463720"/>
                  <a:ext cx="756124" cy="230832"/>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2020-04</a:t>
                  </a:r>
                </a:p>
              </p:txBody>
            </p:sp>
            <p:sp>
              <p:nvSpPr>
                <p:cNvPr id="246" name="ZoneTexte 245">
                  <a:extLst>
                    <a:ext uri="{FF2B5EF4-FFF2-40B4-BE49-F238E27FC236}">
                      <a16:creationId xmlns:a16="http://schemas.microsoft.com/office/drawing/2014/main" id="{9E4BBAF9-9746-C692-0FF1-835F6E9DC1CB}"/>
                    </a:ext>
                  </a:extLst>
                </p:cNvPr>
                <p:cNvSpPr txBox="1"/>
                <p:nvPr/>
              </p:nvSpPr>
              <p:spPr>
                <a:xfrm>
                  <a:off x="9880331" y="6463720"/>
                  <a:ext cx="756124" cy="230832"/>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2020-06</a:t>
                  </a:r>
                </a:p>
              </p:txBody>
            </p:sp>
            <p:sp>
              <p:nvSpPr>
                <p:cNvPr id="247" name="ZoneTexte 246">
                  <a:extLst>
                    <a:ext uri="{FF2B5EF4-FFF2-40B4-BE49-F238E27FC236}">
                      <a16:creationId xmlns:a16="http://schemas.microsoft.com/office/drawing/2014/main" id="{927F7E41-385D-8ECD-A862-C81857842FE7}"/>
                    </a:ext>
                  </a:extLst>
                </p:cNvPr>
                <p:cNvSpPr txBox="1"/>
                <p:nvPr/>
              </p:nvSpPr>
              <p:spPr>
                <a:xfrm>
                  <a:off x="10647264" y="6463720"/>
                  <a:ext cx="756124" cy="230832"/>
                </a:xfrm>
                <a:prstGeom prst="rect">
                  <a:avLst/>
                </a:prstGeom>
                <a:noFill/>
              </p:spPr>
              <p:txBody>
                <a:bodyPr wrap="square" rtlCol="0">
                  <a:spAutoFit/>
                </a:bodyPr>
                <a:lstStyle>
                  <a:defPPr>
                    <a:defRPr lang="fr-FR"/>
                  </a:defPPr>
                  <a:lvl1pPr>
                    <a:defRPr sz="1200"/>
                  </a:lvl1pPr>
                </a:lstStyle>
                <a:p>
                  <a:pPr algn="ctr"/>
                  <a:r>
                    <a:rPr lang="fr-FR" sz="800" dirty="0">
                      <a:solidFill>
                        <a:schemeClr val="bg2">
                          <a:lumMod val="10000"/>
                        </a:schemeClr>
                      </a:solidFill>
                    </a:rPr>
                    <a:t>2020-08</a:t>
                  </a:r>
                </a:p>
              </p:txBody>
            </p:sp>
          </p:grpSp>
          <p:sp>
            <p:nvSpPr>
              <p:cNvPr id="236" name="Rectangle : coins arrondis 235">
                <a:extLst>
                  <a:ext uri="{FF2B5EF4-FFF2-40B4-BE49-F238E27FC236}">
                    <a16:creationId xmlns:a16="http://schemas.microsoft.com/office/drawing/2014/main" id="{656E4AAC-F52A-26F4-3823-1AC11EF1F8F0}"/>
                  </a:ext>
                </a:extLst>
              </p:cNvPr>
              <p:cNvSpPr/>
              <p:nvPr/>
            </p:nvSpPr>
            <p:spPr>
              <a:xfrm>
                <a:off x="9703301" y="4027776"/>
                <a:ext cx="2187902" cy="772253"/>
              </a:xfrm>
              <a:prstGeom prst="roundRect">
                <a:avLst/>
              </a:prstGeom>
              <a:solidFill>
                <a:schemeClr val="bg1">
                  <a:lumMod val="95000"/>
                </a:schemeClr>
              </a:solidFill>
              <a:ln w="9525">
                <a:solidFill>
                  <a:schemeClr val="tx1">
                    <a:lumMod val="85000"/>
                    <a:lumOff val="1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900" b="1" dirty="0">
                    <a:solidFill>
                      <a:sysClr val="windowText" lastClr="000000"/>
                    </a:solidFill>
                  </a:rPr>
                  <a:t>         Projection optimiste</a:t>
                </a:r>
              </a:p>
              <a:p>
                <a:pPr algn="ctr"/>
                <a:r>
                  <a:rPr lang="fr-FR" sz="900" dirty="0">
                    <a:solidFill>
                      <a:sysClr val="windowText" lastClr="000000"/>
                    </a:solidFill>
                  </a:rPr>
                  <a:t>Trajectoire + 100 k€/mois</a:t>
                </a:r>
              </a:p>
              <a:p>
                <a:pPr algn="ctr"/>
                <a:r>
                  <a:rPr lang="fr-FR" sz="900" b="1" dirty="0">
                    <a:solidFill>
                      <a:schemeClr val="tx1"/>
                    </a:solidFill>
                  </a:rPr>
                  <a:t>CA Total  1 260 k€ en août 2020</a:t>
                </a:r>
              </a:p>
            </p:txBody>
          </p:sp>
          <p:cxnSp>
            <p:nvCxnSpPr>
              <p:cNvPr id="4" name="Connecteur droit avec flèche 3">
                <a:extLst>
                  <a:ext uri="{FF2B5EF4-FFF2-40B4-BE49-F238E27FC236}">
                    <a16:creationId xmlns:a16="http://schemas.microsoft.com/office/drawing/2014/main" id="{1A1D347C-316D-EF62-ECAA-F453C245C707}"/>
                  </a:ext>
                </a:extLst>
              </p:cNvPr>
              <p:cNvCxnSpPr>
                <a:cxnSpLocks/>
              </p:cNvCxnSpPr>
              <p:nvPr/>
            </p:nvCxnSpPr>
            <p:spPr>
              <a:xfrm flipV="1">
                <a:off x="9278811" y="1160066"/>
                <a:ext cx="1279174" cy="1620217"/>
              </a:xfrm>
              <a:prstGeom prst="straightConnector1">
                <a:avLst/>
              </a:prstGeom>
              <a:noFill/>
              <a:ln w="41275">
                <a:solidFill>
                  <a:schemeClr val="tx1">
                    <a:lumMod val="85000"/>
                    <a:lumOff val="15000"/>
                  </a:schemeClr>
                </a:solidFill>
                <a:prstDash val="sysDot"/>
                <a:tailEnd type="none"/>
              </a:ln>
            </p:spPr>
            <p:style>
              <a:lnRef idx="2">
                <a:schemeClr val="accent1">
                  <a:shade val="15000"/>
                </a:schemeClr>
              </a:lnRef>
              <a:fillRef idx="1">
                <a:schemeClr val="accent1"/>
              </a:fillRef>
              <a:effectRef idx="0">
                <a:schemeClr val="accent1"/>
              </a:effectRef>
              <a:fontRef idx="minor">
                <a:schemeClr val="lt1"/>
              </a:fontRef>
            </p:style>
          </p:cxnSp>
          <p:sp>
            <p:nvSpPr>
              <p:cNvPr id="12" name="ZoneTexte 11">
                <a:extLst>
                  <a:ext uri="{FF2B5EF4-FFF2-40B4-BE49-F238E27FC236}">
                    <a16:creationId xmlns:a16="http://schemas.microsoft.com/office/drawing/2014/main" id="{7754A3B3-1122-CFFA-6615-C4D97F28F5B6}"/>
                  </a:ext>
                </a:extLst>
              </p:cNvPr>
              <p:cNvSpPr txBox="1"/>
              <p:nvPr/>
            </p:nvSpPr>
            <p:spPr>
              <a:xfrm rot="5400000">
                <a:off x="11261516" y="2128832"/>
                <a:ext cx="772037" cy="160304"/>
              </a:xfrm>
              <a:prstGeom prst="rect">
                <a:avLst/>
              </a:prstGeom>
              <a:no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algn="ctr">
                  <a:defRPr sz="1000" b="1">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fr-FR" sz="1000" b="1" dirty="0">
                    <a:solidFill>
                      <a:schemeClr val="bg2">
                        <a:lumMod val="10000"/>
                      </a:schemeClr>
                    </a:solidFill>
                  </a:rPr>
                  <a:t>CA 840 k€</a:t>
                </a:r>
                <a:endParaRPr lang="fr-FR" sz="1000" dirty="0">
                  <a:solidFill>
                    <a:schemeClr val="bg2">
                      <a:lumMod val="10000"/>
                    </a:schemeClr>
                  </a:solidFill>
                </a:endParaRPr>
              </a:p>
            </p:txBody>
          </p:sp>
          <p:cxnSp>
            <p:nvCxnSpPr>
              <p:cNvPr id="36" name="Connecteur droit avec flèche 35">
                <a:extLst>
                  <a:ext uri="{FF2B5EF4-FFF2-40B4-BE49-F238E27FC236}">
                    <a16:creationId xmlns:a16="http://schemas.microsoft.com/office/drawing/2014/main" id="{45AC0436-56F1-22FE-4D9F-0D7C6DD0B001}"/>
                  </a:ext>
                </a:extLst>
              </p:cNvPr>
              <p:cNvCxnSpPr>
                <a:cxnSpLocks/>
              </p:cNvCxnSpPr>
              <p:nvPr/>
            </p:nvCxnSpPr>
            <p:spPr>
              <a:xfrm>
                <a:off x="9823067" y="4276810"/>
                <a:ext cx="518862" cy="0"/>
              </a:xfrm>
              <a:prstGeom prst="straightConnector1">
                <a:avLst/>
              </a:prstGeom>
              <a:noFill/>
              <a:ln w="41275">
                <a:solidFill>
                  <a:schemeClr val="tx1">
                    <a:lumMod val="85000"/>
                    <a:lumOff val="15000"/>
                  </a:schemeClr>
                </a:solidFill>
                <a:prstDash val="sysDot"/>
                <a:tailEnd type="none"/>
              </a:ln>
            </p:spPr>
            <p:style>
              <a:lnRef idx="2">
                <a:schemeClr val="accent1">
                  <a:shade val="15000"/>
                </a:schemeClr>
              </a:lnRef>
              <a:fillRef idx="1">
                <a:schemeClr val="accent1"/>
              </a:fillRef>
              <a:effectRef idx="0">
                <a:schemeClr val="accent1"/>
              </a:effectRef>
              <a:fontRef idx="minor">
                <a:schemeClr val="lt1"/>
              </a:fontRef>
            </p:style>
          </p:cxnSp>
          <p:cxnSp>
            <p:nvCxnSpPr>
              <p:cNvPr id="49" name="Connecteur droit avec flèche 48">
                <a:extLst>
                  <a:ext uri="{FF2B5EF4-FFF2-40B4-BE49-F238E27FC236}">
                    <a16:creationId xmlns:a16="http://schemas.microsoft.com/office/drawing/2014/main" id="{654E9881-C392-F93C-A521-C58EBE470A2E}"/>
                  </a:ext>
                </a:extLst>
              </p:cNvPr>
              <p:cNvCxnSpPr>
                <a:cxnSpLocks/>
              </p:cNvCxnSpPr>
              <p:nvPr/>
            </p:nvCxnSpPr>
            <p:spPr>
              <a:xfrm>
                <a:off x="9856275" y="5176261"/>
                <a:ext cx="494325" cy="0"/>
              </a:xfrm>
              <a:prstGeom prst="straightConnector1">
                <a:avLst/>
              </a:prstGeom>
              <a:noFill/>
              <a:ln w="41275">
                <a:solidFill>
                  <a:schemeClr val="tx1">
                    <a:lumMod val="85000"/>
                    <a:lumOff val="15000"/>
                  </a:schemeClr>
                </a:solidFill>
                <a:prstDash val="sysDash"/>
                <a:tailEnd type="none"/>
              </a:ln>
            </p:spPr>
            <p:style>
              <a:lnRef idx="2">
                <a:schemeClr val="accent1">
                  <a:shade val="15000"/>
                </a:schemeClr>
              </a:lnRef>
              <a:fillRef idx="1">
                <a:schemeClr val="accent1"/>
              </a:fillRef>
              <a:effectRef idx="0">
                <a:schemeClr val="accent1"/>
              </a:effectRef>
              <a:fontRef idx="minor">
                <a:schemeClr val="lt1"/>
              </a:fontRef>
            </p:style>
          </p:cxnSp>
        </p:grpSp>
      </p:grpSp>
      <p:grpSp>
        <p:nvGrpSpPr>
          <p:cNvPr id="27" name="Groupe 26">
            <a:extLst>
              <a:ext uri="{FF2B5EF4-FFF2-40B4-BE49-F238E27FC236}">
                <a16:creationId xmlns:a16="http://schemas.microsoft.com/office/drawing/2014/main" id="{C91BDA2B-75A4-7059-79F8-CD1A43A9924A}"/>
              </a:ext>
            </a:extLst>
          </p:cNvPr>
          <p:cNvGrpSpPr/>
          <p:nvPr/>
        </p:nvGrpSpPr>
        <p:grpSpPr>
          <a:xfrm>
            <a:off x="257740" y="2940992"/>
            <a:ext cx="4225060" cy="2065298"/>
            <a:chOff x="242587" y="2580781"/>
            <a:chExt cx="4225060" cy="2065298"/>
          </a:xfrm>
        </p:grpSpPr>
        <p:grpSp>
          <p:nvGrpSpPr>
            <p:cNvPr id="204" name="Groupe 203">
              <a:extLst>
                <a:ext uri="{FF2B5EF4-FFF2-40B4-BE49-F238E27FC236}">
                  <a16:creationId xmlns:a16="http://schemas.microsoft.com/office/drawing/2014/main" id="{63960B45-60C8-C998-8BE6-0CCB5760476B}"/>
                </a:ext>
              </a:extLst>
            </p:cNvPr>
            <p:cNvGrpSpPr/>
            <p:nvPr/>
          </p:nvGrpSpPr>
          <p:grpSpPr>
            <a:xfrm>
              <a:off x="242587" y="2785762"/>
              <a:ext cx="4225060" cy="1860317"/>
              <a:chOff x="8447078" y="643382"/>
              <a:chExt cx="4225060" cy="1860317"/>
            </a:xfrm>
          </p:grpSpPr>
          <p:sp>
            <p:nvSpPr>
              <p:cNvPr id="10" name="ZoneTexte 9">
                <a:extLst>
                  <a:ext uri="{FF2B5EF4-FFF2-40B4-BE49-F238E27FC236}">
                    <a16:creationId xmlns:a16="http://schemas.microsoft.com/office/drawing/2014/main" id="{E68439BB-9F4C-7CE1-7841-65BF8EBFF91E}"/>
                  </a:ext>
                </a:extLst>
              </p:cNvPr>
              <p:cNvSpPr txBox="1"/>
              <p:nvPr/>
            </p:nvSpPr>
            <p:spPr>
              <a:xfrm>
                <a:off x="8447078" y="643382"/>
                <a:ext cx="4225060" cy="1860317"/>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90000"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88900"/>
                <a:r>
                  <a:rPr lang="fr-FR" sz="1100" dirty="0">
                    <a:solidFill>
                      <a:schemeClr val="tx1">
                        <a:lumMod val="85000"/>
                        <a:lumOff val="15000"/>
                      </a:schemeClr>
                    </a:solidFill>
                  </a:rPr>
                  <a:t>Une baisse provisoire du chiffre d’affaires		</a:t>
                </a:r>
              </a:p>
              <a:p>
                <a:pPr indent="88900"/>
                <a:r>
                  <a:rPr lang="fr-FR" sz="1100" dirty="0">
                    <a:solidFill>
                      <a:schemeClr val="tx1">
                        <a:lumMod val="85000"/>
                        <a:lumOff val="15000"/>
                      </a:schemeClr>
                    </a:solidFill>
                  </a:rPr>
                  <a:t>en février 2020	</a:t>
                </a:r>
              </a:p>
              <a:p>
                <a:pPr indent="88900" algn="l"/>
                <a:endParaRPr lang="fr-FR" sz="1100" dirty="0">
                  <a:solidFill>
                    <a:schemeClr val="tx1">
                      <a:lumMod val="85000"/>
                      <a:lumOff val="15000"/>
                    </a:schemeClr>
                  </a:solidFill>
                </a:endParaRPr>
              </a:p>
              <a:p>
                <a:pPr indent="88900" algn="l"/>
                <a:endParaRPr lang="fr-FR" sz="1100" dirty="0">
                  <a:solidFill>
                    <a:schemeClr val="tx1">
                      <a:lumMod val="85000"/>
                      <a:lumOff val="15000"/>
                    </a:schemeClr>
                  </a:solidFill>
                </a:endParaRPr>
              </a:p>
              <a:p>
                <a:pPr indent="88900" algn="l"/>
                <a:endParaRPr lang="fr-FR" sz="1100" dirty="0">
                  <a:solidFill>
                    <a:schemeClr val="tx1">
                      <a:lumMod val="85000"/>
                      <a:lumOff val="15000"/>
                    </a:schemeClr>
                  </a:solidFill>
                </a:endParaRPr>
              </a:p>
              <a:p>
                <a:pPr indent="88900" algn="l"/>
                <a:endParaRPr lang="fr-FR" sz="1100" dirty="0">
                  <a:solidFill>
                    <a:schemeClr val="tx1">
                      <a:lumMod val="85000"/>
                      <a:lumOff val="15000"/>
                    </a:schemeClr>
                  </a:solidFill>
                </a:endParaRPr>
              </a:p>
              <a:p>
                <a:pPr indent="88900" algn="l"/>
                <a:endParaRPr lang="fr-FR" sz="1100" dirty="0">
                  <a:solidFill>
                    <a:schemeClr val="tx1">
                      <a:lumMod val="85000"/>
                      <a:lumOff val="15000"/>
                    </a:schemeClr>
                  </a:solidFill>
                </a:endParaRPr>
              </a:p>
              <a:p>
                <a:pPr indent="88900" algn="l"/>
                <a:endParaRPr lang="fr-FR" sz="110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Cause directe de la suppression de la vente « High-tech »</a:t>
                </a:r>
              </a:p>
              <a:p>
                <a:pPr marL="171450" indent="-171450" algn="l">
                  <a:buFont typeface="Arial" panose="020B0604020202020204" pitchFamily="34" charset="0"/>
                  <a:buChar char="•"/>
                </a:pPr>
                <a:r>
                  <a:rPr lang="fr-FR" sz="1050" b="0" dirty="0">
                    <a:solidFill>
                      <a:schemeClr val="tx1">
                        <a:lumMod val="85000"/>
                        <a:lumOff val="15000"/>
                      </a:schemeClr>
                    </a:solidFill>
                  </a:rPr>
                  <a:t>Très belles perspectives sur le chiffre d’affaires « Nourriture »</a:t>
                </a:r>
              </a:p>
              <a:p>
                <a:pPr marL="171450" indent="-171450" algn="l">
                  <a:buFont typeface="Arial" panose="020B0604020202020204" pitchFamily="34" charset="0"/>
                  <a:buChar char="•"/>
                </a:pPr>
                <a:endParaRPr lang="fr-FR" sz="1050" b="0" dirty="0">
                  <a:solidFill>
                    <a:schemeClr val="tx1">
                      <a:lumMod val="85000"/>
                      <a:lumOff val="15000"/>
                    </a:schemeClr>
                  </a:solidFill>
                </a:endParaRPr>
              </a:p>
              <a:p>
                <a:endParaRPr lang="fr-FR" sz="700" dirty="0">
                  <a:solidFill>
                    <a:schemeClr val="tx1">
                      <a:lumMod val="85000"/>
                      <a:lumOff val="15000"/>
                    </a:schemeClr>
                  </a:solidFill>
                </a:endParaRPr>
              </a:p>
              <a:p>
                <a:endParaRPr lang="fr-FR" sz="700" dirty="0">
                  <a:solidFill>
                    <a:schemeClr val="tx1">
                      <a:lumMod val="85000"/>
                      <a:lumOff val="15000"/>
                    </a:schemeClr>
                  </a:solidFill>
                </a:endParaRPr>
              </a:p>
            </p:txBody>
          </p:sp>
          <p:sp>
            <p:nvSpPr>
              <p:cNvPr id="40" name="Rectangle 39">
                <a:extLst>
                  <a:ext uri="{FF2B5EF4-FFF2-40B4-BE49-F238E27FC236}">
                    <a16:creationId xmlns:a16="http://schemas.microsoft.com/office/drawing/2014/main" id="{9F787567-0387-6977-AE78-B91D020D7669}"/>
                  </a:ext>
                </a:extLst>
              </p:cNvPr>
              <p:cNvSpPr/>
              <p:nvPr/>
            </p:nvSpPr>
            <p:spPr>
              <a:xfrm>
                <a:off x="8710809" y="1067545"/>
                <a:ext cx="2966326" cy="917950"/>
              </a:xfrm>
              <a:prstGeom prst="rect">
                <a:avLst/>
              </a:prstGeom>
              <a:noFill/>
              <a:ln w="6350">
                <a:solidFill>
                  <a:schemeClr val="tx1">
                    <a:lumMod val="65000"/>
                    <a:lumOff val="35000"/>
                  </a:schemeClr>
                </a:solidFill>
              </a:ln>
            </p:spPr>
            <p:style>
              <a:lnRef idx="2">
                <a:schemeClr val="dk1"/>
              </a:lnRef>
              <a:fillRef idx="1">
                <a:schemeClr val="lt1"/>
              </a:fillRef>
              <a:effectRef idx="0">
                <a:schemeClr val="dk1"/>
              </a:effectRef>
              <a:fontRef idx="minor">
                <a:schemeClr val="dk1"/>
              </a:fontRef>
            </p:style>
            <p:txBody>
              <a:bodyPr numCol="1" rtlCol="0" anchor="t"/>
              <a:lstStyle/>
              <a:p>
                <a:pPr indent="85725"/>
                <a:endParaRPr lang="fr-FR" sz="600" b="1" dirty="0">
                  <a:solidFill>
                    <a:schemeClr val="tx1">
                      <a:lumMod val="85000"/>
                      <a:lumOff val="15000"/>
                    </a:schemeClr>
                  </a:solidFill>
                </a:endParaRPr>
              </a:p>
              <a:p>
                <a:pPr indent="85725"/>
                <a:r>
                  <a:rPr lang="fr-FR" sz="1050" dirty="0">
                    <a:solidFill>
                      <a:schemeClr val="tx1">
                        <a:lumMod val="85000"/>
                        <a:lumOff val="15000"/>
                      </a:schemeClr>
                    </a:solidFill>
                  </a:rPr>
                  <a:t>Catégorie </a:t>
                </a:r>
              </a:p>
              <a:p>
                <a:pPr indent="85725"/>
                <a:endParaRPr lang="fr-FR" sz="1050" dirty="0">
                  <a:solidFill>
                    <a:schemeClr val="tx1">
                      <a:lumMod val="85000"/>
                      <a:lumOff val="15000"/>
                    </a:schemeClr>
                  </a:solidFill>
                </a:endParaRPr>
              </a:p>
              <a:p>
                <a:pPr indent="85725"/>
                <a:endParaRPr lang="fr-FR" sz="1050" dirty="0">
                  <a:solidFill>
                    <a:schemeClr val="tx1">
                      <a:lumMod val="85000"/>
                      <a:lumOff val="15000"/>
                    </a:schemeClr>
                  </a:solidFill>
                </a:endParaRPr>
              </a:p>
              <a:p>
                <a:pPr indent="85725"/>
                <a:r>
                  <a:rPr lang="fr-FR" sz="1050" dirty="0">
                    <a:solidFill>
                      <a:schemeClr val="tx1">
                        <a:lumMod val="85000"/>
                        <a:lumOff val="15000"/>
                      </a:schemeClr>
                    </a:solidFill>
                  </a:rPr>
                  <a:t>Evolution :</a:t>
                </a:r>
              </a:p>
            </p:txBody>
          </p:sp>
          <p:grpSp>
            <p:nvGrpSpPr>
              <p:cNvPr id="170" name="Groupe 169">
                <a:extLst>
                  <a:ext uri="{FF2B5EF4-FFF2-40B4-BE49-F238E27FC236}">
                    <a16:creationId xmlns:a16="http://schemas.microsoft.com/office/drawing/2014/main" id="{1816535A-978E-2FC8-0B3E-5CC6F2187B03}"/>
                  </a:ext>
                </a:extLst>
              </p:cNvPr>
              <p:cNvGrpSpPr/>
              <p:nvPr/>
            </p:nvGrpSpPr>
            <p:grpSpPr>
              <a:xfrm>
                <a:off x="9413479" y="1135124"/>
                <a:ext cx="1731393" cy="976254"/>
                <a:chOff x="9204825" y="1099177"/>
                <a:chExt cx="1731393" cy="976254"/>
              </a:xfrm>
            </p:grpSpPr>
            <p:grpSp>
              <p:nvGrpSpPr>
                <p:cNvPr id="70" name="Graphique 70">
                  <a:extLst>
                    <a:ext uri="{FF2B5EF4-FFF2-40B4-BE49-F238E27FC236}">
                      <a16:creationId xmlns:a16="http://schemas.microsoft.com/office/drawing/2014/main" id="{269EA53C-219D-80B6-F1F7-80DD1738D837}"/>
                    </a:ext>
                  </a:extLst>
                </p:cNvPr>
                <p:cNvGrpSpPr/>
                <p:nvPr/>
              </p:nvGrpSpPr>
              <p:grpSpPr>
                <a:xfrm flipH="1">
                  <a:off x="9822111" y="1129286"/>
                  <a:ext cx="568393" cy="386645"/>
                  <a:chOff x="1424384" y="4326177"/>
                  <a:chExt cx="3429868" cy="2407648"/>
                </a:xfrm>
                <a:solidFill>
                  <a:srgbClr val="55A868"/>
                </a:solidFill>
              </p:grpSpPr>
              <p:sp>
                <p:nvSpPr>
                  <p:cNvPr id="71" name="Forme libre : forme 70">
                    <a:extLst>
                      <a:ext uri="{FF2B5EF4-FFF2-40B4-BE49-F238E27FC236}">
                        <a16:creationId xmlns:a16="http://schemas.microsoft.com/office/drawing/2014/main" id="{B400EC2B-3BBD-5D6F-E8C6-66C03FBCEA97}"/>
                      </a:ext>
                    </a:extLst>
                  </p:cNvPr>
                  <p:cNvSpPr/>
                  <p:nvPr/>
                </p:nvSpPr>
                <p:spPr>
                  <a:xfrm>
                    <a:off x="3191740" y="5273509"/>
                    <a:ext cx="1662512" cy="1460315"/>
                  </a:xfrm>
                  <a:custGeom>
                    <a:avLst/>
                    <a:gdLst>
                      <a:gd name="connsiteX0" fmla="*/ 119821 w 1662512"/>
                      <a:gd name="connsiteY0" fmla="*/ 59910 h 1460315"/>
                      <a:gd name="connsiteX1" fmla="*/ 123565 w 1662512"/>
                      <a:gd name="connsiteY1" fmla="*/ 63655 h 1460315"/>
                      <a:gd name="connsiteX2" fmla="*/ 127310 w 1662512"/>
                      <a:gd name="connsiteY2" fmla="*/ 63655 h 1460315"/>
                      <a:gd name="connsiteX3" fmla="*/ 131054 w 1662512"/>
                      <a:gd name="connsiteY3" fmla="*/ 67399 h 1460315"/>
                      <a:gd name="connsiteX4" fmla="*/ 131054 w 1662512"/>
                      <a:gd name="connsiteY4" fmla="*/ 71144 h 1460315"/>
                      <a:gd name="connsiteX5" fmla="*/ 138543 w 1662512"/>
                      <a:gd name="connsiteY5" fmla="*/ 71144 h 1460315"/>
                      <a:gd name="connsiteX6" fmla="*/ 142287 w 1662512"/>
                      <a:gd name="connsiteY6" fmla="*/ 74888 h 1460315"/>
                      <a:gd name="connsiteX7" fmla="*/ 149776 w 1662512"/>
                      <a:gd name="connsiteY7" fmla="*/ 78632 h 1460315"/>
                      <a:gd name="connsiteX8" fmla="*/ 153520 w 1662512"/>
                      <a:gd name="connsiteY8" fmla="*/ 82377 h 1460315"/>
                      <a:gd name="connsiteX9" fmla="*/ 161009 w 1662512"/>
                      <a:gd name="connsiteY9" fmla="*/ 86121 h 1460315"/>
                      <a:gd name="connsiteX10" fmla="*/ 168498 w 1662512"/>
                      <a:gd name="connsiteY10" fmla="*/ 89866 h 1460315"/>
                      <a:gd name="connsiteX11" fmla="*/ 179731 w 1662512"/>
                      <a:gd name="connsiteY11" fmla="*/ 97354 h 1460315"/>
                      <a:gd name="connsiteX12" fmla="*/ 187220 w 1662512"/>
                      <a:gd name="connsiteY12" fmla="*/ 101099 h 1460315"/>
                      <a:gd name="connsiteX13" fmla="*/ 194709 w 1662512"/>
                      <a:gd name="connsiteY13" fmla="*/ 108588 h 1460315"/>
                      <a:gd name="connsiteX14" fmla="*/ 205942 w 1662512"/>
                      <a:gd name="connsiteY14" fmla="*/ 112332 h 1460315"/>
                      <a:gd name="connsiteX15" fmla="*/ 217175 w 1662512"/>
                      <a:gd name="connsiteY15" fmla="*/ 119821 h 1460315"/>
                      <a:gd name="connsiteX16" fmla="*/ 228408 w 1662512"/>
                      <a:gd name="connsiteY16" fmla="*/ 127310 h 1460315"/>
                      <a:gd name="connsiteX17" fmla="*/ 235897 w 1662512"/>
                      <a:gd name="connsiteY17" fmla="*/ 131054 h 1460315"/>
                      <a:gd name="connsiteX18" fmla="*/ 250875 w 1662512"/>
                      <a:gd name="connsiteY18" fmla="*/ 138543 h 1460315"/>
                      <a:gd name="connsiteX19" fmla="*/ 262108 w 1662512"/>
                      <a:gd name="connsiteY19" fmla="*/ 146032 h 1460315"/>
                      <a:gd name="connsiteX20" fmla="*/ 273341 w 1662512"/>
                      <a:gd name="connsiteY20" fmla="*/ 153520 h 1460315"/>
                      <a:gd name="connsiteX21" fmla="*/ 288319 w 1662512"/>
                      <a:gd name="connsiteY21" fmla="*/ 161009 h 1460315"/>
                      <a:gd name="connsiteX22" fmla="*/ 299552 w 1662512"/>
                      <a:gd name="connsiteY22" fmla="*/ 168498 h 1460315"/>
                      <a:gd name="connsiteX23" fmla="*/ 314529 w 1662512"/>
                      <a:gd name="connsiteY23" fmla="*/ 175987 h 1460315"/>
                      <a:gd name="connsiteX24" fmla="*/ 325763 w 1662512"/>
                      <a:gd name="connsiteY24" fmla="*/ 183476 h 1460315"/>
                      <a:gd name="connsiteX25" fmla="*/ 340740 w 1662512"/>
                      <a:gd name="connsiteY25" fmla="*/ 194709 h 1460315"/>
                      <a:gd name="connsiteX26" fmla="*/ 355718 w 1662512"/>
                      <a:gd name="connsiteY26" fmla="*/ 202198 h 1460315"/>
                      <a:gd name="connsiteX27" fmla="*/ 370695 w 1662512"/>
                      <a:gd name="connsiteY27" fmla="*/ 209686 h 1460315"/>
                      <a:gd name="connsiteX28" fmla="*/ 385673 w 1662512"/>
                      <a:gd name="connsiteY28" fmla="*/ 220920 h 1460315"/>
                      <a:gd name="connsiteX29" fmla="*/ 404395 w 1662512"/>
                      <a:gd name="connsiteY29" fmla="*/ 232153 h 1460315"/>
                      <a:gd name="connsiteX30" fmla="*/ 419373 w 1662512"/>
                      <a:gd name="connsiteY30" fmla="*/ 239641 h 1460315"/>
                      <a:gd name="connsiteX31" fmla="*/ 434350 w 1662512"/>
                      <a:gd name="connsiteY31" fmla="*/ 247130 h 1460315"/>
                      <a:gd name="connsiteX32" fmla="*/ 449328 w 1662512"/>
                      <a:gd name="connsiteY32" fmla="*/ 258363 h 1460315"/>
                      <a:gd name="connsiteX33" fmla="*/ 468050 w 1662512"/>
                      <a:gd name="connsiteY33" fmla="*/ 269597 h 1460315"/>
                      <a:gd name="connsiteX34" fmla="*/ 483027 w 1662512"/>
                      <a:gd name="connsiteY34" fmla="*/ 277085 h 1460315"/>
                      <a:gd name="connsiteX35" fmla="*/ 501749 w 1662512"/>
                      <a:gd name="connsiteY35" fmla="*/ 288319 h 1460315"/>
                      <a:gd name="connsiteX36" fmla="*/ 520471 w 1662512"/>
                      <a:gd name="connsiteY36" fmla="*/ 299552 h 1460315"/>
                      <a:gd name="connsiteX37" fmla="*/ 535449 w 1662512"/>
                      <a:gd name="connsiteY37" fmla="*/ 310785 h 1460315"/>
                      <a:gd name="connsiteX38" fmla="*/ 554171 w 1662512"/>
                      <a:gd name="connsiteY38" fmla="*/ 322018 h 1460315"/>
                      <a:gd name="connsiteX39" fmla="*/ 572893 w 1662512"/>
                      <a:gd name="connsiteY39" fmla="*/ 329507 h 1460315"/>
                      <a:gd name="connsiteX40" fmla="*/ 591615 w 1662512"/>
                      <a:gd name="connsiteY40" fmla="*/ 340740 h 1460315"/>
                      <a:gd name="connsiteX41" fmla="*/ 610337 w 1662512"/>
                      <a:gd name="connsiteY41" fmla="*/ 351973 h 1460315"/>
                      <a:gd name="connsiteX42" fmla="*/ 625315 w 1662512"/>
                      <a:gd name="connsiteY42" fmla="*/ 363207 h 1460315"/>
                      <a:gd name="connsiteX43" fmla="*/ 644037 w 1662512"/>
                      <a:gd name="connsiteY43" fmla="*/ 374440 h 1460315"/>
                      <a:gd name="connsiteX44" fmla="*/ 662759 w 1662512"/>
                      <a:gd name="connsiteY44" fmla="*/ 385673 h 1460315"/>
                      <a:gd name="connsiteX45" fmla="*/ 685225 w 1662512"/>
                      <a:gd name="connsiteY45" fmla="*/ 396906 h 1460315"/>
                      <a:gd name="connsiteX46" fmla="*/ 703947 w 1662512"/>
                      <a:gd name="connsiteY46" fmla="*/ 408139 h 1460315"/>
                      <a:gd name="connsiteX47" fmla="*/ 718925 w 1662512"/>
                      <a:gd name="connsiteY47" fmla="*/ 419373 h 1460315"/>
                      <a:gd name="connsiteX48" fmla="*/ 741391 w 1662512"/>
                      <a:gd name="connsiteY48" fmla="*/ 430606 h 1460315"/>
                      <a:gd name="connsiteX49" fmla="*/ 760113 w 1662512"/>
                      <a:gd name="connsiteY49" fmla="*/ 441839 h 1460315"/>
                      <a:gd name="connsiteX50" fmla="*/ 778835 w 1662512"/>
                      <a:gd name="connsiteY50" fmla="*/ 453072 h 1460315"/>
                      <a:gd name="connsiteX51" fmla="*/ 797557 w 1662512"/>
                      <a:gd name="connsiteY51" fmla="*/ 464305 h 1460315"/>
                      <a:gd name="connsiteX52" fmla="*/ 816279 w 1662512"/>
                      <a:gd name="connsiteY52" fmla="*/ 475539 h 1460315"/>
                      <a:gd name="connsiteX53" fmla="*/ 835001 w 1662512"/>
                      <a:gd name="connsiteY53" fmla="*/ 486772 h 1460315"/>
                      <a:gd name="connsiteX54" fmla="*/ 853723 w 1662512"/>
                      <a:gd name="connsiteY54" fmla="*/ 498005 h 1460315"/>
                      <a:gd name="connsiteX55" fmla="*/ 872445 w 1662512"/>
                      <a:gd name="connsiteY55" fmla="*/ 509238 h 1460315"/>
                      <a:gd name="connsiteX56" fmla="*/ 891167 w 1662512"/>
                      <a:gd name="connsiteY56" fmla="*/ 520471 h 1460315"/>
                      <a:gd name="connsiteX57" fmla="*/ 909889 w 1662512"/>
                      <a:gd name="connsiteY57" fmla="*/ 531705 h 1460315"/>
                      <a:gd name="connsiteX58" fmla="*/ 928611 w 1662512"/>
                      <a:gd name="connsiteY58" fmla="*/ 542938 h 1460315"/>
                      <a:gd name="connsiteX59" fmla="*/ 947333 w 1662512"/>
                      <a:gd name="connsiteY59" fmla="*/ 554171 h 1460315"/>
                      <a:gd name="connsiteX60" fmla="*/ 966055 w 1662512"/>
                      <a:gd name="connsiteY60" fmla="*/ 565404 h 1460315"/>
                      <a:gd name="connsiteX61" fmla="*/ 984777 w 1662512"/>
                      <a:gd name="connsiteY61" fmla="*/ 576637 h 1460315"/>
                      <a:gd name="connsiteX62" fmla="*/ 1003499 w 1662512"/>
                      <a:gd name="connsiteY62" fmla="*/ 587871 h 1460315"/>
                      <a:gd name="connsiteX63" fmla="*/ 1022221 w 1662512"/>
                      <a:gd name="connsiteY63" fmla="*/ 599104 h 1460315"/>
                      <a:gd name="connsiteX64" fmla="*/ 1040943 w 1662512"/>
                      <a:gd name="connsiteY64" fmla="*/ 610337 h 1460315"/>
                      <a:gd name="connsiteX65" fmla="*/ 1055920 w 1662512"/>
                      <a:gd name="connsiteY65" fmla="*/ 621570 h 1460315"/>
                      <a:gd name="connsiteX66" fmla="*/ 1074642 w 1662512"/>
                      <a:gd name="connsiteY66" fmla="*/ 629059 h 1460315"/>
                      <a:gd name="connsiteX67" fmla="*/ 1093364 w 1662512"/>
                      <a:gd name="connsiteY67" fmla="*/ 640292 h 1460315"/>
                      <a:gd name="connsiteX68" fmla="*/ 1112086 w 1662512"/>
                      <a:gd name="connsiteY68" fmla="*/ 651525 h 1460315"/>
                      <a:gd name="connsiteX69" fmla="*/ 1127064 w 1662512"/>
                      <a:gd name="connsiteY69" fmla="*/ 662759 h 1460315"/>
                      <a:gd name="connsiteX70" fmla="*/ 1142042 w 1662512"/>
                      <a:gd name="connsiteY70" fmla="*/ 673992 h 1460315"/>
                      <a:gd name="connsiteX71" fmla="*/ 1160764 w 1662512"/>
                      <a:gd name="connsiteY71" fmla="*/ 681481 h 1460315"/>
                      <a:gd name="connsiteX72" fmla="*/ 1175741 w 1662512"/>
                      <a:gd name="connsiteY72" fmla="*/ 692714 h 1460315"/>
                      <a:gd name="connsiteX73" fmla="*/ 1190719 w 1662512"/>
                      <a:gd name="connsiteY73" fmla="*/ 703947 h 1460315"/>
                      <a:gd name="connsiteX74" fmla="*/ 1209441 w 1662512"/>
                      <a:gd name="connsiteY74" fmla="*/ 711436 h 1460315"/>
                      <a:gd name="connsiteX75" fmla="*/ 1224418 w 1662512"/>
                      <a:gd name="connsiteY75" fmla="*/ 722669 h 1460315"/>
                      <a:gd name="connsiteX76" fmla="*/ 1239396 w 1662512"/>
                      <a:gd name="connsiteY76" fmla="*/ 730158 h 1460315"/>
                      <a:gd name="connsiteX77" fmla="*/ 1254374 w 1662512"/>
                      <a:gd name="connsiteY77" fmla="*/ 737646 h 1460315"/>
                      <a:gd name="connsiteX78" fmla="*/ 1269351 w 1662512"/>
                      <a:gd name="connsiteY78" fmla="*/ 748880 h 1460315"/>
                      <a:gd name="connsiteX79" fmla="*/ 1280584 w 1662512"/>
                      <a:gd name="connsiteY79" fmla="*/ 756368 h 1460315"/>
                      <a:gd name="connsiteX80" fmla="*/ 1295562 w 1662512"/>
                      <a:gd name="connsiteY80" fmla="*/ 763857 h 1460315"/>
                      <a:gd name="connsiteX81" fmla="*/ 1310540 w 1662512"/>
                      <a:gd name="connsiteY81" fmla="*/ 771346 h 1460315"/>
                      <a:gd name="connsiteX82" fmla="*/ 1321773 w 1662512"/>
                      <a:gd name="connsiteY82" fmla="*/ 778835 h 1460315"/>
                      <a:gd name="connsiteX83" fmla="*/ 1333006 w 1662512"/>
                      <a:gd name="connsiteY83" fmla="*/ 790068 h 1460315"/>
                      <a:gd name="connsiteX84" fmla="*/ 1344239 w 1662512"/>
                      <a:gd name="connsiteY84" fmla="*/ 797557 h 1460315"/>
                      <a:gd name="connsiteX85" fmla="*/ 1359217 w 1662512"/>
                      <a:gd name="connsiteY85" fmla="*/ 805046 h 1460315"/>
                      <a:gd name="connsiteX86" fmla="*/ 1370450 w 1662512"/>
                      <a:gd name="connsiteY86" fmla="*/ 808790 h 1460315"/>
                      <a:gd name="connsiteX87" fmla="*/ 1381683 w 1662512"/>
                      <a:gd name="connsiteY87" fmla="*/ 816279 h 1460315"/>
                      <a:gd name="connsiteX88" fmla="*/ 1389172 w 1662512"/>
                      <a:gd name="connsiteY88" fmla="*/ 823768 h 1460315"/>
                      <a:gd name="connsiteX89" fmla="*/ 1400405 w 1662512"/>
                      <a:gd name="connsiteY89" fmla="*/ 827512 h 1460315"/>
                      <a:gd name="connsiteX90" fmla="*/ 1407894 w 1662512"/>
                      <a:gd name="connsiteY90" fmla="*/ 835001 h 1460315"/>
                      <a:gd name="connsiteX91" fmla="*/ 1415383 w 1662512"/>
                      <a:gd name="connsiteY91" fmla="*/ 838745 h 1460315"/>
                      <a:gd name="connsiteX92" fmla="*/ 1426616 w 1662512"/>
                      <a:gd name="connsiteY92" fmla="*/ 846234 h 1460315"/>
                      <a:gd name="connsiteX93" fmla="*/ 1434105 w 1662512"/>
                      <a:gd name="connsiteY93" fmla="*/ 849978 h 1460315"/>
                      <a:gd name="connsiteX94" fmla="*/ 1441593 w 1662512"/>
                      <a:gd name="connsiteY94" fmla="*/ 853723 h 1460315"/>
                      <a:gd name="connsiteX95" fmla="*/ 1445338 w 1662512"/>
                      <a:gd name="connsiteY95" fmla="*/ 857467 h 1460315"/>
                      <a:gd name="connsiteX96" fmla="*/ 1452827 w 1662512"/>
                      <a:gd name="connsiteY96" fmla="*/ 861212 h 1460315"/>
                      <a:gd name="connsiteX97" fmla="*/ 1456571 w 1662512"/>
                      <a:gd name="connsiteY97" fmla="*/ 864956 h 1460315"/>
                      <a:gd name="connsiteX98" fmla="*/ 1464060 w 1662512"/>
                      <a:gd name="connsiteY98" fmla="*/ 868700 h 1460315"/>
                      <a:gd name="connsiteX99" fmla="*/ 1467804 w 1662512"/>
                      <a:gd name="connsiteY99" fmla="*/ 872445 h 1460315"/>
                      <a:gd name="connsiteX100" fmla="*/ 1471549 w 1662512"/>
                      <a:gd name="connsiteY100" fmla="*/ 876189 h 1460315"/>
                      <a:gd name="connsiteX101" fmla="*/ 1482782 w 1662512"/>
                      <a:gd name="connsiteY101" fmla="*/ 883678 h 1460315"/>
                      <a:gd name="connsiteX102" fmla="*/ 1497759 w 1662512"/>
                      <a:gd name="connsiteY102" fmla="*/ 894911 h 1460315"/>
                      <a:gd name="connsiteX103" fmla="*/ 1508993 w 1662512"/>
                      <a:gd name="connsiteY103" fmla="*/ 902400 h 1460315"/>
                      <a:gd name="connsiteX104" fmla="*/ 1520226 w 1662512"/>
                      <a:gd name="connsiteY104" fmla="*/ 913633 h 1460315"/>
                      <a:gd name="connsiteX105" fmla="*/ 1527715 w 1662512"/>
                      <a:gd name="connsiteY105" fmla="*/ 924866 h 1460315"/>
                      <a:gd name="connsiteX106" fmla="*/ 1538948 w 1662512"/>
                      <a:gd name="connsiteY106" fmla="*/ 936099 h 1460315"/>
                      <a:gd name="connsiteX107" fmla="*/ 1546437 w 1662512"/>
                      <a:gd name="connsiteY107" fmla="*/ 951077 h 1460315"/>
                      <a:gd name="connsiteX108" fmla="*/ 1557670 w 1662512"/>
                      <a:gd name="connsiteY108" fmla="*/ 962310 h 1460315"/>
                      <a:gd name="connsiteX109" fmla="*/ 1565159 w 1662512"/>
                      <a:gd name="connsiteY109" fmla="*/ 977288 h 1460315"/>
                      <a:gd name="connsiteX110" fmla="*/ 1572647 w 1662512"/>
                      <a:gd name="connsiteY110" fmla="*/ 988521 h 1460315"/>
                      <a:gd name="connsiteX111" fmla="*/ 1576392 w 1662512"/>
                      <a:gd name="connsiteY111" fmla="*/ 1003499 h 1460315"/>
                      <a:gd name="connsiteX112" fmla="*/ 1583881 w 1662512"/>
                      <a:gd name="connsiteY112" fmla="*/ 1018476 h 1460315"/>
                      <a:gd name="connsiteX113" fmla="*/ 1587625 w 1662512"/>
                      <a:gd name="connsiteY113" fmla="*/ 1033454 h 1460315"/>
                      <a:gd name="connsiteX114" fmla="*/ 1591369 w 1662512"/>
                      <a:gd name="connsiteY114" fmla="*/ 1048431 h 1460315"/>
                      <a:gd name="connsiteX115" fmla="*/ 1595114 w 1662512"/>
                      <a:gd name="connsiteY115" fmla="*/ 1063409 h 1460315"/>
                      <a:gd name="connsiteX116" fmla="*/ 1595114 w 1662512"/>
                      <a:gd name="connsiteY116" fmla="*/ 1078387 h 1460315"/>
                      <a:gd name="connsiteX117" fmla="*/ 1598858 w 1662512"/>
                      <a:gd name="connsiteY117" fmla="*/ 1093364 h 1460315"/>
                      <a:gd name="connsiteX118" fmla="*/ 1598858 w 1662512"/>
                      <a:gd name="connsiteY118" fmla="*/ 1127064 h 1460315"/>
                      <a:gd name="connsiteX119" fmla="*/ 1595114 w 1662512"/>
                      <a:gd name="connsiteY119" fmla="*/ 1142041 h 1460315"/>
                      <a:gd name="connsiteX120" fmla="*/ 1595114 w 1662512"/>
                      <a:gd name="connsiteY120" fmla="*/ 1157019 h 1460315"/>
                      <a:gd name="connsiteX121" fmla="*/ 1591369 w 1662512"/>
                      <a:gd name="connsiteY121" fmla="*/ 1171997 h 1460315"/>
                      <a:gd name="connsiteX122" fmla="*/ 1587625 w 1662512"/>
                      <a:gd name="connsiteY122" fmla="*/ 1183230 h 1460315"/>
                      <a:gd name="connsiteX123" fmla="*/ 1583881 w 1662512"/>
                      <a:gd name="connsiteY123" fmla="*/ 1198207 h 1460315"/>
                      <a:gd name="connsiteX124" fmla="*/ 1580136 w 1662512"/>
                      <a:gd name="connsiteY124" fmla="*/ 1213185 h 1460315"/>
                      <a:gd name="connsiteX125" fmla="*/ 1572647 w 1662512"/>
                      <a:gd name="connsiteY125" fmla="*/ 1224418 h 1460315"/>
                      <a:gd name="connsiteX126" fmla="*/ 1568903 w 1662512"/>
                      <a:gd name="connsiteY126" fmla="*/ 1239396 h 1460315"/>
                      <a:gd name="connsiteX127" fmla="*/ 1561414 w 1662512"/>
                      <a:gd name="connsiteY127" fmla="*/ 1250629 h 1460315"/>
                      <a:gd name="connsiteX128" fmla="*/ 1553925 w 1662512"/>
                      <a:gd name="connsiteY128" fmla="*/ 1261862 h 1460315"/>
                      <a:gd name="connsiteX129" fmla="*/ 1546437 w 1662512"/>
                      <a:gd name="connsiteY129" fmla="*/ 1273095 h 1460315"/>
                      <a:gd name="connsiteX130" fmla="*/ 1538948 w 1662512"/>
                      <a:gd name="connsiteY130" fmla="*/ 1284329 h 1460315"/>
                      <a:gd name="connsiteX131" fmla="*/ 1527715 w 1662512"/>
                      <a:gd name="connsiteY131" fmla="*/ 1295562 h 1460315"/>
                      <a:gd name="connsiteX132" fmla="*/ 1520226 w 1662512"/>
                      <a:gd name="connsiteY132" fmla="*/ 1306795 h 1460315"/>
                      <a:gd name="connsiteX133" fmla="*/ 1508993 w 1662512"/>
                      <a:gd name="connsiteY133" fmla="*/ 1318028 h 1460315"/>
                      <a:gd name="connsiteX134" fmla="*/ 1501504 w 1662512"/>
                      <a:gd name="connsiteY134" fmla="*/ 1325517 h 1460315"/>
                      <a:gd name="connsiteX135" fmla="*/ 1490271 w 1662512"/>
                      <a:gd name="connsiteY135" fmla="*/ 1333006 h 1460315"/>
                      <a:gd name="connsiteX136" fmla="*/ 1479037 w 1662512"/>
                      <a:gd name="connsiteY136" fmla="*/ 1344239 h 1460315"/>
                      <a:gd name="connsiteX137" fmla="*/ 1467804 w 1662512"/>
                      <a:gd name="connsiteY137" fmla="*/ 1351728 h 1460315"/>
                      <a:gd name="connsiteX138" fmla="*/ 1452827 w 1662512"/>
                      <a:gd name="connsiteY138" fmla="*/ 1359217 h 1460315"/>
                      <a:gd name="connsiteX139" fmla="*/ 1441593 w 1662512"/>
                      <a:gd name="connsiteY139" fmla="*/ 1366705 h 1460315"/>
                      <a:gd name="connsiteX140" fmla="*/ 1426616 w 1662512"/>
                      <a:gd name="connsiteY140" fmla="*/ 1370450 h 1460315"/>
                      <a:gd name="connsiteX141" fmla="*/ 1415383 w 1662512"/>
                      <a:gd name="connsiteY141" fmla="*/ 1377939 h 1460315"/>
                      <a:gd name="connsiteX142" fmla="*/ 1400405 w 1662512"/>
                      <a:gd name="connsiteY142" fmla="*/ 1381683 h 1460315"/>
                      <a:gd name="connsiteX143" fmla="*/ 1389172 w 1662512"/>
                      <a:gd name="connsiteY143" fmla="*/ 1385427 h 1460315"/>
                      <a:gd name="connsiteX144" fmla="*/ 1374194 w 1662512"/>
                      <a:gd name="connsiteY144" fmla="*/ 1389172 h 1460315"/>
                      <a:gd name="connsiteX145" fmla="*/ 1359217 w 1662512"/>
                      <a:gd name="connsiteY145" fmla="*/ 1392916 h 1460315"/>
                      <a:gd name="connsiteX146" fmla="*/ 1329261 w 1662512"/>
                      <a:gd name="connsiteY146" fmla="*/ 1392916 h 1460315"/>
                      <a:gd name="connsiteX147" fmla="*/ 1314284 w 1662512"/>
                      <a:gd name="connsiteY147" fmla="*/ 1396661 h 1460315"/>
                      <a:gd name="connsiteX148" fmla="*/ 29955 w 1662512"/>
                      <a:gd name="connsiteY148" fmla="*/ 1396661 h 1460315"/>
                      <a:gd name="connsiteX149" fmla="*/ 14978 w 1662512"/>
                      <a:gd name="connsiteY149" fmla="*/ 1400405 h 1460315"/>
                      <a:gd name="connsiteX150" fmla="*/ 3744 w 1662512"/>
                      <a:gd name="connsiteY150" fmla="*/ 1411638 h 1460315"/>
                      <a:gd name="connsiteX151" fmla="*/ 0 w 1662512"/>
                      <a:gd name="connsiteY151" fmla="*/ 1426616 h 1460315"/>
                      <a:gd name="connsiteX152" fmla="*/ 3744 w 1662512"/>
                      <a:gd name="connsiteY152" fmla="*/ 1441593 h 1460315"/>
                      <a:gd name="connsiteX153" fmla="*/ 14978 w 1662512"/>
                      <a:gd name="connsiteY153" fmla="*/ 1456571 h 1460315"/>
                      <a:gd name="connsiteX154" fmla="*/ 29955 w 1662512"/>
                      <a:gd name="connsiteY154" fmla="*/ 1460315 h 1460315"/>
                      <a:gd name="connsiteX155" fmla="*/ 1329261 w 1662512"/>
                      <a:gd name="connsiteY155" fmla="*/ 1460315 h 1460315"/>
                      <a:gd name="connsiteX156" fmla="*/ 1347983 w 1662512"/>
                      <a:gd name="connsiteY156" fmla="*/ 1456571 h 1460315"/>
                      <a:gd name="connsiteX157" fmla="*/ 1362961 w 1662512"/>
                      <a:gd name="connsiteY157" fmla="*/ 1456571 h 1460315"/>
                      <a:gd name="connsiteX158" fmla="*/ 1377939 w 1662512"/>
                      <a:gd name="connsiteY158" fmla="*/ 1452826 h 1460315"/>
                      <a:gd name="connsiteX159" fmla="*/ 1392916 w 1662512"/>
                      <a:gd name="connsiteY159" fmla="*/ 1449082 h 1460315"/>
                      <a:gd name="connsiteX160" fmla="*/ 1407894 w 1662512"/>
                      <a:gd name="connsiteY160" fmla="*/ 1445338 h 1460315"/>
                      <a:gd name="connsiteX161" fmla="*/ 1426616 w 1662512"/>
                      <a:gd name="connsiteY161" fmla="*/ 1441593 h 1460315"/>
                      <a:gd name="connsiteX162" fmla="*/ 1441593 w 1662512"/>
                      <a:gd name="connsiteY162" fmla="*/ 1434104 h 1460315"/>
                      <a:gd name="connsiteX163" fmla="*/ 1452827 w 1662512"/>
                      <a:gd name="connsiteY163" fmla="*/ 1430360 h 1460315"/>
                      <a:gd name="connsiteX164" fmla="*/ 1467804 w 1662512"/>
                      <a:gd name="connsiteY164" fmla="*/ 1422871 h 1460315"/>
                      <a:gd name="connsiteX165" fmla="*/ 1482782 w 1662512"/>
                      <a:gd name="connsiteY165" fmla="*/ 1415383 h 1460315"/>
                      <a:gd name="connsiteX166" fmla="*/ 1497759 w 1662512"/>
                      <a:gd name="connsiteY166" fmla="*/ 1407894 h 1460315"/>
                      <a:gd name="connsiteX167" fmla="*/ 1508993 w 1662512"/>
                      <a:gd name="connsiteY167" fmla="*/ 1400405 h 1460315"/>
                      <a:gd name="connsiteX168" fmla="*/ 1523970 w 1662512"/>
                      <a:gd name="connsiteY168" fmla="*/ 1389172 h 1460315"/>
                      <a:gd name="connsiteX169" fmla="*/ 1535203 w 1662512"/>
                      <a:gd name="connsiteY169" fmla="*/ 1381683 h 1460315"/>
                      <a:gd name="connsiteX170" fmla="*/ 1546437 w 1662512"/>
                      <a:gd name="connsiteY170" fmla="*/ 1370450 h 1460315"/>
                      <a:gd name="connsiteX171" fmla="*/ 1561414 w 1662512"/>
                      <a:gd name="connsiteY171" fmla="*/ 1359217 h 1460315"/>
                      <a:gd name="connsiteX172" fmla="*/ 1572647 w 1662512"/>
                      <a:gd name="connsiteY172" fmla="*/ 1344239 h 1460315"/>
                      <a:gd name="connsiteX173" fmla="*/ 1583881 w 1662512"/>
                      <a:gd name="connsiteY173" fmla="*/ 1333006 h 1460315"/>
                      <a:gd name="connsiteX174" fmla="*/ 1591369 w 1662512"/>
                      <a:gd name="connsiteY174" fmla="*/ 1321773 h 1460315"/>
                      <a:gd name="connsiteX175" fmla="*/ 1602603 w 1662512"/>
                      <a:gd name="connsiteY175" fmla="*/ 1306795 h 1460315"/>
                      <a:gd name="connsiteX176" fmla="*/ 1610091 w 1662512"/>
                      <a:gd name="connsiteY176" fmla="*/ 1295562 h 1460315"/>
                      <a:gd name="connsiteX177" fmla="*/ 1617580 w 1662512"/>
                      <a:gd name="connsiteY177" fmla="*/ 1280584 h 1460315"/>
                      <a:gd name="connsiteX178" fmla="*/ 1625069 w 1662512"/>
                      <a:gd name="connsiteY178" fmla="*/ 1265607 h 1460315"/>
                      <a:gd name="connsiteX179" fmla="*/ 1632558 w 1662512"/>
                      <a:gd name="connsiteY179" fmla="*/ 1250629 h 1460315"/>
                      <a:gd name="connsiteX180" fmla="*/ 1640047 w 1662512"/>
                      <a:gd name="connsiteY180" fmla="*/ 1235651 h 1460315"/>
                      <a:gd name="connsiteX181" fmla="*/ 1643791 w 1662512"/>
                      <a:gd name="connsiteY181" fmla="*/ 1220674 h 1460315"/>
                      <a:gd name="connsiteX182" fmla="*/ 1647535 w 1662512"/>
                      <a:gd name="connsiteY182" fmla="*/ 1205696 h 1460315"/>
                      <a:gd name="connsiteX183" fmla="*/ 1651280 w 1662512"/>
                      <a:gd name="connsiteY183" fmla="*/ 1190719 h 1460315"/>
                      <a:gd name="connsiteX184" fmla="*/ 1655024 w 1662512"/>
                      <a:gd name="connsiteY184" fmla="*/ 1175741 h 1460315"/>
                      <a:gd name="connsiteX185" fmla="*/ 1658769 w 1662512"/>
                      <a:gd name="connsiteY185" fmla="*/ 1160763 h 1460315"/>
                      <a:gd name="connsiteX186" fmla="*/ 1658769 w 1662512"/>
                      <a:gd name="connsiteY186" fmla="*/ 1142041 h 1460315"/>
                      <a:gd name="connsiteX187" fmla="*/ 1662513 w 1662512"/>
                      <a:gd name="connsiteY187" fmla="*/ 1127064 h 1460315"/>
                      <a:gd name="connsiteX188" fmla="*/ 1662513 w 1662512"/>
                      <a:gd name="connsiteY188" fmla="*/ 1093364 h 1460315"/>
                      <a:gd name="connsiteX189" fmla="*/ 1658769 w 1662512"/>
                      <a:gd name="connsiteY189" fmla="*/ 1078387 h 1460315"/>
                      <a:gd name="connsiteX190" fmla="*/ 1658769 w 1662512"/>
                      <a:gd name="connsiteY190" fmla="*/ 1063409 h 1460315"/>
                      <a:gd name="connsiteX191" fmla="*/ 1655024 w 1662512"/>
                      <a:gd name="connsiteY191" fmla="*/ 1048431 h 1460315"/>
                      <a:gd name="connsiteX192" fmla="*/ 1655024 w 1662512"/>
                      <a:gd name="connsiteY192" fmla="*/ 1029709 h 1460315"/>
                      <a:gd name="connsiteX193" fmla="*/ 1651280 w 1662512"/>
                      <a:gd name="connsiteY193" fmla="*/ 1018476 h 1460315"/>
                      <a:gd name="connsiteX194" fmla="*/ 1643791 w 1662512"/>
                      <a:gd name="connsiteY194" fmla="*/ 1003499 h 1460315"/>
                      <a:gd name="connsiteX195" fmla="*/ 1640047 w 1662512"/>
                      <a:gd name="connsiteY195" fmla="*/ 988521 h 1460315"/>
                      <a:gd name="connsiteX196" fmla="*/ 1632558 w 1662512"/>
                      <a:gd name="connsiteY196" fmla="*/ 973543 h 1460315"/>
                      <a:gd name="connsiteX197" fmla="*/ 1628813 w 1662512"/>
                      <a:gd name="connsiteY197" fmla="*/ 958566 h 1460315"/>
                      <a:gd name="connsiteX198" fmla="*/ 1621325 w 1662512"/>
                      <a:gd name="connsiteY198" fmla="*/ 943588 h 1460315"/>
                      <a:gd name="connsiteX199" fmla="*/ 1613836 w 1662512"/>
                      <a:gd name="connsiteY199" fmla="*/ 932355 h 1460315"/>
                      <a:gd name="connsiteX200" fmla="*/ 1606347 w 1662512"/>
                      <a:gd name="connsiteY200" fmla="*/ 917378 h 1460315"/>
                      <a:gd name="connsiteX201" fmla="*/ 1598858 w 1662512"/>
                      <a:gd name="connsiteY201" fmla="*/ 906144 h 1460315"/>
                      <a:gd name="connsiteX202" fmla="*/ 1587625 w 1662512"/>
                      <a:gd name="connsiteY202" fmla="*/ 894911 h 1460315"/>
                      <a:gd name="connsiteX203" fmla="*/ 1576392 w 1662512"/>
                      <a:gd name="connsiteY203" fmla="*/ 883678 h 1460315"/>
                      <a:gd name="connsiteX204" fmla="*/ 1568903 w 1662512"/>
                      <a:gd name="connsiteY204" fmla="*/ 872445 h 1460315"/>
                      <a:gd name="connsiteX205" fmla="*/ 1557670 w 1662512"/>
                      <a:gd name="connsiteY205" fmla="*/ 861212 h 1460315"/>
                      <a:gd name="connsiteX206" fmla="*/ 1546437 w 1662512"/>
                      <a:gd name="connsiteY206" fmla="*/ 849978 h 1460315"/>
                      <a:gd name="connsiteX207" fmla="*/ 1531459 w 1662512"/>
                      <a:gd name="connsiteY207" fmla="*/ 838745 h 1460315"/>
                      <a:gd name="connsiteX208" fmla="*/ 1520226 w 1662512"/>
                      <a:gd name="connsiteY208" fmla="*/ 827512 h 1460315"/>
                      <a:gd name="connsiteX209" fmla="*/ 1508993 w 1662512"/>
                      <a:gd name="connsiteY209" fmla="*/ 820023 h 1460315"/>
                      <a:gd name="connsiteX210" fmla="*/ 1505248 w 1662512"/>
                      <a:gd name="connsiteY210" fmla="*/ 820023 h 1460315"/>
                      <a:gd name="connsiteX211" fmla="*/ 1501504 w 1662512"/>
                      <a:gd name="connsiteY211" fmla="*/ 816279 h 1460315"/>
                      <a:gd name="connsiteX212" fmla="*/ 1494015 w 1662512"/>
                      <a:gd name="connsiteY212" fmla="*/ 812534 h 1460315"/>
                      <a:gd name="connsiteX213" fmla="*/ 1490271 w 1662512"/>
                      <a:gd name="connsiteY213" fmla="*/ 808790 h 1460315"/>
                      <a:gd name="connsiteX214" fmla="*/ 1482782 w 1662512"/>
                      <a:gd name="connsiteY214" fmla="*/ 805046 h 1460315"/>
                      <a:gd name="connsiteX215" fmla="*/ 1479037 w 1662512"/>
                      <a:gd name="connsiteY215" fmla="*/ 801301 h 1460315"/>
                      <a:gd name="connsiteX216" fmla="*/ 1471549 w 1662512"/>
                      <a:gd name="connsiteY216" fmla="*/ 797557 h 1460315"/>
                      <a:gd name="connsiteX217" fmla="*/ 1464060 w 1662512"/>
                      <a:gd name="connsiteY217" fmla="*/ 790068 h 1460315"/>
                      <a:gd name="connsiteX218" fmla="*/ 1452827 w 1662512"/>
                      <a:gd name="connsiteY218" fmla="*/ 786324 h 1460315"/>
                      <a:gd name="connsiteX219" fmla="*/ 1445338 w 1662512"/>
                      <a:gd name="connsiteY219" fmla="*/ 782579 h 1460315"/>
                      <a:gd name="connsiteX220" fmla="*/ 1437849 w 1662512"/>
                      <a:gd name="connsiteY220" fmla="*/ 775090 h 1460315"/>
                      <a:gd name="connsiteX221" fmla="*/ 1426616 w 1662512"/>
                      <a:gd name="connsiteY221" fmla="*/ 771346 h 1460315"/>
                      <a:gd name="connsiteX222" fmla="*/ 1415383 w 1662512"/>
                      <a:gd name="connsiteY222" fmla="*/ 763857 h 1460315"/>
                      <a:gd name="connsiteX223" fmla="*/ 1407894 w 1662512"/>
                      <a:gd name="connsiteY223" fmla="*/ 756368 h 1460315"/>
                      <a:gd name="connsiteX224" fmla="*/ 1396661 w 1662512"/>
                      <a:gd name="connsiteY224" fmla="*/ 748880 h 1460315"/>
                      <a:gd name="connsiteX225" fmla="*/ 1385427 w 1662512"/>
                      <a:gd name="connsiteY225" fmla="*/ 741391 h 1460315"/>
                      <a:gd name="connsiteX226" fmla="*/ 1370450 w 1662512"/>
                      <a:gd name="connsiteY226" fmla="*/ 733902 h 1460315"/>
                      <a:gd name="connsiteX227" fmla="*/ 1359217 w 1662512"/>
                      <a:gd name="connsiteY227" fmla="*/ 726413 h 1460315"/>
                      <a:gd name="connsiteX228" fmla="*/ 1347983 w 1662512"/>
                      <a:gd name="connsiteY228" fmla="*/ 722669 h 1460315"/>
                      <a:gd name="connsiteX229" fmla="*/ 1333006 w 1662512"/>
                      <a:gd name="connsiteY229" fmla="*/ 711436 h 1460315"/>
                      <a:gd name="connsiteX230" fmla="*/ 1321773 w 1662512"/>
                      <a:gd name="connsiteY230" fmla="*/ 703947 h 1460315"/>
                      <a:gd name="connsiteX231" fmla="*/ 1306795 w 1662512"/>
                      <a:gd name="connsiteY231" fmla="*/ 696458 h 1460315"/>
                      <a:gd name="connsiteX232" fmla="*/ 1291818 w 1662512"/>
                      <a:gd name="connsiteY232" fmla="*/ 688969 h 1460315"/>
                      <a:gd name="connsiteX233" fmla="*/ 1280584 w 1662512"/>
                      <a:gd name="connsiteY233" fmla="*/ 677736 h 1460315"/>
                      <a:gd name="connsiteX234" fmla="*/ 1265607 w 1662512"/>
                      <a:gd name="connsiteY234" fmla="*/ 670247 h 1460315"/>
                      <a:gd name="connsiteX235" fmla="*/ 1250629 w 1662512"/>
                      <a:gd name="connsiteY235" fmla="*/ 659014 h 1460315"/>
                      <a:gd name="connsiteX236" fmla="*/ 1231907 w 1662512"/>
                      <a:gd name="connsiteY236" fmla="*/ 651525 h 1460315"/>
                      <a:gd name="connsiteX237" fmla="*/ 1216930 w 1662512"/>
                      <a:gd name="connsiteY237" fmla="*/ 640292 h 1460315"/>
                      <a:gd name="connsiteX238" fmla="*/ 1201952 w 1662512"/>
                      <a:gd name="connsiteY238" fmla="*/ 632803 h 1460315"/>
                      <a:gd name="connsiteX239" fmla="*/ 1186974 w 1662512"/>
                      <a:gd name="connsiteY239" fmla="*/ 621570 h 1460315"/>
                      <a:gd name="connsiteX240" fmla="*/ 1168252 w 1662512"/>
                      <a:gd name="connsiteY240" fmla="*/ 614081 h 1460315"/>
                      <a:gd name="connsiteX241" fmla="*/ 1153275 w 1662512"/>
                      <a:gd name="connsiteY241" fmla="*/ 602848 h 1460315"/>
                      <a:gd name="connsiteX242" fmla="*/ 1134553 w 1662512"/>
                      <a:gd name="connsiteY242" fmla="*/ 591615 h 1460315"/>
                      <a:gd name="connsiteX243" fmla="*/ 1119575 w 1662512"/>
                      <a:gd name="connsiteY243" fmla="*/ 580382 h 1460315"/>
                      <a:gd name="connsiteX244" fmla="*/ 1100853 w 1662512"/>
                      <a:gd name="connsiteY244" fmla="*/ 572893 h 1460315"/>
                      <a:gd name="connsiteX245" fmla="*/ 1082131 w 1662512"/>
                      <a:gd name="connsiteY245" fmla="*/ 561660 h 1460315"/>
                      <a:gd name="connsiteX246" fmla="*/ 1067154 w 1662512"/>
                      <a:gd name="connsiteY246" fmla="*/ 550427 h 1460315"/>
                      <a:gd name="connsiteX247" fmla="*/ 1048432 w 1662512"/>
                      <a:gd name="connsiteY247" fmla="*/ 539193 h 1460315"/>
                      <a:gd name="connsiteX248" fmla="*/ 1029710 w 1662512"/>
                      <a:gd name="connsiteY248" fmla="*/ 527960 h 1460315"/>
                      <a:gd name="connsiteX249" fmla="*/ 1010988 w 1662512"/>
                      <a:gd name="connsiteY249" fmla="*/ 516727 h 1460315"/>
                      <a:gd name="connsiteX250" fmla="*/ 996010 w 1662512"/>
                      <a:gd name="connsiteY250" fmla="*/ 509238 h 1460315"/>
                      <a:gd name="connsiteX251" fmla="*/ 977288 w 1662512"/>
                      <a:gd name="connsiteY251" fmla="*/ 498005 h 1460315"/>
                      <a:gd name="connsiteX252" fmla="*/ 958566 w 1662512"/>
                      <a:gd name="connsiteY252" fmla="*/ 483027 h 1460315"/>
                      <a:gd name="connsiteX253" fmla="*/ 939844 w 1662512"/>
                      <a:gd name="connsiteY253" fmla="*/ 475539 h 1460315"/>
                      <a:gd name="connsiteX254" fmla="*/ 921122 w 1662512"/>
                      <a:gd name="connsiteY254" fmla="*/ 464305 h 1460315"/>
                      <a:gd name="connsiteX255" fmla="*/ 902400 w 1662512"/>
                      <a:gd name="connsiteY255" fmla="*/ 449328 h 1460315"/>
                      <a:gd name="connsiteX256" fmla="*/ 883678 w 1662512"/>
                      <a:gd name="connsiteY256" fmla="*/ 438095 h 1460315"/>
                      <a:gd name="connsiteX257" fmla="*/ 864956 w 1662512"/>
                      <a:gd name="connsiteY257" fmla="*/ 430606 h 1460315"/>
                      <a:gd name="connsiteX258" fmla="*/ 846234 w 1662512"/>
                      <a:gd name="connsiteY258" fmla="*/ 419373 h 1460315"/>
                      <a:gd name="connsiteX259" fmla="*/ 827512 w 1662512"/>
                      <a:gd name="connsiteY259" fmla="*/ 408139 h 1460315"/>
                      <a:gd name="connsiteX260" fmla="*/ 808790 w 1662512"/>
                      <a:gd name="connsiteY260" fmla="*/ 396906 h 1460315"/>
                      <a:gd name="connsiteX261" fmla="*/ 790068 w 1662512"/>
                      <a:gd name="connsiteY261" fmla="*/ 385673 h 1460315"/>
                      <a:gd name="connsiteX262" fmla="*/ 771346 w 1662512"/>
                      <a:gd name="connsiteY262" fmla="*/ 374440 h 1460315"/>
                      <a:gd name="connsiteX263" fmla="*/ 752624 w 1662512"/>
                      <a:gd name="connsiteY263" fmla="*/ 363207 h 1460315"/>
                      <a:gd name="connsiteX264" fmla="*/ 733902 w 1662512"/>
                      <a:gd name="connsiteY264" fmla="*/ 351973 h 1460315"/>
                      <a:gd name="connsiteX265" fmla="*/ 715180 w 1662512"/>
                      <a:gd name="connsiteY265" fmla="*/ 340740 h 1460315"/>
                      <a:gd name="connsiteX266" fmla="*/ 696458 w 1662512"/>
                      <a:gd name="connsiteY266" fmla="*/ 329507 h 1460315"/>
                      <a:gd name="connsiteX267" fmla="*/ 677736 w 1662512"/>
                      <a:gd name="connsiteY267" fmla="*/ 318274 h 1460315"/>
                      <a:gd name="connsiteX268" fmla="*/ 659014 w 1662512"/>
                      <a:gd name="connsiteY268" fmla="*/ 307041 h 1460315"/>
                      <a:gd name="connsiteX269" fmla="*/ 640292 w 1662512"/>
                      <a:gd name="connsiteY269" fmla="*/ 295807 h 1460315"/>
                      <a:gd name="connsiteX270" fmla="*/ 621570 w 1662512"/>
                      <a:gd name="connsiteY270" fmla="*/ 284574 h 1460315"/>
                      <a:gd name="connsiteX271" fmla="*/ 606593 w 1662512"/>
                      <a:gd name="connsiteY271" fmla="*/ 273341 h 1460315"/>
                      <a:gd name="connsiteX272" fmla="*/ 587871 w 1662512"/>
                      <a:gd name="connsiteY272" fmla="*/ 265852 h 1460315"/>
                      <a:gd name="connsiteX273" fmla="*/ 569149 w 1662512"/>
                      <a:gd name="connsiteY273" fmla="*/ 254619 h 1460315"/>
                      <a:gd name="connsiteX274" fmla="*/ 554171 w 1662512"/>
                      <a:gd name="connsiteY274" fmla="*/ 243386 h 1460315"/>
                      <a:gd name="connsiteX275" fmla="*/ 535449 w 1662512"/>
                      <a:gd name="connsiteY275" fmla="*/ 232153 h 1460315"/>
                      <a:gd name="connsiteX276" fmla="*/ 520471 w 1662512"/>
                      <a:gd name="connsiteY276" fmla="*/ 224664 h 1460315"/>
                      <a:gd name="connsiteX277" fmla="*/ 501749 w 1662512"/>
                      <a:gd name="connsiteY277" fmla="*/ 213431 h 1460315"/>
                      <a:gd name="connsiteX278" fmla="*/ 486772 w 1662512"/>
                      <a:gd name="connsiteY278" fmla="*/ 202198 h 1460315"/>
                      <a:gd name="connsiteX279" fmla="*/ 468050 w 1662512"/>
                      <a:gd name="connsiteY279" fmla="*/ 194709 h 1460315"/>
                      <a:gd name="connsiteX280" fmla="*/ 453072 w 1662512"/>
                      <a:gd name="connsiteY280" fmla="*/ 183476 h 1460315"/>
                      <a:gd name="connsiteX281" fmla="*/ 438095 w 1662512"/>
                      <a:gd name="connsiteY281" fmla="*/ 175987 h 1460315"/>
                      <a:gd name="connsiteX282" fmla="*/ 423117 w 1662512"/>
                      <a:gd name="connsiteY282" fmla="*/ 164754 h 1460315"/>
                      <a:gd name="connsiteX283" fmla="*/ 408139 w 1662512"/>
                      <a:gd name="connsiteY283" fmla="*/ 157265 h 1460315"/>
                      <a:gd name="connsiteX284" fmla="*/ 393162 w 1662512"/>
                      <a:gd name="connsiteY284" fmla="*/ 146032 h 1460315"/>
                      <a:gd name="connsiteX285" fmla="*/ 378184 w 1662512"/>
                      <a:gd name="connsiteY285" fmla="*/ 138543 h 1460315"/>
                      <a:gd name="connsiteX286" fmla="*/ 363207 w 1662512"/>
                      <a:gd name="connsiteY286" fmla="*/ 131054 h 1460315"/>
                      <a:gd name="connsiteX287" fmla="*/ 348229 w 1662512"/>
                      <a:gd name="connsiteY287" fmla="*/ 123565 h 1460315"/>
                      <a:gd name="connsiteX288" fmla="*/ 333251 w 1662512"/>
                      <a:gd name="connsiteY288" fmla="*/ 116076 h 1460315"/>
                      <a:gd name="connsiteX289" fmla="*/ 322018 w 1662512"/>
                      <a:gd name="connsiteY289" fmla="*/ 108588 h 1460315"/>
                      <a:gd name="connsiteX290" fmla="*/ 310785 w 1662512"/>
                      <a:gd name="connsiteY290" fmla="*/ 97354 h 1460315"/>
                      <a:gd name="connsiteX291" fmla="*/ 295807 w 1662512"/>
                      <a:gd name="connsiteY291" fmla="*/ 89866 h 1460315"/>
                      <a:gd name="connsiteX292" fmla="*/ 284574 w 1662512"/>
                      <a:gd name="connsiteY292" fmla="*/ 86121 h 1460315"/>
                      <a:gd name="connsiteX293" fmla="*/ 273341 w 1662512"/>
                      <a:gd name="connsiteY293" fmla="*/ 78632 h 1460315"/>
                      <a:gd name="connsiteX294" fmla="*/ 262108 w 1662512"/>
                      <a:gd name="connsiteY294" fmla="*/ 71144 h 1460315"/>
                      <a:gd name="connsiteX295" fmla="*/ 250875 w 1662512"/>
                      <a:gd name="connsiteY295" fmla="*/ 63655 h 1460315"/>
                      <a:gd name="connsiteX296" fmla="*/ 239642 w 1662512"/>
                      <a:gd name="connsiteY296" fmla="*/ 59910 h 1460315"/>
                      <a:gd name="connsiteX297" fmla="*/ 232153 w 1662512"/>
                      <a:gd name="connsiteY297" fmla="*/ 52422 h 1460315"/>
                      <a:gd name="connsiteX298" fmla="*/ 224664 w 1662512"/>
                      <a:gd name="connsiteY298" fmla="*/ 48677 h 1460315"/>
                      <a:gd name="connsiteX299" fmla="*/ 213431 w 1662512"/>
                      <a:gd name="connsiteY299" fmla="*/ 41188 h 1460315"/>
                      <a:gd name="connsiteX300" fmla="*/ 205942 w 1662512"/>
                      <a:gd name="connsiteY300" fmla="*/ 37444 h 1460315"/>
                      <a:gd name="connsiteX301" fmla="*/ 198453 w 1662512"/>
                      <a:gd name="connsiteY301" fmla="*/ 33700 h 1460315"/>
                      <a:gd name="connsiteX302" fmla="*/ 190964 w 1662512"/>
                      <a:gd name="connsiteY302" fmla="*/ 29955 h 1460315"/>
                      <a:gd name="connsiteX303" fmla="*/ 183476 w 1662512"/>
                      <a:gd name="connsiteY303" fmla="*/ 26211 h 1460315"/>
                      <a:gd name="connsiteX304" fmla="*/ 179731 w 1662512"/>
                      <a:gd name="connsiteY304" fmla="*/ 22466 h 1460315"/>
                      <a:gd name="connsiteX305" fmla="*/ 172242 w 1662512"/>
                      <a:gd name="connsiteY305" fmla="*/ 18722 h 1460315"/>
                      <a:gd name="connsiteX306" fmla="*/ 168498 w 1662512"/>
                      <a:gd name="connsiteY306" fmla="*/ 14978 h 1460315"/>
                      <a:gd name="connsiteX307" fmla="*/ 164754 w 1662512"/>
                      <a:gd name="connsiteY307" fmla="*/ 11233 h 1460315"/>
                      <a:gd name="connsiteX308" fmla="*/ 157265 w 1662512"/>
                      <a:gd name="connsiteY308" fmla="*/ 11233 h 1460315"/>
                      <a:gd name="connsiteX309" fmla="*/ 157265 w 1662512"/>
                      <a:gd name="connsiteY309" fmla="*/ 7489 h 1460315"/>
                      <a:gd name="connsiteX310" fmla="*/ 149776 w 1662512"/>
                      <a:gd name="connsiteY310" fmla="*/ 7489 h 1460315"/>
                      <a:gd name="connsiteX311" fmla="*/ 134798 w 1662512"/>
                      <a:gd name="connsiteY311" fmla="*/ 0 h 1460315"/>
                      <a:gd name="connsiteX312" fmla="*/ 119821 w 1662512"/>
                      <a:gd name="connsiteY312" fmla="*/ 3744 h 1460315"/>
                      <a:gd name="connsiteX313" fmla="*/ 108588 w 1662512"/>
                      <a:gd name="connsiteY313" fmla="*/ 18722 h 1460315"/>
                      <a:gd name="connsiteX314" fmla="*/ 104843 w 1662512"/>
                      <a:gd name="connsiteY314" fmla="*/ 33700 h 1460315"/>
                      <a:gd name="connsiteX315" fmla="*/ 108588 w 1662512"/>
                      <a:gd name="connsiteY315" fmla="*/ 48677 h 1460315"/>
                      <a:gd name="connsiteX316" fmla="*/ 119821 w 1662512"/>
                      <a:gd name="connsiteY316" fmla="*/ 59910 h 14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662512" h="1460315">
                        <a:moveTo>
                          <a:pt x="119821" y="59910"/>
                        </a:moveTo>
                        <a:lnTo>
                          <a:pt x="123565" y="63655"/>
                        </a:lnTo>
                        <a:lnTo>
                          <a:pt x="127310" y="63655"/>
                        </a:lnTo>
                        <a:lnTo>
                          <a:pt x="131054" y="67399"/>
                        </a:lnTo>
                        <a:lnTo>
                          <a:pt x="131054" y="71144"/>
                        </a:lnTo>
                        <a:lnTo>
                          <a:pt x="138543" y="71144"/>
                        </a:lnTo>
                        <a:lnTo>
                          <a:pt x="142287" y="74888"/>
                        </a:lnTo>
                        <a:lnTo>
                          <a:pt x="149776" y="78632"/>
                        </a:lnTo>
                        <a:lnTo>
                          <a:pt x="153520" y="82377"/>
                        </a:lnTo>
                        <a:lnTo>
                          <a:pt x="161009" y="86121"/>
                        </a:lnTo>
                        <a:lnTo>
                          <a:pt x="168498" y="89866"/>
                        </a:lnTo>
                        <a:lnTo>
                          <a:pt x="179731" y="97354"/>
                        </a:lnTo>
                        <a:lnTo>
                          <a:pt x="187220" y="101099"/>
                        </a:lnTo>
                        <a:lnTo>
                          <a:pt x="194709" y="108588"/>
                        </a:lnTo>
                        <a:lnTo>
                          <a:pt x="205942" y="112332"/>
                        </a:lnTo>
                        <a:lnTo>
                          <a:pt x="217175" y="119821"/>
                        </a:lnTo>
                        <a:lnTo>
                          <a:pt x="228408" y="127310"/>
                        </a:lnTo>
                        <a:lnTo>
                          <a:pt x="235897" y="131054"/>
                        </a:lnTo>
                        <a:lnTo>
                          <a:pt x="250875" y="138543"/>
                        </a:lnTo>
                        <a:lnTo>
                          <a:pt x="262108" y="146032"/>
                        </a:lnTo>
                        <a:lnTo>
                          <a:pt x="273341" y="153520"/>
                        </a:lnTo>
                        <a:lnTo>
                          <a:pt x="288319" y="161009"/>
                        </a:lnTo>
                        <a:lnTo>
                          <a:pt x="299552" y="168498"/>
                        </a:lnTo>
                        <a:lnTo>
                          <a:pt x="314529" y="175987"/>
                        </a:lnTo>
                        <a:lnTo>
                          <a:pt x="325763" y="183476"/>
                        </a:lnTo>
                        <a:lnTo>
                          <a:pt x="340740" y="194709"/>
                        </a:lnTo>
                        <a:lnTo>
                          <a:pt x="355718" y="202198"/>
                        </a:lnTo>
                        <a:lnTo>
                          <a:pt x="370695" y="209686"/>
                        </a:lnTo>
                        <a:lnTo>
                          <a:pt x="385673" y="220920"/>
                        </a:lnTo>
                        <a:lnTo>
                          <a:pt x="404395" y="232153"/>
                        </a:lnTo>
                        <a:lnTo>
                          <a:pt x="419373" y="239641"/>
                        </a:lnTo>
                        <a:lnTo>
                          <a:pt x="434350" y="247130"/>
                        </a:lnTo>
                        <a:lnTo>
                          <a:pt x="449328" y="258363"/>
                        </a:lnTo>
                        <a:lnTo>
                          <a:pt x="468050" y="269597"/>
                        </a:lnTo>
                        <a:lnTo>
                          <a:pt x="483027" y="277085"/>
                        </a:lnTo>
                        <a:lnTo>
                          <a:pt x="501749" y="288319"/>
                        </a:lnTo>
                        <a:lnTo>
                          <a:pt x="520471" y="299552"/>
                        </a:lnTo>
                        <a:lnTo>
                          <a:pt x="535449" y="310785"/>
                        </a:lnTo>
                        <a:lnTo>
                          <a:pt x="554171" y="322018"/>
                        </a:lnTo>
                        <a:lnTo>
                          <a:pt x="572893" y="329507"/>
                        </a:lnTo>
                        <a:lnTo>
                          <a:pt x="591615" y="340740"/>
                        </a:lnTo>
                        <a:lnTo>
                          <a:pt x="610337" y="351973"/>
                        </a:lnTo>
                        <a:lnTo>
                          <a:pt x="625315" y="363207"/>
                        </a:lnTo>
                        <a:lnTo>
                          <a:pt x="644037" y="374440"/>
                        </a:lnTo>
                        <a:lnTo>
                          <a:pt x="662759" y="385673"/>
                        </a:lnTo>
                        <a:lnTo>
                          <a:pt x="685225" y="396906"/>
                        </a:lnTo>
                        <a:lnTo>
                          <a:pt x="703947" y="408139"/>
                        </a:lnTo>
                        <a:lnTo>
                          <a:pt x="718925" y="419373"/>
                        </a:lnTo>
                        <a:lnTo>
                          <a:pt x="741391" y="430606"/>
                        </a:lnTo>
                        <a:lnTo>
                          <a:pt x="760113" y="441839"/>
                        </a:lnTo>
                        <a:lnTo>
                          <a:pt x="778835" y="453072"/>
                        </a:lnTo>
                        <a:lnTo>
                          <a:pt x="797557" y="464305"/>
                        </a:lnTo>
                        <a:lnTo>
                          <a:pt x="816279" y="475539"/>
                        </a:lnTo>
                        <a:lnTo>
                          <a:pt x="835001" y="486772"/>
                        </a:lnTo>
                        <a:lnTo>
                          <a:pt x="853723" y="498005"/>
                        </a:lnTo>
                        <a:lnTo>
                          <a:pt x="872445" y="509238"/>
                        </a:lnTo>
                        <a:lnTo>
                          <a:pt x="891167" y="520471"/>
                        </a:lnTo>
                        <a:lnTo>
                          <a:pt x="909889" y="531705"/>
                        </a:lnTo>
                        <a:lnTo>
                          <a:pt x="928611" y="542938"/>
                        </a:lnTo>
                        <a:lnTo>
                          <a:pt x="947333" y="554171"/>
                        </a:lnTo>
                        <a:lnTo>
                          <a:pt x="966055" y="565404"/>
                        </a:lnTo>
                        <a:lnTo>
                          <a:pt x="984777" y="576637"/>
                        </a:lnTo>
                        <a:lnTo>
                          <a:pt x="1003499" y="587871"/>
                        </a:lnTo>
                        <a:lnTo>
                          <a:pt x="1022221" y="599104"/>
                        </a:lnTo>
                        <a:lnTo>
                          <a:pt x="1040943" y="610337"/>
                        </a:lnTo>
                        <a:lnTo>
                          <a:pt x="1055920" y="621570"/>
                        </a:lnTo>
                        <a:lnTo>
                          <a:pt x="1074642" y="629059"/>
                        </a:lnTo>
                        <a:lnTo>
                          <a:pt x="1093364" y="640292"/>
                        </a:lnTo>
                        <a:lnTo>
                          <a:pt x="1112086" y="651525"/>
                        </a:lnTo>
                        <a:lnTo>
                          <a:pt x="1127064" y="662759"/>
                        </a:lnTo>
                        <a:lnTo>
                          <a:pt x="1142042" y="673992"/>
                        </a:lnTo>
                        <a:lnTo>
                          <a:pt x="1160764" y="681481"/>
                        </a:lnTo>
                        <a:lnTo>
                          <a:pt x="1175741" y="692714"/>
                        </a:lnTo>
                        <a:lnTo>
                          <a:pt x="1190719" y="703947"/>
                        </a:lnTo>
                        <a:lnTo>
                          <a:pt x="1209441" y="711436"/>
                        </a:lnTo>
                        <a:lnTo>
                          <a:pt x="1224418" y="722669"/>
                        </a:lnTo>
                        <a:lnTo>
                          <a:pt x="1239396" y="730158"/>
                        </a:lnTo>
                        <a:lnTo>
                          <a:pt x="1254374" y="737646"/>
                        </a:lnTo>
                        <a:lnTo>
                          <a:pt x="1269351" y="748880"/>
                        </a:lnTo>
                        <a:lnTo>
                          <a:pt x="1280584" y="756368"/>
                        </a:lnTo>
                        <a:lnTo>
                          <a:pt x="1295562" y="763857"/>
                        </a:lnTo>
                        <a:lnTo>
                          <a:pt x="1310540" y="771346"/>
                        </a:lnTo>
                        <a:lnTo>
                          <a:pt x="1321773" y="778835"/>
                        </a:lnTo>
                        <a:lnTo>
                          <a:pt x="1333006" y="790068"/>
                        </a:lnTo>
                        <a:lnTo>
                          <a:pt x="1344239" y="797557"/>
                        </a:lnTo>
                        <a:lnTo>
                          <a:pt x="1359217" y="805046"/>
                        </a:lnTo>
                        <a:lnTo>
                          <a:pt x="1370450" y="808790"/>
                        </a:lnTo>
                        <a:lnTo>
                          <a:pt x="1381683" y="816279"/>
                        </a:lnTo>
                        <a:lnTo>
                          <a:pt x="1389172" y="823768"/>
                        </a:lnTo>
                        <a:lnTo>
                          <a:pt x="1400405" y="827512"/>
                        </a:lnTo>
                        <a:lnTo>
                          <a:pt x="1407894" y="835001"/>
                        </a:lnTo>
                        <a:lnTo>
                          <a:pt x="1415383" y="838745"/>
                        </a:lnTo>
                        <a:lnTo>
                          <a:pt x="1426616" y="846234"/>
                        </a:lnTo>
                        <a:lnTo>
                          <a:pt x="1434105" y="849978"/>
                        </a:lnTo>
                        <a:lnTo>
                          <a:pt x="1441593" y="853723"/>
                        </a:lnTo>
                        <a:lnTo>
                          <a:pt x="1445338" y="857467"/>
                        </a:lnTo>
                        <a:lnTo>
                          <a:pt x="1452827" y="861212"/>
                        </a:lnTo>
                        <a:lnTo>
                          <a:pt x="1456571" y="864956"/>
                        </a:lnTo>
                        <a:lnTo>
                          <a:pt x="1464060" y="868700"/>
                        </a:lnTo>
                        <a:lnTo>
                          <a:pt x="1467804" y="872445"/>
                        </a:lnTo>
                        <a:lnTo>
                          <a:pt x="1471549" y="876189"/>
                        </a:lnTo>
                        <a:lnTo>
                          <a:pt x="1482782" y="883678"/>
                        </a:lnTo>
                        <a:lnTo>
                          <a:pt x="1497759" y="894911"/>
                        </a:lnTo>
                        <a:lnTo>
                          <a:pt x="1508993" y="902400"/>
                        </a:lnTo>
                        <a:lnTo>
                          <a:pt x="1520226" y="913633"/>
                        </a:lnTo>
                        <a:lnTo>
                          <a:pt x="1527715" y="924866"/>
                        </a:lnTo>
                        <a:lnTo>
                          <a:pt x="1538948" y="936099"/>
                        </a:lnTo>
                        <a:lnTo>
                          <a:pt x="1546437" y="951077"/>
                        </a:lnTo>
                        <a:lnTo>
                          <a:pt x="1557670" y="962310"/>
                        </a:lnTo>
                        <a:lnTo>
                          <a:pt x="1565159" y="977288"/>
                        </a:lnTo>
                        <a:lnTo>
                          <a:pt x="1572647" y="988521"/>
                        </a:lnTo>
                        <a:lnTo>
                          <a:pt x="1576392" y="1003499"/>
                        </a:lnTo>
                        <a:lnTo>
                          <a:pt x="1583881" y="1018476"/>
                        </a:lnTo>
                        <a:lnTo>
                          <a:pt x="1587625" y="1033454"/>
                        </a:lnTo>
                        <a:lnTo>
                          <a:pt x="1591369" y="1048431"/>
                        </a:lnTo>
                        <a:lnTo>
                          <a:pt x="1595114" y="1063409"/>
                        </a:lnTo>
                        <a:lnTo>
                          <a:pt x="1595114" y="1078387"/>
                        </a:lnTo>
                        <a:lnTo>
                          <a:pt x="1598858" y="1093364"/>
                        </a:lnTo>
                        <a:lnTo>
                          <a:pt x="1598858" y="1127064"/>
                        </a:lnTo>
                        <a:lnTo>
                          <a:pt x="1595114" y="1142041"/>
                        </a:lnTo>
                        <a:lnTo>
                          <a:pt x="1595114" y="1157019"/>
                        </a:lnTo>
                        <a:lnTo>
                          <a:pt x="1591369" y="1171997"/>
                        </a:lnTo>
                        <a:lnTo>
                          <a:pt x="1587625" y="1183230"/>
                        </a:lnTo>
                        <a:lnTo>
                          <a:pt x="1583881" y="1198207"/>
                        </a:lnTo>
                        <a:lnTo>
                          <a:pt x="1580136" y="1213185"/>
                        </a:lnTo>
                        <a:lnTo>
                          <a:pt x="1572647" y="1224418"/>
                        </a:lnTo>
                        <a:lnTo>
                          <a:pt x="1568903" y="1239396"/>
                        </a:lnTo>
                        <a:lnTo>
                          <a:pt x="1561414" y="1250629"/>
                        </a:lnTo>
                        <a:lnTo>
                          <a:pt x="1553925" y="1261862"/>
                        </a:lnTo>
                        <a:lnTo>
                          <a:pt x="1546437" y="1273095"/>
                        </a:lnTo>
                        <a:lnTo>
                          <a:pt x="1538948" y="1284329"/>
                        </a:lnTo>
                        <a:lnTo>
                          <a:pt x="1527715" y="1295562"/>
                        </a:lnTo>
                        <a:lnTo>
                          <a:pt x="1520226" y="1306795"/>
                        </a:lnTo>
                        <a:lnTo>
                          <a:pt x="1508993" y="1318028"/>
                        </a:lnTo>
                        <a:lnTo>
                          <a:pt x="1501504" y="1325517"/>
                        </a:lnTo>
                        <a:lnTo>
                          <a:pt x="1490271" y="1333006"/>
                        </a:lnTo>
                        <a:lnTo>
                          <a:pt x="1479037" y="1344239"/>
                        </a:lnTo>
                        <a:lnTo>
                          <a:pt x="1467804" y="1351728"/>
                        </a:lnTo>
                        <a:lnTo>
                          <a:pt x="1452827" y="1359217"/>
                        </a:lnTo>
                        <a:lnTo>
                          <a:pt x="1441593" y="1366705"/>
                        </a:lnTo>
                        <a:lnTo>
                          <a:pt x="1426616" y="1370450"/>
                        </a:lnTo>
                        <a:lnTo>
                          <a:pt x="1415383" y="1377939"/>
                        </a:lnTo>
                        <a:lnTo>
                          <a:pt x="1400405" y="1381683"/>
                        </a:lnTo>
                        <a:lnTo>
                          <a:pt x="1389172" y="1385427"/>
                        </a:lnTo>
                        <a:lnTo>
                          <a:pt x="1374194" y="1389172"/>
                        </a:lnTo>
                        <a:lnTo>
                          <a:pt x="1359217" y="1392916"/>
                        </a:lnTo>
                        <a:lnTo>
                          <a:pt x="1329261" y="1392916"/>
                        </a:lnTo>
                        <a:lnTo>
                          <a:pt x="1314284" y="1396661"/>
                        </a:lnTo>
                        <a:lnTo>
                          <a:pt x="29955" y="1396661"/>
                        </a:lnTo>
                        <a:lnTo>
                          <a:pt x="14978" y="1400405"/>
                        </a:lnTo>
                        <a:lnTo>
                          <a:pt x="3744" y="1411638"/>
                        </a:lnTo>
                        <a:lnTo>
                          <a:pt x="0" y="1426616"/>
                        </a:lnTo>
                        <a:lnTo>
                          <a:pt x="3744" y="1441593"/>
                        </a:lnTo>
                        <a:lnTo>
                          <a:pt x="14978" y="1456571"/>
                        </a:lnTo>
                        <a:lnTo>
                          <a:pt x="29955" y="1460315"/>
                        </a:lnTo>
                        <a:lnTo>
                          <a:pt x="1329261" y="1460315"/>
                        </a:lnTo>
                        <a:lnTo>
                          <a:pt x="1347983" y="1456571"/>
                        </a:lnTo>
                        <a:lnTo>
                          <a:pt x="1362961" y="1456571"/>
                        </a:lnTo>
                        <a:lnTo>
                          <a:pt x="1377939" y="1452826"/>
                        </a:lnTo>
                        <a:lnTo>
                          <a:pt x="1392916" y="1449082"/>
                        </a:lnTo>
                        <a:lnTo>
                          <a:pt x="1407894" y="1445338"/>
                        </a:lnTo>
                        <a:lnTo>
                          <a:pt x="1426616" y="1441593"/>
                        </a:lnTo>
                        <a:lnTo>
                          <a:pt x="1441593" y="1434104"/>
                        </a:lnTo>
                        <a:lnTo>
                          <a:pt x="1452827" y="1430360"/>
                        </a:lnTo>
                        <a:lnTo>
                          <a:pt x="1467804" y="1422871"/>
                        </a:lnTo>
                        <a:lnTo>
                          <a:pt x="1482782" y="1415383"/>
                        </a:lnTo>
                        <a:lnTo>
                          <a:pt x="1497759" y="1407894"/>
                        </a:lnTo>
                        <a:lnTo>
                          <a:pt x="1508993" y="1400405"/>
                        </a:lnTo>
                        <a:lnTo>
                          <a:pt x="1523970" y="1389172"/>
                        </a:lnTo>
                        <a:lnTo>
                          <a:pt x="1535203" y="1381683"/>
                        </a:lnTo>
                        <a:lnTo>
                          <a:pt x="1546437" y="1370450"/>
                        </a:lnTo>
                        <a:lnTo>
                          <a:pt x="1561414" y="1359217"/>
                        </a:lnTo>
                        <a:lnTo>
                          <a:pt x="1572647" y="1344239"/>
                        </a:lnTo>
                        <a:lnTo>
                          <a:pt x="1583881" y="1333006"/>
                        </a:lnTo>
                        <a:lnTo>
                          <a:pt x="1591369" y="1321773"/>
                        </a:lnTo>
                        <a:lnTo>
                          <a:pt x="1602603" y="1306795"/>
                        </a:lnTo>
                        <a:lnTo>
                          <a:pt x="1610091" y="1295562"/>
                        </a:lnTo>
                        <a:lnTo>
                          <a:pt x="1617580" y="1280584"/>
                        </a:lnTo>
                        <a:lnTo>
                          <a:pt x="1625069" y="1265607"/>
                        </a:lnTo>
                        <a:lnTo>
                          <a:pt x="1632558" y="1250629"/>
                        </a:lnTo>
                        <a:lnTo>
                          <a:pt x="1640047" y="1235651"/>
                        </a:lnTo>
                        <a:lnTo>
                          <a:pt x="1643791" y="1220674"/>
                        </a:lnTo>
                        <a:lnTo>
                          <a:pt x="1647535" y="1205696"/>
                        </a:lnTo>
                        <a:lnTo>
                          <a:pt x="1651280" y="1190719"/>
                        </a:lnTo>
                        <a:lnTo>
                          <a:pt x="1655024" y="1175741"/>
                        </a:lnTo>
                        <a:lnTo>
                          <a:pt x="1658769" y="1160763"/>
                        </a:lnTo>
                        <a:lnTo>
                          <a:pt x="1658769" y="1142041"/>
                        </a:lnTo>
                        <a:lnTo>
                          <a:pt x="1662513" y="1127064"/>
                        </a:lnTo>
                        <a:lnTo>
                          <a:pt x="1662513" y="1093364"/>
                        </a:lnTo>
                        <a:lnTo>
                          <a:pt x="1658769" y="1078387"/>
                        </a:lnTo>
                        <a:lnTo>
                          <a:pt x="1658769" y="1063409"/>
                        </a:lnTo>
                        <a:lnTo>
                          <a:pt x="1655024" y="1048431"/>
                        </a:lnTo>
                        <a:lnTo>
                          <a:pt x="1655024" y="1029709"/>
                        </a:lnTo>
                        <a:lnTo>
                          <a:pt x="1651280" y="1018476"/>
                        </a:lnTo>
                        <a:lnTo>
                          <a:pt x="1643791" y="1003499"/>
                        </a:lnTo>
                        <a:lnTo>
                          <a:pt x="1640047" y="988521"/>
                        </a:lnTo>
                        <a:lnTo>
                          <a:pt x="1632558" y="973543"/>
                        </a:lnTo>
                        <a:lnTo>
                          <a:pt x="1628813" y="958566"/>
                        </a:lnTo>
                        <a:lnTo>
                          <a:pt x="1621325" y="943588"/>
                        </a:lnTo>
                        <a:lnTo>
                          <a:pt x="1613836" y="932355"/>
                        </a:lnTo>
                        <a:lnTo>
                          <a:pt x="1606347" y="917378"/>
                        </a:lnTo>
                        <a:lnTo>
                          <a:pt x="1598858" y="906144"/>
                        </a:lnTo>
                        <a:lnTo>
                          <a:pt x="1587625" y="894911"/>
                        </a:lnTo>
                        <a:lnTo>
                          <a:pt x="1576392" y="883678"/>
                        </a:lnTo>
                        <a:lnTo>
                          <a:pt x="1568903" y="872445"/>
                        </a:lnTo>
                        <a:lnTo>
                          <a:pt x="1557670" y="861212"/>
                        </a:lnTo>
                        <a:lnTo>
                          <a:pt x="1546437" y="849978"/>
                        </a:lnTo>
                        <a:lnTo>
                          <a:pt x="1531459" y="838745"/>
                        </a:lnTo>
                        <a:lnTo>
                          <a:pt x="1520226" y="827512"/>
                        </a:lnTo>
                        <a:lnTo>
                          <a:pt x="1508993" y="820023"/>
                        </a:lnTo>
                        <a:lnTo>
                          <a:pt x="1505248" y="820023"/>
                        </a:lnTo>
                        <a:lnTo>
                          <a:pt x="1501504" y="816279"/>
                        </a:lnTo>
                        <a:lnTo>
                          <a:pt x="1494015" y="812534"/>
                        </a:lnTo>
                        <a:lnTo>
                          <a:pt x="1490271" y="808790"/>
                        </a:lnTo>
                        <a:lnTo>
                          <a:pt x="1482782" y="805046"/>
                        </a:lnTo>
                        <a:lnTo>
                          <a:pt x="1479037" y="801301"/>
                        </a:lnTo>
                        <a:lnTo>
                          <a:pt x="1471549" y="797557"/>
                        </a:lnTo>
                        <a:lnTo>
                          <a:pt x="1464060" y="790068"/>
                        </a:lnTo>
                        <a:lnTo>
                          <a:pt x="1452827" y="786324"/>
                        </a:lnTo>
                        <a:lnTo>
                          <a:pt x="1445338" y="782579"/>
                        </a:lnTo>
                        <a:lnTo>
                          <a:pt x="1437849" y="775090"/>
                        </a:lnTo>
                        <a:lnTo>
                          <a:pt x="1426616" y="771346"/>
                        </a:lnTo>
                        <a:lnTo>
                          <a:pt x="1415383" y="763857"/>
                        </a:lnTo>
                        <a:lnTo>
                          <a:pt x="1407894" y="756368"/>
                        </a:lnTo>
                        <a:lnTo>
                          <a:pt x="1396661" y="748880"/>
                        </a:lnTo>
                        <a:lnTo>
                          <a:pt x="1385427" y="741391"/>
                        </a:lnTo>
                        <a:lnTo>
                          <a:pt x="1370450" y="733902"/>
                        </a:lnTo>
                        <a:lnTo>
                          <a:pt x="1359217" y="726413"/>
                        </a:lnTo>
                        <a:lnTo>
                          <a:pt x="1347983" y="722669"/>
                        </a:lnTo>
                        <a:lnTo>
                          <a:pt x="1333006" y="711436"/>
                        </a:lnTo>
                        <a:lnTo>
                          <a:pt x="1321773" y="703947"/>
                        </a:lnTo>
                        <a:lnTo>
                          <a:pt x="1306795" y="696458"/>
                        </a:lnTo>
                        <a:lnTo>
                          <a:pt x="1291818" y="688969"/>
                        </a:lnTo>
                        <a:lnTo>
                          <a:pt x="1280584" y="677736"/>
                        </a:lnTo>
                        <a:lnTo>
                          <a:pt x="1265607" y="670247"/>
                        </a:lnTo>
                        <a:lnTo>
                          <a:pt x="1250629" y="659014"/>
                        </a:lnTo>
                        <a:lnTo>
                          <a:pt x="1231907" y="651525"/>
                        </a:lnTo>
                        <a:lnTo>
                          <a:pt x="1216930" y="640292"/>
                        </a:lnTo>
                        <a:lnTo>
                          <a:pt x="1201952" y="632803"/>
                        </a:lnTo>
                        <a:lnTo>
                          <a:pt x="1186974" y="621570"/>
                        </a:lnTo>
                        <a:lnTo>
                          <a:pt x="1168252" y="614081"/>
                        </a:lnTo>
                        <a:lnTo>
                          <a:pt x="1153275" y="602848"/>
                        </a:lnTo>
                        <a:lnTo>
                          <a:pt x="1134553" y="591615"/>
                        </a:lnTo>
                        <a:lnTo>
                          <a:pt x="1119575" y="580382"/>
                        </a:lnTo>
                        <a:lnTo>
                          <a:pt x="1100853" y="572893"/>
                        </a:lnTo>
                        <a:lnTo>
                          <a:pt x="1082131" y="561660"/>
                        </a:lnTo>
                        <a:lnTo>
                          <a:pt x="1067154" y="550427"/>
                        </a:lnTo>
                        <a:lnTo>
                          <a:pt x="1048432" y="539193"/>
                        </a:lnTo>
                        <a:lnTo>
                          <a:pt x="1029710" y="527960"/>
                        </a:lnTo>
                        <a:lnTo>
                          <a:pt x="1010988" y="516727"/>
                        </a:lnTo>
                        <a:lnTo>
                          <a:pt x="996010" y="509238"/>
                        </a:lnTo>
                        <a:lnTo>
                          <a:pt x="977288" y="498005"/>
                        </a:lnTo>
                        <a:lnTo>
                          <a:pt x="958566" y="483027"/>
                        </a:lnTo>
                        <a:lnTo>
                          <a:pt x="939844" y="475539"/>
                        </a:lnTo>
                        <a:lnTo>
                          <a:pt x="921122" y="464305"/>
                        </a:lnTo>
                        <a:lnTo>
                          <a:pt x="902400" y="449328"/>
                        </a:lnTo>
                        <a:lnTo>
                          <a:pt x="883678" y="438095"/>
                        </a:lnTo>
                        <a:lnTo>
                          <a:pt x="864956" y="430606"/>
                        </a:lnTo>
                        <a:lnTo>
                          <a:pt x="846234" y="419373"/>
                        </a:lnTo>
                        <a:lnTo>
                          <a:pt x="827512" y="408139"/>
                        </a:lnTo>
                        <a:lnTo>
                          <a:pt x="808790" y="396906"/>
                        </a:lnTo>
                        <a:lnTo>
                          <a:pt x="790068" y="385673"/>
                        </a:lnTo>
                        <a:lnTo>
                          <a:pt x="771346" y="374440"/>
                        </a:lnTo>
                        <a:lnTo>
                          <a:pt x="752624" y="363207"/>
                        </a:lnTo>
                        <a:lnTo>
                          <a:pt x="733902" y="351973"/>
                        </a:lnTo>
                        <a:lnTo>
                          <a:pt x="715180" y="340740"/>
                        </a:lnTo>
                        <a:lnTo>
                          <a:pt x="696458" y="329507"/>
                        </a:lnTo>
                        <a:lnTo>
                          <a:pt x="677736" y="318274"/>
                        </a:lnTo>
                        <a:lnTo>
                          <a:pt x="659014" y="307041"/>
                        </a:lnTo>
                        <a:lnTo>
                          <a:pt x="640292" y="295807"/>
                        </a:lnTo>
                        <a:lnTo>
                          <a:pt x="621570" y="284574"/>
                        </a:lnTo>
                        <a:lnTo>
                          <a:pt x="606593" y="273341"/>
                        </a:lnTo>
                        <a:lnTo>
                          <a:pt x="587871" y="265852"/>
                        </a:lnTo>
                        <a:lnTo>
                          <a:pt x="569149" y="254619"/>
                        </a:lnTo>
                        <a:lnTo>
                          <a:pt x="554171" y="243386"/>
                        </a:lnTo>
                        <a:lnTo>
                          <a:pt x="535449" y="232153"/>
                        </a:lnTo>
                        <a:lnTo>
                          <a:pt x="520471" y="224664"/>
                        </a:lnTo>
                        <a:lnTo>
                          <a:pt x="501749" y="213431"/>
                        </a:lnTo>
                        <a:lnTo>
                          <a:pt x="486772" y="202198"/>
                        </a:lnTo>
                        <a:lnTo>
                          <a:pt x="468050" y="194709"/>
                        </a:lnTo>
                        <a:lnTo>
                          <a:pt x="453072" y="183476"/>
                        </a:lnTo>
                        <a:lnTo>
                          <a:pt x="438095" y="175987"/>
                        </a:lnTo>
                        <a:lnTo>
                          <a:pt x="423117" y="164754"/>
                        </a:lnTo>
                        <a:lnTo>
                          <a:pt x="408139" y="157265"/>
                        </a:lnTo>
                        <a:lnTo>
                          <a:pt x="393162" y="146032"/>
                        </a:lnTo>
                        <a:lnTo>
                          <a:pt x="378184" y="138543"/>
                        </a:lnTo>
                        <a:lnTo>
                          <a:pt x="363207" y="131054"/>
                        </a:lnTo>
                        <a:lnTo>
                          <a:pt x="348229" y="123565"/>
                        </a:lnTo>
                        <a:lnTo>
                          <a:pt x="333251" y="116076"/>
                        </a:lnTo>
                        <a:lnTo>
                          <a:pt x="322018" y="108588"/>
                        </a:lnTo>
                        <a:lnTo>
                          <a:pt x="310785" y="97354"/>
                        </a:lnTo>
                        <a:lnTo>
                          <a:pt x="295807" y="89866"/>
                        </a:lnTo>
                        <a:lnTo>
                          <a:pt x="284574" y="86121"/>
                        </a:lnTo>
                        <a:lnTo>
                          <a:pt x="273341" y="78632"/>
                        </a:lnTo>
                        <a:lnTo>
                          <a:pt x="262108" y="71144"/>
                        </a:lnTo>
                        <a:lnTo>
                          <a:pt x="250875" y="63655"/>
                        </a:lnTo>
                        <a:lnTo>
                          <a:pt x="239642" y="59910"/>
                        </a:lnTo>
                        <a:lnTo>
                          <a:pt x="232153" y="52422"/>
                        </a:lnTo>
                        <a:lnTo>
                          <a:pt x="224664" y="48677"/>
                        </a:lnTo>
                        <a:lnTo>
                          <a:pt x="213431" y="41188"/>
                        </a:lnTo>
                        <a:lnTo>
                          <a:pt x="205942" y="37444"/>
                        </a:lnTo>
                        <a:lnTo>
                          <a:pt x="198453" y="33700"/>
                        </a:lnTo>
                        <a:lnTo>
                          <a:pt x="190964" y="29955"/>
                        </a:lnTo>
                        <a:lnTo>
                          <a:pt x="183476" y="26211"/>
                        </a:lnTo>
                        <a:lnTo>
                          <a:pt x="179731" y="22466"/>
                        </a:lnTo>
                        <a:lnTo>
                          <a:pt x="172242" y="18722"/>
                        </a:lnTo>
                        <a:lnTo>
                          <a:pt x="168498" y="14978"/>
                        </a:lnTo>
                        <a:lnTo>
                          <a:pt x="164754" y="11233"/>
                        </a:lnTo>
                        <a:lnTo>
                          <a:pt x="157265" y="11233"/>
                        </a:lnTo>
                        <a:lnTo>
                          <a:pt x="157265" y="7489"/>
                        </a:lnTo>
                        <a:lnTo>
                          <a:pt x="149776" y="7489"/>
                        </a:lnTo>
                        <a:lnTo>
                          <a:pt x="134798" y="0"/>
                        </a:lnTo>
                        <a:lnTo>
                          <a:pt x="119821" y="3744"/>
                        </a:lnTo>
                        <a:lnTo>
                          <a:pt x="108588" y="18722"/>
                        </a:lnTo>
                        <a:lnTo>
                          <a:pt x="104843" y="33700"/>
                        </a:lnTo>
                        <a:lnTo>
                          <a:pt x="108588" y="48677"/>
                        </a:lnTo>
                        <a:lnTo>
                          <a:pt x="119821" y="59910"/>
                        </a:lnTo>
                        <a:close/>
                      </a:path>
                    </a:pathLst>
                  </a:custGeom>
                  <a:grpFill/>
                  <a:ln w="12700" cap="flat">
                    <a:solidFill>
                      <a:srgbClr val="55A868"/>
                    </a:solidFill>
                    <a:prstDash val="solid"/>
                    <a:miter/>
                  </a:ln>
                </p:spPr>
                <p:txBody>
                  <a:bodyPr rtlCol="0" anchor="ctr"/>
                  <a:lstStyle/>
                  <a:p>
                    <a:endParaRPr lang="fr-FR"/>
                  </a:p>
                </p:txBody>
              </p:sp>
              <p:sp>
                <p:nvSpPr>
                  <p:cNvPr id="72" name="Forme libre : forme 71">
                    <a:extLst>
                      <a:ext uri="{FF2B5EF4-FFF2-40B4-BE49-F238E27FC236}">
                        <a16:creationId xmlns:a16="http://schemas.microsoft.com/office/drawing/2014/main" id="{FDAE5B6C-5691-D2A8-89C7-5809A18DF704}"/>
                      </a:ext>
                    </a:extLst>
                  </p:cNvPr>
                  <p:cNvSpPr/>
                  <p:nvPr/>
                </p:nvSpPr>
                <p:spPr>
                  <a:xfrm>
                    <a:off x="1424384" y="5266021"/>
                    <a:ext cx="1662512" cy="1467804"/>
                  </a:xfrm>
                  <a:custGeom>
                    <a:avLst/>
                    <a:gdLst>
                      <a:gd name="connsiteX0" fmla="*/ 1628813 w 1662512"/>
                      <a:gd name="connsiteY0" fmla="*/ 1404149 h 1467804"/>
                      <a:gd name="connsiteX1" fmla="*/ 348229 w 1662512"/>
                      <a:gd name="connsiteY1" fmla="*/ 1404149 h 1467804"/>
                      <a:gd name="connsiteX2" fmla="*/ 329507 w 1662512"/>
                      <a:gd name="connsiteY2" fmla="*/ 1400405 h 1467804"/>
                      <a:gd name="connsiteX3" fmla="*/ 314529 w 1662512"/>
                      <a:gd name="connsiteY3" fmla="*/ 1400405 h 1467804"/>
                      <a:gd name="connsiteX4" fmla="*/ 299552 w 1662512"/>
                      <a:gd name="connsiteY4" fmla="*/ 1396661 h 1467804"/>
                      <a:gd name="connsiteX5" fmla="*/ 284574 w 1662512"/>
                      <a:gd name="connsiteY5" fmla="*/ 1396661 h 1467804"/>
                      <a:gd name="connsiteX6" fmla="*/ 269597 w 1662512"/>
                      <a:gd name="connsiteY6" fmla="*/ 1392916 h 1467804"/>
                      <a:gd name="connsiteX7" fmla="*/ 250875 w 1662512"/>
                      <a:gd name="connsiteY7" fmla="*/ 1385427 h 1467804"/>
                      <a:gd name="connsiteX8" fmla="*/ 239642 w 1662512"/>
                      <a:gd name="connsiteY8" fmla="*/ 1381683 h 1467804"/>
                      <a:gd name="connsiteX9" fmla="*/ 224664 w 1662512"/>
                      <a:gd name="connsiteY9" fmla="*/ 1374194 h 1467804"/>
                      <a:gd name="connsiteX10" fmla="*/ 209686 w 1662512"/>
                      <a:gd name="connsiteY10" fmla="*/ 1366705 h 1467804"/>
                      <a:gd name="connsiteX11" fmla="*/ 194709 w 1662512"/>
                      <a:gd name="connsiteY11" fmla="*/ 1359217 h 1467804"/>
                      <a:gd name="connsiteX12" fmla="*/ 183476 w 1662512"/>
                      <a:gd name="connsiteY12" fmla="*/ 1351728 h 1467804"/>
                      <a:gd name="connsiteX13" fmla="*/ 168498 w 1662512"/>
                      <a:gd name="connsiteY13" fmla="*/ 1340495 h 1467804"/>
                      <a:gd name="connsiteX14" fmla="*/ 157265 w 1662512"/>
                      <a:gd name="connsiteY14" fmla="*/ 1329261 h 1467804"/>
                      <a:gd name="connsiteX15" fmla="*/ 146032 w 1662512"/>
                      <a:gd name="connsiteY15" fmla="*/ 1321773 h 1467804"/>
                      <a:gd name="connsiteX16" fmla="*/ 134798 w 1662512"/>
                      <a:gd name="connsiteY16" fmla="*/ 1306795 h 1467804"/>
                      <a:gd name="connsiteX17" fmla="*/ 123565 w 1662512"/>
                      <a:gd name="connsiteY17" fmla="*/ 1295562 h 1467804"/>
                      <a:gd name="connsiteX18" fmla="*/ 116076 w 1662512"/>
                      <a:gd name="connsiteY18" fmla="*/ 1284329 h 1467804"/>
                      <a:gd name="connsiteX19" fmla="*/ 108588 w 1662512"/>
                      <a:gd name="connsiteY19" fmla="*/ 1269351 h 1467804"/>
                      <a:gd name="connsiteX20" fmla="*/ 97354 w 1662512"/>
                      <a:gd name="connsiteY20" fmla="*/ 1254373 h 1467804"/>
                      <a:gd name="connsiteX21" fmla="*/ 89866 w 1662512"/>
                      <a:gd name="connsiteY21" fmla="*/ 1243140 h 1467804"/>
                      <a:gd name="connsiteX22" fmla="*/ 86121 w 1662512"/>
                      <a:gd name="connsiteY22" fmla="*/ 1228163 h 1467804"/>
                      <a:gd name="connsiteX23" fmla="*/ 78632 w 1662512"/>
                      <a:gd name="connsiteY23" fmla="*/ 1213185 h 1467804"/>
                      <a:gd name="connsiteX24" fmla="*/ 74888 w 1662512"/>
                      <a:gd name="connsiteY24" fmla="*/ 1198207 h 1467804"/>
                      <a:gd name="connsiteX25" fmla="*/ 71144 w 1662512"/>
                      <a:gd name="connsiteY25" fmla="*/ 1183230 h 1467804"/>
                      <a:gd name="connsiteX26" fmla="*/ 67399 w 1662512"/>
                      <a:gd name="connsiteY26" fmla="*/ 1168252 h 1467804"/>
                      <a:gd name="connsiteX27" fmla="*/ 63655 w 1662512"/>
                      <a:gd name="connsiteY27" fmla="*/ 1149530 h 1467804"/>
                      <a:gd name="connsiteX28" fmla="*/ 63655 w 1662512"/>
                      <a:gd name="connsiteY28" fmla="*/ 1100853 h 1467804"/>
                      <a:gd name="connsiteX29" fmla="*/ 67399 w 1662512"/>
                      <a:gd name="connsiteY29" fmla="*/ 1085875 h 1467804"/>
                      <a:gd name="connsiteX30" fmla="*/ 67399 w 1662512"/>
                      <a:gd name="connsiteY30" fmla="*/ 1067153 h 1467804"/>
                      <a:gd name="connsiteX31" fmla="*/ 71144 w 1662512"/>
                      <a:gd name="connsiteY31" fmla="*/ 1052176 h 1467804"/>
                      <a:gd name="connsiteX32" fmla="*/ 74888 w 1662512"/>
                      <a:gd name="connsiteY32" fmla="*/ 1033454 h 1467804"/>
                      <a:gd name="connsiteX33" fmla="*/ 78632 w 1662512"/>
                      <a:gd name="connsiteY33" fmla="*/ 1022221 h 1467804"/>
                      <a:gd name="connsiteX34" fmla="*/ 86121 w 1662512"/>
                      <a:gd name="connsiteY34" fmla="*/ 1007243 h 1467804"/>
                      <a:gd name="connsiteX35" fmla="*/ 93610 w 1662512"/>
                      <a:gd name="connsiteY35" fmla="*/ 992265 h 1467804"/>
                      <a:gd name="connsiteX36" fmla="*/ 101099 w 1662512"/>
                      <a:gd name="connsiteY36" fmla="*/ 977288 h 1467804"/>
                      <a:gd name="connsiteX37" fmla="*/ 108588 w 1662512"/>
                      <a:gd name="connsiteY37" fmla="*/ 962310 h 1467804"/>
                      <a:gd name="connsiteX38" fmla="*/ 116076 w 1662512"/>
                      <a:gd name="connsiteY38" fmla="*/ 951077 h 1467804"/>
                      <a:gd name="connsiteX39" fmla="*/ 127310 w 1662512"/>
                      <a:gd name="connsiteY39" fmla="*/ 936099 h 1467804"/>
                      <a:gd name="connsiteX40" fmla="*/ 134798 w 1662512"/>
                      <a:gd name="connsiteY40" fmla="*/ 924866 h 1467804"/>
                      <a:gd name="connsiteX41" fmla="*/ 149776 w 1662512"/>
                      <a:gd name="connsiteY41" fmla="*/ 913633 h 1467804"/>
                      <a:gd name="connsiteX42" fmla="*/ 161009 w 1662512"/>
                      <a:gd name="connsiteY42" fmla="*/ 902400 h 1467804"/>
                      <a:gd name="connsiteX43" fmla="*/ 172242 w 1662512"/>
                      <a:gd name="connsiteY43" fmla="*/ 891167 h 1467804"/>
                      <a:gd name="connsiteX44" fmla="*/ 187220 w 1662512"/>
                      <a:gd name="connsiteY44" fmla="*/ 883678 h 1467804"/>
                      <a:gd name="connsiteX45" fmla="*/ 190964 w 1662512"/>
                      <a:gd name="connsiteY45" fmla="*/ 879934 h 1467804"/>
                      <a:gd name="connsiteX46" fmla="*/ 194709 w 1662512"/>
                      <a:gd name="connsiteY46" fmla="*/ 876189 h 1467804"/>
                      <a:gd name="connsiteX47" fmla="*/ 198453 w 1662512"/>
                      <a:gd name="connsiteY47" fmla="*/ 872445 h 1467804"/>
                      <a:gd name="connsiteX48" fmla="*/ 205942 w 1662512"/>
                      <a:gd name="connsiteY48" fmla="*/ 868700 h 1467804"/>
                      <a:gd name="connsiteX49" fmla="*/ 209686 w 1662512"/>
                      <a:gd name="connsiteY49" fmla="*/ 864956 h 1467804"/>
                      <a:gd name="connsiteX50" fmla="*/ 217175 w 1662512"/>
                      <a:gd name="connsiteY50" fmla="*/ 861212 h 1467804"/>
                      <a:gd name="connsiteX51" fmla="*/ 224664 w 1662512"/>
                      <a:gd name="connsiteY51" fmla="*/ 857467 h 1467804"/>
                      <a:gd name="connsiteX52" fmla="*/ 232153 w 1662512"/>
                      <a:gd name="connsiteY52" fmla="*/ 853723 h 1467804"/>
                      <a:gd name="connsiteX53" fmla="*/ 239642 w 1662512"/>
                      <a:gd name="connsiteY53" fmla="*/ 846234 h 1467804"/>
                      <a:gd name="connsiteX54" fmla="*/ 247130 w 1662512"/>
                      <a:gd name="connsiteY54" fmla="*/ 842490 h 1467804"/>
                      <a:gd name="connsiteX55" fmla="*/ 258363 w 1662512"/>
                      <a:gd name="connsiteY55" fmla="*/ 835001 h 1467804"/>
                      <a:gd name="connsiteX56" fmla="*/ 265852 w 1662512"/>
                      <a:gd name="connsiteY56" fmla="*/ 831256 h 1467804"/>
                      <a:gd name="connsiteX57" fmla="*/ 277085 w 1662512"/>
                      <a:gd name="connsiteY57" fmla="*/ 823768 h 1467804"/>
                      <a:gd name="connsiteX58" fmla="*/ 288319 w 1662512"/>
                      <a:gd name="connsiteY58" fmla="*/ 820023 h 1467804"/>
                      <a:gd name="connsiteX59" fmla="*/ 299552 w 1662512"/>
                      <a:gd name="connsiteY59" fmla="*/ 812534 h 1467804"/>
                      <a:gd name="connsiteX60" fmla="*/ 310785 w 1662512"/>
                      <a:gd name="connsiteY60" fmla="*/ 805046 h 1467804"/>
                      <a:gd name="connsiteX61" fmla="*/ 322018 w 1662512"/>
                      <a:gd name="connsiteY61" fmla="*/ 797557 h 1467804"/>
                      <a:gd name="connsiteX62" fmla="*/ 336996 w 1662512"/>
                      <a:gd name="connsiteY62" fmla="*/ 790068 h 1467804"/>
                      <a:gd name="connsiteX63" fmla="*/ 348229 w 1662512"/>
                      <a:gd name="connsiteY63" fmla="*/ 782579 h 1467804"/>
                      <a:gd name="connsiteX64" fmla="*/ 363207 w 1662512"/>
                      <a:gd name="connsiteY64" fmla="*/ 775090 h 1467804"/>
                      <a:gd name="connsiteX65" fmla="*/ 374440 w 1662512"/>
                      <a:gd name="connsiteY65" fmla="*/ 763857 h 1467804"/>
                      <a:gd name="connsiteX66" fmla="*/ 389417 w 1662512"/>
                      <a:gd name="connsiteY66" fmla="*/ 756368 h 1467804"/>
                      <a:gd name="connsiteX67" fmla="*/ 404395 w 1662512"/>
                      <a:gd name="connsiteY67" fmla="*/ 748880 h 1467804"/>
                      <a:gd name="connsiteX68" fmla="*/ 419373 w 1662512"/>
                      <a:gd name="connsiteY68" fmla="*/ 737646 h 1467804"/>
                      <a:gd name="connsiteX69" fmla="*/ 434350 w 1662512"/>
                      <a:gd name="connsiteY69" fmla="*/ 730158 h 1467804"/>
                      <a:gd name="connsiteX70" fmla="*/ 449328 w 1662512"/>
                      <a:gd name="connsiteY70" fmla="*/ 722669 h 1467804"/>
                      <a:gd name="connsiteX71" fmla="*/ 464305 w 1662512"/>
                      <a:gd name="connsiteY71" fmla="*/ 711436 h 1467804"/>
                      <a:gd name="connsiteX72" fmla="*/ 479283 w 1662512"/>
                      <a:gd name="connsiteY72" fmla="*/ 700203 h 1467804"/>
                      <a:gd name="connsiteX73" fmla="*/ 498005 w 1662512"/>
                      <a:gd name="connsiteY73" fmla="*/ 692714 h 1467804"/>
                      <a:gd name="connsiteX74" fmla="*/ 512983 w 1662512"/>
                      <a:gd name="connsiteY74" fmla="*/ 681481 h 1467804"/>
                      <a:gd name="connsiteX75" fmla="*/ 527960 w 1662512"/>
                      <a:gd name="connsiteY75" fmla="*/ 670247 h 1467804"/>
                      <a:gd name="connsiteX76" fmla="*/ 546682 w 1662512"/>
                      <a:gd name="connsiteY76" fmla="*/ 662759 h 1467804"/>
                      <a:gd name="connsiteX77" fmla="*/ 565404 w 1662512"/>
                      <a:gd name="connsiteY77" fmla="*/ 651525 h 1467804"/>
                      <a:gd name="connsiteX78" fmla="*/ 580382 w 1662512"/>
                      <a:gd name="connsiteY78" fmla="*/ 640292 h 1467804"/>
                      <a:gd name="connsiteX79" fmla="*/ 599104 w 1662512"/>
                      <a:gd name="connsiteY79" fmla="*/ 629059 h 1467804"/>
                      <a:gd name="connsiteX80" fmla="*/ 617826 w 1662512"/>
                      <a:gd name="connsiteY80" fmla="*/ 621570 h 1467804"/>
                      <a:gd name="connsiteX81" fmla="*/ 632803 w 1662512"/>
                      <a:gd name="connsiteY81" fmla="*/ 610337 h 1467804"/>
                      <a:gd name="connsiteX82" fmla="*/ 651525 w 1662512"/>
                      <a:gd name="connsiteY82" fmla="*/ 599104 h 1467804"/>
                      <a:gd name="connsiteX83" fmla="*/ 670247 w 1662512"/>
                      <a:gd name="connsiteY83" fmla="*/ 587871 h 1467804"/>
                      <a:gd name="connsiteX84" fmla="*/ 688969 w 1662512"/>
                      <a:gd name="connsiteY84" fmla="*/ 576637 h 1467804"/>
                      <a:gd name="connsiteX85" fmla="*/ 707691 w 1662512"/>
                      <a:gd name="connsiteY85" fmla="*/ 565404 h 1467804"/>
                      <a:gd name="connsiteX86" fmla="*/ 726413 w 1662512"/>
                      <a:gd name="connsiteY86" fmla="*/ 554171 h 1467804"/>
                      <a:gd name="connsiteX87" fmla="*/ 745135 w 1662512"/>
                      <a:gd name="connsiteY87" fmla="*/ 542938 h 1467804"/>
                      <a:gd name="connsiteX88" fmla="*/ 763857 w 1662512"/>
                      <a:gd name="connsiteY88" fmla="*/ 531705 h 1467804"/>
                      <a:gd name="connsiteX89" fmla="*/ 782579 w 1662512"/>
                      <a:gd name="connsiteY89" fmla="*/ 520471 h 1467804"/>
                      <a:gd name="connsiteX90" fmla="*/ 801301 w 1662512"/>
                      <a:gd name="connsiteY90" fmla="*/ 509238 h 1467804"/>
                      <a:gd name="connsiteX91" fmla="*/ 820023 w 1662512"/>
                      <a:gd name="connsiteY91" fmla="*/ 498005 h 1467804"/>
                      <a:gd name="connsiteX92" fmla="*/ 838745 w 1662512"/>
                      <a:gd name="connsiteY92" fmla="*/ 486772 h 1467804"/>
                      <a:gd name="connsiteX93" fmla="*/ 857467 w 1662512"/>
                      <a:gd name="connsiteY93" fmla="*/ 475539 h 1467804"/>
                      <a:gd name="connsiteX94" fmla="*/ 879934 w 1662512"/>
                      <a:gd name="connsiteY94" fmla="*/ 464305 h 1467804"/>
                      <a:gd name="connsiteX95" fmla="*/ 898656 w 1662512"/>
                      <a:gd name="connsiteY95" fmla="*/ 453072 h 1467804"/>
                      <a:gd name="connsiteX96" fmla="*/ 917378 w 1662512"/>
                      <a:gd name="connsiteY96" fmla="*/ 438095 h 1467804"/>
                      <a:gd name="connsiteX97" fmla="*/ 936100 w 1662512"/>
                      <a:gd name="connsiteY97" fmla="*/ 430606 h 1467804"/>
                      <a:gd name="connsiteX98" fmla="*/ 954822 w 1662512"/>
                      <a:gd name="connsiteY98" fmla="*/ 419373 h 1467804"/>
                      <a:gd name="connsiteX99" fmla="*/ 973544 w 1662512"/>
                      <a:gd name="connsiteY99" fmla="*/ 408139 h 1467804"/>
                      <a:gd name="connsiteX100" fmla="*/ 992266 w 1662512"/>
                      <a:gd name="connsiteY100" fmla="*/ 396906 h 1467804"/>
                      <a:gd name="connsiteX101" fmla="*/ 1010988 w 1662512"/>
                      <a:gd name="connsiteY101" fmla="*/ 385673 h 1467804"/>
                      <a:gd name="connsiteX102" fmla="*/ 1029710 w 1662512"/>
                      <a:gd name="connsiteY102" fmla="*/ 374440 h 1467804"/>
                      <a:gd name="connsiteX103" fmla="*/ 1048432 w 1662512"/>
                      <a:gd name="connsiteY103" fmla="*/ 363207 h 1467804"/>
                      <a:gd name="connsiteX104" fmla="*/ 1067154 w 1662512"/>
                      <a:gd name="connsiteY104" fmla="*/ 351973 h 1467804"/>
                      <a:gd name="connsiteX105" fmla="*/ 1085876 w 1662512"/>
                      <a:gd name="connsiteY105" fmla="*/ 340740 h 1467804"/>
                      <a:gd name="connsiteX106" fmla="*/ 1100853 w 1662512"/>
                      <a:gd name="connsiteY106" fmla="*/ 329507 h 1467804"/>
                      <a:gd name="connsiteX107" fmla="*/ 1119575 w 1662512"/>
                      <a:gd name="connsiteY107" fmla="*/ 318274 h 1467804"/>
                      <a:gd name="connsiteX108" fmla="*/ 1138297 w 1662512"/>
                      <a:gd name="connsiteY108" fmla="*/ 307041 h 1467804"/>
                      <a:gd name="connsiteX109" fmla="*/ 1157019 w 1662512"/>
                      <a:gd name="connsiteY109" fmla="*/ 299552 h 1467804"/>
                      <a:gd name="connsiteX110" fmla="*/ 1171997 w 1662512"/>
                      <a:gd name="connsiteY110" fmla="*/ 288319 h 1467804"/>
                      <a:gd name="connsiteX111" fmla="*/ 1190719 w 1662512"/>
                      <a:gd name="connsiteY111" fmla="*/ 277085 h 1467804"/>
                      <a:gd name="connsiteX112" fmla="*/ 1205696 w 1662512"/>
                      <a:gd name="connsiteY112" fmla="*/ 265852 h 1467804"/>
                      <a:gd name="connsiteX113" fmla="*/ 1224418 w 1662512"/>
                      <a:gd name="connsiteY113" fmla="*/ 258363 h 1467804"/>
                      <a:gd name="connsiteX114" fmla="*/ 1239396 w 1662512"/>
                      <a:gd name="connsiteY114" fmla="*/ 247130 h 1467804"/>
                      <a:gd name="connsiteX115" fmla="*/ 1254374 w 1662512"/>
                      <a:gd name="connsiteY115" fmla="*/ 239641 h 1467804"/>
                      <a:gd name="connsiteX116" fmla="*/ 1273096 w 1662512"/>
                      <a:gd name="connsiteY116" fmla="*/ 228408 h 1467804"/>
                      <a:gd name="connsiteX117" fmla="*/ 1288073 w 1662512"/>
                      <a:gd name="connsiteY117" fmla="*/ 220920 h 1467804"/>
                      <a:gd name="connsiteX118" fmla="*/ 1303051 w 1662512"/>
                      <a:gd name="connsiteY118" fmla="*/ 209686 h 1467804"/>
                      <a:gd name="connsiteX119" fmla="*/ 1318028 w 1662512"/>
                      <a:gd name="connsiteY119" fmla="*/ 202198 h 1467804"/>
                      <a:gd name="connsiteX120" fmla="*/ 1333006 w 1662512"/>
                      <a:gd name="connsiteY120" fmla="*/ 194709 h 1467804"/>
                      <a:gd name="connsiteX121" fmla="*/ 1344239 w 1662512"/>
                      <a:gd name="connsiteY121" fmla="*/ 183476 h 1467804"/>
                      <a:gd name="connsiteX122" fmla="*/ 1359217 w 1662512"/>
                      <a:gd name="connsiteY122" fmla="*/ 175987 h 1467804"/>
                      <a:gd name="connsiteX123" fmla="*/ 1374194 w 1662512"/>
                      <a:gd name="connsiteY123" fmla="*/ 168498 h 1467804"/>
                      <a:gd name="connsiteX124" fmla="*/ 1385427 w 1662512"/>
                      <a:gd name="connsiteY124" fmla="*/ 161009 h 1467804"/>
                      <a:gd name="connsiteX125" fmla="*/ 1400405 w 1662512"/>
                      <a:gd name="connsiteY125" fmla="*/ 153520 h 1467804"/>
                      <a:gd name="connsiteX126" fmla="*/ 1411638 w 1662512"/>
                      <a:gd name="connsiteY126" fmla="*/ 146032 h 1467804"/>
                      <a:gd name="connsiteX127" fmla="*/ 1422871 w 1662512"/>
                      <a:gd name="connsiteY127" fmla="*/ 138543 h 1467804"/>
                      <a:gd name="connsiteX128" fmla="*/ 1434105 w 1662512"/>
                      <a:gd name="connsiteY128" fmla="*/ 131054 h 1467804"/>
                      <a:gd name="connsiteX129" fmla="*/ 1445338 w 1662512"/>
                      <a:gd name="connsiteY129" fmla="*/ 127310 h 1467804"/>
                      <a:gd name="connsiteX130" fmla="*/ 1456571 w 1662512"/>
                      <a:gd name="connsiteY130" fmla="*/ 119821 h 1467804"/>
                      <a:gd name="connsiteX131" fmla="*/ 1467804 w 1662512"/>
                      <a:gd name="connsiteY131" fmla="*/ 112332 h 1467804"/>
                      <a:gd name="connsiteX132" fmla="*/ 1475293 w 1662512"/>
                      <a:gd name="connsiteY132" fmla="*/ 108588 h 1467804"/>
                      <a:gd name="connsiteX133" fmla="*/ 1486526 w 1662512"/>
                      <a:gd name="connsiteY133" fmla="*/ 101099 h 1467804"/>
                      <a:gd name="connsiteX134" fmla="*/ 1494015 w 1662512"/>
                      <a:gd name="connsiteY134" fmla="*/ 97354 h 1467804"/>
                      <a:gd name="connsiteX135" fmla="*/ 1501504 w 1662512"/>
                      <a:gd name="connsiteY135" fmla="*/ 93610 h 1467804"/>
                      <a:gd name="connsiteX136" fmla="*/ 1508993 w 1662512"/>
                      <a:gd name="connsiteY136" fmla="*/ 86121 h 1467804"/>
                      <a:gd name="connsiteX137" fmla="*/ 1516481 w 1662512"/>
                      <a:gd name="connsiteY137" fmla="*/ 82377 h 1467804"/>
                      <a:gd name="connsiteX138" fmla="*/ 1523970 w 1662512"/>
                      <a:gd name="connsiteY138" fmla="*/ 78632 h 1467804"/>
                      <a:gd name="connsiteX139" fmla="*/ 1527715 w 1662512"/>
                      <a:gd name="connsiteY139" fmla="*/ 74888 h 1467804"/>
                      <a:gd name="connsiteX140" fmla="*/ 1535203 w 1662512"/>
                      <a:gd name="connsiteY140" fmla="*/ 74888 h 1467804"/>
                      <a:gd name="connsiteX141" fmla="*/ 1538948 w 1662512"/>
                      <a:gd name="connsiteY141" fmla="*/ 71144 h 1467804"/>
                      <a:gd name="connsiteX142" fmla="*/ 1542692 w 1662512"/>
                      <a:gd name="connsiteY142" fmla="*/ 67399 h 1467804"/>
                      <a:gd name="connsiteX143" fmla="*/ 1546437 w 1662512"/>
                      <a:gd name="connsiteY143" fmla="*/ 67399 h 1467804"/>
                      <a:gd name="connsiteX144" fmla="*/ 1550181 w 1662512"/>
                      <a:gd name="connsiteY144" fmla="*/ 63655 h 1467804"/>
                      <a:gd name="connsiteX145" fmla="*/ 1553925 w 1662512"/>
                      <a:gd name="connsiteY145" fmla="*/ 59910 h 1467804"/>
                      <a:gd name="connsiteX146" fmla="*/ 1565159 w 1662512"/>
                      <a:gd name="connsiteY146" fmla="*/ 48677 h 1467804"/>
                      <a:gd name="connsiteX147" fmla="*/ 1568903 w 1662512"/>
                      <a:gd name="connsiteY147" fmla="*/ 33700 h 1467804"/>
                      <a:gd name="connsiteX148" fmla="*/ 1565159 w 1662512"/>
                      <a:gd name="connsiteY148" fmla="*/ 18722 h 1467804"/>
                      <a:gd name="connsiteX149" fmla="*/ 1550181 w 1662512"/>
                      <a:gd name="connsiteY149" fmla="*/ 7489 h 1467804"/>
                      <a:gd name="connsiteX150" fmla="*/ 1535203 w 1662512"/>
                      <a:gd name="connsiteY150" fmla="*/ 0 h 1467804"/>
                      <a:gd name="connsiteX151" fmla="*/ 1520226 w 1662512"/>
                      <a:gd name="connsiteY151" fmla="*/ 7489 h 1467804"/>
                      <a:gd name="connsiteX152" fmla="*/ 1516481 w 1662512"/>
                      <a:gd name="connsiteY152" fmla="*/ 7489 h 1467804"/>
                      <a:gd name="connsiteX153" fmla="*/ 1512737 w 1662512"/>
                      <a:gd name="connsiteY153" fmla="*/ 11233 h 1467804"/>
                      <a:gd name="connsiteX154" fmla="*/ 1508993 w 1662512"/>
                      <a:gd name="connsiteY154" fmla="*/ 11233 h 1467804"/>
                      <a:gd name="connsiteX155" fmla="*/ 1505248 w 1662512"/>
                      <a:gd name="connsiteY155" fmla="*/ 14978 h 1467804"/>
                      <a:gd name="connsiteX156" fmla="*/ 1501504 w 1662512"/>
                      <a:gd name="connsiteY156" fmla="*/ 18722 h 1467804"/>
                      <a:gd name="connsiteX157" fmla="*/ 1494015 w 1662512"/>
                      <a:gd name="connsiteY157" fmla="*/ 22466 h 1467804"/>
                      <a:gd name="connsiteX158" fmla="*/ 1490271 w 1662512"/>
                      <a:gd name="connsiteY158" fmla="*/ 26211 h 1467804"/>
                      <a:gd name="connsiteX159" fmla="*/ 1482782 w 1662512"/>
                      <a:gd name="connsiteY159" fmla="*/ 29955 h 1467804"/>
                      <a:gd name="connsiteX160" fmla="*/ 1475293 w 1662512"/>
                      <a:gd name="connsiteY160" fmla="*/ 33700 h 1467804"/>
                      <a:gd name="connsiteX161" fmla="*/ 1467804 w 1662512"/>
                      <a:gd name="connsiteY161" fmla="*/ 37444 h 1467804"/>
                      <a:gd name="connsiteX162" fmla="*/ 1460315 w 1662512"/>
                      <a:gd name="connsiteY162" fmla="*/ 44933 h 1467804"/>
                      <a:gd name="connsiteX163" fmla="*/ 1449082 w 1662512"/>
                      <a:gd name="connsiteY163" fmla="*/ 48677 h 1467804"/>
                      <a:gd name="connsiteX164" fmla="*/ 1441593 w 1662512"/>
                      <a:gd name="connsiteY164" fmla="*/ 52422 h 1467804"/>
                      <a:gd name="connsiteX165" fmla="*/ 1430360 w 1662512"/>
                      <a:gd name="connsiteY165" fmla="*/ 59910 h 1467804"/>
                      <a:gd name="connsiteX166" fmla="*/ 1419127 w 1662512"/>
                      <a:gd name="connsiteY166" fmla="*/ 63655 h 1467804"/>
                      <a:gd name="connsiteX167" fmla="*/ 1407894 w 1662512"/>
                      <a:gd name="connsiteY167" fmla="*/ 71144 h 1467804"/>
                      <a:gd name="connsiteX168" fmla="*/ 1400405 w 1662512"/>
                      <a:gd name="connsiteY168" fmla="*/ 78632 h 1467804"/>
                      <a:gd name="connsiteX169" fmla="*/ 1389172 w 1662512"/>
                      <a:gd name="connsiteY169" fmla="*/ 86121 h 1467804"/>
                      <a:gd name="connsiteX170" fmla="*/ 1374194 w 1662512"/>
                      <a:gd name="connsiteY170" fmla="*/ 89866 h 1467804"/>
                      <a:gd name="connsiteX171" fmla="*/ 1362961 w 1662512"/>
                      <a:gd name="connsiteY171" fmla="*/ 97354 h 1467804"/>
                      <a:gd name="connsiteX172" fmla="*/ 1351728 w 1662512"/>
                      <a:gd name="connsiteY172" fmla="*/ 104843 h 1467804"/>
                      <a:gd name="connsiteX173" fmla="*/ 1336750 w 1662512"/>
                      <a:gd name="connsiteY173" fmla="*/ 116076 h 1467804"/>
                      <a:gd name="connsiteX174" fmla="*/ 1325517 w 1662512"/>
                      <a:gd name="connsiteY174" fmla="*/ 123565 h 1467804"/>
                      <a:gd name="connsiteX175" fmla="*/ 1310540 w 1662512"/>
                      <a:gd name="connsiteY175" fmla="*/ 131054 h 1467804"/>
                      <a:gd name="connsiteX176" fmla="*/ 1295562 w 1662512"/>
                      <a:gd name="connsiteY176" fmla="*/ 138543 h 1467804"/>
                      <a:gd name="connsiteX177" fmla="*/ 1280584 w 1662512"/>
                      <a:gd name="connsiteY177" fmla="*/ 146032 h 1467804"/>
                      <a:gd name="connsiteX178" fmla="*/ 1265607 w 1662512"/>
                      <a:gd name="connsiteY178" fmla="*/ 157265 h 1467804"/>
                      <a:gd name="connsiteX179" fmla="*/ 1250629 w 1662512"/>
                      <a:gd name="connsiteY179" fmla="*/ 164754 h 1467804"/>
                      <a:gd name="connsiteX180" fmla="*/ 1235652 w 1662512"/>
                      <a:gd name="connsiteY180" fmla="*/ 175987 h 1467804"/>
                      <a:gd name="connsiteX181" fmla="*/ 1220674 w 1662512"/>
                      <a:gd name="connsiteY181" fmla="*/ 183476 h 1467804"/>
                      <a:gd name="connsiteX182" fmla="*/ 1205696 w 1662512"/>
                      <a:gd name="connsiteY182" fmla="*/ 194709 h 1467804"/>
                      <a:gd name="connsiteX183" fmla="*/ 1190719 w 1662512"/>
                      <a:gd name="connsiteY183" fmla="*/ 202198 h 1467804"/>
                      <a:gd name="connsiteX184" fmla="*/ 1171997 w 1662512"/>
                      <a:gd name="connsiteY184" fmla="*/ 213431 h 1467804"/>
                      <a:gd name="connsiteX185" fmla="*/ 1157019 w 1662512"/>
                      <a:gd name="connsiteY185" fmla="*/ 224664 h 1467804"/>
                      <a:gd name="connsiteX186" fmla="*/ 1138297 w 1662512"/>
                      <a:gd name="connsiteY186" fmla="*/ 232153 h 1467804"/>
                      <a:gd name="connsiteX187" fmla="*/ 1119575 w 1662512"/>
                      <a:gd name="connsiteY187" fmla="*/ 243386 h 1467804"/>
                      <a:gd name="connsiteX188" fmla="*/ 1104598 w 1662512"/>
                      <a:gd name="connsiteY188" fmla="*/ 254619 h 1467804"/>
                      <a:gd name="connsiteX189" fmla="*/ 1085876 w 1662512"/>
                      <a:gd name="connsiteY189" fmla="*/ 262108 h 1467804"/>
                      <a:gd name="connsiteX190" fmla="*/ 1070898 w 1662512"/>
                      <a:gd name="connsiteY190" fmla="*/ 273341 h 1467804"/>
                      <a:gd name="connsiteX191" fmla="*/ 1052176 w 1662512"/>
                      <a:gd name="connsiteY191" fmla="*/ 284574 h 1467804"/>
                      <a:gd name="connsiteX192" fmla="*/ 1033454 w 1662512"/>
                      <a:gd name="connsiteY192" fmla="*/ 295807 h 1467804"/>
                      <a:gd name="connsiteX193" fmla="*/ 1014732 w 1662512"/>
                      <a:gd name="connsiteY193" fmla="*/ 307041 h 1467804"/>
                      <a:gd name="connsiteX194" fmla="*/ 996010 w 1662512"/>
                      <a:gd name="connsiteY194" fmla="*/ 318274 h 1467804"/>
                      <a:gd name="connsiteX195" fmla="*/ 981032 w 1662512"/>
                      <a:gd name="connsiteY195" fmla="*/ 329507 h 1467804"/>
                      <a:gd name="connsiteX196" fmla="*/ 962310 w 1662512"/>
                      <a:gd name="connsiteY196" fmla="*/ 340740 h 1467804"/>
                      <a:gd name="connsiteX197" fmla="*/ 943588 w 1662512"/>
                      <a:gd name="connsiteY197" fmla="*/ 348229 h 1467804"/>
                      <a:gd name="connsiteX198" fmla="*/ 921122 w 1662512"/>
                      <a:gd name="connsiteY198" fmla="*/ 359462 h 1467804"/>
                      <a:gd name="connsiteX199" fmla="*/ 906144 w 1662512"/>
                      <a:gd name="connsiteY199" fmla="*/ 370695 h 1467804"/>
                      <a:gd name="connsiteX200" fmla="*/ 887422 w 1662512"/>
                      <a:gd name="connsiteY200" fmla="*/ 381929 h 1467804"/>
                      <a:gd name="connsiteX201" fmla="*/ 868700 w 1662512"/>
                      <a:gd name="connsiteY201" fmla="*/ 393162 h 1467804"/>
                      <a:gd name="connsiteX202" fmla="*/ 849978 w 1662512"/>
                      <a:gd name="connsiteY202" fmla="*/ 404395 h 1467804"/>
                      <a:gd name="connsiteX203" fmla="*/ 831256 w 1662512"/>
                      <a:gd name="connsiteY203" fmla="*/ 415628 h 1467804"/>
                      <a:gd name="connsiteX204" fmla="*/ 812534 w 1662512"/>
                      <a:gd name="connsiteY204" fmla="*/ 426861 h 1467804"/>
                      <a:gd name="connsiteX205" fmla="*/ 793812 w 1662512"/>
                      <a:gd name="connsiteY205" fmla="*/ 438095 h 1467804"/>
                      <a:gd name="connsiteX206" fmla="*/ 775090 w 1662512"/>
                      <a:gd name="connsiteY206" fmla="*/ 449328 h 1467804"/>
                      <a:gd name="connsiteX207" fmla="*/ 756369 w 1662512"/>
                      <a:gd name="connsiteY207" fmla="*/ 460561 h 1467804"/>
                      <a:gd name="connsiteX208" fmla="*/ 737647 w 1662512"/>
                      <a:gd name="connsiteY208" fmla="*/ 471794 h 1467804"/>
                      <a:gd name="connsiteX209" fmla="*/ 718925 w 1662512"/>
                      <a:gd name="connsiteY209" fmla="*/ 483027 h 1467804"/>
                      <a:gd name="connsiteX210" fmla="*/ 700203 w 1662512"/>
                      <a:gd name="connsiteY210" fmla="*/ 494261 h 1467804"/>
                      <a:gd name="connsiteX211" fmla="*/ 681481 w 1662512"/>
                      <a:gd name="connsiteY211" fmla="*/ 505494 h 1467804"/>
                      <a:gd name="connsiteX212" fmla="*/ 662759 w 1662512"/>
                      <a:gd name="connsiteY212" fmla="*/ 516727 h 1467804"/>
                      <a:gd name="connsiteX213" fmla="*/ 644037 w 1662512"/>
                      <a:gd name="connsiteY213" fmla="*/ 527960 h 1467804"/>
                      <a:gd name="connsiteX214" fmla="*/ 625315 w 1662512"/>
                      <a:gd name="connsiteY214" fmla="*/ 539193 h 1467804"/>
                      <a:gd name="connsiteX215" fmla="*/ 610337 w 1662512"/>
                      <a:gd name="connsiteY215" fmla="*/ 546682 h 1467804"/>
                      <a:gd name="connsiteX216" fmla="*/ 591615 w 1662512"/>
                      <a:gd name="connsiteY216" fmla="*/ 557915 h 1467804"/>
                      <a:gd name="connsiteX217" fmla="*/ 572893 w 1662512"/>
                      <a:gd name="connsiteY217" fmla="*/ 569149 h 1467804"/>
                      <a:gd name="connsiteX218" fmla="*/ 554171 w 1662512"/>
                      <a:gd name="connsiteY218" fmla="*/ 580382 h 1467804"/>
                      <a:gd name="connsiteX219" fmla="*/ 539193 w 1662512"/>
                      <a:gd name="connsiteY219" fmla="*/ 591615 h 1467804"/>
                      <a:gd name="connsiteX220" fmla="*/ 520471 w 1662512"/>
                      <a:gd name="connsiteY220" fmla="*/ 602848 h 1467804"/>
                      <a:gd name="connsiteX221" fmla="*/ 505494 w 1662512"/>
                      <a:gd name="connsiteY221" fmla="*/ 610337 h 1467804"/>
                      <a:gd name="connsiteX222" fmla="*/ 486772 w 1662512"/>
                      <a:gd name="connsiteY222" fmla="*/ 621570 h 1467804"/>
                      <a:gd name="connsiteX223" fmla="*/ 471794 w 1662512"/>
                      <a:gd name="connsiteY223" fmla="*/ 632803 h 1467804"/>
                      <a:gd name="connsiteX224" fmla="*/ 456817 w 1662512"/>
                      <a:gd name="connsiteY224" fmla="*/ 640292 h 1467804"/>
                      <a:gd name="connsiteX225" fmla="*/ 438095 w 1662512"/>
                      <a:gd name="connsiteY225" fmla="*/ 651525 h 1467804"/>
                      <a:gd name="connsiteX226" fmla="*/ 423117 w 1662512"/>
                      <a:gd name="connsiteY226" fmla="*/ 659014 h 1467804"/>
                      <a:gd name="connsiteX227" fmla="*/ 408139 w 1662512"/>
                      <a:gd name="connsiteY227" fmla="*/ 670247 h 1467804"/>
                      <a:gd name="connsiteX228" fmla="*/ 393162 w 1662512"/>
                      <a:gd name="connsiteY228" fmla="*/ 677736 h 1467804"/>
                      <a:gd name="connsiteX229" fmla="*/ 378184 w 1662512"/>
                      <a:gd name="connsiteY229" fmla="*/ 688969 h 1467804"/>
                      <a:gd name="connsiteX230" fmla="*/ 363207 w 1662512"/>
                      <a:gd name="connsiteY230" fmla="*/ 696458 h 1467804"/>
                      <a:gd name="connsiteX231" fmla="*/ 348229 w 1662512"/>
                      <a:gd name="connsiteY231" fmla="*/ 703947 h 1467804"/>
                      <a:gd name="connsiteX232" fmla="*/ 336996 w 1662512"/>
                      <a:gd name="connsiteY232" fmla="*/ 711436 h 1467804"/>
                      <a:gd name="connsiteX233" fmla="*/ 322018 w 1662512"/>
                      <a:gd name="connsiteY233" fmla="*/ 722669 h 1467804"/>
                      <a:gd name="connsiteX234" fmla="*/ 310785 w 1662512"/>
                      <a:gd name="connsiteY234" fmla="*/ 730158 h 1467804"/>
                      <a:gd name="connsiteX235" fmla="*/ 299552 w 1662512"/>
                      <a:gd name="connsiteY235" fmla="*/ 737646 h 1467804"/>
                      <a:gd name="connsiteX236" fmla="*/ 284574 w 1662512"/>
                      <a:gd name="connsiteY236" fmla="*/ 745135 h 1467804"/>
                      <a:gd name="connsiteX237" fmla="*/ 273341 w 1662512"/>
                      <a:gd name="connsiteY237" fmla="*/ 752624 h 1467804"/>
                      <a:gd name="connsiteX238" fmla="*/ 262108 w 1662512"/>
                      <a:gd name="connsiteY238" fmla="*/ 756368 h 1467804"/>
                      <a:gd name="connsiteX239" fmla="*/ 250875 w 1662512"/>
                      <a:gd name="connsiteY239" fmla="*/ 763857 h 1467804"/>
                      <a:gd name="connsiteX240" fmla="*/ 239642 w 1662512"/>
                      <a:gd name="connsiteY240" fmla="*/ 771346 h 1467804"/>
                      <a:gd name="connsiteX241" fmla="*/ 228408 w 1662512"/>
                      <a:gd name="connsiteY241" fmla="*/ 778835 h 1467804"/>
                      <a:gd name="connsiteX242" fmla="*/ 220920 w 1662512"/>
                      <a:gd name="connsiteY242" fmla="*/ 782579 h 1467804"/>
                      <a:gd name="connsiteX243" fmla="*/ 213431 w 1662512"/>
                      <a:gd name="connsiteY243" fmla="*/ 790068 h 1467804"/>
                      <a:gd name="connsiteX244" fmla="*/ 202198 w 1662512"/>
                      <a:gd name="connsiteY244" fmla="*/ 793812 h 1467804"/>
                      <a:gd name="connsiteX245" fmla="*/ 194709 w 1662512"/>
                      <a:gd name="connsiteY245" fmla="*/ 801301 h 1467804"/>
                      <a:gd name="connsiteX246" fmla="*/ 187220 w 1662512"/>
                      <a:gd name="connsiteY246" fmla="*/ 805046 h 1467804"/>
                      <a:gd name="connsiteX247" fmla="*/ 179731 w 1662512"/>
                      <a:gd name="connsiteY247" fmla="*/ 808790 h 1467804"/>
                      <a:gd name="connsiteX248" fmla="*/ 172242 w 1662512"/>
                      <a:gd name="connsiteY248" fmla="*/ 812534 h 1467804"/>
                      <a:gd name="connsiteX249" fmla="*/ 168498 w 1662512"/>
                      <a:gd name="connsiteY249" fmla="*/ 816279 h 1467804"/>
                      <a:gd name="connsiteX250" fmla="*/ 161009 w 1662512"/>
                      <a:gd name="connsiteY250" fmla="*/ 820023 h 1467804"/>
                      <a:gd name="connsiteX251" fmla="*/ 157265 w 1662512"/>
                      <a:gd name="connsiteY251" fmla="*/ 823768 h 1467804"/>
                      <a:gd name="connsiteX252" fmla="*/ 153520 w 1662512"/>
                      <a:gd name="connsiteY252" fmla="*/ 827512 h 1467804"/>
                      <a:gd name="connsiteX253" fmla="*/ 149776 w 1662512"/>
                      <a:gd name="connsiteY253" fmla="*/ 827512 h 1467804"/>
                      <a:gd name="connsiteX254" fmla="*/ 138543 w 1662512"/>
                      <a:gd name="connsiteY254" fmla="*/ 838745 h 1467804"/>
                      <a:gd name="connsiteX255" fmla="*/ 123565 w 1662512"/>
                      <a:gd name="connsiteY255" fmla="*/ 846234 h 1467804"/>
                      <a:gd name="connsiteX256" fmla="*/ 116076 w 1662512"/>
                      <a:gd name="connsiteY256" fmla="*/ 857467 h 1467804"/>
                      <a:gd name="connsiteX257" fmla="*/ 104843 w 1662512"/>
                      <a:gd name="connsiteY257" fmla="*/ 868700 h 1467804"/>
                      <a:gd name="connsiteX258" fmla="*/ 93610 w 1662512"/>
                      <a:gd name="connsiteY258" fmla="*/ 879934 h 1467804"/>
                      <a:gd name="connsiteX259" fmla="*/ 82377 w 1662512"/>
                      <a:gd name="connsiteY259" fmla="*/ 891167 h 1467804"/>
                      <a:gd name="connsiteX260" fmla="*/ 71144 w 1662512"/>
                      <a:gd name="connsiteY260" fmla="*/ 902400 h 1467804"/>
                      <a:gd name="connsiteX261" fmla="*/ 63655 w 1662512"/>
                      <a:gd name="connsiteY261" fmla="*/ 913633 h 1467804"/>
                      <a:gd name="connsiteX262" fmla="*/ 52422 w 1662512"/>
                      <a:gd name="connsiteY262" fmla="*/ 928611 h 1467804"/>
                      <a:gd name="connsiteX263" fmla="*/ 44933 w 1662512"/>
                      <a:gd name="connsiteY263" fmla="*/ 939844 h 1467804"/>
                      <a:gd name="connsiteX264" fmla="*/ 37444 w 1662512"/>
                      <a:gd name="connsiteY264" fmla="*/ 954821 h 1467804"/>
                      <a:gd name="connsiteX265" fmla="*/ 33700 w 1662512"/>
                      <a:gd name="connsiteY265" fmla="*/ 966055 h 1467804"/>
                      <a:gd name="connsiteX266" fmla="*/ 26211 w 1662512"/>
                      <a:gd name="connsiteY266" fmla="*/ 981032 h 1467804"/>
                      <a:gd name="connsiteX267" fmla="*/ 22466 w 1662512"/>
                      <a:gd name="connsiteY267" fmla="*/ 996010 h 1467804"/>
                      <a:gd name="connsiteX268" fmla="*/ 14978 w 1662512"/>
                      <a:gd name="connsiteY268" fmla="*/ 1010987 h 1467804"/>
                      <a:gd name="connsiteX269" fmla="*/ 11233 w 1662512"/>
                      <a:gd name="connsiteY269" fmla="*/ 1025965 h 1467804"/>
                      <a:gd name="connsiteX270" fmla="*/ 7489 w 1662512"/>
                      <a:gd name="connsiteY270" fmla="*/ 1040943 h 1467804"/>
                      <a:gd name="connsiteX271" fmla="*/ 3744 w 1662512"/>
                      <a:gd name="connsiteY271" fmla="*/ 1055920 h 1467804"/>
                      <a:gd name="connsiteX272" fmla="*/ 3744 w 1662512"/>
                      <a:gd name="connsiteY272" fmla="*/ 1070898 h 1467804"/>
                      <a:gd name="connsiteX273" fmla="*/ 0 w 1662512"/>
                      <a:gd name="connsiteY273" fmla="*/ 1085875 h 1467804"/>
                      <a:gd name="connsiteX274" fmla="*/ 0 w 1662512"/>
                      <a:gd name="connsiteY274" fmla="*/ 1149530 h 1467804"/>
                      <a:gd name="connsiteX275" fmla="*/ 3744 w 1662512"/>
                      <a:gd name="connsiteY275" fmla="*/ 1168252 h 1467804"/>
                      <a:gd name="connsiteX276" fmla="*/ 3744 w 1662512"/>
                      <a:gd name="connsiteY276" fmla="*/ 1183230 h 1467804"/>
                      <a:gd name="connsiteX277" fmla="*/ 7489 w 1662512"/>
                      <a:gd name="connsiteY277" fmla="*/ 1198207 h 1467804"/>
                      <a:gd name="connsiteX278" fmla="*/ 11233 w 1662512"/>
                      <a:gd name="connsiteY278" fmla="*/ 1213185 h 1467804"/>
                      <a:gd name="connsiteX279" fmla="*/ 18722 w 1662512"/>
                      <a:gd name="connsiteY279" fmla="*/ 1228163 h 1467804"/>
                      <a:gd name="connsiteX280" fmla="*/ 22466 w 1662512"/>
                      <a:gd name="connsiteY280" fmla="*/ 1243140 h 1467804"/>
                      <a:gd name="connsiteX281" fmla="*/ 26211 w 1662512"/>
                      <a:gd name="connsiteY281" fmla="*/ 1258118 h 1467804"/>
                      <a:gd name="connsiteX282" fmla="*/ 33700 w 1662512"/>
                      <a:gd name="connsiteY282" fmla="*/ 1273095 h 1467804"/>
                      <a:gd name="connsiteX283" fmla="*/ 41188 w 1662512"/>
                      <a:gd name="connsiteY283" fmla="*/ 1288073 h 1467804"/>
                      <a:gd name="connsiteX284" fmla="*/ 48677 w 1662512"/>
                      <a:gd name="connsiteY284" fmla="*/ 1303051 h 1467804"/>
                      <a:gd name="connsiteX285" fmla="*/ 59910 w 1662512"/>
                      <a:gd name="connsiteY285" fmla="*/ 1314284 h 1467804"/>
                      <a:gd name="connsiteX286" fmla="*/ 67399 w 1662512"/>
                      <a:gd name="connsiteY286" fmla="*/ 1329261 h 1467804"/>
                      <a:gd name="connsiteX287" fmla="*/ 78632 w 1662512"/>
                      <a:gd name="connsiteY287" fmla="*/ 1340495 h 1467804"/>
                      <a:gd name="connsiteX288" fmla="*/ 89866 w 1662512"/>
                      <a:gd name="connsiteY288" fmla="*/ 1351728 h 1467804"/>
                      <a:gd name="connsiteX289" fmla="*/ 101099 w 1662512"/>
                      <a:gd name="connsiteY289" fmla="*/ 1366705 h 1467804"/>
                      <a:gd name="connsiteX290" fmla="*/ 112332 w 1662512"/>
                      <a:gd name="connsiteY290" fmla="*/ 1377939 h 1467804"/>
                      <a:gd name="connsiteX291" fmla="*/ 123565 w 1662512"/>
                      <a:gd name="connsiteY291" fmla="*/ 1389172 h 1467804"/>
                      <a:gd name="connsiteX292" fmla="*/ 134798 w 1662512"/>
                      <a:gd name="connsiteY292" fmla="*/ 1396661 h 1467804"/>
                      <a:gd name="connsiteX293" fmla="*/ 149776 w 1662512"/>
                      <a:gd name="connsiteY293" fmla="*/ 1407894 h 1467804"/>
                      <a:gd name="connsiteX294" fmla="*/ 164754 w 1662512"/>
                      <a:gd name="connsiteY294" fmla="*/ 1415383 h 1467804"/>
                      <a:gd name="connsiteX295" fmla="*/ 175987 w 1662512"/>
                      <a:gd name="connsiteY295" fmla="*/ 1422871 h 1467804"/>
                      <a:gd name="connsiteX296" fmla="*/ 190964 w 1662512"/>
                      <a:gd name="connsiteY296" fmla="*/ 1430360 h 1467804"/>
                      <a:gd name="connsiteX297" fmla="*/ 205942 w 1662512"/>
                      <a:gd name="connsiteY297" fmla="*/ 1437849 h 1467804"/>
                      <a:gd name="connsiteX298" fmla="*/ 220920 w 1662512"/>
                      <a:gd name="connsiteY298" fmla="*/ 1441593 h 1467804"/>
                      <a:gd name="connsiteX299" fmla="*/ 235897 w 1662512"/>
                      <a:gd name="connsiteY299" fmla="*/ 1449082 h 1467804"/>
                      <a:gd name="connsiteX300" fmla="*/ 250875 w 1662512"/>
                      <a:gd name="connsiteY300" fmla="*/ 1452826 h 1467804"/>
                      <a:gd name="connsiteX301" fmla="*/ 265852 w 1662512"/>
                      <a:gd name="connsiteY301" fmla="*/ 1456571 h 1467804"/>
                      <a:gd name="connsiteX302" fmla="*/ 280830 w 1662512"/>
                      <a:gd name="connsiteY302" fmla="*/ 1460315 h 1467804"/>
                      <a:gd name="connsiteX303" fmla="*/ 299552 w 1662512"/>
                      <a:gd name="connsiteY303" fmla="*/ 1464060 h 1467804"/>
                      <a:gd name="connsiteX304" fmla="*/ 314529 w 1662512"/>
                      <a:gd name="connsiteY304" fmla="*/ 1464060 h 1467804"/>
                      <a:gd name="connsiteX305" fmla="*/ 329507 w 1662512"/>
                      <a:gd name="connsiteY305" fmla="*/ 1467804 h 1467804"/>
                      <a:gd name="connsiteX306" fmla="*/ 1628813 w 1662512"/>
                      <a:gd name="connsiteY306" fmla="*/ 1467804 h 1467804"/>
                      <a:gd name="connsiteX307" fmla="*/ 1647535 w 1662512"/>
                      <a:gd name="connsiteY307" fmla="*/ 1464060 h 1467804"/>
                      <a:gd name="connsiteX308" fmla="*/ 1658769 w 1662512"/>
                      <a:gd name="connsiteY308" fmla="*/ 1452826 h 1467804"/>
                      <a:gd name="connsiteX309" fmla="*/ 1662513 w 1662512"/>
                      <a:gd name="connsiteY309" fmla="*/ 1437849 h 1467804"/>
                      <a:gd name="connsiteX310" fmla="*/ 1658769 w 1662512"/>
                      <a:gd name="connsiteY310" fmla="*/ 1419127 h 1467804"/>
                      <a:gd name="connsiteX311" fmla="*/ 1647535 w 1662512"/>
                      <a:gd name="connsiteY311" fmla="*/ 1407894 h 1467804"/>
                      <a:gd name="connsiteX312" fmla="*/ 1628813 w 1662512"/>
                      <a:gd name="connsiteY312" fmla="*/ 1404149 h 1467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Lst>
                    <a:rect l="l" t="t" r="r" b="b"/>
                    <a:pathLst>
                      <a:path w="1662512" h="1467804">
                        <a:moveTo>
                          <a:pt x="1628813" y="1404149"/>
                        </a:moveTo>
                        <a:lnTo>
                          <a:pt x="348229" y="1404149"/>
                        </a:lnTo>
                        <a:lnTo>
                          <a:pt x="329507" y="1400405"/>
                        </a:lnTo>
                        <a:lnTo>
                          <a:pt x="314529" y="1400405"/>
                        </a:lnTo>
                        <a:lnTo>
                          <a:pt x="299552" y="1396661"/>
                        </a:lnTo>
                        <a:lnTo>
                          <a:pt x="284574" y="1396661"/>
                        </a:lnTo>
                        <a:lnTo>
                          <a:pt x="269597" y="1392916"/>
                        </a:lnTo>
                        <a:lnTo>
                          <a:pt x="250875" y="1385427"/>
                        </a:lnTo>
                        <a:lnTo>
                          <a:pt x="239642" y="1381683"/>
                        </a:lnTo>
                        <a:lnTo>
                          <a:pt x="224664" y="1374194"/>
                        </a:lnTo>
                        <a:lnTo>
                          <a:pt x="209686" y="1366705"/>
                        </a:lnTo>
                        <a:lnTo>
                          <a:pt x="194709" y="1359217"/>
                        </a:lnTo>
                        <a:lnTo>
                          <a:pt x="183476" y="1351728"/>
                        </a:lnTo>
                        <a:lnTo>
                          <a:pt x="168498" y="1340495"/>
                        </a:lnTo>
                        <a:lnTo>
                          <a:pt x="157265" y="1329261"/>
                        </a:lnTo>
                        <a:lnTo>
                          <a:pt x="146032" y="1321773"/>
                        </a:lnTo>
                        <a:lnTo>
                          <a:pt x="134798" y="1306795"/>
                        </a:lnTo>
                        <a:lnTo>
                          <a:pt x="123565" y="1295562"/>
                        </a:lnTo>
                        <a:lnTo>
                          <a:pt x="116076" y="1284329"/>
                        </a:lnTo>
                        <a:lnTo>
                          <a:pt x="108588" y="1269351"/>
                        </a:lnTo>
                        <a:lnTo>
                          <a:pt x="97354" y="1254373"/>
                        </a:lnTo>
                        <a:lnTo>
                          <a:pt x="89866" y="1243140"/>
                        </a:lnTo>
                        <a:lnTo>
                          <a:pt x="86121" y="1228163"/>
                        </a:lnTo>
                        <a:lnTo>
                          <a:pt x="78632" y="1213185"/>
                        </a:lnTo>
                        <a:lnTo>
                          <a:pt x="74888" y="1198207"/>
                        </a:lnTo>
                        <a:lnTo>
                          <a:pt x="71144" y="1183230"/>
                        </a:lnTo>
                        <a:lnTo>
                          <a:pt x="67399" y="1168252"/>
                        </a:lnTo>
                        <a:lnTo>
                          <a:pt x="63655" y="1149530"/>
                        </a:lnTo>
                        <a:lnTo>
                          <a:pt x="63655" y="1100853"/>
                        </a:lnTo>
                        <a:lnTo>
                          <a:pt x="67399" y="1085875"/>
                        </a:lnTo>
                        <a:lnTo>
                          <a:pt x="67399" y="1067153"/>
                        </a:lnTo>
                        <a:lnTo>
                          <a:pt x="71144" y="1052176"/>
                        </a:lnTo>
                        <a:lnTo>
                          <a:pt x="74888" y="1033454"/>
                        </a:lnTo>
                        <a:lnTo>
                          <a:pt x="78632" y="1022221"/>
                        </a:lnTo>
                        <a:lnTo>
                          <a:pt x="86121" y="1007243"/>
                        </a:lnTo>
                        <a:lnTo>
                          <a:pt x="93610" y="992265"/>
                        </a:lnTo>
                        <a:lnTo>
                          <a:pt x="101099" y="977288"/>
                        </a:lnTo>
                        <a:lnTo>
                          <a:pt x="108588" y="962310"/>
                        </a:lnTo>
                        <a:lnTo>
                          <a:pt x="116076" y="951077"/>
                        </a:lnTo>
                        <a:lnTo>
                          <a:pt x="127310" y="936099"/>
                        </a:lnTo>
                        <a:lnTo>
                          <a:pt x="134798" y="924866"/>
                        </a:lnTo>
                        <a:lnTo>
                          <a:pt x="149776" y="913633"/>
                        </a:lnTo>
                        <a:lnTo>
                          <a:pt x="161009" y="902400"/>
                        </a:lnTo>
                        <a:lnTo>
                          <a:pt x="172242" y="891167"/>
                        </a:lnTo>
                        <a:lnTo>
                          <a:pt x="187220" y="883678"/>
                        </a:lnTo>
                        <a:lnTo>
                          <a:pt x="190964" y="879934"/>
                        </a:lnTo>
                        <a:lnTo>
                          <a:pt x="194709" y="876189"/>
                        </a:lnTo>
                        <a:lnTo>
                          <a:pt x="198453" y="872445"/>
                        </a:lnTo>
                        <a:lnTo>
                          <a:pt x="205942" y="868700"/>
                        </a:lnTo>
                        <a:lnTo>
                          <a:pt x="209686" y="864956"/>
                        </a:lnTo>
                        <a:lnTo>
                          <a:pt x="217175" y="861212"/>
                        </a:lnTo>
                        <a:lnTo>
                          <a:pt x="224664" y="857467"/>
                        </a:lnTo>
                        <a:lnTo>
                          <a:pt x="232153" y="853723"/>
                        </a:lnTo>
                        <a:lnTo>
                          <a:pt x="239642" y="846234"/>
                        </a:lnTo>
                        <a:lnTo>
                          <a:pt x="247130" y="842490"/>
                        </a:lnTo>
                        <a:lnTo>
                          <a:pt x="258363" y="835001"/>
                        </a:lnTo>
                        <a:lnTo>
                          <a:pt x="265852" y="831256"/>
                        </a:lnTo>
                        <a:lnTo>
                          <a:pt x="277085" y="823768"/>
                        </a:lnTo>
                        <a:lnTo>
                          <a:pt x="288319" y="820023"/>
                        </a:lnTo>
                        <a:lnTo>
                          <a:pt x="299552" y="812534"/>
                        </a:lnTo>
                        <a:lnTo>
                          <a:pt x="310785" y="805046"/>
                        </a:lnTo>
                        <a:lnTo>
                          <a:pt x="322018" y="797557"/>
                        </a:lnTo>
                        <a:lnTo>
                          <a:pt x="336996" y="790068"/>
                        </a:lnTo>
                        <a:lnTo>
                          <a:pt x="348229" y="782579"/>
                        </a:lnTo>
                        <a:lnTo>
                          <a:pt x="363207" y="775090"/>
                        </a:lnTo>
                        <a:lnTo>
                          <a:pt x="374440" y="763857"/>
                        </a:lnTo>
                        <a:lnTo>
                          <a:pt x="389417" y="756368"/>
                        </a:lnTo>
                        <a:lnTo>
                          <a:pt x="404395" y="748880"/>
                        </a:lnTo>
                        <a:lnTo>
                          <a:pt x="419373" y="737646"/>
                        </a:lnTo>
                        <a:lnTo>
                          <a:pt x="434350" y="730158"/>
                        </a:lnTo>
                        <a:lnTo>
                          <a:pt x="449328" y="722669"/>
                        </a:lnTo>
                        <a:lnTo>
                          <a:pt x="464305" y="711436"/>
                        </a:lnTo>
                        <a:lnTo>
                          <a:pt x="479283" y="700203"/>
                        </a:lnTo>
                        <a:lnTo>
                          <a:pt x="498005" y="692714"/>
                        </a:lnTo>
                        <a:lnTo>
                          <a:pt x="512983" y="681481"/>
                        </a:lnTo>
                        <a:lnTo>
                          <a:pt x="527960" y="670247"/>
                        </a:lnTo>
                        <a:lnTo>
                          <a:pt x="546682" y="662759"/>
                        </a:lnTo>
                        <a:lnTo>
                          <a:pt x="565404" y="651525"/>
                        </a:lnTo>
                        <a:lnTo>
                          <a:pt x="580382" y="640292"/>
                        </a:lnTo>
                        <a:lnTo>
                          <a:pt x="599104" y="629059"/>
                        </a:lnTo>
                        <a:lnTo>
                          <a:pt x="617826" y="621570"/>
                        </a:lnTo>
                        <a:lnTo>
                          <a:pt x="632803" y="610337"/>
                        </a:lnTo>
                        <a:lnTo>
                          <a:pt x="651525" y="599104"/>
                        </a:lnTo>
                        <a:lnTo>
                          <a:pt x="670247" y="587871"/>
                        </a:lnTo>
                        <a:lnTo>
                          <a:pt x="688969" y="576637"/>
                        </a:lnTo>
                        <a:lnTo>
                          <a:pt x="707691" y="565404"/>
                        </a:lnTo>
                        <a:lnTo>
                          <a:pt x="726413" y="554171"/>
                        </a:lnTo>
                        <a:lnTo>
                          <a:pt x="745135" y="542938"/>
                        </a:lnTo>
                        <a:lnTo>
                          <a:pt x="763857" y="531705"/>
                        </a:lnTo>
                        <a:lnTo>
                          <a:pt x="782579" y="520471"/>
                        </a:lnTo>
                        <a:lnTo>
                          <a:pt x="801301" y="509238"/>
                        </a:lnTo>
                        <a:lnTo>
                          <a:pt x="820023" y="498005"/>
                        </a:lnTo>
                        <a:lnTo>
                          <a:pt x="838745" y="486772"/>
                        </a:lnTo>
                        <a:lnTo>
                          <a:pt x="857467" y="475539"/>
                        </a:lnTo>
                        <a:lnTo>
                          <a:pt x="879934" y="464305"/>
                        </a:lnTo>
                        <a:lnTo>
                          <a:pt x="898656" y="453072"/>
                        </a:lnTo>
                        <a:lnTo>
                          <a:pt x="917378" y="438095"/>
                        </a:lnTo>
                        <a:lnTo>
                          <a:pt x="936100" y="430606"/>
                        </a:lnTo>
                        <a:lnTo>
                          <a:pt x="954822" y="419373"/>
                        </a:lnTo>
                        <a:lnTo>
                          <a:pt x="973544" y="408139"/>
                        </a:lnTo>
                        <a:lnTo>
                          <a:pt x="992266" y="396906"/>
                        </a:lnTo>
                        <a:lnTo>
                          <a:pt x="1010988" y="385673"/>
                        </a:lnTo>
                        <a:lnTo>
                          <a:pt x="1029710" y="374440"/>
                        </a:lnTo>
                        <a:lnTo>
                          <a:pt x="1048432" y="363207"/>
                        </a:lnTo>
                        <a:lnTo>
                          <a:pt x="1067154" y="351973"/>
                        </a:lnTo>
                        <a:lnTo>
                          <a:pt x="1085876" y="340740"/>
                        </a:lnTo>
                        <a:lnTo>
                          <a:pt x="1100853" y="329507"/>
                        </a:lnTo>
                        <a:lnTo>
                          <a:pt x="1119575" y="318274"/>
                        </a:lnTo>
                        <a:lnTo>
                          <a:pt x="1138297" y="307041"/>
                        </a:lnTo>
                        <a:lnTo>
                          <a:pt x="1157019" y="299552"/>
                        </a:lnTo>
                        <a:lnTo>
                          <a:pt x="1171997" y="288319"/>
                        </a:lnTo>
                        <a:lnTo>
                          <a:pt x="1190719" y="277085"/>
                        </a:lnTo>
                        <a:lnTo>
                          <a:pt x="1205696" y="265852"/>
                        </a:lnTo>
                        <a:lnTo>
                          <a:pt x="1224418" y="258363"/>
                        </a:lnTo>
                        <a:lnTo>
                          <a:pt x="1239396" y="247130"/>
                        </a:lnTo>
                        <a:lnTo>
                          <a:pt x="1254374" y="239641"/>
                        </a:lnTo>
                        <a:lnTo>
                          <a:pt x="1273096" y="228408"/>
                        </a:lnTo>
                        <a:lnTo>
                          <a:pt x="1288073" y="220920"/>
                        </a:lnTo>
                        <a:lnTo>
                          <a:pt x="1303051" y="209686"/>
                        </a:lnTo>
                        <a:lnTo>
                          <a:pt x="1318028" y="202198"/>
                        </a:lnTo>
                        <a:lnTo>
                          <a:pt x="1333006" y="194709"/>
                        </a:lnTo>
                        <a:lnTo>
                          <a:pt x="1344239" y="183476"/>
                        </a:lnTo>
                        <a:lnTo>
                          <a:pt x="1359217" y="175987"/>
                        </a:lnTo>
                        <a:lnTo>
                          <a:pt x="1374194" y="168498"/>
                        </a:lnTo>
                        <a:lnTo>
                          <a:pt x="1385427" y="161009"/>
                        </a:lnTo>
                        <a:lnTo>
                          <a:pt x="1400405" y="153520"/>
                        </a:lnTo>
                        <a:lnTo>
                          <a:pt x="1411638" y="146032"/>
                        </a:lnTo>
                        <a:lnTo>
                          <a:pt x="1422871" y="138543"/>
                        </a:lnTo>
                        <a:lnTo>
                          <a:pt x="1434105" y="131054"/>
                        </a:lnTo>
                        <a:lnTo>
                          <a:pt x="1445338" y="127310"/>
                        </a:lnTo>
                        <a:lnTo>
                          <a:pt x="1456571" y="119821"/>
                        </a:lnTo>
                        <a:lnTo>
                          <a:pt x="1467804" y="112332"/>
                        </a:lnTo>
                        <a:lnTo>
                          <a:pt x="1475293" y="108588"/>
                        </a:lnTo>
                        <a:lnTo>
                          <a:pt x="1486526" y="101099"/>
                        </a:lnTo>
                        <a:lnTo>
                          <a:pt x="1494015" y="97354"/>
                        </a:lnTo>
                        <a:lnTo>
                          <a:pt x="1501504" y="93610"/>
                        </a:lnTo>
                        <a:lnTo>
                          <a:pt x="1508993" y="86121"/>
                        </a:lnTo>
                        <a:lnTo>
                          <a:pt x="1516481" y="82377"/>
                        </a:lnTo>
                        <a:lnTo>
                          <a:pt x="1523970" y="78632"/>
                        </a:lnTo>
                        <a:lnTo>
                          <a:pt x="1527715" y="74888"/>
                        </a:lnTo>
                        <a:lnTo>
                          <a:pt x="1535203" y="74888"/>
                        </a:lnTo>
                        <a:lnTo>
                          <a:pt x="1538948" y="71144"/>
                        </a:lnTo>
                        <a:lnTo>
                          <a:pt x="1542692" y="67399"/>
                        </a:lnTo>
                        <a:lnTo>
                          <a:pt x="1546437" y="67399"/>
                        </a:lnTo>
                        <a:lnTo>
                          <a:pt x="1550181" y="63655"/>
                        </a:lnTo>
                        <a:lnTo>
                          <a:pt x="1553925" y="59910"/>
                        </a:lnTo>
                        <a:lnTo>
                          <a:pt x="1565159" y="48677"/>
                        </a:lnTo>
                        <a:lnTo>
                          <a:pt x="1568903" y="33700"/>
                        </a:lnTo>
                        <a:lnTo>
                          <a:pt x="1565159" y="18722"/>
                        </a:lnTo>
                        <a:lnTo>
                          <a:pt x="1550181" y="7489"/>
                        </a:lnTo>
                        <a:lnTo>
                          <a:pt x="1535203" y="0"/>
                        </a:lnTo>
                        <a:lnTo>
                          <a:pt x="1520226" y="7489"/>
                        </a:lnTo>
                        <a:lnTo>
                          <a:pt x="1516481" y="7489"/>
                        </a:lnTo>
                        <a:lnTo>
                          <a:pt x="1512737" y="11233"/>
                        </a:lnTo>
                        <a:lnTo>
                          <a:pt x="1508993" y="11233"/>
                        </a:lnTo>
                        <a:lnTo>
                          <a:pt x="1505248" y="14978"/>
                        </a:lnTo>
                        <a:lnTo>
                          <a:pt x="1501504" y="18722"/>
                        </a:lnTo>
                        <a:lnTo>
                          <a:pt x="1494015" y="22466"/>
                        </a:lnTo>
                        <a:lnTo>
                          <a:pt x="1490271" y="26211"/>
                        </a:lnTo>
                        <a:lnTo>
                          <a:pt x="1482782" y="29955"/>
                        </a:lnTo>
                        <a:lnTo>
                          <a:pt x="1475293" y="33700"/>
                        </a:lnTo>
                        <a:lnTo>
                          <a:pt x="1467804" y="37444"/>
                        </a:lnTo>
                        <a:lnTo>
                          <a:pt x="1460315" y="44933"/>
                        </a:lnTo>
                        <a:lnTo>
                          <a:pt x="1449082" y="48677"/>
                        </a:lnTo>
                        <a:lnTo>
                          <a:pt x="1441593" y="52422"/>
                        </a:lnTo>
                        <a:lnTo>
                          <a:pt x="1430360" y="59910"/>
                        </a:lnTo>
                        <a:lnTo>
                          <a:pt x="1419127" y="63655"/>
                        </a:lnTo>
                        <a:lnTo>
                          <a:pt x="1407894" y="71144"/>
                        </a:lnTo>
                        <a:lnTo>
                          <a:pt x="1400405" y="78632"/>
                        </a:lnTo>
                        <a:lnTo>
                          <a:pt x="1389172" y="86121"/>
                        </a:lnTo>
                        <a:lnTo>
                          <a:pt x="1374194" y="89866"/>
                        </a:lnTo>
                        <a:lnTo>
                          <a:pt x="1362961" y="97354"/>
                        </a:lnTo>
                        <a:lnTo>
                          <a:pt x="1351728" y="104843"/>
                        </a:lnTo>
                        <a:lnTo>
                          <a:pt x="1336750" y="116076"/>
                        </a:lnTo>
                        <a:lnTo>
                          <a:pt x="1325517" y="123565"/>
                        </a:lnTo>
                        <a:lnTo>
                          <a:pt x="1310540" y="131054"/>
                        </a:lnTo>
                        <a:lnTo>
                          <a:pt x="1295562" y="138543"/>
                        </a:lnTo>
                        <a:lnTo>
                          <a:pt x="1280584" y="146032"/>
                        </a:lnTo>
                        <a:lnTo>
                          <a:pt x="1265607" y="157265"/>
                        </a:lnTo>
                        <a:lnTo>
                          <a:pt x="1250629" y="164754"/>
                        </a:lnTo>
                        <a:lnTo>
                          <a:pt x="1235652" y="175987"/>
                        </a:lnTo>
                        <a:lnTo>
                          <a:pt x="1220674" y="183476"/>
                        </a:lnTo>
                        <a:lnTo>
                          <a:pt x="1205696" y="194709"/>
                        </a:lnTo>
                        <a:lnTo>
                          <a:pt x="1190719" y="202198"/>
                        </a:lnTo>
                        <a:lnTo>
                          <a:pt x="1171997" y="213431"/>
                        </a:lnTo>
                        <a:lnTo>
                          <a:pt x="1157019" y="224664"/>
                        </a:lnTo>
                        <a:lnTo>
                          <a:pt x="1138297" y="232153"/>
                        </a:lnTo>
                        <a:lnTo>
                          <a:pt x="1119575" y="243386"/>
                        </a:lnTo>
                        <a:lnTo>
                          <a:pt x="1104598" y="254619"/>
                        </a:lnTo>
                        <a:lnTo>
                          <a:pt x="1085876" y="262108"/>
                        </a:lnTo>
                        <a:lnTo>
                          <a:pt x="1070898" y="273341"/>
                        </a:lnTo>
                        <a:lnTo>
                          <a:pt x="1052176" y="284574"/>
                        </a:lnTo>
                        <a:lnTo>
                          <a:pt x="1033454" y="295807"/>
                        </a:lnTo>
                        <a:lnTo>
                          <a:pt x="1014732" y="307041"/>
                        </a:lnTo>
                        <a:lnTo>
                          <a:pt x="996010" y="318274"/>
                        </a:lnTo>
                        <a:lnTo>
                          <a:pt x="981032" y="329507"/>
                        </a:lnTo>
                        <a:lnTo>
                          <a:pt x="962310" y="340740"/>
                        </a:lnTo>
                        <a:lnTo>
                          <a:pt x="943588" y="348229"/>
                        </a:lnTo>
                        <a:lnTo>
                          <a:pt x="921122" y="359462"/>
                        </a:lnTo>
                        <a:lnTo>
                          <a:pt x="906144" y="370695"/>
                        </a:lnTo>
                        <a:lnTo>
                          <a:pt x="887422" y="381929"/>
                        </a:lnTo>
                        <a:lnTo>
                          <a:pt x="868700" y="393162"/>
                        </a:lnTo>
                        <a:lnTo>
                          <a:pt x="849978" y="404395"/>
                        </a:lnTo>
                        <a:lnTo>
                          <a:pt x="831256" y="415628"/>
                        </a:lnTo>
                        <a:lnTo>
                          <a:pt x="812534" y="426861"/>
                        </a:lnTo>
                        <a:lnTo>
                          <a:pt x="793812" y="438095"/>
                        </a:lnTo>
                        <a:lnTo>
                          <a:pt x="775090" y="449328"/>
                        </a:lnTo>
                        <a:lnTo>
                          <a:pt x="756369" y="460561"/>
                        </a:lnTo>
                        <a:lnTo>
                          <a:pt x="737647" y="471794"/>
                        </a:lnTo>
                        <a:lnTo>
                          <a:pt x="718925" y="483027"/>
                        </a:lnTo>
                        <a:lnTo>
                          <a:pt x="700203" y="494261"/>
                        </a:lnTo>
                        <a:lnTo>
                          <a:pt x="681481" y="505494"/>
                        </a:lnTo>
                        <a:lnTo>
                          <a:pt x="662759" y="516727"/>
                        </a:lnTo>
                        <a:lnTo>
                          <a:pt x="644037" y="527960"/>
                        </a:lnTo>
                        <a:lnTo>
                          <a:pt x="625315" y="539193"/>
                        </a:lnTo>
                        <a:lnTo>
                          <a:pt x="610337" y="546682"/>
                        </a:lnTo>
                        <a:lnTo>
                          <a:pt x="591615" y="557915"/>
                        </a:lnTo>
                        <a:lnTo>
                          <a:pt x="572893" y="569149"/>
                        </a:lnTo>
                        <a:lnTo>
                          <a:pt x="554171" y="580382"/>
                        </a:lnTo>
                        <a:lnTo>
                          <a:pt x="539193" y="591615"/>
                        </a:lnTo>
                        <a:lnTo>
                          <a:pt x="520471" y="602848"/>
                        </a:lnTo>
                        <a:lnTo>
                          <a:pt x="505494" y="610337"/>
                        </a:lnTo>
                        <a:lnTo>
                          <a:pt x="486772" y="621570"/>
                        </a:lnTo>
                        <a:lnTo>
                          <a:pt x="471794" y="632803"/>
                        </a:lnTo>
                        <a:lnTo>
                          <a:pt x="456817" y="640292"/>
                        </a:lnTo>
                        <a:lnTo>
                          <a:pt x="438095" y="651525"/>
                        </a:lnTo>
                        <a:lnTo>
                          <a:pt x="423117" y="659014"/>
                        </a:lnTo>
                        <a:lnTo>
                          <a:pt x="408139" y="670247"/>
                        </a:lnTo>
                        <a:lnTo>
                          <a:pt x="393162" y="677736"/>
                        </a:lnTo>
                        <a:lnTo>
                          <a:pt x="378184" y="688969"/>
                        </a:lnTo>
                        <a:lnTo>
                          <a:pt x="363207" y="696458"/>
                        </a:lnTo>
                        <a:lnTo>
                          <a:pt x="348229" y="703947"/>
                        </a:lnTo>
                        <a:lnTo>
                          <a:pt x="336996" y="711436"/>
                        </a:lnTo>
                        <a:lnTo>
                          <a:pt x="322018" y="722669"/>
                        </a:lnTo>
                        <a:lnTo>
                          <a:pt x="310785" y="730158"/>
                        </a:lnTo>
                        <a:lnTo>
                          <a:pt x="299552" y="737646"/>
                        </a:lnTo>
                        <a:lnTo>
                          <a:pt x="284574" y="745135"/>
                        </a:lnTo>
                        <a:lnTo>
                          <a:pt x="273341" y="752624"/>
                        </a:lnTo>
                        <a:lnTo>
                          <a:pt x="262108" y="756368"/>
                        </a:lnTo>
                        <a:lnTo>
                          <a:pt x="250875" y="763857"/>
                        </a:lnTo>
                        <a:lnTo>
                          <a:pt x="239642" y="771346"/>
                        </a:lnTo>
                        <a:lnTo>
                          <a:pt x="228408" y="778835"/>
                        </a:lnTo>
                        <a:lnTo>
                          <a:pt x="220920" y="782579"/>
                        </a:lnTo>
                        <a:lnTo>
                          <a:pt x="213431" y="790068"/>
                        </a:lnTo>
                        <a:lnTo>
                          <a:pt x="202198" y="793812"/>
                        </a:lnTo>
                        <a:lnTo>
                          <a:pt x="194709" y="801301"/>
                        </a:lnTo>
                        <a:lnTo>
                          <a:pt x="187220" y="805046"/>
                        </a:lnTo>
                        <a:lnTo>
                          <a:pt x="179731" y="808790"/>
                        </a:lnTo>
                        <a:lnTo>
                          <a:pt x="172242" y="812534"/>
                        </a:lnTo>
                        <a:lnTo>
                          <a:pt x="168498" y="816279"/>
                        </a:lnTo>
                        <a:lnTo>
                          <a:pt x="161009" y="820023"/>
                        </a:lnTo>
                        <a:lnTo>
                          <a:pt x="157265" y="823768"/>
                        </a:lnTo>
                        <a:lnTo>
                          <a:pt x="153520" y="827512"/>
                        </a:lnTo>
                        <a:lnTo>
                          <a:pt x="149776" y="827512"/>
                        </a:lnTo>
                        <a:lnTo>
                          <a:pt x="138543" y="838745"/>
                        </a:lnTo>
                        <a:lnTo>
                          <a:pt x="123565" y="846234"/>
                        </a:lnTo>
                        <a:lnTo>
                          <a:pt x="116076" y="857467"/>
                        </a:lnTo>
                        <a:lnTo>
                          <a:pt x="104843" y="868700"/>
                        </a:lnTo>
                        <a:lnTo>
                          <a:pt x="93610" y="879934"/>
                        </a:lnTo>
                        <a:lnTo>
                          <a:pt x="82377" y="891167"/>
                        </a:lnTo>
                        <a:lnTo>
                          <a:pt x="71144" y="902400"/>
                        </a:lnTo>
                        <a:lnTo>
                          <a:pt x="63655" y="913633"/>
                        </a:lnTo>
                        <a:lnTo>
                          <a:pt x="52422" y="928611"/>
                        </a:lnTo>
                        <a:lnTo>
                          <a:pt x="44933" y="939844"/>
                        </a:lnTo>
                        <a:lnTo>
                          <a:pt x="37444" y="954821"/>
                        </a:lnTo>
                        <a:lnTo>
                          <a:pt x="33700" y="966055"/>
                        </a:lnTo>
                        <a:lnTo>
                          <a:pt x="26211" y="981032"/>
                        </a:lnTo>
                        <a:lnTo>
                          <a:pt x="22466" y="996010"/>
                        </a:lnTo>
                        <a:lnTo>
                          <a:pt x="14978" y="1010987"/>
                        </a:lnTo>
                        <a:lnTo>
                          <a:pt x="11233" y="1025965"/>
                        </a:lnTo>
                        <a:lnTo>
                          <a:pt x="7489" y="1040943"/>
                        </a:lnTo>
                        <a:lnTo>
                          <a:pt x="3744" y="1055920"/>
                        </a:lnTo>
                        <a:lnTo>
                          <a:pt x="3744" y="1070898"/>
                        </a:lnTo>
                        <a:lnTo>
                          <a:pt x="0" y="1085875"/>
                        </a:lnTo>
                        <a:lnTo>
                          <a:pt x="0" y="1149530"/>
                        </a:lnTo>
                        <a:lnTo>
                          <a:pt x="3744" y="1168252"/>
                        </a:lnTo>
                        <a:lnTo>
                          <a:pt x="3744" y="1183230"/>
                        </a:lnTo>
                        <a:lnTo>
                          <a:pt x="7489" y="1198207"/>
                        </a:lnTo>
                        <a:lnTo>
                          <a:pt x="11233" y="1213185"/>
                        </a:lnTo>
                        <a:lnTo>
                          <a:pt x="18722" y="1228163"/>
                        </a:lnTo>
                        <a:lnTo>
                          <a:pt x="22466" y="1243140"/>
                        </a:lnTo>
                        <a:lnTo>
                          <a:pt x="26211" y="1258118"/>
                        </a:lnTo>
                        <a:lnTo>
                          <a:pt x="33700" y="1273095"/>
                        </a:lnTo>
                        <a:lnTo>
                          <a:pt x="41188" y="1288073"/>
                        </a:lnTo>
                        <a:lnTo>
                          <a:pt x="48677" y="1303051"/>
                        </a:lnTo>
                        <a:lnTo>
                          <a:pt x="59910" y="1314284"/>
                        </a:lnTo>
                        <a:lnTo>
                          <a:pt x="67399" y="1329261"/>
                        </a:lnTo>
                        <a:lnTo>
                          <a:pt x="78632" y="1340495"/>
                        </a:lnTo>
                        <a:lnTo>
                          <a:pt x="89866" y="1351728"/>
                        </a:lnTo>
                        <a:lnTo>
                          <a:pt x="101099" y="1366705"/>
                        </a:lnTo>
                        <a:lnTo>
                          <a:pt x="112332" y="1377939"/>
                        </a:lnTo>
                        <a:lnTo>
                          <a:pt x="123565" y="1389172"/>
                        </a:lnTo>
                        <a:lnTo>
                          <a:pt x="134798" y="1396661"/>
                        </a:lnTo>
                        <a:lnTo>
                          <a:pt x="149776" y="1407894"/>
                        </a:lnTo>
                        <a:lnTo>
                          <a:pt x="164754" y="1415383"/>
                        </a:lnTo>
                        <a:lnTo>
                          <a:pt x="175987" y="1422871"/>
                        </a:lnTo>
                        <a:lnTo>
                          <a:pt x="190964" y="1430360"/>
                        </a:lnTo>
                        <a:lnTo>
                          <a:pt x="205942" y="1437849"/>
                        </a:lnTo>
                        <a:lnTo>
                          <a:pt x="220920" y="1441593"/>
                        </a:lnTo>
                        <a:lnTo>
                          <a:pt x="235897" y="1449082"/>
                        </a:lnTo>
                        <a:lnTo>
                          <a:pt x="250875" y="1452826"/>
                        </a:lnTo>
                        <a:lnTo>
                          <a:pt x="265852" y="1456571"/>
                        </a:lnTo>
                        <a:lnTo>
                          <a:pt x="280830" y="1460315"/>
                        </a:lnTo>
                        <a:lnTo>
                          <a:pt x="299552" y="1464060"/>
                        </a:lnTo>
                        <a:lnTo>
                          <a:pt x="314529" y="1464060"/>
                        </a:lnTo>
                        <a:lnTo>
                          <a:pt x="329507" y="1467804"/>
                        </a:lnTo>
                        <a:lnTo>
                          <a:pt x="1628813" y="1467804"/>
                        </a:lnTo>
                        <a:lnTo>
                          <a:pt x="1647535" y="1464060"/>
                        </a:lnTo>
                        <a:lnTo>
                          <a:pt x="1658769" y="1452826"/>
                        </a:lnTo>
                        <a:lnTo>
                          <a:pt x="1662513" y="1437849"/>
                        </a:lnTo>
                        <a:lnTo>
                          <a:pt x="1658769" y="1419127"/>
                        </a:lnTo>
                        <a:lnTo>
                          <a:pt x="1647535" y="1407894"/>
                        </a:lnTo>
                        <a:lnTo>
                          <a:pt x="1628813" y="1404149"/>
                        </a:lnTo>
                        <a:close/>
                      </a:path>
                    </a:pathLst>
                  </a:custGeom>
                  <a:grpFill/>
                  <a:ln w="12700" cap="flat">
                    <a:solidFill>
                      <a:srgbClr val="55A868"/>
                    </a:solidFill>
                    <a:prstDash val="solid"/>
                    <a:miter/>
                  </a:ln>
                </p:spPr>
                <p:txBody>
                  <a:bodyPr rtlCol="0" anchor="ctr"/>
                  <a:lstStyle/>
                  <a:p>
                    <a:endParaRPr lang="fr-FR"/>
                  </a:p>
                </p:txBody>
              </p:sp>
              <p:sp>
                <p:nvSpPr>
                  <p:cNvPr id="75" name="Forme libre : forme 74">
                    <a:extLst>
                      <a:ext uri="{FF2B5EF4-FFF2-40B4-BE49-F238E27FC236}">
                        <a16:creationId xmlns:a16="http://schemas.microsoft.com/office/drawing/2014/main" id="{9D931A40-D770-B3D6-6D5D-FED47C3F24E8}"/>
                      </a:ext>
                    </a:extLst>
                  </p:cNvPr>
                  <p:cNvSpPr/>
                  <p:nvPr/>
                </p:nvSpPr>
                <p:spPr>
                  <a:xfrm>
                    <a:off x="2738668" y="4326177"/>
                    <a:ext cx="876189" cy="894911"/>
                  </a:xfrm>
                  <a:custGeom>
                    <a:avLst/>
                    <a:gdLst>
                      <a:gd name="connsiteX0" fmla="*/ 318274 w 876189"/>
                      <a:gd name="connsiteY0" fmla="*/ 861212 h 894911"/>
                      <a:gd name="connsiteX1" fmla="*/ 314529 w 876189"/>
                      <a:gd name="connsiteY1" fmla="*/ 842490 h 894911"/>
                      <a:gd name="connsiteX2" fmla="*/ 314529 w 876189"/>
                      <a:gd name="connsiteY2" fmla="*/ 823768 h 894911"/>
                      <a:gd name="connsiteX3" fmla="*/ 307041 w 876189"/>
                      <a:gd name="connsiteY3" fmla="*/ 805046 h 894911"/>
                      <a:gd name="connsiteX4" fmla="*/ 299552 w 876189"/>
                      <a:gd name="connsiteY4" fmla="*/ 790068 h 894911"/>
                      <a:gd name="connsiteX5" fmla="*/ 292063 w 876189"/>
                      <a:gd name="connsiteY5" fmla="*/ 778835 h 894911"/>
                      <a:gd name="connsiteX6" fmla="*/ 284574 w 876189"/>
                      <a:gd name="connsiteY6" fmla="*/ 763857 h 894911"/>
                      <a:gd name="connsiteX7" fmla="*/ 273341 w 876189"/>
                      <a:gd name="connsiteY7" fmla="*/ 752624 h 894911"/>
                      <a:gd name="connsiteX8" fmla="*/ 262108 w 876189"/>
                      <a:gd name="connsiteY8" fmla="*/ 745135 h 894911"/>
                      <a:gd name="connsiteX9" fmla="*/ 250875 w 876189"/>
                      <a:gd name="connsiteY9" fmla="*/ 733902 h 894911"/>
                      <a:gd name="connsiteX10" fmla="*/ 235897 w 876189"/>
                      <a:gd name="connsiteY10" fmla="*/ 722669 h 894911"/>
                      <a:gd name="connsiteX11" fmla="*/ 224664 w 876189"/>
                      <a:gd name="connsiteY11" fmla="*/ 715180 h 894911"/>
                      <a:gd name="connsiteX12" fmla="*/ 209686 w 876189"/>
                      <a:gd name="connsiteY12" fmla="*/ 703947 h 894911"/>
                      <a:gd name="connsiteX13" fmla="*/ 202198 w 876189"/>
                      <a:gd name="connsiteY13" fmla="*/ 700203 h 894911"/>
                      <a:gd name="connsiteX14" fmla="*/ 190964 w 876189"/>
                      <a:gd name="connsiteY14" fmla="*/ 692714 h 894911"/>
                      <a:gd name="connsiteX15" fmla="*/ 183476 w 876189"/>
                      <a:gd name="connsiteY15" fmla="*/ 685225 h 894911"/>
                      <a:gd name="connsiteX16" fmla="*/ 172242 w 876189"/>
                      <a:gd name="connsiteY16" fmla="*/ 681481 h 894911"/>
                      <a:gd name="connsiteX17" fmla="*/ 164754 w 876189"/>
                      <a:gd name="connsiteY17" fmla="*/ 673992 h 894911"/>
                      <a:gd name="connsiteX18" fmla="*/ 153520 w 876189"/>
                      <a:gd name="connsiteY18" fmla="*/ 662759 h 894911"/>
                      <a:gd name="connsiteX19" fmla="*/ 146032 w 876189"/>
                      <a:gd name="connsiteY19" fmla="*/ 655270 h 894911"/>
                      <a:gd name="connsiteX20" fmla="*/ 138543 w 876189"/>
                      <a:gd name="connsiteY20" fmla="*/ 647781 h 894911"/>
                      <a:gd name="connsiteX21" fmla="*/ 127310 w 876189"/>
                      <a:gd name="connsiteY21" fmla="*/ 636548 h 894911"/>
                      <a:gd name="connsiteX22" fmla="*/ 119821 w 876189"/>
                      <a:gd name="connsiteY22" fmla="*/ 629059 h 894911"/>
                      <a:gd name="connsiteX23" fmla="*/ 112332 w 876189"/>
                      <a:gd name="connsiteY23" fmla="*/ 617826 h 894911"/>
                      <a:gd name="connsiteX24" fmla="*/ 104843 w 876189"/>
                      <a:gd name="connsiteY24" fmla="*/ 606593 h 894911"/>
                      <a:gd name="connsiteX25" fmla="*/ 97354 w 876189"/>
                      <a:gd name="connsiteY25" fmla="*/ 591615 h 894911"/>
                      <a:gd name="connsiteX26" fmla="*/ 93610 w 876189"/>
                      <a:gd name="connsiteY26" fmla="*/ 580382 h 894911"/>
                      <a:gd name="connsiteX27" fmla="*/ 86121 w 876189"/>
                      <a:gd name="connsiteY27" fmla="*/ 565404 h 894911"/>
                      <a:gd name="connsiteX28" fmla="*/ 82377 w 876189"/>
                      <a:gd name="connsiteY28" fmla="*/ 550427 h 894911"/>
                      <a:gd name="connsiteX29" fmla="*/ 78632 w 876189"/>
                      <a:gd name="connsiteY29" fmla="*/ 531705 h 894911"/>
                      <a:gd name="connsiteX30" fmla="*/ 74888 w 876189"/>
                      <a:gd name="connsiteY30" fmla="*/ 512983 h 894911"/>
                      <a:gd name="connsiteX31" fmla="*/ 71144 w 876189"/>
                      <a:gd name="connsiteY31" fmla="*/ 494261 h 894911"/>
                      <a:gd name="connsiteX32" fmla="*/ 67399 w 876189"/>
                      <a:gd name="connsiteY32" fmla="*/ 475539 h 894911"/>
                      <a:gd name="connsiteX33" fmla="*/ 67399 w 876189"/>
                      <a:gd name="connsiteY33" fmla="*/ 393162 h 894911"/>
                      <a:gd name="connsiteX34" fmla="*/ 71144 w 876189"/>
                      <a:gd name="connsiteY34" fmla="*/ 378184 h 894911"/>
                      <a:gd name="connsiteX35" fmla="*/ 71144 w 876189"/>
                      <a:gd name="connsiteY35" fmla="*/ 359462 h 894911"/>
                      <a:gd name="connsiteX36" fmla="*/ 74888 w 876189"/>
                      <a:gd name="connsiteY36" fmla="*/ 344485 h 894911"/>
                      <a:gd name="connsiteX37" fmla="*/ 78632 w 876189"/>
                      <a:gd name="connsiteY37" fmla="*/ 329507 h 894911"/>
                      <a:gd name="connsiteX38" fmla="*/ 82377 w 876189"/>
                      <a:gd name="connsiteY38" fmla="*/ 310785 h 894911"/>
                      <a:gd name="connsiteX39" fmla="*/ 89866 w 876189"/>
                      <a:gd name="connsiteY39" fmla="*/ 295807 h 894911"/>
                      <a:gd name="connsiteX40" fmla="*/ 93610 w 876189"/>
                      <a:gd name="connsiteY40" fmla="*/ 284574 h 894911"/>
                      <a:gd name="connsiteX41" fmla="*/ 97354 w 876189"/>
                      <a:gd name="connsiteY41" fmla="*/ 269597 h 894911"/>
                      <a:gd name="connsiteX42" fmla="*/ 104843 w 876189"/>
                      <a:gd name="connsiteY42" fmla="*/ 254619 h 894911"/>
                      <a:gd name="connsiteX43" fmla="*/ 112332 w 876189"/>
                      <a:gd name="connsiteY43" fmla="*/ 243386 h 894911"/>
                      <a:gd name="connsiteX44" fmla="*/ 119821 w 876189"/>
                      <a:gd name="connsiteY44" fmla="*/ 228408 h 894911"/>
                      <a:gd name="connsiteX45" fmla="*/ 131054 w 876189"/>
                      <a:gd name="connsiteY45" fmla="*/ 217175 h 894911"/>
                      <a:gd name="connsiteX46" fmla="*/ 138543 w 876189"/>
                      <a:gd name="connsiteY46" fmla="*/ 205942 h 894911"/>
                      <a:gd name="connsiteX47" fmla="*/ 149776 w 876189"/>
                      <a:gd name="connsiteY47" fmla="*/ 194709 h 894911"/>
                      <a:gd name="connsiteX48" fmla="*/ 161009 w 876189"/>
                      <a:gd name="connsiteY48" fmla="*/ 183476 h 894911"/>
                      <a:gd name="connsiteX49" fmla="*/ 175987 w 876189"/>
                      <a:gd name="connsiteY49" fmla="*/ 168498 h 894911"/>
                      <a:gd name="connsiteX50" fmla="*/ 190964 w 876189"/>
                      <a:gd name="connsiteY50" fmla="*/ 157265 h 894911"/>
                      <a:gd name="connsiteX51" fmla="*/ 205942 w 876189"/>
                      <a:gd name="connsiteY51" fmla="*/ 146032 h 894911"/>
                      <a:gd name="connsiteX52" fmla="*/ 220920 w 876189"/>
                      <a:gd name="connsiteY52" fmla="*/ 134798 h 894911"/>
                      <a:gd name="connsiteX53" fmla="*/ 239642 w 876189"/>
                      <a:gd name="connsiteY53" fmla="*/ 123565 h 894911"/>
                      <a:gd name="connsiteX54" fmla="*/ 254619 w 876189"/>
                      <a:gd name="connsiteY54" fmla="*/ 116076 h 894911"/>
                      <a:gd name="connsiteX55" fmla="*/ 273341 w 876189"/>
                      <a:gd name="connsiteY55" fmla="*/ 108588 h 894911"/>
                      <a:gd name="connsiteX56" fmla="*/ 288319 w 876189"/>
                      <a:gd name="connsiteY56" fmla="*/ 101099 h 894911"/>
                      <a:gd name="connsiteX57" fmla="*/ 303296 w 876189"/>
                      <a:gd name="connsiteY57" fmla="*/ 93610 h 894911"/>
                      <a:gd name="connsiteX58" fmla="*/ 322018 w 876189"/>
                      <a:gd name="connsiteY58" fmla="*/ 89866 h 894911"/>
                      <a:gd name="connsiteX59" fmla="*/ 336996 w 876189"/>
                      <a:gd name="connsiteY59" fmla="*/ 86121 h 894911"/>
                      <a:gd name="connsiteX60" fmla="*/ 351973 w 876189"/>
                      <a:gd name="connsiteY60" fmla="*/ 82377 h 894911"/>
                      <a:gd name="connsiteX61" fmla="*/ 366951 w 876189"/>
                      <a:gd name="connsiteY61" fmla="*/ 78632 h 894911"/>
                      <a:gd name="connsiteX62" fmla="*/ 381929 w 876189"/>
                      <a:gd name="connsiteY62" fmla="*/ 74888 h 894911"/>
                      <a:gd name="connsiteX63" fmla="*/ 393162 w 876189"/>
                      <a:gd name="connsiteY63" fmla="*/ 71144 h 894911"/>
                      <a:gd name="connsiteX64" fmla="*/ 408139 w 876189"/>
                      <a:gd name="connsiteY64" fmla="*/ 71144 h 894911"/>
                      <a:gd name="connsiteX65" fmla="*/ 419373 w 876189"/>
                      <a:gd name="connsiteY65" fmla="*/ 67399 h 894911"/>
                      <a:gd name="connsiteX66" fmla="*/ 464305 w 876189"/>
                      <a:gd name="connsiteY66" fmla="*/ 67399 h 894911"/>
                      <a:gd name="connsiteX67" fmla="*/ 475539 w 876189"/>
                      <a:gd name="connsiteY67" fmla="*/ 71144 h 894911"/>
                      <a:gd name="connsiteX68" fmla="*/ 486772 w 876189"/>
                      <a:gd name="connsiteY68" fmla="*/ 71144 h 894911"/>
                      <a:gd name="connsiteX69" fmla="*/ 501749 w 876189"/>
                      <a:gd name="connsiteY69" fmla="*/ 74888 h 894911"/>
                      <a:gd name="connsiteX70" fmla="*/ 516727 w 876189"/>
                      <a:gd name="connsiteY70" fmla="*/ 78632 h 894911"/>
                      <a:gd name="connsiteX71" fmla="*/ 531705 w 876189"/>
                      <a:gd name="connsiteY71" fmla="*/ 82377 h 894911"/>
                      <a:gd name="connsiteX72" fmla="*/ 546682 w 876189"/>
                      <a:gd name="connsiteY72" fmla="*/ 86121 h 894911"/>
                      <a:gd name="connsiteX73" fmla="*/ 561660 w 876189"/>
                      <a:gd name="connsiteY73" fmla="*/ 89866 h 894911"/>
                      <a:gd name="connsiteX74" fmla="*/ 576637 w 876189"/>
                      <a:gd name="connsiteY74" fmla="*/ 97354 h 894911"/>
                      <a:gd name="connsiteX75" fmla="*/ 591615 w 876189"/>
                      <a:gd name="connsiteY75" fmla="*/ 101099 h 894911"/>
                      <a:gd name="connsiteX76" fmla="*/ 610337 w 876189"/>
                      <a:gd name="connsiteY76" fmla="*/ 108588 h 894911"/>
                      <a:gd name="connsiteX77" fmla="*/ 625315 w 876189"/>
                      <a:gd name="connsiteY77" fmla="*/ 116076 h 894911"/>
                      <a:gd name="connsiteX78" fmla="*/ 640292 w 876189"/>
                      <a:gd name="connsiteY78" fmla="*/ 123565 h 894911"/>
                      <a:gd name="connsiteX79" fmla="*/ 659014 w 876189"/>
                      <a:gd name="connsiteY79" fmla="*/ 134798 h 894911"/>
                      <a:gd name="connsiteX80" fmla="*/ 673992 w 876189"/>
                      <a:gd name="connsiteY80" fmla="*/ 142287 h 894911"/>
                      <a:gd name="connsiteX81" fmla="*/ 688969 w 876189"/>
                      <a:gd name="connsiteY81" fmla="*/ 153520 h 894911"/>
                      <a:gd name="connsiteX82" fmla="*/ 703947 w 876189"/>
                      <a:gd name="connsiteY82" fmla="*/ 164754 h 894911"/>
                      <a:gd name="connsiteX83" fmla="*/ 718925 w 876189"/>
                      <a:gd name="connsiteY83" fmla="*/ 179731 h 894911"/>
                      <a:gd name="connsiteX84" fmla="*/ 730158 w 876189"/>
                      <a:gd name="connsiteY84" fmla="*/ 190964 h 894911"/>
                      <a:gd name="connsiteX85" fmla="*/ 741391 w 876189"/>
                      <a:gd name="connsiteY85" fmla="*/ 202198 h 894911"/>
                      <a:gd name="connsiteX86" fmla="*/ 752624 w 876189"/>
                      <a:gd name="connsiteY86" fmla="*/ 213431 h 894911"/>
                      <a:gd name="connsiteX87" fmla="*/ 763857 w 876189"/>
                      <a:gd name="connsiteY87" fmla="*/ 228408 h 894911"/>
                      <a:gd name="connsiteX88" fmla="*/ 771346 w 876189"/>
                      <a:gd name="connsiteY88" fmla="*/ 243386 h 894911"/>
                      <a:gd name="connsiteX89" fmla="*/ 778835 w 876189"/>
                      <a:gd name="connsiteY89" fmla="*/ 254619 h 894911"/>
                      <a:gd name="connsiteX90" fmla="*/ 786324 w 876189"/>
                      <a:gd name="connsiteY90" fmla="*/ 269597 h 894911"/>
                      <a:gd name="connsiteX91" fmla="*/ 793812 w 876189"/>
                      <a:gd name="connsiteY91" fmla="*/ 284574 h 894911"/>
                      <a:gd name="connsiteX92" fmla="*/ 797557 w 876189"/>
                      <a:gd name="connsiteY92" fmla="*/ 299552 h 894911"/>
                      <a:gd name="connsiteX93" fmla="*/ 801301 w 876189"/>
                      <a:gd name="connsiteY93" fmla="*/ 314530 h 894911"/>
                      <a:gd name="connsiteX94" fmla="*/ 805046 w 876189"/>
                      <a:gd name="connsiteY94" fmla="*/ 329507 h 894911"/>
                      <a:gd name="connsiteX95" fmla="*/ 808790 w 876189"/>
                      <a:gd name="connsiteY95" fmla="*/ 348229 h 894911"/>
                      <a:gd name="connsiteX96" fmla="*/ 808790 w 876189"/>
                      <a:gd name="connsiteY96" fmla="*/ 411884 h 894911"/>
                      <a:gd name="connsiteX97" fmla="*/ 801301 w 876189"/>
                      <a:gd name="connsiteY97" fmla="*/ 426861 h 894911"/>
                      <a:gd name="connsiteX98" fmla="*/ 793812 w 876189"/>
                      <a:gd name="connsiteY98" fmla="*/ 438095 h 894911"/>
                      <a:gd name="connsiteX99" fmla="*/ 782579 w 876189"/>
                      <a:gd name="connsiteY99" fmla="*/ 445583 h 894911"/>
                      <a:gd name="connsiteX100" fmla="*/ 775090 w 876189"/>
                      <a:gd name="connsiteY100" fmla="*/ 456817 h 894911"/>
                      <a:gd name="connsiteX101" fmla="*/ 771346 w 876189"/>
                      <a:gd name="connsiteY101" fmla="*/ 475539 h 894911"/>
                      <a:gd name="connsiteX102" fmla="*/ 775090 w 876189"/>
                      <a:gd name="connsiteY102" fmla="*/ 490516 h 894911"/>
                      <a:gd name="connsiteX103" fmla="*/ 786324 w 876189"/>
                      <a:gd name="connsiteY103" fmla="*/ 501749 h 894911"/>
                      <a:gd name="connsiteX104" fmla="*/ 801301 w 876189"/>
                      <a:gd name="connsiteY104" fmla="*/ 505494 h 894911"/>
                      <a:gd name="connsiteX105" fmla="*/ 820023 w 876189"/>
                      <a:gd name="connsiteY105" fmla="*/ 501749 h 894911"/>
                      <a:gd name="connsiteX106" fmla="*/ 831256 w 876189"/>
                      <a:gd name="connsiteY106" fmla="*/ 490516 h 894911"/>
                      <a:gd name="connsiteX107" fmla="*/ 846234 w 876189"/>
                      <a:gd name="connsiteY107" fmla="*/ 479283 h 894911"/>
                      <a:gd name="connsiteX108" fmla="*/ 853723 w 876189"/>
                      <a:gd name="connsiteY108" fmla="*/ 468050 h 894911"/>
                      <a:gd name="connsiteX109" fmla="*/ 861212 w 876189"/>
                      <a:gd name="connsiteY109" fmla="*/ 453072 h 894911"/>
                      <a:gd name="connsiteX110" fmla="*/ 868700 w 876189"/>
                      <a:gd name="connsiteY110" fmla="*/ 438095 h 894911"/>
                      <a:gd name="connsiteX111" fmla="*/ 872445 w 876189"/>
                      <a:gd name="connsiteY111" fmla="*/ 423117 h 894911"/>
                      <a:gd name="connsiteX112" fmla="*/ 876189 w 876189"/>
                      <a:gd name="connsiteY112" fmla="*/ 400651 h 894911"/>
                      <a:gd name="connsiteX113" fmla="*/ 876189 w 876189"/>
                      <a:gd name="connsiteY113" fmla="*/ 363207 h 894911"/>
                      <a:gd name="connsiteX114" fmla="*/ 872445 w 876189"/>
                      <a:gd name="connsiteY114" fmla="*/ 348229 h 894911"/>
                      <a:gd name="connsiteX115" fmla="*/ 872445 w 876189"/>
                      <a:gd name="connsiteY115" fmla="*/ 329507 h 894911"/>
                      <a:gd name="connsiteX116" fmla="*/ 868700 w 876189"/>
                      <a:gd name="connsiteY116" fmla="*/ 314530 h 894911"/>
                      <a:gd name="connsiteX117" fmla="*/ 864956 w 876189"/>
                      <a:gd name="connsiteY117" fmla="*/ 299552 h 894911"/>
                      <a:gd name="connsiteX118" fmla="*/ 861212 w 876189"/>
                      <a:gd name="connsiteY118" fmla="*/ 284574 h 894911"/>
                      <a:gd name="connsiteX119" fmla="*/ 857467 w 876189"/>
                      <a:gd name="connsiteY119" fmla="*/ 269597 h 894911"/>
                      <a:gd name="connsiteX120" fmla="*/ 849978 w 876189"/>
                      <a:gd name="connsiteY120" fmla="*/ 254619 h 894911"/>
                      <a:gd name="connsiteX121" fmla="*/ 842490 w 876189"/>
                      <a:gd name="connsiteY121" fmla="*/ 239641 h 894911"/>
                      <a:gd name="connsiteX122" fmla="*/ 835001 w 876189"/>
                      <a:gd name="connsiteY122" fmla="*/ 224664 h 894911"/>
                      <a:gd name="connsiteX123" fmla="*/ 827512 w 876189"/>
                      <a:gd name="connsiteY123" fmla="*/ 209686 h 894911"/>
                      <a:gd name="connsiteX124" fmla="*/ 820023 w 876189"/>
                      <a:gd name="connsiteY124" fmla="*/ 194709 h 894911"/>
                      <a:gd name="connsiteX125" fmla="*/ 808790 w 876189"/>
                      <a:gd name="connsiteY125" fmla="*/ 183476 h 894911"/>
                      <a:gd name="connsiteX126" fmla="*/ 797557 w 876189"/>
                      <a:gd name="connsiteY126" fmla="*/ 168498 h 894911"/>
                      <a:gd name="connsiteX127" fmla="*/ 786324 w 876189"/>
                      <a:gd name="connsiteY127" fmla="*/ 157265 h 894911"/>
                      <a:gd name="connsiteX128" fmla="*/ 778835 w 876189"/>
                      <a:gd name="connsiteY128" fmla="*/ 146032 h 894911"/>
                      <a:gd name="connsiteX129" fmla="*/ 763857 w 876189"/>
                      <a:gd name="connsiteY129" fmla="*/ 131054 h 894911"/>
                      <a:gd name="connsiteX130" fmla="*/ 748880 w 876189"/>
                      <a:gd name="connsiteY130" fmla="*/ 116076 h 894911"/>
                      <a:gd name="connsiteX131" fmla="*/ 730158 w 876189"/>
                      <a:gd name="connsiteY131" fmla="*/ 104843 h 894911"/>
                      <a:gd name="connsiteX132" fmla="*/ 715180 w 876189"/>
                      <a:gd name="connsiteY132" fmla="*/ 93610 h 894911"/>
                      <a:gd name="connsiteX133" fmla="*/ 700203 w 876189"/>
                      <a:gd name="connsiteY133" fmla="*/ 86121 h 894911"/>
                      <a:gd name="connsiteX134" fmla="*/ 685225 w 876189"/>
                      <a:gd name="connsiteY134" fmla="*/ 74888 h 894911"/>
                      <a:gd name="connsiteX135" fmla="*/ 666503 w 876189"/>
                      <a:gd name="connsiteY135" fmla="*/ 67399 h 894911"/>
                      <a:gd name="connsiteX136" fmla="*/ 651525 w 876189"/>
                      <a:gd name="connsiteY136" fmla="*/ 56166 h 894911"/>
                      <a:gd name="connsiteX137" fmla="*/ 632803 w 876189"/>
                      <a:gd name="connsiteY137" fmla="*/ 48677 h 894911"/>
                      <a:gd name="connsiteX138" fmla="*/ 617826 w 876189"/>
                      <a:gd name="connsiteY138" fmla="*/ 41188 h 894911"/>
                      <a:gd name="connsiteX139" fmla="*/ 602848 w 876189"/>
                      <a:gd name="connsiteY139" fmla="*/ 33700 h 894911"/>
                      <a:gd name="connsiteX140" fmla="*/ 584126 w 876189"/>
                      <a:gd name="connsiteY140" fmla="*/ 29955 h 894911"/>
                      <a:gd name="connsiteX141" fmla="*/ 569149 w 876189"/>
                      <a:gd name="connsiteY141" fmla="*/ 26211 h 894911"/>
                      <a:gd name="connsiteX142" fmla="*/ 554171 w 876189"/>
                      <a:gd name="connsiteY142" fmla="*/ 18722 h 894911"/>
                      <a:gd name="connsiteX143" fmla="*/ 539193 w 876189"/>
                      <a:gd name="connsiteY143" fmla="*/ 14978 h 894911"/>
                      <a:gd name="connsiteX144" fmla="*/ 524216 w 876189"/>
                      <a:gd name="connsiteY144" fmla="*/ 11233 h 894911"/>
                      <a:gd name="connsiteX145" fmla="*/ 512983 w 876189"/>
                      <a:gd name="connsiteY145" fmla="*/ 11233 h 894911"/>
                      <a:gd name="connsiteX146" fmla="*/ 498005 w 876189"/>
                      <a:gd name="connsiteY146" fmla="*/ 7489 h 894911"/>
                      <a:gd name="connsiteX147" fmla="*/ 486772 w 876189"/>
                      <a:gd name="connsiteY147" fmla="*/ 3744 h 894911"/>
                      <a:gd name="connsiteX148" fmla="*/ 464305 w 876189"/>
                      <a:gd name="connsiteY148" fmla="*/ 3744 h 894911"/>
                      <a:gd name="connsiteX149" fmla="*/ 453072 w 876189"/>
                      <a:gd name="connsiteY149" fmla="*/ 0 h 894911"/>
                      <a:gd name="connsiteX150" fmla="*/ 438095 w 876189"/>
                      <a:gd name="connsiteY150" fmla="*/ 0 h 894911"/>
                      <a:gd name="connsiteX151" fmla="*/ 430606 w 876189"/>
                      <a:gd name="connsiteY151" fmla="*/ 3744 h 894911"/>
                      <a:gd name="connsiteX152" fmla="*/ 393162 w 876189"/>
                      <a:gd name="connsiteY152" fmla="*/ 3744 h 894911"/>
                      <a:gd name="connsiteX153" fmla="*/ 385673 w 876189"/>
                      <a:gd name="connsiteY153" fmla="*/ 7489 h 894911"/>
                      <a:gd name="connsiteX154" fmla="*/ 374440 w 876189"/>
                      <a:gd name="connsiteY154" fmla="*/ 7489 h 894911"/>
                      <a:gd name="connsiteX155" fmla="*/ 366951 w 876189"/>
                      <a:gd name="connsiteY155" fmla="*/ 11233 h 894911"/>
                      <a:gd name="connsiteX156" fmla="*/ 355718 w 876189"/>
                      <a:gd name="connsiteY156" fmla="*/ 11233 h 894911"/>
                      <a:gd name="connsiteX157" fmla="*/ 344485 w 876189"/>
                      <a:gd name="connsiteY157" fmla="*/ 14978 h 894911"/>
                      <a:gd name="connsiteX158" fmla="*/ 333251 w 876189"/>
                      <a:gd name="connsiteY158" fmla="*/ 18722 h 894911"/>
                      <a:gd name="connsiteX159" fmla="*/ 322018 w 876189"/>
                      <a:gd name="connsiteY159" fmla="*/ 18722 h 894911"/>
                      <a:gd name="connsiteX160" fmla="*/ 310785 w 876189"/>
                      <a:gd name="connsiteY160" fmla="*/ 22466 h 894911"/>
                      <a:gd name="connsiteX161" fmla="*/ 299552 w 876189"/>
                      <a:gd name="connsiteY161" fmla="*/ 26211 h 894911"/>
                      <a:gd name="connsiteX162" fmla="*/ 288319 w 876189"/>
                      <a:gd name="connsiteY162" fmla="*/ 29955 h 894911"/>
                      <a:gd name="connsiteX163" fmla="*/ 277085 w 876189"/>
                      <a:gd name="connsiteY163" fmla="*/ 33700 h 894911"/>
                      <a:gd name="connsiteX164" fmla="*/ 265852 w 876189"/>
                      <a:gd name="connsiteY164" fmla="*/ 37444 h 894911"/>
                      <a:gd name="connsiteX165" fmla="*/ 254619 w 876189"/>
                      <a:gd name="connsiteY165" fmla="*/ 44933 h 894911"/>
                      <a:gd name="connsiteX166" fmla="*/ 239642 w 876189"/>
                      <a:gd name="connsiteY166" fmla="*/ 48677 h 894911"/>
                      <a:gd name="connsiteX167" fmla="*/ 228408 w 876189"/>
                      <a:gd name="connsiteY167" fmla="*/ 56166 h 894911"/>
                      <a:gd name="connsiteX168" fmla="*/ 217175 w 876189"/>
                      <a:gd name="connsiteY168" fmla="*/ 59910 h 894911"/>
                      <a:gd name="connsiteX169" fmla="*/ 205942 w 876189"/>
                      <a:gd name="connsiteY169" fmla="*/ 67399 h 894911"/>
                      <a:gd name="connsiteX170" fmla="*/ 194709 w 876189"/>
                      <a:gd name="connsiteY170" fmla="*/ 74888 h 894911"/>
                      <a:gd name="connsiteX171" fmla="*/ 183476 w 876189"/>
                      <a:gd name="connsiteY171" fmla="*/ 82377 h 894911"/>
                      <a:gd name="connsiteX172" fmla="*/ 172242 w 876189"/>
                      <a:gd name="connsiteY172" fmla="*/ 89866 h 894911"/>
                      <a:gd name="connsiteX173" fmla="*/ 161009 w 876189"/>
                      <a:gd name="connsiteY173" fmla="*/ 97354 h 894911"/>
                      <a:gd name="connsiteX174" fmla="*/ 149776 w 876189"/>
                      <a:gd name="connsiteY174" fmla="*/ 104843 h 894911"/>
                      <a:gd name="connsiteX175" fmla="*/ 138543 w 876189"/>
                      <a:gd name="connsiteY175" fmla="*/ 112332 h 894911"/>
                      <a:gd name="connsiteX176" fmla="*/ 127310 w 876189"/>
                      <a:gd name="connsiteY176" fmla="*/ 119821 h 894911"/>
                      <a:gd name="connsiteX177" fmla="*/ 119821 w 876189"/>
                      <a:gd name="connsiteY177" fmla="*/ 131054 h 894911"/>
                      <a:gd name="connsiteX178" fmla="*/ 108588 w 876189"/>
                      <a:gd name="connsiteY178" fmla="*/ 142287 h 894911"/>
                      <a:gd name="connsiteX179" fmla="*/ 97354 w 876189"/>
                      <a:gd name="connsiteY179" fmla="*/ 149776 h 894911"/>
                      <a:gd name="connsiteX180" fmla="*/ 89866 w 876189"/>
                      <a:gd name="connsiteY180" fmla="*/ 161009 h 894911"/>
                      <a:gd name="connsiteX181" fmla="*/ 82377 w 876189"/>
                      <a:gd name="connsiteY181" fmla="*/ 175987 h 894911"/>
                      <a:gd name="connsiteX182" fmla="*/ 71144 w 876189"/>
                      <a:gd name="connsiteY182" fmla="*/ 187220 h 894911"/>
                      <a:gd name="connsiteX183" fmla="*/ 63655 w 876189"/>
                      <a:gd name="connsiteY183" fmla="*/ 198453 h 894911"/>
                      <a:gd name="connsiteX184" fmla="*/ 56166 w 876189"/>
                      <a:gd name="connsiteY184" fmla="*/ 209686 h 894911"/>
                      <a:gd name="connsiteX185" fmla="*/ 48677 w 876189"/>
                      <a:gd name="connsiteY185" fmla="*/ 224664 h 894911"/>
                      <a:gd name="connsiteX186" fmla="*/ 41188 w 876189"/>
                      <a:gd name="connsiteY186" fmla="*/ 239641 h 894911"/>
                      <a:gd name="connsiteX187" fmla="*/ 33700 w 876189"/>
                      <a:gd name="connsiteY187" fmla="*/ 250875 h 894911"/>
                      <a:gd name="connsiteX188" fmla="*/ 29955 w 876189"/>
                      <a:gd name="connsiteY188" fmla="*/ 269597 h 894911"/>
                      <a:gd name="connsiteX189" fmla="*/ 22466 w 876189"/>
                      <a:gd name="connsiteY189" fmla="*/ 284574 h 894911"/>
                      <a:gd name="connsiteX190" fmla="*/ 18722 w 876189"/>
                      <a:gd name="connsiteY190" fmla="*/ 299552 h 894911"/>
                      <a:gd name="connsiteX191" fmla="*/ 14978 w 876189"/>
                      <a:gd name="connsiteY191" fmla="*/ 314530 h 894911"/>
                      <a:gd name="connsiteX192" fmla="*/ 11233 w 876189"/>
                      <a:gd name="connsiteY192" fmla="*/ 333251 h 894911"/>
                      <a:gd name="connsiteX193" fmla="*/ 7489 w 876189"/>
                      <a:gd name="connsiteY193" fmla="*/ 351973 h 894911"/>
                      <a:gd name="connsiteX194" fmla="*/ 3744 w 876189"/>
                      <a:gd name="connsiteY194" fmla="*/ 370695 h 894911"/>
                      <a:gd name="connsiteX195" fmla="*/ 3744 w 876189"/>
                      <a:gd name="connsiteY195" fmla="*/ 408139 h 894911"/>
                      <a:gd name="connsiteX196" fmla="*/ 0 w 876189"/>
                      <a:gd name="connsiteY196" fmla="*/ 426861 h 894911"/>
                      <a:gd name="connsiteX197" fmla="*/ 3744 w 876189"/>
                      <a:gd name="connsiteY197" fmla="*/ 453072 h 894911"/>
                      <a:gd name="connsiteX198" fmla="*/ 3744 w 876189"/>
                      <a:gd name="connsiteY198" fmla="*/ 475539 h 894911"/>
                      <a:gd name="connsiteX199" fmla="*/ 7489 w 876189"/>
                      <a:gd name="connsiteY199" fmla="*/ 498005 h 894911"/>
                      <a:gd name="connsiteX200" fmla="*/ 7489 w 876189"/>
                      <a:gd name="connsiteY200" fmla="*/ 516727 h 894911"/>
                      <a:gd name="connsiteX201" fmla="*/ 11233 w 876189"/>
                      <a:gd name="connsiteY201" fmla="*/ 539193 h 894911"/>
                      <a:gd name="connsiteX202" fmla="*/ 14978 w 876189"/>
                      <a:gd name="connsiteY202" fmla="*/ 554171 h 894911"/>
                      <a:gd name="connsiteX203" fmla="*/ 22466 w 876189"/>
                      <a:gd name="connsiteY203" fmla="*/ 572893 h 894911"/>
                      <a:gd name="connsiteX204" fmla="*/ 26211 w 876189"/>
                      <a:gd name="connsiteY204" fmla="*/ 587871 h 894911"/>
                      <a:gd name="connsiteX205" fmla="*/ 33700 w 876189"/>
                      <a:gd name="connsiteY205" fmla="*/ 602848 h 894911"/>
                      <a:gd name="connsiteX206" fmla="*/ 41188 w 876189"/>
                      <a:gd name="connsiteY206" fmla="*/ 617826 h 894911"/>
                      <a:gd name="connsiteX207" fmla="*/ 44933 w 876189"/>
                      <a:gd name="connsiteY207" fmla="*/ 632803 h 894911"/>
                      <a:gd name="connsiteX208" fmla="*/ 52422 w 876189"/>
                      <a:gd name="connsiteY208" fmla="*/ 644037 h 894911"/>
                      <a:gd name="connsiteX209" fmla="*/ 59910 w 876189"/>
                      <a:gd name="connsiteY209" fmla="*/ 659014 h 894911"/>
                      <a:gd name="connsiteX210" fmla="*/ 71144 w 876189"/>
                      <a:gd name="connsiteY210" fmla="*/ 666503 h 894911"/>
                      <a:gd name="connsiteX211" fmla="*/ 78632 w 876189"/>
                      <a:gd name="connsiteY211" fmla="*/ 677736 h 894911"/>
                      <a:gd name="connsiteX212" fmla="*/ 86121 w 876189"/>
                      <a:gd name="connsiteY212" fmla="*/ 688969 h 894911"/>
                      <a:gd name="connsiteX213" fmla="*/ 93610 w 876189"/>
                      <a:gd name="connsiteY213" fmla="*/ 696458 h 894911"/>
                      <a:gd name="connsiteX214" fmla="*/ 104843 w 876189"/>
                      <a:gd name="connsiteY214" fmla="*/ 703947 h 894911"/>
                      <a:gd name="connsiteX215" fmla="*/ 112332 w 876189"/>
                      <a:gd name="connsiteY215" fmla="*/ 715180 h 894911"/>
                      <a:gd name="connsiteX216" fmla="*/ 119821 w 876189"/>
                      <a:gd name="connsiteY216" fmla="*/ 722669 h 894911"/>
                      <a:gd name="connsiteX217" fmla="*/ 131054 w 876189"/>
                      <a:gd name="connsiteY217" fmla="*/ 730158 h 894911"/>
                      <a:gd name="connsiteX218" fmla="*/ 138543 w 876189"/>
                      <a:gd name="connsiteY218" fmla="*/ 733902 h 894911"/>
                      <a:gd name="connsiteX219" fmla="*/ 149776 w 876189"/>
                      <a:gd name="connsiteY219" fmla="*/ 741391 h 894911"/>
                      <a:gd name="connsiteX220" fmla="*/ 157265 w 876189"/>
                      <a:gd name="connsiteY220" fmla="*/ 748880 h 894911"/>
                      <a:gd name="connsiteX221" fmla="*/ 168498 w 876189"/>
                      <a:gd name="connsiteY221" fmla="*/ 752624 h 894911"/>
                      <a:gd name="connsiteX222" fmla="*/ 175987 w 876189"/>
                      <a:gd name="connsiteY222" fmla="*/ 760113 h 894911"/>
                      <a:gd name="connsiteX223" fmla="*/ 194709 w 876189"/>
                      <a:gd name="connsiteY223" fmla="*/ 771346 h 894911"/>
                      <a:gd name="connsiteX224" fmla="*/ 209686 w 876189"/>
                      <a:gd name="connsiteY224" fmla="*/ 786324 h 894911"/>
                      <a:gd name="connsiteX225" fmla="*/ 224664 w 876189"/>
                      <a:gd name="connsiteY225" fmla="*/ 793813 h 894911"/>
                      <a:gd name="connsiteX226" fmla="*/ 232153 w 876189"/>
                      <a:gd name="connsiteY226" fmla="*/ 805046 h 894911"/>
                      <a:gd name="connsiteX227" fmla="*/ 243386 w 876189"/>
                      <a:gd name="connsiteY227" fmla="*/ 816279 h 894911"/>
                      <a:gd name="connsiteX228" fmla="*/ 247130 w 876189"/>
                      <a:gd name="connsiteY228" fmla="*/ 831256 h 894911"/>
                      <a:gd name="connsiteX229" fmla="*/ 250875 w 876189"/>
                      <a:gd name="connsiteY229" fmla="*/ 846234 h 894911"/>
                      <a:gd name="connsiteX230" fmla="*/ 254619 w 876189"/>
                      <a:gd name="connsiteY230" fmla="*/ 861212 h 894911"/>
                      <a:gd name="connsiteX231" fmla="*/ 258363 w 876189"/>
                      <a:gd name="connsiteY231" fmla="*/ 879934 h 894911"/>
                      <a:gd name="connsiteX232" fmla="*/ 269597 w 876189"/>
                      <a:gd name="connsiteY232" fmla="*/ 891167 h 894911"/>
                      <a:gd name="connsiteX233" fmla="*/ 284574 w 876189"/>
                      <a:gd name="connsiteY233" fmla="*/ 894911 h 894911"/>
                      <a:gd name="connsiteX234" fmla="*/ 299552 w 876189"/>
                      <a:gd name="connsiteY234" fmla="*/ 891167 h 894911"/>
                      <a:gd name="connsiteX235" fmla="*/ 314529 w 876189"/>
                      <a:gd name="connsiteY235" fmla="*/ 879934 h 894911"/>
                      <a:gd name="connsiteX236" fmla="*/ 318274 w 876189"/>
                      <a:gd name="connsiteY236" fmla="*/ 861212 h 89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876189" h="894911">
                        <a:moveTo>
                          <a:pt x="318274" y="861212"/>
                        </a:moveTo>
                        <a:lnTo>
                          <a:pt x="314529" y="842490"/>
                        </a:lnTo>
                        <a:lnTo>
                          <a:pt x="314529" y="823768"/>
                        </a:lnTo>
                        <a:lnTo>
                          <a:pt x="307041" y="805046"/>
                        </a:lnTo>
                        <a:lnTo>
                          <a:pt x="299552" y="790068"/>
                        </a:lnTo>
                        <a:lnTo>
                          <a:pt x="292063" y="778835"/>
                        </a:lnTo>
                        <a:lnTo>
                          <a:pt x="284574" y="763857"/>
                        </a:lnTo>
                        <a:lnTo>
                          <a:pt x="273341" y="752624"/>
                        </a:lnTo>
                        <a:lnTo>
                          <a:pt x="262108" y="745135"/>
                        </a:lnTo>
                        <a:lnTo>
                          <a:pt x="250875" y="733902"/>
                        </a:lnTo>
                        <a:lnTo>
                          <a:pt x="235897" y="722669"/>
                        </a:lnTo>
                        <a:lnTo>
                          <a:pt x="224664" y="715180"/>
                        </a:lnTo>
                        <a:lnTo>
                          <a:pt x="209686" y="703947"/>
                        </a:lnTo>
                        <a:lnTo>
                          <a:pt x="202198" y="700203"/>
                        </a:lnTo>
                        <a:lnTo>
                          <a:pt x="190964" y="692714"/>
                        </a:lnTo>
                        <a:lnTo>
                          <a:pt x="183476" y="685225"/>
                        </a:lnTo>
                        <a:lnTo>
                          <a:pt x="172242" y="681481"/>
                        </a:lnTo>
                        <a:lnTo>
                          <a:pt x="164754" y="673992"/>
                        </a:lnTo>
                        <a:lnTo>
                          <a:pt x="153520" y="662759"/>
                        </a:lnTo>
                        <a:lnTo>
                          <a:pt x="146032" y="655270"/>
                        </a:lnTo>
                        <a:lnTo>
                          <a:pt x="138543" y="647781"/>
                        </a:lnTo>
                        <a:lnTo>
                          <a:pt x="127310" y="636548"/>
                        </a:lnTo>
                        <a:lnTo>
                          <a:pt x="119821" y="629059"/>
                        </a:lnTo>
                        <a:lnTo>
                          <a:pt x="112332" y="617826"/>
                        </a:lnTo>
                        <a:lnTo>
                          <a:pt x="104843" y="606593"/>
                        </a:lnTo>
                        <a:lnTo>
                          <a:pt x="97354" y="591615"/>
                        </a:lnTo>
                        <a:lnTo>
                          <a:pt x="93610" y="580382"/>
                        </a:lnTo>
                        <a:lnTo>
                          <a:pt x="86121" y="565404"/>
                        </a:lnTo>
                        <a:lnTo>
                          <a:pt x="82377" y="550427"/>
                        </a:lnTo>
                        <a:lnTo>
                          <a:pt x="78632" y="531705"/>
                        </a:lnTo>
                        <a:lnTo>
                          <a:pt x="74888" y="512983"/>
                        </a:lnTo>
                        <a:lnTo>
                          <a:pt x="71144" y="494261"/>
                        </a:lnTo>
                        <a:lnTo>
                          <a:pt x="67399" y="475539"/>
                        </a:lnTo>
                        <a:lnTo>
                          <a:pt x="67399" y="393162"/>
                        </a:lnTo>
                        <a:lnTo>
                          <a:pt x="71144" y="378184"/>
                        </a:lnTo>
                        <a:lnTo>
                          <a:pt x="71144" y="359462"/>
                        </a:lnTo>
                        <a:lnTo>
                          <a:pt x="74888" y="344485"/>
                        </a:lnTo>
                        <a:lnTo>
                          <a:pt x="78632" y="329507"/>
                        </a:lnTo>
                        <a:lnTo>
                          <a:pt x="82377" y="310785"/>
                        </a:lnTo>
                        <a:lnTo>
                          <a:pt x="89866" y="295807"/>
                        </a:lnTo>
                        <a:lnTo>
                          <a:pt x="93610" y="284574"/>
                        </a:lnTo>
                        <a:lnTo>
                          <a:pt x="97354" y="269597"/>
                        </a:lnTo>
                        <a:lnTo>
                          <a:pt x="104843" y="254619"/>
                        </a:lnTo>
                        <a:lnTo>
                          <a:pt x="112332" y="243386"/>
                        </a:lnTo>
                        <a:lnTo>
                          <a:pt x="119821" y="228408"/>
                        </a:lnTo>
                        <a:lnTo>
                          <a:pt x="131054" y="217175"/>
                        </a:lnTo>
                        <a:lnTo>
                          <a:pt x="138543" y="205942"/>
                        </a:lnTo>
                        <a:lnTo>
                          <a:pt x="149776" y="194709"/>
                        </a:lnTo>
                        <a:lnTo>
                          <a:pt x="161009" y="183476"/>
                        </a:lnTo>
                        <a:lnTo>
                          <a:pt x="175987" y="168498"/>
                        </a:lnTo>
                        <a:lnTo>
                          <a:pt x="190964" y="157265"/>
                        </a:lnTo>
                        <a:lnTo>
                          <a:pt x="205942" y="146032"/>
                        </a:lnTo>
                        <a:lnTo>
                          <a:pt x="220920" y="134798"/>
                        </a:lnTo>
                        <a:lnTo>
                          <a:pt x="239642" y="123565"/>
                        </a:lnTo>
                        <a:lnTo>
                          <a:pt x="254619" y="116076"/>
                        </a:lnTo>
                        <a:lnTo>
                          <a:pt x="273341" y="108588"/>
                        </a:lnTo>
                        <a:lnTo>
                          <a:pt x="288319" y="101099"/>
                        </a:lnTo>
                        <a:lnTo>
                          <a:pt x="303296" y="93610"/>
                        </a:lnTo>
                        <a:lnTo>
                          <a:pt x="322018" y="89866"/>
                        </a:lnTo>
                        <a:lnTo>
                          <a:pt x="336996" y="86121"/>
                        </a:lnTo>
                        <a:lnTo>
                          <a:pt x="351973" y="82377"/>
                        </a:lnTo>
                        <a:lnTo>
                          <a:pt x="366951" y="78632"/>
                        </a:lnTo>
                        <a:lnTo>
                          <a:pt x="381929" y="74888"/>
                        </a:lnTo>
                        <a:lnTo>
                          <a:pt x="393162" y="71144"/>
                        </a:lnTo>
                        <a:lnTo>
                          <a:pt x="408139" y="71144"/>
                        </a:lnTo>
                        <a:lnTo>
                          <a:pt x="419373" y="67399"/>
                        </a:lnTo>
                        <a:lnTo>
                          <a:pt x="464305" y="67399"/>
                        </a:lnTo>
                        <a:lnTo>
                          <a:pt x="475539" y="71144"/>
                        </a:lnTo>
                        <a:lnTo>
                          <a:pt x="486772" y="71144"/>
                        </a:lnTo>
                        <a:lnTo>
                          <a:pt x="501749" y="74888"/>
                        </a:lnTo>
                        <a:lnTo>
                          <a:pt x="516727" y="78632"/>
                        </a:lnTo>
                        <a:lnTo>
                          <a:pt x="531705" y="82377"/>
                        </a:lnTo>
                        <a:lnTo>
                          <a:pt x="546682" y="86121"/>
                        </a:lnTo>
                        <a:lnTo>
                          <a:pt x="561660" y="89866"/>
                        </a:lnTo>
                        <a:lnTo>
                          <a:pt x="576637" y="97354"/>
                        </a:lnTo>
                        <a:lnTo>
                          <a:pt x="591615" y="101099"/>
                        </a:lnTo>
                        <a:lnTo>
                          <a:pt x="610337" y="108588"/>
                        </a:lnTo>
                        <a:lnTo>
                          <a:pt x="625315" y="116076"/>
                        </a:lnTo>
                        <a:lnTo>
                          <a:pt x="640292" y="123565"/>
                        </a:lnTo>
                        <a:lnTo>
                          <a:pt x="659014" y="134798"/>
                        </a:lnTo>
                        <a:lnTo>
                          <a:pt x="673992" y="142287"/>
                        </a:lnTo>
                        <a:lnTo>
                          <a:pt x="688969" y="153520"/>
                        </a:lnTo>
                        <a:lnTo>
                          <a:pt x="703947" y="164754"/>
                        </a:lnTo>
                        <a:lnTo>
                          <a:pt x="718925" y="179731"/>
                        </a:lnTo>
                        <a:lnTo>
                          <a:pt x="730158" y="190964"/>
                        </a:lnTo>
                        <a:lnTo>
                          <a:pt x="741391" y="202198"/>
                        </a:lnTo>
                        <a:lnTo>
                          <a:pt x="752624" y="213431"/>
                        </a:lnTo>
                        <a:lnTo>
                          <a:pt x="763857" y="228408"/>
                        </a:lnTo>
                        <a:lnTo>
                          <a:pt x="771346" y="243386"/>
                        </a:lnTo>
                        <a:lnTo>
                          <a:pt x="778835" y="254619"/>
                        </a:lnTo>
                        <a:lnTo>
                          <a:pt x="786324" y="269597"/>
                        </a:lnTo>
                        <a:lnTo>
                          <a:pt x="793812" y="284574"/>
                        </a:lnTo>
                        <a:lnTo>
                          <a:pt x="797557" y="299552"/>
                        </a:lnTo>
                        <a:lnTo>
                          <a:pt x="801301" y="314530"/>
                        </a:lnTo>
                        <a:lnTo>
                          <a:pt x="805046" y="329507"/>
                        </a:lnTo>
                        <a:lnTo>
                          <a:pt x="808790" y="348229"/>
                        </a:lnTo>
                        <a:lnTo>
                          <a:pt x="808790" y="411884"/>
                        </a:lnTo>
                        <a:lnTo>
                          <a:pt x="801301" y="426861"/>
                        </a:lnTo>
                        <a:lnTo>
                          <a:pt x="793812" y="438095"/>
                        </a:lnTo>
                        <a:lnTo>
                          <a:pt x="782579" y="445583"/>
                        </a:lnTo>
                        <a:lnTo>
                          <a:pt x="775090" y="456817"/>
                        </a:lnTo>
                        <a:lnTo>
                          <a:pt x="771346" y="475539"/>
                        </a:lnTo>
                        <a:lnTo>
                          <a:pt x="775090" y="490516"/>
                        </a:lnTo>
                        <a:lnTo>
                          <a:pt x="786324" y="501749"/>
                        </a:lnTo>
                        <a:lnTo>
                          <a:pt x="801301" y="505494"/>
                        </a:lnTo>
                        <a:lnTo>
                          <a:pt x="820023" y="501749"/>
                        </a:lnTo>
                        <a:lnTo>
                          <a:pt x="831256" y="490516"/>
                        </a:lnTo>
                        <a:lnTo>
                          <a:pt x="846234" y="479283"/>
                        </a:lnTo>
                        <a:lnTo>
                          <a:pt x="853723" y="468050"/>
                        </a:lnTo>
                        <a:lnTo>
                          <a:pt x="861212" y="453072"/>
                        </a:lnTo>
                        <a:lnTo>
                          <a:pt x="868700" y="438095"/>
                        </a:lnTo>
                        <a:lnTo>
                          <a:pt x="872445" y="423117"/>
                        </a:lnTo>
                        <a:lnTo>
                          <a:pt x="876189" y="400651"/>
                        </a:lnTo>
                        <a:lnTo>
                          <a:pt x="876189" y="363207"/>
                        </a:lnTo>
                        <a:lnTo>
                          <a:pt x="872445" y="348229"/>
                        </a:lnTo>
                        <a:lnTo>
                          <a:pt x="872445" y="329507"/>
                        </a:lnTo>
                        <a:lnTo>
                          <a:pt x="868700" y="314530"/>
                        </a:lnTo>
                        <a:lnTo>
                          <a:pt x="864956" y="299552"/>
                        </a:lnTo>
                        <a:lnTo>
                          <a:pt x="861212" y="284574"/>
                        </a:lnTo>
                        <a:lnTo>
                          <a:pt x="857467" y="269597"/>
                        </a:lnTo>
                        <a:lnTo>
                          <a:pt x="849978" y="254619"/>
                        </a:lnTo>
                        <a:lnTo>
                          <a:pt x="842490" y="239641"/>
                        </a:lnTo>
                        <a:lnTo>
                          <a:pt x="835001" y="224664"/>
                        </a:lnTo>
                        <a:lnTo>
                          <a:pt x="827512" y="209686"/>
                        </a:lnTo>
                        <a:lnTo>
                          <a:pt x="820023" y="194709"/>
                        </a:lnTo>
                        <a:lnTo>
                          <a:pt x="808790" y="183476"/>
                        </a:lnTo>
                        <a:lnTo>
                          <a:pt x="797557" y="168498"/>
                        </a:lnTo>
                        <a:lnTo>
                          <a:pt x="786324" y="157265"/>
                        </a:lnTo>
                        <a:lnTo>
                          <a:pt x="778835" y="146032"/>
                        </a:lnTo>
                        <a:lnTo>
                          <a:pt x="763857" y="131054"/>
                        </a:lnTo>
                        <a:lnTo>
                          <a:pt x="748880" y="116076"/>
                        </a:lnTo>
                        <a:lnTo>
                          <a:pt x="730158" y="104843"/>
                        </a:lnTo>
                        <a:lnTo>
                          <a:pt x="715180" y="93610"/>
                        </a:lnTo>
                        <a:lnTo>
                          <a:pt x="700203" y="86121"/>
                        </a:lnTo>
                        <a:lnTo>
                          <a:pt x="685225" y="74888"/>
                        </a:lnTo>
                        <a:lnTo>
                          <a:pt x="666503" y="67399"/>
                        </a:lnTo>
                        <a:lnTo>
                          <a:pt x="651525" y="56166"/>
                        </a:lnTo>
                        <a:lnTo>
                          <a:pt x="632803" y="48677"/>
                        </a:lnTo>
                        <a:lnTo>
                          <a:pt x="617826" y="41188"/>
                        </a:lnTo>
                        <a:lnTo>
                          <a:pt x="602848" y="33700"/>
                        </a:lnTo>
                        <a:lnTo>
                          <a:pt x="584126" y="29955"/>
                        </a:lnTo>
                        <a:lnTo>
                          <a:pt x="569149" y="26211"/>
                        </a:lnTo>
                        <a:lnTo>
                          <a:pt x="554171" y="18722"/>
                        </a:lnTo>
                        <a:lnTo>
                          <a:pt x="539193" y="14978"/>
                        </a:lnTo>
                        <a:lnTo>
                          <a:pt x="524216" y="11233"/>
                        </a:lnTo>
                        <a:lnTo>
                          <a:pt x="512983" y="11233"/>
                        </a:lnTo>
                        <a:lnTo>
                          <a:pt x="498005" y="7489"/>
                        </a:lnTo>
                        <a:lnTo>
                          <a:pt x="486772" y="3744"/>
                        </a:lnTo>
                        <a:lnTo>
                          <a:pt x="464305" y="3744"/>
                        </a:lnTo>
                        <a:lnTo>
                          <a:pt x="453072" y="0"/>
                        </a:lnTo>
                        <a:lnTo>
                          <a:pt x="438095" y="0"/>
                        </a:lnTo>
                        <a:lnTo>
                          <a:pt x="430606" y="3744"/>
                        </a:lnTo>
                        <a:lnTo>
                          <a:pt x="393162" y="3744"/>
                        </a:lnTo>
                        <a:lnTo>
                          <a:pt x="385673" y="7489"/>
                        </a:lnTo>
                        <a:lnTo>
                          <a:pt x="374440" y="7489"/>
                        </a:lnTo>
                        <a:lnTo>
                          <a:pt x="366951" y="11233"/>
                        </a:lnTo>
                        <a:lnTo>
                          <a:pt x="355718" y="11233"/>
                        </a:lnTo>
                        <a:lnTo>
                          <a:pt x="344485" y="14978"/>
                        </a:lnTo>
                        <a:lnTo>
                          <a:pt x="333251" y="18722"/>
                        </a:lnTo>
                        <a:lnTo>
                          <a:pt x="322018" y="18722"/>
                        </a:lnTo>
                        <a:lnTo>
                          <a:pt x="310785" y="22466"/>
                        </a:lnTo>
                        <a:lnTo>
                          <a:pt x="299552" y="26211"/>
                        </a:lnTo>
                        <a:lnTo>
                          <a:pt x="288319" y="29955"/>
                        </a:lnTo>
                        <a:lnTo>
                          <a:pt x="277085" y="33700"/>
                        </a:lnTo>
                        <a:lnTo>
                          <a:pt x="265852" y="37444"/>
                        </a:lnTo>
                        <a:lnTo>
                          <a:pt x="254619" y="44933"/>
                        </a:lnTo>
                        <a:lnTo>
                          <a:pt x="239642" y="48677"/>
                        </a:lnTo>
                        <a:lnTo>
                          <a:pt x="228408" y="56166"/>
                        </a:lnTo>
                        <a:lnTo>
                          <a:pt x="217175" y="59910"/>
                        </a:lnTo>
                        <a:lnTo>
                          <a:pt x="205942" y="67399"/>
                        </a:lnTo>
                        <a:lnTo>
                          <a:pt x="194709" y="74888"/>
                        </a:lnTo>
                        <a:lnTo>
                          <a:pt x="183476" y="82377"/>
                        </a:lnTo>
                        <a:lnTo>
                          <a:pt x="172242" y="89866"/>
                        </a:lnTo>
                        <a:lnTo>
                          <a:pt x="161009" y="97354"/>
                        </a:lnTo>
                        <a:lnTo>
                          <a:pt x="149776" y="104843"/>
                        </a:lnTo>
                        <a:lnTo>
                          <a:pt x="138543" y="112332"/>
                        </a:lnTo>
                        <a:lnTo>
                          <a:pt x="127310" y="119821"/>
                        </a:lnTo>
                        <a:lnTo>
                          <a:pt x="119821" y="131054"/>
                        </a:lnTo>
                        <a:lnTo>
                          <a:pt x="108588" y="142287"/>
                        </a:lnTo>
                        <a:lnTo>
                          <a:pt x="97354" y="149776"/>
                        </a:lnTo>
                        <a:lnTo>
                          <a:pt x="89866" y="161009"/>
                        </a:lnTo>
                        <a:lnTo>
                          <a:pt x="82377" y="175987"/>
                        </a:lnTo>
                        <a:lnTo>
                          <a:pt x="71144" y="187220"/>
                        </a:lnTo>
                        <a:lnTo>
                          <a:pt x="63655" y="198453"/>
                        </a:lnTo>
                        <a:lnTo>
                          <a:pt x="56166" y="209686"/>
                        </a:lnTo>
                        <a:lnTo>
                          <a:pt x="48677" y="224664"/>
                        </a:lnTo>
                        <a:lnTo>
                          <a:pt x="41188" y="239641"/>
                        </a:lnTo>
                        <a:lnTo>
                          <a:pt x="33700" y="250875"/>
                        </a:lnTo>
                        <a:lnTo>
                          <a:pt x="29955" y="269597"/>
                        </a:lnTo>
                        <a:lnTo>
                          <a:pt x="22466" y="284574"/>
                        </a:lnTo>
                        <a:lnTo>
                          <a:pt x="18722" y="299552"/>
                        </a:lnTo>
                        <a:lnTo>
                          <a:pt x="14978" y="314530"/>
                        </a:lnTo>
                        <a:lnTo>
                          <a:pt x="11233" y="333251"/>
                        </a:lnTo>
                        <a:lnTo>
                          <a:pt x="7489" y="351973"/>
                        </a:lnTo>
                        <a:lnTo>
                          <a:pt x="3744" y="370695"/>
                        </a:lnTo>
                        <a:lnTo>
                          <a:pt x="3744" y="408139"/>
                        </a:lnTo>
                        <a:lnTo>
                          <a:pt x="0" y="426861"/>
                        </a:lnTo>
                        <a:lnTo>
                          <a:pt x="3744" y="453072"/>
                        </a:lnTo>
                        <a:lnTo>
                          <a:pt x="3744" y="475539"/>
                        </a:lnTo>
                        <a:lnTo>
                          <a:pt x="7489" y="498005"/>
                        </a:lnTo>
                        <a:lnTo>
                          <a:pt x="7489" y="516727"/>
                        </a:lnTo>
                        <a:lnTo>
                          <a:pt x="11233" y="539193"/>
                        </a:lnTo>
                        <a:lnTo>
                          <a:pt x="14978" y="554171"/>
                        </a:lnTo>
                        <a:lnTo>
                          <a:pt x="22466" y="572893"/>
                        </a:lnTo>
                        <a:lnTo>
                          <a:pt x="26211" y="587871"/>
                        </a:lnTo>
                        <a:lnTo>
                          <a:pt x="33700" y="602848"/>
                        </a:lnTo>
                        <a:lnTo>
                          <a:pt x="41188" y="617826"/>
                        </a:lnTo>
                        <a:lnTo>
                          <a:pt x="44933" y="632803"/>
                        </a:lnTo>
                        <a:lnTo>
                          <a:pt x="52422" y="644037"/>
                        </a:lnTo>
                        <a:lnTo>
                          <a:pt x="59910" y="659014"/>
                        </a:lnTo>
                        <a:lnTo>
                          <a:pt x="71144" y="666503"/>
                        </a:lnTo>
                        <a:lnTo>
                          <a:pt x="78632" y="677736"/>
                        </a:lnTo>
                        <a:lnTo>
                          <a:pt x="86121" y="688969"/>
                        </a:lnTo>
                        <a:lnTo>
                          <a:pt x="93610" y="696458"/>
                        </a:lnTo>
                        <a:lnTo>
                          <a:pt x="104843" y="703947"/>
                        </a:lnTo>
                        <a:lnTo>
                          <a:pt x="112332" y="715180"/>
                        </a:lnTo>
                        <a:lnTo>
                          <a:pt x="119821" y="722669"/>
                        </a:lnTo>
                        <a:lnTo>
                          <a:pt x="131054" y="730158"/>
                        </a:lnTo>
                        <a:lnTo>
                          <a:pt x="138543" y="733902"/>
                        </a:lnTo>
                        <a:lnTo>
                          <a:pt x="149776" y="741391"/>
                        </a:lnTo>
                        <a:lnTo>
                          <a:pt x="157265" y="748880"/>
                        </a:lnTo>
                        <a:lnTo>
                          <a:pt x="168498" y="752624"/>
                        </a:lnTo>
                        <a:lnTo>
                          <a:pt x="175987" y="760113"/>
                        </a:lnTo>
                        <a:lnTo>
                          <a:pt x="194709" y="771346"/>
                        </a:lnTo>
                        <a:lnTo>
                          <a:pt x="209686" y="786324"/>
                        </a:lnTo>
                        <a:lnTo>
                          <a:pt x="224664" y="793813"/>
                        </a:lnTo>
                        <a:lnTo>
                          <a:pt x="232153" y="805046"/>
                        </a:lnTo>
                        <a:lnTo>
                          <a:pt x="243386" y="816279"/>
                        </a:lnTo>
                        <a:lnTo>
                          <a:pt x="247130" y="831256"/>
                        </a:lnTo>
                        <a:lnTo>
                          <a:pt x="250875" y="846234"/>
                        </a:lnTo>
                        <a:lnTo>
                          <a:pt x="254619" y="861212"/>
                        </a:lnTo>
                        <a:lnTo>
                          <a:pt x="258363" y="879934"/>
                        </a:lnTo>
                        <a:lnTo>
                          <a:pt x="269597" y="891167"/>
                        </a:lnTo>
                        <a:lnTo>
                          <a:pt x="284574" y="894911"/>
                        </a:lnTo>
                        <a:lnTo>
                          <a:pt x="299552" y="891167"/>
                        </a:lnTo>
                        <a:lnTo>
                          <a:pt x="314529" y="879934"/>
                        </a:lnTo>
                        <a:lnTo>
                          <a:pt x="318274" y="861212"/>
                        </a:lnTo>
                        <a:close/>
                      </a:path>
                    </a:pathLst>
                  </a:custGeom>
                  <a:grpFill/>
                  <a:ln w="12700" cap="flat">
                    <a:solidFill>
                      <a:srgbClr val="55A868"/>
                    </a:solidFill>
                    <a:prstDash val="solid"/>
                    <a:miter/>
                  </a:ln>
                </p:spPr>
                <p:txBody>
                  <a:bodyPr rtlCol="0" anchor="ctr"/>
                  <a:lstStyle/>
                  <a:p>
                    <a:endParaRPr lang="fr-FR"/>
                  </a:p>
                </p:txBody>
              </p:sp>
              <p:sp>
                <p:nvSpPr>
                  <p:cNvPr id="76" name="Forme libre : forme 75">
                    <a:extLst>
                      <a:ext uri="{FF2B5EF4-FFF2-40B4-BE49-F238E27FC236}">
                        <a16:creationId xmlns:a16="http://schemas.microsoft.com/office/drawing/2014/main" id="{A02DBD11-85D8-A2A8-1D0F-2682114AEDA8}"/>
                      </a:ext>
                    </a:extLst>
                  </p:cNvPr>
                  <p:cNvSpPr/>
                  <p:nvPr/>
                </p:nvSpPr>
                <p:spPr>
                  <a:xfrm>
                    <a:off x="2948354" y="4532119"/>
                    <a:ext cx="587870" cy="673991"/>
                  </a:xfrm>
                  <a:custGeom>
                    <a:avLst/>
                    <a:gdLst>
                      <a:gd name="connsiteX0" fmla="*/ 550427 w 587870"/>
                      <a:gd name="connsiteY0" fmla="*/ 243386 h 673991"/>
                      <a:gd name="connsiteX1" fmla="*/ 539193 w 587870"/>
                      <a:gd name="connsiteY1" fmla="*/ 247130 h 673991"/>
                      <a:gd name="connsiteX2" fmla="*/ 527960 w 587870"/>
                      <a:gd name="connsiteY2" fmla="*/ 250875 h 673991"/>
                      <a:gd name="connsiteX3" fmla="*/ 512983 w 587870"/>
                      <a:gd name="connsiteY3" fmla="*/ 258364 h 673991"/>
                      <a:gd name="connsiteX4" fmla="*/ 509238 w 587870"/>
                      <a:gd name="connsiteY4" fmla="*/ 262108 h 673991"/>
                      <a:gd name="connsiteX5" fmla="*/ 505494 w 587870"/>
                      <a:gd name="connsiteY5" fmla="*/ 265852 h 673991"/>
                      <a:gd name="connsiteX6" fmla="*/ 501749 w 587870"/>
                      <a:gd name="connsiteY6" fmla="*/ 265852 h 673991"/>
                      <a:gd name="connsiteX7" fmla="*/ 509238 w 587870"/>
                      <a:gd name="connsiteY7" fmla="*/ 265852 h 673991"/>
                      <a:gd name="connsiteX8" fmla="*/ 498005 w 587870"/>
                      <a:gd name="connsiteY8" fmla="*/ 262108 h 673991"/>
                      <a:gd name="connsiteX9" fmla="*/ 483027 w 587870"/>
                      <a:gd name="connsiteY9" fmla="*/ 258364 h 673991"/>
                      <a:gd name="connsiteX10" fmla="*/ 468050 w 587870"/>
                      <a:gd name="connsiteY10" fmla="*/ 247130 h 673991"/>
                      <a:gd name="connsiteX11" fmla="*/ 460561 w 587870"/>
                      <a:gd name="connsiteY11" fmla="*/ 235897 h 673991"/>
                      <a:gd name="connsiteX12" fmla="*/ 456817 w 587870"/>
                      <a:gd name="connsiteY12" fmla="*/ 224664 h 673991"/>
                      <a:gd name="connsiteX13" fmla="*/ 453072 w 587870"/>
                      <a:gd name="connsiteY13" fmla="*/ 205942 h 673991"/>
                      <a:gd name="connsiteX14" fmla="*/ 453072 w 587870"/>
                      <a:gd name="connsiteY14" fmla="*/ 190964 h 673991"/>
                      <a:gd name="connsiteX15" fmla="*/ 449328 w 587870"/>
                      <a:gd name="connsiteY15" fmla="*/ 175987 h 673991"/>
                      <a:gd name="connsiteX16" fmla="*/ 445583 w 587870"/>
                      <a:gd name="connsiteY16" fmla="*/ 161009 h 673991"/>
                      <a:gd name="connsiteX17" fmla="*/ 438095 w 587870"/>
                      <a:gd name="connsiteY17" fmla="*/ 146032 h 673991"/>
                      <a:gd name="connsiteX18" fmla="*/ 434350 w 587870"/>
                      <a:gd name="connsiteY18" fmla="*/ 131054 h 673991"/>
                      <a:gd name="connsiteX19" fmla="*/ 423117 w 587870"/>
                      <a:gd name="connsiteY19" fmla="*/ 116076 h 673991"/>
                      <a:gd name="connsiteX20" fmla="*/ 411884 w 587870"/>
                      <a:gd name="connsiteY20" fmla="*/ 101099 h 673991"/>
                      <a:gd name="connsiteX21" fmla="*/ 400651 w 587870"/>
                      <a:gd name="connsiteY21" fmla="*/ 86121 h 673991"/>
                      <a:gd name="connsiteX22" fmla="*/ 389417 w 587870"/>
                      <a:gd name="connsiteY22" fmla="*/ 74888 h 673991"/>
                      <a:gd name="connsiteX23" fmla="*/ 374440 w 587870"/>
                      <a:gd name="connsiteY23" fmla="*/ 59910 h 673991"/>
                      <a:gd name="connsiteX24" fmla="*/ 363207 w 587870"/>
                      <a:gd name="connsiteY24" fmla="*/ 48677 h 673991"/>
                      <a:gd name="connsiteX25" fmla="*/ 348229 w 587870"/>
                      <a:gd name="connsiteY25" fmla="*/ 41188 h 673991"/>
                      <a:gd name="connsiteX26" fmla="*/ 336996 w 587870"/>
                      <a:gd name="connsiteY26" fmla="*/ 29955 h 673991"/>
                      <a:gd name="connsiteX27" fmla="*/ 322018 w 587870"/>
                      <a:gd name="connsiteY27" fmla="*/ 22466 h 673991"/>
                      <a:gd name="connsiteX28" fmla="*/ 307041 w 587870"/>
                      <a:gd name="connsiteY28" fmla="*/ 18722 h 673991"/>
                      <a:gd name="connsiteX29" fmla="*/ 292063 w 587870"/>
                      <a:gd name="connsiteY29" fmla="*/ 11233 h 673991"/>
                      <a:gd name="connsiteX30" fmla="*/ 277085 w 587870"/>
                      <a:gd name="connsiteY30" fmla="*/ 7489 h 673991"/>
                      <a:gd name="connsiteX31" fmla="*/ 262108 w 587870"/>
                      <a:gd name="connsiteY31" fmla="*/ 3744 h 673991"/>
                      <a:gd name="connsiteX32" fmla="*/ 247130 w 587870"/>
                      <a:gd name="connsiteY32" fmla="*/ 3744 h 673991"/>
                      <a:gd name="connsiteX33" fmla="*/ 232153 w 587870"/>
                      <a:gd name="connsiteY33" fmla="*/ 0 h 673991"/>
                      <a:gd name="connsiteX34" fmla="*/ 213431 w 587870"/>
                      <a:gd name="connsiteY34" fmla="*/ 0 h 673991"/>
                      <a:gd name="connsiteX35" fmla="*/ 198453 w 587870"/>
                      <a:gd name="connsiteY35" fmla="*/ 3744 h 673991"/>
                      <a:gd name="connsiteX36" fmla="*/ 183476 w 587870"/>
                      <a:gd name="connsiteY36" fmla="*/ 3744 h 673991"/>
                      <a:gd name="connsiteX37" fmla="*/ 168498 w 587870"/>
                      <a:gd name="connsiteY37" fmla="*/ 7489 h 673991"/>
                      <a:gd name="connsiteX38" fmla="*/ 153520 w 587870"/>
                      <a:gd name="connsiteY38" fmla="*/ 11233 h 673991"/>
                      <a:gd name="connsiteX39" fmla="*/ 138543 w 587870"/>
                      <a:gd name="connsiteY39" fmla="*/ 14978 h 673991"/>
                      <a:gd name="connsiteX40" fmla="*/ 127310 w 587870"/>
                      <a:gd name="connsiteY40" fmla="*/ 22466 h 673991"/>
                      <a:gd name="connsiteX41" fmla="*/ 112332 w 587870"/>
                      <a:gd name="connsiteY41" fmla="*/ 26211 h 673991"/>
                      <a:gd name="connsiteX42" fmla="*/ 101099 w 587870"/>
                      <a:gd name="connsiteY42" fmla="*/ 33700 h 673991"/>
                      <a:gd name="connsiteX43" fmla="*/ 89866 w 587870"/>
                      <a:gd name="connsiteY43" fmla="*/ 41188 h 673991"/>
                      <a:gd name="connsiteX44" fmla="*/ 78632 w 587870"/>
                      <a:gd name="connsiteY44" fmla="*/ 48677 h 673991"/>
                      <a:gd name="connsiteX45" fmla="*/ 67399 w 587870"/>
                      <a:gd name="connsiteY45" fmla="*/ 59910 h 673991"/>
                      <a:gd name="connsiteX46" fmla="*/ 59910 w 587870"/>
                      <a:gd name="connsiteY46" fmla="*/ 67399 h 673991"/>
                      <a:gd name="connsiteX47" fmla="*/ 52422 w 587870"/>
                      <a:gd name="connsiteY47" fmla="*/ 78632 h 673991"/>
                      <a:gd name="connsiteX48" fmla="*/ 41188 w 587870"/>
                      <a:gd name="connsiteY48" fmla="*/ 89866 h 673991"/>
                      <a:gd name="connsiteX49" fmla="*/ 33700 w 587870"/>
                      <a:gd name="connsiteY49" fmla="*/ 97354 h 673991"/>
                      <a:gd name="connsiteX50" fmla="*/ 26211 w 587870"/>
                      <a:gd name="connsiteY50" fmla="*/ 112332 h 673991"/>
                      <a:gd name="connsiteX51" fmla="*/ 22466 w 587870"/>
                      <a:gd name="connsiteY51" fmla="*/ 123565 h 673991"/>
                      <a:gd name="connsiteX52" fmla="*/ 14978 w 587870"/>
                      <a:gd name="connsiteY52" fmla="*/ 134798 h 673991"/>
                      <a:gd name="connsiteX53" fmla="*/ 11233 w 587870"/>
                      <a:gd name="connsiteY53" fmla="*/ 149776 h 673991"/>
                      <a:gd name="connsiteX54" fmla="*/ 7489 w 587870"/>
                      <a:gd name="connsiteY54" fmla="*/ 164754 h 673991"/>
                      <a:gd name="connsiteX55" fmla="*/ 3744 w 587870"/>
                      <a:gd name="connsiteY55" fmla="*/ 179731 h 673991"/>
                      <a:gd name="connsiteX56" fmla="*/ 3744 w 587870"/>
                      <a:gd name="connsiteY56" fmla="*/ 194709 h 673991"/>
                      <a:gd name="connsiteX57" fmla="*/ 0 w 587870"/>
                      <a:gd name="connsiteY57" fmla="*/ 209686 h 673991"/>
                      <a:gd name="connsiteX58" fmla="*/ 0 w 587870"/>
                      <a:gd name="connsiteY58" fmla="*/ 243386 h 673991"/>
                      <a:gd name="connsiteX59" fmla="*/ 3744 w 587870"/>
                      <a:gd name="connsiteY59" fmla="*/ 262108 h 673991"/>
                      <a:gd name="connsiteX60" fmla="*/ 7489 w 587870"/>
                      <a:gd name="connsiteY60" fmla="*/ 280830 h 673991"/>
                      <a:gd name="connsiteX61" fmla="*/ 11233 w 587870"/>
                      <a:gd name="connsiteY61" fmla="*/ 292063 h 673991"/>
                      <a:gd name="connsiteX62" fmla="*/ 18722 w 587870"/>
                      <a:gd name="connsiteY62" fmla="*/ 307041 h 673991"/>
                      <a:gd name="connsiteX63" fmla="*/ 26211 w 587870"/>
                      <a:gd name="connsiteY63" fmla="*/ 322018 h 673991"/>
                      <a:gd name="connsiteX64" fmla="*/ 33700 w 587870"/>
                      <a:gd name="connsiteY64" fmla="*/ 336996 h 673991"/>
                      <a:gd name="connsiteX65" fmla="*/ 41188 w 587870"/>
                      <a:gd name="connsiteY65" fmla="*/ 348229 h 673991"/>
                      <a:gd name="connsiteX66" fmla="*/ 52422 w 587870"/>
                      <a:gd name="connsiteY66" fmla="*/ 359462 h 673991"/>
                      <a:gd name="connsiteX67" fmla="*/ 63655 w 587870"/>
                      <a:gd name="connsiteY67" fmla="*/ 370695 h 673991"/>
                      <a:gd name="connsiteX68" fmla="*/ 71144 w 587870"/>
                      <a:gd name="connsiteY68" fmla="*/ 381929 h 673991"/>
                      <a:gd name="connsiteX69" fmla="*/ 82377 w 587870"/>
                      <a:gd name="connsiteY69" fmla="*/ 393162 h 673991"/>
                      <a:gd name="connsiteX70" fmla="*/ 93610 w 587870"/>
                      <a:gd name="connsiteY70" fmla="*/ 400651 h 673991"/>
                      <a:gd name="connsiteX71" fmla="*/ 104843 w 587870"/>
                      <a:gd name="connsiteY71" fmla="*/ 411884 h 673991"/>
                      <a:gd name="connsiteX72" fmla="*/ 119821 w 587870"/>
                      <a:gd name="connsiteY72" fmla="*/ 423117 h 673991"/>
                      <a:gd name="connsiteX73" fmla="*/ 131054 w 587870"/>
                      <a:gd name="connsiteY73" fmla="*/ 430606 h 673991"/>
                      <a:gd name="connsiteX74" fmla="*/ 142287 w 587870"/>
                      <a:gd name="connsiteY74" fmla="*/ 438095 h 673991"/>
                      <a:gd name="connsiteX75" fmla="*/ 153520 w 587870"/>
                      <a:gd name="connsiteY75" fmla="*/ 449328 h 673991"/>
                      <a:gd name="connsiteX76" fmla="*/ 168498 w 587870"/>
                      <a:gd name="connsiteY76" fmla="*/ 456817 h 673991"/>
                      <a:gd name="connsiteX77" fmla="*/ 175987 w 587870"/>
                      <a:gd name="connsiteY77" fmla="*/ 468050 h 673991"/>
                      <a:gd name="connsiteX78" fmla="*/ 190964 w 587870"/>
                      <a:gd name="connsiteY78" fmla="*/ 479283 h 673991"/>
                      <a:gd name="connsiteX79" fmla="*/ 202198 w 587870"/>
                      <a:gd name="connsiteY79" fmla="*/ 486772 h 673991"/>
                      <a:gd name="connsiteX80" fmla="*/ 213431 w 587870"/>
                      <a:gd name="connsiteY80" fmla="*/ 498005 h 673991"/>
                      <a:gd name="connsiteX81" fmla="*/ 220920 w 587870"/>
                      <a:gd name="connsiteY81" fmla="*/ 509238 h 673991"/>
                      <a:gd name="connsiteX82" fmla="*/ 232153 w 587870"/>
                      <a:gd name="connsiteY82" fmla="*/ 520471 h 673991"/>
                      <a:gd name="connsiteX83" fmla="*/ 239642 w 587870"/>
                      <a:gd name="connsiteY83" fmla="*/ 531705 h 673991"/>
                      <a:gd name="connsiteX84" fmla="*/ 247130 w 587870"/>
                      <a:gd name="connsiteY84" fmla="*/ 542938 h 673991"/>
                      <a:gd name="connsiteX85" fmla="*/ 254619 w 587870"/>
                      <a:gd name="connsiteY85" fmla="*/ 557915 h 673991"/>
                      <a:gd name="connsiteX86" fmla="*/ 262108 w 587870"/>
                      <a:gd name="connsiteY86" fmla="*/ 572893 h 673991"/>
                      <a:gd name="connsiteX87" fmla="*/ 265852 w 587870"/>
                      <a:gd name="connsiteY87" fmla="*/ 587871 h 673991"/>
                      <a:gd name="connsiteX88" fmla="*/ 269597 w 587870"/>
                      <a:gd name="connsiteY88" fmla="*/ 602848 h 673991"/>
                      <a:gd name="connsiteX89" fmla="*/ 273341 w 587870"/>
                      <a:gd name="connsiteY89" fmla="*/ 621570 h 673991"/>
                      <a:gd name="connsiteX90" fmla="*/ 273341 w 587870"/>
                      <a:gd name="connsiteY90" fmla="*/ 640292 h 673991"/>
                      <a:gd name="connsiteX91" fmla="*/ 277085 w 587870"/>
                      <a:gd name="connsiteY91" fmla="*/ 655270 h 673991"/>
                      <a:gd name="connsiteX92" fmla="*/ 288319 w 587870"/>
                      <a:gd name="connsiteY92" fmla="*/ 670247 h 673991"/>
                      <a:gd name="connsiteX93" fmla="*/ 303296 w 587870"/>
                      <a:gd name="connsiteY93" fmla="*/ 673992 h 673991"/>
                      <a:gd name="connsiteX94" fmla="*/ 322018 w 587870"/>
                      <a:gd name="connsiteY94" fmla="*/ 670247 h 673991"/>
                      <a:gd name="connsiteX95" fmla="*/ 333251 w 587870"/>
                      <a:gd name="connsiteY95" fmla="*/ 655270 h 673991"/>
                      <a:gd name="connsiteX96" fmla="*/ 336996 w 587870"/>
                      <a:gd name="connsiteY96" fmla="*/ 640292 h 673991"/>
                      <a:gd name="connsiteX97" fmla="*/ 336996 w 587870"/>
                      <a:gd name="connsiteY97" fmla="*/ 621570 h 673991"/>
                      <a:gd name="connsiteX98" fmla="*/ 333251 w 587870"/>
                      <a:gd name="connsiteY98" fmla="*/ 602848 h 673991"/>
                      <a:gd name="connsiteX99" fmla="*/ 333251 w 587870"/>
                      <a:gd name="connsiteY99" fmla="*/ 584126 h 673991"/>
                      <a:gd name="connsiteX100" fmla="*/ 329507 w 587870"/>
                      <a:gd name="connsiteY100" fmla="*/ 569149 h 673991"/>
                      <a:gd name="connsiteX101" fmla="*/ 322018 w 587870"/>
                      <a:gd name="connsiteY101" fmla="*/ 550427 h 673991"/>
                      <a:gd name="connsiteX102" fmla="*/ 318274 w 587870"/>
                      <a:gd name="connsiteY102" fmla="*/ 535449 h 673991"/>
                      <a:gd name="connsiteX103" fmla="*/ 310785 w 587870"/>
                      <a:gd name="connsiteY103" fmla="*/ 520471 h 673991"/>
                      <a:gd name="connsiteX104" fmla="*/ 303296 w 587870"/>
                      <a:gd name="connsiteY104" fmla="*/ 509238 h 673991"/>
                      <a:gd name="connsiteX105" fmla="*/ 295807 w 587870"/>
                      <a:gd name="connsiteY105" fmla="*/ 494261 h 673991"/>
                      <a:gd name="connsiteX106" fmla="*/ 284574 w 587870"/>
                      <a:gd name="connsiteY106" fmla="*/ 483027 h 673991"/>
                      <a:gd name="connsiteX107" fmla="*/ 277085 w 587870"/>
                      <a:gd name="connsiteY107" fmla="*/ 471794 h 673991"/>
                      <a:gd name="connsiteX108" fmla="*/ 265852 w 587870"/>
                      <a:gd name="connsiteY108" fmla="*/ 460561 h 673991"/>
                      <a:gd name="connsiteX109" fmla="*/ 258363 w 587870"/>
                      <a:gd name="connsiteY109" fmla="*/ 449328 h 673991"/>
                      <a:gd name="connsiteX110" fmla="*/ 247130 w 587870"/>
                      <a:gd name="connsiteY110" fmla="*/ 441839 h 673991"/>
                      <a:gd name="connsiteX111" fmla="*/ 235897 w 587870"/>
                      <a:gd name="connsiteY111" fmla="*/ 430606 h 673991"/>
                      <a:gd name="connsiteX112" fmla="*/ 224664 w 587870"/>
                      <a:gd name="connsiteY112" fmla="*/ 423117 h 673991"/>
                      <a:gd name="connsiteX113" fmla="*/ 213431 w 587870"/>
                      <a:gd name="connsiteY113" fmla="*/ 411884 h 673991"/>
                      <a:gd name="connsiteX114" fmla="*/ 202198 w 587870"/>
                      <a:gd name="connsiteY114" fmla="*/ 404395 h 673991"/>
                      <a:gd name="connsiteX115" fmla="*/ 190964 w 587870"/>
                      <a:gd name="connsiteY115" fmla="*/ 393162 h 673991"/>
                      <a:gd name="connsiteX116" fmla="*/ 179731 w 587870"/>
                      <a:gd name="connsiteY116" fmla="*/ 385673 h 673991"/>
                      <a:gd name="connsiteX117" fmla="*/ 164754 w 587870"/>
                      <a:gd name="connsiteY117" fmla="*/ 378184 h 673991"/>
                      <a:gd name="connsiteX118" fmla="*/ 153520 w 587870"/>
                      <a:gd name="connsiteY118" fmla="*/ 366951 h 673991"/>
                      <a:gd name="connsiteX119" fmla="*/ 138543 w 587870"/>
                      <a:gd name="connsiteY119" fmla="*/ 355718 h 673991"/>
                      <a:gd name="connsiteX120" fmla="*/ 127310 w 587870"/>
                      <a:gd name="connsiteY120" fmla="*/ 344485 h 673991"/>
                      <a:gd name="connsiteX121" fmla="*/ 116076 w 587870"/>
                      <a:gd name="connsiteY121" fmla="*/ 333251 h 673991"/>
                      <a:gd name="connsiteX122" fmla="*/ 104843 w 587870"/>
                      <a:gd name="connsiteY122" fmla="*/ 322018 h 673991"/>
                      <a:gd name="connsiteX123" fmla="*/ 93610 w 587870"/>
                      <a:gd name="connsiteY123" fmla="*/ 310785 h 673991"/>
                      <a:gd name="connsiteX124" fmla="*/ 86121 w 587870"/>
                      <a:gd name="connsiteY124" fmla="*/ 299552 h 673991"/>
                      <a:gd name="connsiteX125" fmla="*/ 78632 w 587870"/>
                      <a:gd name="connsiteY125" fmla="*/ 284574 h 673991"/>
                      <a:gd name="connsiteX126" fmla="*/ 74888 w 587870"/>
                      <a:gd name="connsiteY126" fmla="*/ 273341 h 673991"/>
                      <a:gd name="connsiteX127" fmla="*/ 71144 w 587870"/>
                      <a:gd name="connsiteY127" fmla="*/ 258364 h 673991"/>
                      <a:gd name="connsiteX128" fmla="*/ 67399 w 587870"/>
                      <a:gd name="connsiteY128" fmla="*/ 243386 h 673991"/>
                      <a:gd name="connsiteX129" fmla="*/ 67399 w 587870"/>
                      <a:gd name="connsiteY129" fmla="*/ 205942 h 673991"/>
                      <a:gd name="connsiteX130" fmla="*/ 71144 w 587870"/>
                      <a:gd name="connsiteY130" fmla="*/ 187220 h 673991"/>
                      <a:gd name="connsiteX131" fmla="*/ 74888 w 587870"/>
                      <a:gd name="connsiteY131" fmla="*/ 168498 h 673991"/>
                      <a:gd name="connsiteX132" fmla="*/ 78632 w 587870"/>
                      <a:gd name="connsiteY132" fmla="*/ 153520 h 673991"/>
                      <a:gd name="connsiteX133" fmla="*/ 86121 w 587870"/>
                      <a:gd name="connsiteY133" fmla="*/ 134798 h 673991"/>
                      <a:gd name="connsiteX134" fmla="*/ 93610 w 587870"/>
                      <a:gd name="connsiteY134" fmla="*/ 123565 h 673991"/>
                      <a:gd name="connsiteX135" fmla="*/ 104843 w 587870"/>
                      <a:gd name="connsiteY135" fmla="*/ 112332 h 673991"/>
                      <a:gd name="connsiteX136" fmla="*/ 119821 w 587870"/>
                      <a:gd name="connsiteY136" fmla="*/ 101099 h 673991"/>
                      <a:gd name="connsiteX137" fmla="*/ 131054 w 587870"/>
                      <a:gd name="connsiteY137" fmla="*/ 89866 h 673991"/>
                      <a:gd name="connsiteX138" fmla="*/ 146032 w 587870"/>
                      <a:gd name="connsiteY138" fmla="*/ 86121 h 673991"/>
                      <a:gd name="connsiteX139" fmla="*/ 161009 w 587870"/>
                      <a:gd name="connsiteY139" fmla="*/ 78632 h 673991"/>
                      <a:gd name="connsiteX140" fmla="*/ 175987 w 587870"/>
                      <a:gd name="connsiteY140" fmla="*/ 74888 h 673991"/>
                      <a:gd name="connsiteX141" fmla="*/ 194709 w 587870"/>
                      <a:gd name="connsiteY141" fmla="*/ 71144 h 673991"/>
                      <a:gd name="connsiteX142" fmla="*/ 209686 w 587870"/>
                      <a:gd name="connsiteY142" fmla="*/ 67399 h 673991"/>
                      <a:gd name="connsiteX143" fmla="*/ 247130 w 587870"/>
                      <a:gd name="connsiteY143" fmla="*/ 67399 h 673991"/>
                      <a:gd name="connsiteX144" fmla="*/ 265852 w 587870"/>
                      <a:gd name="connsiteY144" fmla="*/ 71144 h 673991"/>
                      <a:gd name="connsiteX145" fmla="*/ 280830 w 587870"/>
                      <a:gd name="connsiteY145" fmla="*/ 78632 h 673991"/>
                      <a:gd name="connsiteX146" fmla="*/ 295807 w 587870"/>
                      <a:gd name="connsiteY146" fmla="*/ 86121 h 673991"/>
                      <a:gd name="connsiteX147" fmla="*/ 314529 w 587870"/>
                      <a:gd name="connsiteY147" fmla="*/ 93610 h 673991"/>
                      <a:gd name="connsiteX148" fmla="*/ 329507 w 587870"/>
                      <a:gd name="connsiteY148" fmla="*/ 104843 h 673991"/>
                      <a:gd name="connsiteX149" fmla="*/ 344485 w 587870"/>
                      <a:gd name="connsiteY149" fmla="*/ 119821 h 673991"/>
                      <a:gd name="connsiteX150" fmla="*/ 359462 w 587870"/>
                      <a:gd name="connsiteY150" fmla="*/ 134798 h 673991"/>
                      <a:gd name="connsiteX151" fmla="*/ 370695 w 587870"/>
                      <a:gd name="connsiteY151" fmla="*/ 153520 h 673991"/>
                      <a:gd name="connsiteX152" fmla="*/ 381929 w 587870"/>
                      <a:gd name="connsiteY152" fmla="*/ 172242 h 673991"/>
                      <a:gd name="connsiteX153" fmla="*/ 385673 w 587870"/>
                      <a:gd name="connsiteY153" fmla="*/ 190964 h 673991"/>
                      <a:gd name="connsiteX154" fmla="*/ 389417 w 587870"/>
                      <a:gd name="connsiteY154" fmla="*/ 205942 h 673991"/>
                      <a:gd name="connsiteX155" fmla="*/ 389417 w 587870"/>
                      <a:gd name="connsiteY155" fmla="*/ 228408 h 673991"/>
                      <a:gd name="connsiteX156" fmla="*/ 393162 w 587870"/>
                      <a:gd name="connsiteY156" fmla="*/ 247130 h 673991"/>
                      <a:gd name="connsiteX157" fmla="*/ 400651 w 587870"/>
                      <a:gd name="connsiteY157" fmla="*/ 265852 h 673991"/>
                      <a:gd name="connsiteX158" fmla="*/ 408139 w 587870"/>
                      <a:gd name="connsiteY158" fmla="*/ 280830 h 673991"/>
                      <a:gd name="connsiteX159" fmla="*/ 423117 w 587870"/>
                      <a:gd name="connsiteY159" fmla="*/ 292063 h 673991"/>
                      <a:gd name="connsiteX160" fmla="*/ 438095 w 587870"/>
                      <a:gd name="connsiteY160" fmla="*/ 307041 h 673991"/>
                      <a:gd name="connsiteX161" fmla="*/ 456817 w 587870"/>
                      <a:gd name="connsiteY161" fmla="*/ 318274 h 673991"/>
                      <a:gd name="connsiteX162" fmla="*/ 475539 w 587870"/>
                      <a:gd name="connsiteY162" fmla="*/ 325763 h 673991"/>
                      <a:gd name="connsiteX163" fmla="*/ 494261 w 587870"/>
                      <a:gd name="connsiteY163" fmla="*/ 329507 h 673991"/>
                      <a:gd name="connsiteX164" fmla="*/ 520471 w 587870"/>
                      <a:gd name="connsiteY164" fmla="*/ 329507 h 673991"/>
                      <a:gd name="connsiteX165" fmla="*/ 531705 w 587870"/>
                      <a:gd name="connsiteY165" fmla="*/ 322018 h 673991"/>
                      <a:gd name="connsiteX166" fmla="*/ 546682 w 587870"/>
                      <a:gd name="connsiteY166" fmla="*/ 314530 h 673991"/>
                      <a:gd name="connsiteX167" fmla="*/ 550427 w 587870"/>
                      <a:gd name="connsiteY167" fmla="*/ 310785 h 673991"/>
                      <a:gd name="connsiteX168" fmla="*/ 557915 w 587870"/>
                      <a:gd name="connsiteY168" fmla="*/ 307041 h 673991"/>
                      <a:gd name="connsiteX169" fmla="*/ 565404 w 587870"/>
                      <a:gd name="connsiteY169" fmla="*/ 307041 h 673991"/>
                      <a:gd name="connsiteX170" fmla="*/ 561660 w 587870"/>
                      <a:gd name="connsiteY170" fmla="*/ 307041 h 673991"/>
                      <a:gd name="connsiteX171" fmla="*/ 576637 w 587870"/>
                      <a:gd name="connsiteY171" fmla="*/ 299552 h 673991"/>
                      <a:gd name="connsiteX172" fmla="*/ 587871 w 587870"/>
                      <a:gd name="connsiteY172" fmla="*/ 284574 h 673991"/>
                      <a:gd name="connsiteX173" fmla="*/ 587871 w 587870"/>
                      <a:gd name="connsiteY173" fmla="*/ 269597 h 673991"/>
                      <a:gd name="connsiteX174" fmla="*/ 580382 w 587870"/>
                      <a:gd name="connsiteY174" fmla="*/ 254619 h 673991"/>
                      <a:gd name="connsiteX175" fmla="*/ 569149 w 587870"/>
                      <a:gd name="connsiteY175" fmla="*/ 243386 h 673991"/>
                      <a:gd name="connsiteX176" fmla="*/ 550427 w 587870"/>
                      <a:gd name="connsiteY176" fmla="*/ 243386 h 673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Lst>
                    <a:rect l="l" t="t" r="r" b="b"/>
                    <a:pathLst>
                      <a:path w="587870" h="673991">
                        <a:moveTo>
                          <a:pt x="550427" y="243386"/>
                        </a:moveTo>
                        <a:lnTo>
                          <a:pt x="539193" y="247130"/>
                        </a:lnTo>
                        <a:lnTo>
                          <a:pt x="527960" y="250875"/>
                        </a:lnTo>
                        <a:lnTo>
                          <a:pt x="512983" y="258364"/>
                        </a:lnTo>
                        <a:lnTo>
                          <a:pt x="509238" y="262108"/>
                        </a:lnTo>
                        <a:lnTo>
                          <a:pt x="505494" y="265852"/>
                        </a:lnTo>
                        <a:lnTo>
                          <a:pt x="501749" y="265852"/>
                        </a:lnTo>
                        <a:lnTo>
                          <a:pt x="509238" y="265852"/>
                        </a:lnTo>
                        <a:lnTo>
                          <a:pt x="498005" y="262108"/>
                        </a:lnTo>
                        <a:lnTo>
                          <a:pt x="483027" y="258364"/>
                        </a:lnTo>
                        <a:lnTo>
                          <a:pt x="468050" y="247130"/>
                        </a:lnTo>
                        <a:lnTo>
                          <a:pt x="460561" y="235897"/>
                        </a:lnTo>
                        <a:lnTo>
                          <a:pt x="456817" y="224664"/>
                        </a:lnTo>
                        <a:lnTo>
                          <a:pt x="453072" y="205942"/>
                        </a:lnTo>
                        <a:lnTo>
                          <a:pt x="453072" y="190964"/>
                        </a:lnTo>
                        <a:lnTo>
                          <a:pt x="449328" y="175987"/>
                        </a:lnTo>
                        <a:lnTo>
                          <a:pt x="445583" y="161009"/>
                        </a:lnTo>
                        <a:lnTo>
                          <a:pt x="438095" y="146032"/>
                        </a:lnTo>
                        <a:lnTo>
                          <a:pt x="434350" y="131054"/>
                        </a:lnTo>
                        <a:lnTo>
                          <a:pt x="423117" y="116076"/>
                        </a:lnTo>
                        <a:lnTo>
                          <a:pt x="411884" y="101099"/>
                        </a:lnTo>
                        <a:lnTo>
                          <a:pt x="400651" y="86121"/>
                        </a:lnTo>
                        <a:lnTo>
                          <a:pt x="389417" y="74888"/>
                        </a:lnTo>
                        <a:lnTo>
                          <a:pt x="374440" y="59910"/>
                        </a:lnTo>
                        <a:lnTo>
                          <a:pt x="363207" y="48677"/>
                        </a:lnTo>
                        <a:lnTo>
                          <a:pt x="348229" y="41188"/>
                        </a:lnTo>
                        <a:lnTo>
                          <a:pt x="336996" y="29955"/>
                        </a:lnTo>
                        <a:lnTo>
                          <a:pt x="322018" y="22466"/>
                        </a:lnTo>
                        <a:lnTo>
                          <a:pt x="307041" y="18722"/>
                        </a:lnTo>
                        <a:lnTo>
                          <a:pt x="292063" y="11233"/>
                        </a:lnTo>
                        <a:lnTo>
                          <a:pt x="277085" y="7489"/>
                        </a:lnTo>
                        <a:lnTo>
                          <a:pt x="262108" y="3744"/>
                        </a:lnTo>
                        <a:lnTo>
                          <a:pt x="247130" y="3744"/>
                        </a:lnTo>
                        <a:lnTo>
                          <a:pt x="232153" y="0"/>
                        </a:lnTo>
                        <a:lnTo>
                          <a:pt x="213431" y="0"/>
                        </a:lnTo>
                        <a:lnTo>
                          <a:pt x="198453" y="3744"/>
                        </a:lnTo>
                        <a:lnTo>
                          <a:pt x="183476" y="3744"/>
                        </a:lnTo>
                        <a:lnTo>
                          <a:pt x="168498" y="7489"/>
                        </a:lnTo>
                        <a:lnTo>
                          <a:pt x="153520" y="11233"/>
                        </a:lnTo>
                        <a:lnTo>
                          <a:pt x="138543" y="14978"/>
                        </a:lnTo>
                        <a:lnTo>
                          <a:pt x="127310" y="22466"/>
                        </a:lnTo>
                        <a:lnTo>
                          <a:pt x="112332" y="26211"/>
                        </a:lnTo>
                        <a:lnTo>
                          <a:pt x="101099" y="33700"/>
                        </a:lnTo>
                        <a:lnTo>
                          <a:pt x="89866" y="41188"/>
                        </a:lnTo>
                        <a:lnTo>
                          <a:pt x="78632" y="48677"/>
                        </a:lnTo>
                        <a:lnTo>
                          <a:pt x="67399" y="59910"/>
                        </a:lnTo>
                        <a:lnTo>
                          <a:pt x="59910" y="67399"/>
                        </a:lnTo>
                        <a:lnTo>
                          <a:pt x="52422" y="78632"/>
                        </a:lnTo>
                        <a:lnTo>
                          <a:pt x="41188" y="89866"/>
                        </a:lnTo>
                        <a:lnTo>
                          <a:pt x="33700" y="97354"/>
                        </a:lnTo>
                        <a:lnTo>
                          <a:pt x="26211" y="112332"/>
                        </a:lnTo>
                        <a:lnTo>
                          <a:pt x="22466" y="123565"/>
                        </a:lnTo>
                        <a:lnTo>
                          <a:pt x="14978" y="134798"/>
                        </a:lnTo>
                        <a:lnTo>
                          <a:pt x="11233" y="149776"/>
                        </a:lnTo>
                        <a:lnTo>
                          <a:pt x="7489" y="164754"/>
                        </a:lnTo>
                        <a:lnTo>
                          <a:pt x="3744" y="179731"/>
                        </a:lnTo>
                        <a:lnTo>
                          <a:pt x="3744" y="194709"/>
                        </a:lnTo>
                        <a:lnTo>
                          <a:pt x="0" y="209686"/>
                        </a:lnTo>
                        <a:lnTo>
                          <a:pt x="0" y="243386"/>
                        </a:lnTo>
                        <a:lnTo>
                          <a:pt x="3744" y="262108"/>
                        </a:lnTo>
                        <a:lnTo>
                          <a:pt x="7489" y="280830"/>
                        </a:lnTo>
                        <a:lnTo>
                          <a:pt x="11233" y="292063"/>
                        </a:lnTo>
                        <a:lnTo>
                          <a:pt x="18722" y="307041"/>
                        </a:lnTo>
                        <a:lnTo>
                          <a:pt x="26211" y="322018"/>
                        </a:lnTo>
                        <a:lnTo>
                          <a:pt x="33700" y="336996"/>
                        </a:lnTo>
                        <a:lnTo>
                          <a:pt x="41188" y="348229"/>
                        </a:lnTo>
                        <a:lnTo>
                          <a:pt x="52422" y="359462"/>
                        </a:lnTo>
                        <a:lnTo>
                          <a:pt x="63655" y="370695"/>
                        </a:lnTo>
                        <a:lnTo>
                          <a:pt x="71144" y="381929"/>
                        </a:lnTo>
                        <a:lnTo>
                          <a:pt x="82377" y="393162"/>
                        </a:lnTo>
                        <a:lnTo>
                          <a:pt x="93610" y="400651"/>
                        </a:lnTo>
                        <a:lnTo>
                          <a:pt x="104843" y="411884"/>
                        </a:lnTo>
                        <a:lnTo>
                          <a:pt x="119821" y="423117"/>
                        </a:lnTo>
                        <a:lnTo>
                          <a:pt x="131054" y="430606"/>
                        </a:lnTo>
                        <a:lnTo>
                          <a:pt x="142287" y="438095"/>
                        </a:lnTo>
                        <a:lnTo>
                          <a:pt x="153520" y="449328"/>
                        </a:lnTo>
                        <a:lnTo>
                          <a:pt x="168498" y="456817"/>
                        </a:lnTo>
                        <a:lnTo>
                          <a:pt x="175987" y="468050"/>
                        </a:lnTo>
                        <a:lnTo>
                          <a:pt x="190964" y="479283"/>
                        </a:lnTo>
                        <a:lnTo>
                          <a:pt x="202198" y="486772"/>
                        </a:lnTo>
                        <a:lnTo>
                          <a:pt x="213431" y="498005"/>
                        </a:lnTo>
                        <a:lnTo>
                          <a:pt x="220920" y="509238"/>
                        </a:lnTo>
                        <a:lnTo>
                          <a:pt x="232153" y="520471"/>
                        </a:lnTo>
                        <a:lnTo>
                          <a:pt x="239642" y="531705"/>
                        </a:lnTo>
                        <a:lnTo>
                          <a:pt x="247130" y="542938"/>
                        </a:lnTo>
                        <a:lnTo>
                          <a:pt x="254619" y="557915"/>
                        </a:lnTo>
                        <a:lnTo>
                          <a:pt x="262108" y="572893"/>
                        </a:lnTo>
                        <a:lnTo>
                          <a:pt x="265852" y="587871"/>
                        </a:lnTo>
                        <a:lnTo>
                          <a:pt x="269597" y="602848"/>
                        </a:lnTo>
                        <a:lnTo>
                          <a:pt x="273341" y="621570"/>
                        </a:lnTo>
                        <a:lnTo>
                          <a:pt x="273341" y="640292"/>
                        </a:lnTo>
                        <a:lnTo>
                          <a:pt x="277085" y="655270"/>
                        </a:lnTo>
                        <a:lnTo>
                          <a:pt x="288319" y="670247"/>
                        </a:lnTo>
                        <a:lnTo>
                          <a:pt x="303296" y="673992"/>
                        </a:lnTo>
                        <a:lnTo>
                          <a:pt x="322018" y="670247"/>
                        </a:lnTo>
                        <a:lnTo>
                          <a:pt x="333251" y="655270"/>
                        </a:lnTo>
                        <a:lnTo>
                          <a:pt x="336996" y="640292"/>
                        </a:lnTo>
                        <a:lnTo>
                          <a:pt x="336996" y="621570"/>
                        </a:lnTo>
                        <a:lnTo>
                          <a:pt x="333251" y="602848"/>
                        </a:lnTo>
                        <a:lnTo>
                          <a:pt x="333251" y="584126"/>
                        </a:lnTo>
                        <a:lnTo>
                          <a:pt x="329507" y="569149"/>
                        </a:lnTo>
                        <a:lnTo>
                          <a:pt x="322018" y="550427"/>
                        </a:lnTo>
                        <a:lnTo>
                          <a:pt x="318274" y="535449"/>
                        </a:lnTo>
                        <a:lnTo>
                          <a:pt x="310785" y="520471"/>
                        </a:lnTo>
                        <a:lnTo>
                          <a:pt x="303296" y="509238"/>
                        </a:lnTo>
                        <a:lnTo>
                          <a:pt x="295807" y="494261"/>
                        </a:lnTo>
                        <a:lnTo>
                          <a:pt x="284574" y="483027"/>
                        </a:lnTo>
                        <a:lnTo>
                          <a:pt x="277085" y="471794"/>
                        </a:lnTo>
                        <a:lnTo>
                          <a:pt x="265852" y="460561"/>
                        </a:lnTo>
                        <a:lnTo>
                          <a:pt x="258363" y="449328"/>
                        </a:lnTo>
                        <a:lnTo>
                          <a:pt x="247130" y="441839"/>
                        </a:lnTo>
                        <a:lnTo>
                          <a:pt x="235897" y="430606"/>
                        </a:lnTo>
                        <a:lnTo>
                          <a:pt x="224664" y="423117"/>
                        </a:lnTo>
                        <a:lnTo>
                          <a:pt x="213431" y="411884"/>
                        </a:lnTo>
                        <a:lnTo>
                          <a:pt x="202198" y="404395"/>
                        </a:lnTo>
                        <a:lnTo>
                          <a:pt x="190964" y="393162"/>
                        </a:lnTo>
                        <a:lnTo>
                          <a:pt x="179731" y="385673"/>
                        </a:lnTo>
                        <a:lnTo>
                          <a:pt x="164754" y="378184"/>
                        </a:lnTo>
                        <a:lnTo>
                          <a:pt x="153520" y="366951"/>
                        </a:lnTo>
                        <a:lnTo>
                          <a:pt x="138543" y="355718"/>
                        </a:lnTo>
                        <a:lnTo>
                          <a:pt x="127310" y="344485"/>
                        </a:lnTo>
                        <a:lnTo>
                          <a:pt x="116076" y="333251"/>
                        </a:lnTo>
                        <a:lnTo>
                          <a:pt x="104843" y="322018"/>
                        </a:lnTo>
                        <a:lnTo>
                          <a:pt x="93610" y="310785"/>
                        </a:lnTo>
                        <a:lnTo>
                          <a:pt x="86121" y="299552"/>
                        </a:lnTo>
                        <a:lnTo>
                          <a:pt x="78632" y="284574"/>
                        </a:lnTo>
                        <a:lnTo>
                          <a:pt x="74888" y="273341"/>
                        </a:lnTo>
                        <a:lnTo>
                          <a:pt x="71144" y="258364"/>
                        </a:lnTo>
                        <a:lnTo>
                          <a:pt x="67399" y="243386"/>
                        </a:lnTo>
                        <a:lnTo>
                          <a:pt x="67399" y="205942"/>
                        </a:lnTo>
                        <a:lnTo>
                          <a:pt x="71144" y="187220"/>
                        </a:lnTo>
                        <a:lnTo>
                          <a:pt x="74888" y="168498"/>
                        </a:lnTo>
                        <a:lnTo>
                          <a:pt x="78632" y="153520"/>
                        </a:lnTo>
                        <a:lnTo>
                          <a:pt x="86121" y="134798"/>
                        </a:lnTo>
                        <a:lnTo>
                          <a:pt x="93610" y="123565"/>
                        </a:lnTo>
                        <a:lnTo>
                          <a:pt x="104843" y="112332"/>
                        </a:lnTo>
                        <a:lnTo>
                          <a:pt x="119821" y="101099"/>
                        </a:lnTo>
                        <a:lnTo>
                          <a:pt x="131054" y="89866"/>
                        </a:lnTo>
                        <a:lnTo>
                          <a:pt x="146032" y="86121"/>
                        </a:lnTo>
                        <a:lnTo>
                          <a:pt x="161009" y="78632"/>
                        </a:lnTo>
                        <a:lnTo>
                          <a:pt x="175987" y="74888"/>
                        </a:lnTo>
                        <a:lnTo>
                          <a:pt x="194709" y="71144"/>
                        </a:lnTo>
                        <a:lnTo>
                          <a:pt x="209686" y="67399"/>
                        </a:lnTo>
                        <a:lnTo>
                          <a:pt x="247130" y="67399"/>
                        </a:lnTo>
                        <a:lnTo>
                          <a:pt x="265852" y="71144"/>
                        </a:lnTo>
                        <a:lnTo>
                          <a:pt x="280830" y="78632"/>
                        </a:lnTo>
                        <a:lnTo>
                          <a:pt x="295807" y="86121"/>
                        </a:lnTo>
                        <a:lnTo>
                          <a:pt x="314529" y="93610"/>
                        </a:lnTo>
                        <a:lnTo>
                          <a:pt x="329507" y="104843"/>
                        </a:lnTo>
                        <a:lnTo>
                          <a:pt x="344485" y="119821"/>
                        </a:lnTo>
                        <a:lnTo>
                          <a:pt x="359462" y="134798"/>
                        </a:lnTo>
                        <a:lnTo>
                          <a:pt x="370695" y="153520"/>
                        </a:lnTo>
                        <a:lnTo>
                          <a:pt x="381929" y="172242"/>
                        </a:lnTo>
                        <a:lnTo>
                          <a:pt x="385673" y="190964"/>
                        </a:lnTo>
                        <a:lnTo>
                          <a:pt x="389417" y="205942"/>
                        </a:lnTo>
                        <a:lnTo>
                          <a:pt x="389417" y="228408"/>
                        </a:lnTo>
                        <a:lnTo>
                          <a:pt x="393162" y="247130"/>
                        </a:lnTo>
                        <a:lnTo>
                          <a:pt x="400651" y="265852"/>
                        </a:lnTo>
                        <a:lnTo>
                          <a:pt x="408139" y="280830"/>
                        </a:lnTo>
                        <a:lnTo>
                          <a:pt x="423117" y="292063"/>
                        </a:lnTo>
                        <a:lnTo>
                          <a:pt x="438095" y="307041"/>
                        </a:lnTo>
                        <a:lnTo>
                          <a:pt x="456817" y="318274"/>
                        </a:lnTo>
                        <a:lnTo>
                          <a:pt x="475539" y="325763"/>
                        </a:lnTo>
                        <a:lnTo>
                          <a:pt x="494261" y="329507"/>
                        </a:lnTo>
                        <a:lnTo>
                          <a:pt x="520471" y="329507"/>
                        </a:lnTo>
                        <a:lnTo>
                          <a:pt x="531705" y="322018"/>
                        </a:lnTo>
                        <a:lnTo>
                          <a:pt x="546682" y="314530"/>
                        </a:lnTo>
                        <a:lnTo>
                          <a:pt x="550427" y="310785"/>
                        </a:lnTo>
                        <a:lnTo>
                          <a:pt x="557915" y="307041"/>
                        </a:lnTo>
                        <a:lnTo>
                          <a:pt x="565404" y="307041"/>
                        </a:lnTo>
                        <a:lnTo>
                          <a:pt x="561660" y="307041"/>
                        </a:lnTo>
                        <a:lnTo>
                          <a:pt x="576637" y="299552"/>
                        </a:lnTo>
                        <a:lnTo>
                          <a:pt x="587871" y="284574"/>
                        </a:lnTo>
                        <a:lnTo>
                          <a:pt x="587871" y="269597"/>
                        </a:lnTo>
                        <a:lnTo>
                          <a:pt x="580382" y="254619"/>
                        </a:lnTo>
                        <a:lnTo>
                          <a:pt x="569149" y="243386"/>
                        </a:lnTo>
                        <a:lnTo>
                          <a:pt x="550427" y="243386"/>
                        </a:lnTo>
                        <a:close/>
                      </a:path>
                    </a:pathLst>
                  </a:custGeom>
                  <a:grpFill/>
                  <a:ln w="12700" cap="flat">
                    <a:solidFill>
                      <a:srgbClr val="55A868"/>
                    </a:solidFill>
                    <a:prstDash val="solid"/>
                    <a:miter/>
                  </a:ln>
                </p:spPr>
                <p:txBody>
                  <a:bodyPr rtlCol="0" anchor="ctr"/>
                  <a:lstStyle/>
                  <a:p>
                    <a:endParaRPr lang="fr-FR" dirty="0"/>
                  </a:p>
                </p:txBody>
              </p:sp>
              <p:sp>
                <p:nvSpPr>
                  <p:cNvPr id="77" name="Forme libre : forme 76">
                    <a:extLst>
                      <a:ext uri="{FF2B5EF4-FFF2-40B4-BE49-F238E27FC236}">
                        <a16:creationId xmlns:a16="http://schemas.microsoft.com/office/drawing/2014/main" id="{C12F4384-4CDE-3113-EE32-4B20A4B2EFDD}"/>
                      </a:ext>
                    </a:extLst>
                  </p:cNvPr>
                  <p:cNvSpPr/>
                  <p:nvPr/>
                </p:nvSpPr>
                <p:spPr>
                  <a:xfrm>
                    <a:off x="1753891" y="5434519"/>
                    <a:ext cx="2752132" cy="864955"/>
                  </a:xfrm>
                  <a:custGeom>
                    <a:avLst/>
                    <a:gdLst>
                      <a:gd name="connsiteX0" fmla="*/ 2737155 w 2752132"/>
                      <a:gd name="connsiteY0" fmla="*/ 786324 h 864955"/>
                      <a:gd name="connsiteX1" fmla="*/ 2733411 w 2752132"/>
                      <a:gd name="connsiteY1" fmla="*/ 782579 h 864955"/>
                      <a:gd name="connsiteX2" fmla="*/ 2729667 w 2752132"/>
                      <a:gd name="connsiteY2" fmla="*/ 782579 h 864955"/>
                      <a:gd name="connsiteX3" fmla="*/ 2722178 w 2752132"/>
                      <a:gd name="connsiteY3" fmla="*/ 778835 h 864955"/>
                      <a:gd name="connsiteX4" fmla="*/ 2718433 w 2752132"/>
                      <a:gd name="connsiteY4" fmla="*/ 775090 h 864955"/>
                      <a:gd name="connsiteX5" fmla="*/ 2710945 w 2752132"/>
                      <a:gd name="connsiteY5" fmla="*/ 771346 h 864955"/>
                      <a:gd name="connsiteX6" fmla="*/ 2707200 w 2752132"/>
                      <a:gd name="connsiteY6" fmla="*/ 767602 h 864955"/>
                      <a:gd name="connsiteX7" fmla="*/ 2699711 w 2752132"/>
                      <a:gd name="connsiteY7" fmla="*/ 763857 h 864955"/>
                      <a:gd name="connsiteX8" fmla="*/ 2692223 w 2752132"/>
                      <a:gd name="connsiteY8" fmla="*/ 760113 h 864955"/>
                      <a:gd name="connsiteX9" fmla="*/ 2680989 w 2752132"/>
                      <a:gd name="connsiteY9" fmla="*/ 756368 h 864955"/>
                      <a:gd name="connsiteX10" fmla="*/ 2673501 w 2752132"/>
                      <a:gd name="connsiteY10" fmla="*/ 748880 h 864955"/>
                      <a:gd name="connsiteX11" fmla="*/ 2666012 w 2752132"/>
                      <a:gd name="connsiteY11" fmla="*/ 745135 h 864955"/>
                      <a:gd name="connsiteX12" fmla="*/ 2654779 w 2752132"/>
                      <a:gd name="connsiteY12" fmla="*/ 737646 h 864955"/>
                      <a:gd name="connsiteX13" fmla="*/ 2647290 w 2752132"/>
                      <a:gd name="connsiteY13" fmla="*/ 733902 h 864955"/>
                      <a:gd name="connsiteX14" fmla="*/ 2636057 w 2752132"/>
                      <a:gd name="connsiteY14" fmla="*/ 726413 h 864955"/>
                      <a:gd name="connsiteX15" fmla="*/ 2624823 w 2752132"/>
                      <a:gd name="connsiteY15" fmla="*/ 718924 h 864955"/>
                      <a:gd name="connsiteX16" fmla="*/ 2613590 w 2752132"/>
                      <a:gd name="connsiteY16" fmla="*/ 715180 h 864955"/>
                      <a:gd name="connsiteX17" fmla="*/ 2602357 w 2752132"/>
                      <a:gd name="connsiteY17" fmla="*/ 707691 h 864955"/>
                      <a:gd name="connsiteX18" fmla="*/ 2587379 w 2752132"/>
                      <a:gd name="connsiteY18" fmla="*/ 700202 h 864955"/>
                      <a:gd name="connsiteX19" fmla="*/ 2576146 w 2752132"/>
                      <a:gd name="connsiteY19" fmla="*/ 692714 h 864955"/>
                      <a:gd name="connsiteX20" fmla="*/ 2561169 w 2752132"/>
                      <a:gd name="connsiteY20" fmla="*/ 681480 h 864955"/>
                      <a:gd name="connsiteX21" fmla="*/ 2549935 w 2752132"/>
                      <a:gd name="connsiteY21" fmla="*/ 673992 h 864955"/>
                      <a:gd name="connsiteX22" fmla="*/ 2534958 w 2752132"/>
                      <a:gd name="connsiteY22" fmla="*/ 666503 h 864955"/>
                      <a:gd name="connsiteX23" fmla="*/ 2519980 w 2752132"/>
                      <a:gd name="connsiteY23" fmla="*/ 659014 h 864955"/>
                      <a:gd name="connsiteX24" fmla="*/ 2505003 w 2752132"/>
                      <a:gd name="connsiteY24" fmla="*/ 651525 h 864955"/>
                      <a:gd name="connsiteX25" fmla="*/ 2490025 w 2752132"/>
                      <a:gd name="connsiteY25" fmla="*/ 644036 h 864955"/>
                      <a:gd name="connsiteX26" fmla="*/ 2475047 w 2752132"/>
                      <a:gd name="connsiteY26" fmla="*/ 632803 h 864955"/>
                      <a:gd name="connsiteX27" fmla="*/ 2460070 w 2752132"/>
                      <a:gd name="connsiteY27" fmla="*/ 625315 h 864955"/>
                      <a:gd name="connsiteX28" fmla="*/ 2445092 w 2752132"/>
                      <a:gd name="connsiteY28" fmla="*/ 614081 h 864955"/>
                      <a:gd name="connsiteX29" fmla="*/ 2426370 w 2752132"/>
                      <a:gd name="connsiteY29" fmla="*/ 606593 h 864955"/>
                      <a:gd name="connsiteX30" fmla="*/ 2411393 w 2752132"/>
                      <a:gd name="connsiteY30" fmla="*/ 595359 h 864955"/>
                      <a:gd name="connsiteX31" fmla="*/ 2392671 w 2752132"/>
                      <a:gd name="connsiteY31" fmla="*/ 584126 h 864955"/>
                      <a:gd name="connsiteX32" fmla="*/ 2377693 w 2752132"/>
                      <a:gd name="connsiteY32" fmla="*/ 576637 h 864955"/>
                      <a:gd name="connsiteX33" fmla="*/ 2358971 w 2752132"/>
                      <a:gd name="connsiteY33" fmla="*/ 565404 h 864955"/>
                      <a:gd name="connsiteX34" fmla="*/ 2343994 w 2752132"/>
                      <a:gd name="connsiteY34" fmla="*/ 557915 h 864955"/>
                      <a:gd name="connsiteX35" fmla="*/ 2325272 w 2752132"/>
                      <a:gd name="connsiteY35" fmla="*/ 546682 h 864955"/>
                      <a:gd name="connsiteX36" fmla="*/ 2306550 w 2752132"/>
                      <a:gd name="connsiteY36" fmla="*/ 535449 h 864955"/>
                      <a:gd name="connsiteX37" fmla="*/ 2287828 w 2752132"/>
                      <a:gd name="connsiteY37" fmla="*/ 524216 h 864955"/>
                      <a:gd name="connsiteX38" fmla="*/ 2269106 w 2752132"/>
                      <a:gd name="connsiteY38" fmla="*/ 512983 h 864955"/>
                      <a:gd name="connsiteX39" fmla="*/ 2254128 w 2752132"/>
                      <a:gd name="connsiteY39" fmla="*/ 501749 h 864955"/>
                      <a:gd name="connsiteX40" fmla="*/ 2235406 w 2752132"/>
                      <a:gd name="connsiteY40" fmla="*/ 494261 h 864955"/>
                      <a:gd name="connsiteX41" fmla="*/ 2216684 w 2752132"/>
                      <a:gd name="connsiteY41" fmla="*/ 483027 h 864955"/>
                      <a:gd name="connsiteX42" fmla="*/ 2197962 w 2752132"/>
                      <a:gd name="connsiteY42" fmla="*/ 471794 h 864955"/>
                      <a:gd name="connsiteX43" fmla="*/ 2175496 w 2752132"/>
                      <a:gd name="connsiteY43" fmla="*/ 460561 h 864955"/>
                      <a:gd name="connsiteX44" fmla="*/ 2156774 w 2752132"/>
                      <a:gd name="connsiteY44" fmla="*/ 449328 h 864955"/>
                      <a:gd name="connsiteX45" fmla="*/ 2141796 w 2752132"/>
                      <a:gd name="connsiteY45" fmla="*/ 438095 h 864955"/>
                      <a:gd name="connsiteX46" fmla="*/ 2119330 w 2752132"/>
                      <a:gd name="connsiteY46" fmla="*/ 426861 h 864955"/>
                      <a:gd name="connsiteX47" fmla="*/ 2100608 w 2752132"/>
                      <a:gd name="connsiteY47" fmla="*/ 415628 h 864955"/>
                      <a:gd name="connsiteX48" fmla="*/ 2081886 w 2752132"/>
                      <a:gd name="connsiteY48" fmla="*/ 404395 h 864955"/>
                      <a:gd name="connsiteX49" fmla="*/ 2063164 w 2752132"/>
                      <a:gd name="connsiteY49" fmla="*/ 393162 h 864955"/>
                      <a:gd name="connsiteX50" fmla="*/ 2044442 w 2752132"/>
                      <a:gd name="connsiteY50" fmla="*/ 381929 h 864955"/>
                      <a:gd name="connsiteX51" fmla="*/ 2025720 w 2752132"/>
                      <a:gd name="connsiteY51" fmla="*/ 370695 h 864955"/>
                      <a:gd name="connsiteX52" fmla="*/ 2006998 w 2752132"/>
                      <a:gd name="connsiteY52" fmla="*/ 363207 h 864955"/>
                      <a:gd name="connsiteX53" fmla="*/ 1988276 w 2752132"/>
                      <a:gd name="connsiteY53" fmla="*/ 351973 h 864955"/>
                      <a:gd name="connsiteX54" fmla="*/ 1969554 w 2752132"/>
                      <a:gd name="connsiteY54" fmla="*/ 340740 h 864955"/>
                      <a:gd name="connsiteX55" fmla="*/ 1950832 w 2752132"/>
                      <a:gd name="connsiteY55" fmla="*/ 329507 h 864955"/>
                      <a:gd name="connsiteX56" fmla="*/ 1932110 w 2752132"/>
                      <a:gd name="connsiteY56" fmla="*/ 318274 h 864955"/>
                      <a:gd name="connsiteX57" fmla="*/ 1913388 w 2752132"/>
                      <a:gd name="connsiteY57" fmla="*/ 307041 h 864955"/>
                      <a:gd name="connsiteX58" fmla="*/ 1894666 w 2752132"/>
                      <a:gd name="connsiteY58" fmla="*/ 295807 h 864955"/>
                      <a:gd name="connsiteX59" fmla="*/ 1875944 w 2752132"/>
                      <a:gd name="connsiteY59" fmla="*/ 284574 h 864955"/>
                      <a:gd name="connsiteX60" fmla="*/ 1857222 w 2752132"/>
                      <a:gd name="connsiteY60" fmla="*/ 273341 h 864955"/>
                      <a:gd name="connsiteX61" fmla="*/ 1838500 w 2752132"/>
                      <a:gd name="connsiteY61" fmla="*/ 265852 h 864955"/>
                      <a:gd name="connsiteX62" fmla="*/ 1819778 w 2752132"/>
                      <a:gd name="connsiteY62" fmla="*/ 254619 h 864955"/>
                      <a:gd name="connsiteX63" fmla="*/ 1804800 w 2752132"/>
                      <a:gd name="connsiteY63" fmla="*/ 243386 h 864955"/>
                      <a:gd name="connsiteX64" fmla="*/ 1786078 w 2752132"/>
                      <a:gd name="connsiteY64" fmla="*/ 232153 h 864955"/>
                      <a:gd name="connsiteX65" fmla="*/ 1767356 w 2752132"/>
                      <a:gd name="connsiteY65" fmla="*/ 224664 h 864955"/>
                      <a:gd name="connsiteX66" fmla="*/ 1752379 w 2752132"/>
                      <a:gd name="connsiteY66" fmla="*/ 213431 h 864955"/>
                      <a:gd name="connsiteX67" fmla="*/ 1733657 w 2752132"/>
                      <a:gd name="connsiteY67" fmla="*/ 202198 h 864955"/>
                      <a:gd name="connsiteX68" fmla="*/ 1718679 w 2752132"/>
                      <a:gd name="connsiteY68" fmla="*/ 194709 h 864955"/>
                      <a:gd name="connsiteX69" fmla="*/ 1699957 w 2752132"/>
                      <a:gd name="connsiteY69" fmla="*/ 183476 h 864955"/>
                      <a:gd name="connsiteX70" fmla="*/ 1684979 w 2752132"/>
                      <a:gd name="connsiteY70" fmla="*/ 175987 h 864955"/>
                      <a:gd name="connsiteX71" fmla="*/ 1666257 w 2752132"/>
                      <a:gd name="connsiteY71" fmla="*/ 164754 h 864955"/>
                      <a:gd name="connsiteX72" fmla="*/ 1655024 w 2752132"/>
                      <a:gd name="connsiteY72" fmla="*/ 157265 h 864955"/>
                      <a:gd name="connsiteX73" fmla="*/ 1636302 w 2752132"/>
                      <a:gd name="connsiteY73" fmla="*/ 149776 h 864955"/>
                      <a:gd name="connsiteX74" fmla="*/ 1621325 w 2752132"/>
                      <a:gd name="connsiteY74" fmla="*/ 138543 h 864955"/>
                      <a:gd name="connsiteX75" fmla="*/ 1606347 w 2752132"/>
                      <a:gd name="connsiteY75" fmla="*/ 131054 h 864955"/>
                      <a:gd name="connsiteX76" fmla="*/ 1591369 w 2752132"/>
                      <a:gd name="connsiteY76" fmla="*/ 123565 h 864955"/>
                      <a:gd name="connsiteX77" fmla="*/ 1580136 w 2752132"/>
                      <a:gd name="connsiteY77" fmla="*/ 116076 h 864955"/>
                      <a:gd name="connsiteX78" fmla="*/ 1565159 w 2752132"/>
                      <a:gd name="connsiteY78" fmla="*/ 108588 h 864955"/>
                      <a:gd name="connsiteX79" fmla="*/ 1553925 w 2752132"/>
                      <a:gd name="connsiteY79" fmla="*/ 97354 h 864955"/>
                      <a:gd name="connsiteX80" fmla="*/ 1538948 w 2752132"/>
                      <a:gd name="connsiteY80" fmla="*/ 89866 h 864955"/>
                      <a:gd name="connsiteX81" fmla="*/ 1527715 w 2752132"/>
                      <a:gd name="connsiteY81" fmla="*/ 86121 h 864955"/>
                      <a:gd name="connsiteX82" fmla="*/ 1516481 w 2752132"/>
                      <a:gd name="connsiteY82" fmla="*/ 78632 h 864955"/>
                      <a:gd name="connsiteX83" fmla="*/ 1505248 w 2752132"/>
                      <a:gd name="connsiteY83" fmla="*/ 71144 h 864955"/>
                      <a:gd name="connsiteX84" fmla="*/ 1494015 w 2752132"/>
                      <a:gd name="connsiteY84" fmla="*/ 63655 h 864955"/>
                      <a:gd name="connsiteX85" fmla="*/ 1482782 w 2752132"/>
                      <a:gd name="connsiteY85" fmla="*/ 59910 h 864955"/>
                      <a:gd name="connsiteX86" fmla="*/ 1471549 w 2752132"/>
                      <a:gd name="connsiteY86" fmla="*/ 52422 h 864955"/>
                      <a:gd name="connsiteX87" fmla="*/ 1464060 w 2752132"/>
                      <a:gd name="connsiteY87" fmla="*/ 48677 h 864955"/>
                      <a:gd name="connsiteX88" fmla="*/ 1452827 w 2752132"/>
                      <a:gd name="connsiteY88" fmla="*/ 41188 h 864955"/>
                      <a:gd name="connsiteX89" fmla="*/ 1445338 w 2752132"/>
                      <a:gd name="connsiteY89" fmla="*/ 37444 h 864955"/>
                      <a:gd name="connsiteX90" fmla="*/ 1437849 w 2752132"/>
                      <a:gd name="connsiteY90" fmla="*/ 33700 h 864955"/>
                      <a:gd name="connsiteX91" fmla="*/ 1430360 w 2752132"/>
                      <a:gd name="connsiteY91" fmla="*/ 29955 h 864955"/>
                      <a:gd name="connsiteX92" fmla="*/ 1422871 w 2752132"/>
                      <a:gd name="connsiteY92" fmla="*/ 26211 h 864955"/>
                      <a:gd name="connsiteX93" fmla="*/ 1415383 w 2752132"/>
                      <a:gd name="connsiteY93" fmla="*/ 22466 h 864955"/>
                      <a:gd name="connsiteX94" fmla="*/ 1411638 w 2752132"/>
                      <a:gd name="connsiteY94" fmla="*/ 18722 h 864955"/>
                      <a:gd name="connsiteX95" fmla="*/ 1404149 w 2752132"/>
                      <a:gd name="connsiteY95" fmla="*/ 14978 h 864955"/>
                      <a:gd name="connsiteX96" fmla="*/ 1400405 w 2752132"/>
                      <a:gd name="connsiteY96" fmla="*/ 11233 h 864955"/>
                      <a:gd name="connsiteX97" fmla="*/ 1396661 w 2752132"/>
                      <a:gd name="connsiteY97" fmla="*/ 11233 h 864955"/>
                      <a:gd name="connsiteX98" fmla="*/ 1392916 w 2752132"/>
                      <a:gd name="connsiteY98" fmla="*/ 7489 h 864955"/>
                      <a:gd name="connsiteX99" fmla="*/ 1389172 w 2752132"/>
                      <a:gd name="connsiteY99" fmla="*/ 3744 h 864955"/>
                      <a:gd name="connsiteX100" fmla="*/ 1377939 w 2752132"/>
                      <a:gd name="connsiteY100" fmla="*/ 0 h 864955"/>
                      <a:gd name="connsiteX101" fmla="*/ 1370450 w 2752132"/>
                      <a:gd name="connsiteY101" fmla="*/ 0 h 864955"/>
                      <a:gd name="connsiteX102" fmla="*/ 1359217 w 2752132"/>
                      <a:gd name="connsiteY102" fmla="*/ 3744 h 864955"/>
                      <a:gd name="connsiteX103" fmla="*/ 1355472 w 2752132"/>
                      <a:gd name="connsiteY103" fmla="*/ 7489 h 864955"/>
                      <a:gd name="connsiteX104" fmla="*/ 1351728 w 2752132"/>
                      <a:gd name="connsiteY104" fmla="*/ 11233 h 864955"/>
                      <a:gd name="connsiteX105" fmla="*/ 1347983 w 2752132"/>
                      <a:gd name="connsiteY105" fmla="*/ 11233 h 864955"/>
                      <a:gd name="connsiteX106" fmla="*/ 1340495 w 2752132"/>
                      <a:gd name="connsiteY106" fmla="*/ 14978 h 864955"/>
                      <a:gd name="connsiteX107" fmla="*/ 1336750 w 2752132"/>
                      <a:gd name="connsiteY107" fmla="*/ 18722 h 864955"/>
                      <a:gd name="connsiteX108" fmla="*/ 1333006 w 2752132"/>
                      <a:gd name="connsiteY108" fmla="*/ 22466 h 864955"/>
                      <a:gd name="connsiteX109" fmla="*/ 1325517 w 2752132"/>
                      <a:gd name="connsiteY109" fmla="*/ 26211 h 864955"/>
                      <a:gd name="connsiteX110" fmla="*/ 1318028 w 2752132"/>
                      <a:gd name="connsiteY110" fmla="*/ 29955 h 864955"/>
                      <a:gd name="connsiteX111" fmla="*/ 1310540 w 2752132"/>
                      <a:gd name="connsiteY111" fmla="*/ 33700 h 864955"/>
                      <a:gd name="connsiteX112" fmla="*/ 1303051 w 2752132"/>
                      <a:gd name="connsiteY112" fmla="*/ 37444 h 864955"/>
                      <a:gd name="connsiteX113" fmla="*/ 1295562 w 2752132"/>
                      <a:gd name="connsiteY113" fmla="*/ 44933 h 864955"/>
                      <a:gd name="connsiteX114" fmla="*/ 1284329 w 2752132"/>
                      <a:gd name="connsiteY114" fmla="*/ 48677 h 864955"/>
                      <a:gd name="connsiteX115" fmla="*/ 1276840 w 2752132"/>
                      <a:gd name="connsiteY115" fmla="*/ 56166 h 864955"/>
                      <a:gd name="connsiteX116" fmla="*/ 1265607 w 2752132"/>
                      <a:gd name="connsiteY116" fmla="*/ 59910 h 864955"/>
                      <a:gd name="connsiteX117" fmla="*/ 1254374 w 2752132"/>
                      <a:gd name="connsiteY117" fmla="*/ 67399 h 864955"/>
                      <a:gd name="connsiteX118" fmla="*/ 1243140 w 2752132"/>
                      <a:gd name="connsiteY118" fmla="*/ 71144 h 864955"/>
                      <a:gd name="connsiteX119" fmla="*/ 1231907 w 2752132"/>
                      <a:gd name="connsiteY119" fmla="*/ 78632 h 864955"/>
                      <a:gd name="connsiteX120" fmla="*/ 1220674 w 2752132"/>
                      <a:gd name="connsiteY120" fmla="*/ 86121 h 864955"/>
                      <a:gd name="connsiteX121" fmla="*/ 1209441 w 2752132"/>
                      <a:gd name="connsiteY121" fmla="*/ 93610 h 864955"/>
                      <a:gd name="connsiteX122" fmla="*/ 1194463 w 2752132"/>
                      <a:gd name="connsiteY122" fmla="*/ 101099 h 864955"/>
                      <a:gd name="connsiteX123" fmla="*/ 1183230 w 2752132"/>
                      <a:gd name="connsiteY123" fmla="*/ 108588 h 864955"/>
                      <a:gd name="connsiteX124" fmla="*/ 1168252 w 2752132"/>
                      <a:gd name="connsiteY124" fmla="*/ 116076 h 864955"/>
                      <a:gd name="connsiteX125" fmla="*/ 1157019 w 2752132"/>
                      <a:gd name="connsiteY125" fmla="*/ 127310 h 864955"/>
                      <a:gd name="connsiteX126" fmla="*/ 1142042 w 2752132"/>
                      <a:gd name="connsiteY126" fmla="*/ 134798 h 864955"/>
                      <a:gd name="connsiteX127" fmla="*/ 1127064 w 2752132"/>
                      <a:gd name="connsiteY127" fmla="*/ 142287 h 864955"/>
                      <a:gd name="connsiteX128" fmla="*/ 1112086 w 2752132"/>
                      <a:gd name="connsiteY128" fmla="*/ 153520 h 864955"/>
                      <a:gd name="connsiteX129" fmla="*/ 1097109 w 2752132"/>
                      <a:gd name="connsiteY129" fmla="*/ 161009 h 864955"/>
                      <a:gd name="connsiteX130" fmla="*/ 1082131 w 2752132"/>
                      <a:gd name="connsiteY130" fmla="*/ 172242 h 864955"/>
                      <a:gd name="connsiteX131" fmla="*/ 1067154 w 2752132"/>
                      <a:gd name="connsiteY131" fmla="*/ 179731 h 864955"/>
                      <a:gd name="connsiteX132" fmla="*/ 1048432 w 2752132"/>
                      <a:gd name="connsiteY132" fmla="*/ 187220 h 864955"/>
                      <a:gd name="connsiteX133" fmla="*/ 1033454 w 2752132"/>
                      <a:gd name="connsiteY133" fmla="*/ 198453 h 864955"/>
                      <a:gd name="connsiteX134" fmla="*/ 1014732 w 2752132"/>
                      <a:gd name="connsiteY134" fmla="*/ 209686 h 864955"/>
                      <a:gd name="connsiteX135" fmla="*/ 999754 w 2752132"/>
                      <a:gd name="connsiteY135" fmla="*/ 217175 h 864955"/>
                      <a:gd name="connsiteX136" fmla="*/ 981032 w 2752132"/>
                      <a:gd name="connsiteY136" fmla="*/ 228408 h 864955"/>
                      <a:gd name="connsiteX137" fmla="*/ 966055 w 2752132"/>
                      <a:gd name="connsiteY137" fmla="*/ 239641 h 864955"/>
                      <a:gd name="connsiteX138" fmla="*/ 947333 w 2752132"/>
                      <a:gd name="connsiteY138" fmla="*/ 250875 h 864955"/>
                      <a:gd name="connsiteX139" fmla="*/ 928611 w 2752132"/>
                      <a:gd name="connsiteY139" fmla="*/ 262108 h 864955"/>
                      <a:gd name="connsiteX140" fmla="*/ 909889 w 2752132"/>
                      <a:gd name="connsiteY140" fmla="*/ 269597 h 864955"/>
                      <a:gd name="connsiteX141" fmla="*/ 894911 w 2752132"/>
                      <a:gd name="connsiteY141" fmla="*/ 280830 h 864955"/>
                      <a:gd name="connsiteX142" fmla="*/ 876189 w 2752132"/>
                      <a:gd name="connsiteY142" fmla="*/ 292063 h 864955"/>
                      <a:gd name="connsiteX143" fmla="*/ 857467 w 2752132"/>
                      <a:gd name="connsiteY143" fmla="*/ 303296 h 864955"/>
                      <a:gd name="connsiteX144" fmla="*/ 838745 w 2752132"/>
                      <a:gd name="connsiteY144" fmla="*/ 314529 h 864955"/>
                      <a:gd name="connsiteX145" fmla="*/ 820023 w 2752132"/>
                      <a:gd name="connsiteY145" fmla="*/ 325763 h 864955"/>
                      <a:gd name="connsiteX146" fmla="*/ 801301 w 2752132"/>
                      <a:gd name="connsiteY146" fmla="*/ 336996 h 864955"/>
                      <a:gd name="connsiteX147" fmla="*/ 782579 w 2752132"/>
                      <a:gd name="connsiteY147" fmla="*/ 348229 h 864955"/>
                      <a:gd name="connsiteX148" fmla="*/ 763857 w 2752132"/>
                      <a:gd name="connsiteY148" fmla="*/ 359462 h 864955"/>
                      <a:gd name="connsiteX149" fmla="*/ 745135 w 2752132"/>
                      <a:gd name="connsiteY149" fmla="*/ 370695 h 864955"/>
                      <a:gd name="connsiteX150" fmla="*/ 726413 w 2752132"/>
                      <a:gd name="connsiteY150" fmla="*/ 381929 h 864955"/>
                      <a:gd name="connsiteX151" fmla="*/ 707691 w 2752132"/>
                      <a:gd name="connsiteY151" fmla="*/ 393162 h 864955"/>
                      <a:gd name="connsiteX152" fmla="*/ 688969 w 2752132"/>
                      <a:gd name="connsiteY152" fmla="*/ 404395 h 864955"/>
                      <a:gd name="connsiteX153" fmla="*/ 670247 w 2752132"/>
                      <a:gd name="connsiteY153" fmla="*/ 415628 h 864955"/>
                      <a:gd name="connsiteX154" fmla="*/ 651525 w 2752132"/>
                      <a:gd name="connsiteY154" fmla="*/ 426861 h 864955"/>
                      <a:gd name="connsiteX155" fmla="*/ 632803 w 2752132"/>
                      <a:gd name="connsiteY155" fmla="*/ 438095 h 864955"/>
                      <a:gd name="connsiteX156" fmla="*/ 614081 w 2752132"/>
                      <a:gd name="connsiteY156" fmla="*/ 449328 h 864955"/>
                      <a:gd name="connsiteX157" fmla="*/ 591615 w 2752132"/>
                      <a:gd name="connsiteY157" fmla="*/ 460561 h 864955"/>
                      <a:gd name="connsiteX158" fmla="*/ 576637 w 2752132"/>
                      <a:gd name="connsiteY158" fmla="*/ 471794 h 864955"/>
                      <a:gd name="connsiteX159" fmla="*/ 557915 w 2752132"/>
                      <a:gd name="connsiteY159" fmla="*/ 483027 h 864955"/>
                      <a:gd name="connsiteX160" fmla="*/ 539193 w 2752132"/>
                      <a:gd name="connsiteY160" fmla="*/ 494261 h 864955"/>
                      <a:gd name="connsiteX161" fmla="*/ 520471 w 2752132"/>
                      <a:gd name="connsiteY161" fmla="*/ 505494 h 864955"/>
                      <a:gd name="connsiteX162" fmla="*/ 501749 w 2752132"/>
                      <a:gd name="connsiteY162" fmla="*/ 516727 h 864955"/>
                      <a:gd name="connsiteX163" fmla="*/ 483027 w 2752132"/>
                      <a:gd name="connsiteY163" fmla="*/ 527960 h 864955"/>
                      <a:gd name="connsiteX164" fmla="*/ 464305 w 2752132"/>
                      <a:gd name="connsiteY164" fmla="*/ 535449 h 864955"/>
                      <a:gd name="connsiteX165" fmla="*/ 445583 w 2752132"/>
                      <a:gd name="connsiteY165" fmla="*/ 546682 h 864955"/>
                      <a:gd name="connsiteX166" fmla="*/ 430606 w 2752132"/>
                      <a:gd name="connsiteY166" fmla="*/ 557915 h 864955"/>
                      <a:gd name="connsiteX167" fmla="*/ 411884 w 2752132"/>
                      <a:gd name="connsiteY167" fmla="*/ 569149 h 864955"/>
                      <a:gd name="connsiteX168" fmla="*/ 393162 w 2752132"/>
                      <a:gd name="connsiteY168" fmla="*/ 580382 h 864955"/>
                      <a:gd name="connsiteX169" fmla="*/ 378184 w 2752132"/>
                      <a:gd name="connsiteY169" fmla="*/ 587871 h 864955"/>
                      <a:gd name="connsiteX170" fmla="*/ 359462 w 2752132"/>
                      <a:gd name="connsiteY170" fmla="*/ 599104 h 864955"/>
                      <a:gd name="connsiteX171" fmla="*/ 344485 w 2752132"/>
                      <a:gd name="connsiteY171" fmla="*/ 610337 h 864955"/>
                      <a:gd name="connsiteX172" fmla="*/ 325763 w 2752132"/>
                      <a:gd name="connsiteY172" fmla="*/ 617826 h 864955"/>
                      <a:gd name="connsiteX173" fmla="*/ 310785 w 2752132"/>
                      <a:gd name="connsiteY173" fmla="*/ 629059 h 864955"/>
                      <a:gd name="connsiteX174" fmla="*/ 292063 w 2752132"/>
                      <a:gd name="connsiteY174" fmla="*/ 640292 h 864955"/>
                      <a:gd name="connsiteX175" fmla="*/ 280830 w 2752132"/>
                      <a:gd name="connsiteY175" fmla="*/ 647781 h 864955"/>
                      <a:gd name="connsiteX176" fmla="*/ 262108 w 2752132"/>
                      <a:gd name="connsiteY176" fmla="*/ 659014 h 864955"/>
                      <a:gd name="connsiteX177" fmla="*/ 247130 w 2752132"/>
                      <a:gd name="connsiteY177" fmla="*/ 666503 h 864955"/>
                      <a:gd name="connsiteX178" fmla="*/ 232153 w 2752132"/>
                      <a:gd name="connsiteY178" fmla="*/ 673992 h 864955"/>
                      <a:gd name="connsiteX179" fmla="*/ 220920 w 2752132"/>
                      <a:gd name="connsiteY179" fmla="*/ 681480 h 864955"/>
                      <a:gd name="connsiteX180" fmla="*/ 205942 w 2752132"/>
                      <a:gd name="connsiteY180" fmla="*/ 692714 h 864955"/>
                      <a:gd name="connsiteX181" fmla="*/ 190964 w 2752132"/>
                      <a:gd name="connsiteY181" fmla="*/ 700202 h 864955"/>
                      <a:gd name="connsiteX182" fmla="*/ 179731 w 2752132"/>
                      <a:gd name="connsiteY182" fmla="*/ 707691 h 864955"/>
                      <a:gd name="connsiteX183" fmla="*/ 164754 w 2752132"/>
                      <a:gd name="connsiteY183" fmla="*/ 715180 h 864955"/>
                      <a:gd name="connsiteX184" fmla="*/ 153520 w 2752132"/>
                      <a:gd name="connsiteY184" fmla="*/ 722669 h 864955"/>
                      <a:gd name="connsiteX185" fmla="*/ 142287 w 2752132"/>
                      <a:gd name="connsiteY185" fmla="*/ 730158 h 864955"/>
                      <a:gd name="connsiteX186" fmla="*/ 131054 w 2752132"/>
                      <a:gd name="connsiteY186" fmla="*/ 737646 h 864955"/>
                      <a:gd name="connsiteX187" fmla="*/ 119821 w 2752132"/>
                      <a:gd name="connsiteY187" fmla="*/ 745135 h 864955"/>
                      <a:gd name="connsiteX188" fmla="*/ 108588 w 2752132"/>
                      <a:gd name="connsiteY188" fmla="*/ 748880 h 864955"/>
                      <a:gd name="connsiteX189" fmla="*/ 97354 w 2752132"/>
                      <a:gd name="connsiteY189" fmla="*/ 756368 h 864955"/>
                      <a:gd name="connsiteX190" fmla="*/ 89866 w 2752132"/>
                      <a:gd name="connsiteY190" fmla="*/ 760113 h 864955"/>
                      <a:gd name="connsiteX191" fmla="*/ 78632 w 2752132"/>
                      <a:gd name="connsiteY191" fmla="*/ 767602 h 864955"/>
                      <a:gd name="connsiteX192" fmla="*/ 71144 w 2752132"/>
                      <a:gd name="connsiteY192" fmla="*/ 771346 h 864955"/>
                      <a:gd name="connsiteX193" fmla="*/ 63655 w 2752132"/>
                      <a:gd name="connsiteY193" fmla="*/ 775090 h 864955"/>
                      <a:gd name="connsiteX194" fmla="*/ 56166 w 2752132"/>
                      <a:gd name="connsiteY194" fmla="*/ 782579 h 864955"/>
                      <a:gd name="connsiteX195" fmla="*/ 48677 w 2752132"/>
                      <a:gd name="connsiteY195" fmla="*/ 786324 h 864955"/>
                      <a:gd name="connsiteX196" fmla="*/ 41188 w 2752132"/>
                      <a:gd name="connsiteY196" fmla="*/ 790068 h 864955"/>
                      <a:gd name="connsiteX197" fmla="*/ 37444 w 2752132"/>
                      <a:gd name="connsiteY197" fmla="*/ 793812 h 864955"/>
                      <a:gd name="connsiteX198" fmla="*/ 29955 w 2752132"/>
                      <a:gd name="connsiteY198" fmla="*/ 797557 h 864955"/>
                      <a:gd name="connsiteX199" fmla="*/ 26211 w 2752132"/>
                      <a:gd name="connsiteY199" fmla="*/ 797557 h 864955"/>
                      <a:gd name="connsiteX200" fmla="*/ 22466 w 2752132"/>
                      <a:gd name="connsiteY200" fmla="*/ 801301 h 864955"/>
                      <a:gd name="connsiteX201" fmla="*/ 18722 w 2752132"/>
                      <a:gd name="connsiteY201" fmla="*/ 805046 h 864955"/>
                      <a:gd name="connsiteX202" fmla="*/ 14978 w 2752132"/>
                      <a:gd name="connsiteY202" fmla="*/ 805046 h 864955"/>
                      <a:gd name="connsiteX203" fmla="*/ 3744 w 2752132"/>
                      <a:gd name="connsiteY203" fmla="*/ 816279 h 864955"/>
                      <a:gd name="connsiteX204" fmla="*/ 0 w 2752132"/>
                      <a:gd name="connsiteY204" fmla="*/ 835001 h 864955"/>
                      <a:gd name="connsiteX205" fmla="*/ 7489 w 2752132"/>
                      <a:gd name="connsiteY205" fmla="*/ 849978 h 864955"/>
                      <a:gd name="connsiteX206" fmla="*/ 18722 w 2752132"/>
                      <a:gd name="connsiteY206" fmla="*/ 861212 h 864955"/>
                      <a:gd name="connsiteX207" fmla="*/ 33700 w 2752132"/>
                      <a:gd name="connsiteY207" fmla="*/ 864956 h 864955"/>
                      <a:gd name="connsiteX208" fmla="*/ 52422 w 2752132"/>
                      <a:gd name="connsiteY208" fmla="*/ 861212 h 864955"/>
                      <a:gd name="connsiteX209" fmla="*/ 56166 w 2752132"/>
                      <a:gd name="connsiteY209" fmla="*/ 857467 h 864955"/>
                      <a:gd name="connsiteX210" fmla="*/ 59910 w 2752132"/>
                      <a:gd name="connsiteY210" fmla="*/ 853723 h 864955"/>
                      <a:gd name="connsiteX211" fmla="*/ 67399 w 2752132"/>
                      <a:gd name="connsiteY211" fmla="*/ 849978 h 864955"/>
                      <a:gd name="connsiteX212" fmla="*/ 71144 w 2752132"/>
                      <a:gd name="connsiteY212" fmla="*/ 849978 h 864955"/>
                      <a:gd name="connsiteX213" fmla="*/ 78632 w 2752132"/>
                      <a:gd name="connsiteY213" fmla="*/ 846234 h 864955"/>
                      <a:gd name="connsiteX214" fmla="*/ 82377 w 2752132"/>
                      <a:gd name="connsiteY214" fmla="*/ 842490 h 864955"/>
                      <a:gd name="connsiteX215" fmla="*/ 89866 w 2752132"/>
                      <a:gd name="connsiteY215" fmla="*/ 835001 h 864955"/>
                      <a:gd name="connsiteX216" fmla="*/ 97354 w 2752132"/>
                      <a:gd name="connsiteY216" fmla="*/ 831256 h 864955"/>
                      <a:gd name="connsiteX217" fmla="*/ 104843 w 2752132"/>
                      <a:gd name="connsiteY217" fmla="*/ 827512 h 864955"/>
                      <a:gd name="connsiteX218" fmla="*/ 116076 w 2752132"/>
                      <a:gd name="connsiteY218" fmla="*/ 820023 h 864955"/>
                      <a:gd name="connsiteX219" fmla="*/ 123565 w 2752132"/>
                      <a:gd name="connsiteY219" fmla="*/ 816279 h 864955"/>
                      <a:gd name="connsiteX220" fmla="*/ 134798 w 2752132"/>
                      <a:gd name="connsiteY220" fmla="*/ 808790 h 864955"/>
                      <a:gd name="connsiteX221" fmla="*/ 146032 w 2752132"/>
                      <a:gd name="connsiteY221" fmla="*/ 805046 h 864955"/>
                      <a:gd name="connsiteX222" fmla="*/ 157265 w 2752132"/>
                      <a:gd name="connsiteY222" fmla="*/ 797557 h 864955"/>
                      <a:gd name="connsiteX223" fmla="*/ 168498 w 2752132"/>
                      <a:gd name="connsiteY223" fmla="*/ 790068 h 864955"/>
                      <a:gd name="connsiteX224" fmla="*/ 179731 w 2752132"/>
                      <a:gd name="connsiteY224" fmla="*/ 782579 h 864955"/>
                      <a:gd name="connsiteX225" fmla="*/ 190964 w 2752132"/>
                      <a:gd name="connsiteY225" fmla="*/ 775090 h 864955"/>
                      <a:gd name="connsiteX226" fmla="*/ 202198 w 2752132"/>
                      <a:gd name="connsiteY226" fmla="*/ 767602 h 864955"/>
                      <a:gd name="connsiteX227" fmla="*/ 217175 w 2752132"/>
                      <a:gd name="connsiteY227" fmla="*/ 760113 h 864955"/>
                      <a:gd name="connsiteX228" fmla="*/ 228408 w 2752132"/>
                      <a:gd name="connsiteY228" fmla="*/ 752624 h 864955"/>
                      <a:gd name="connsiteX229" fmla="*/ 243386 w 2752132"/>
                      <a:gd name="connsiteY229" fmla="*/ 745135 h 864955"/>
                      <a:gd name="connsiteX230" fmla="*/ 258363 w 2752132"/>
                      <a:gd name="connsiteY230" fmla="*/ 737646 h 864955"/>
                      <a:gd name="connsiteX231" fmla="*/ 273341 w 2752132"/>
                      <a:gd name="connsiteY231" fmla="*/ 726413 h 864955"/>
                      <a:gd name="connsiteX232" fmla="*/ 288319 w 2752132"/>
                      <a:gd name="connsiteY232" fmla="*/ 718924 h 864955"/>
                      <a:gd name="connsiteX233" fmla="*/ 303296 w 2752132"/>
                      <a:gd name="connsiteY233" fmla="*/ 707691 h 864955"/>
                      <a:gd name="connsiteX234" fmla="*/ 318274 w 2752132"/>
                      <a:gd name="connsiteY234" fmla="*/ 700202 h 864955"/>
                      <a:gd name="connsiteX235" fmla="*/ 333251 w 2752132"/>
                      <a:gd name="connsiteY235" fmla="*/ 688969 h 864955"/>
                      <a:gd name="connsiteX236" fmla="*/ 351973 w 2752132"/>
                      <a:gd name="connsiteY236" fmla="*/ 677736 h 864955"/>
                      <a:gd name="connsiteX237" fmla="*/ 366951 w 2752132"/>
                      <a:gd name="connsiteY237" fmla="*/ 670247 h 864955"/>
                      <a:gd name="connsiteX238" fmla="*/ 385673 w 2752132"/>
                      <a:gd name="connsiteY238" fmla="*/ 659014 h 864955"/>
                      <a:gd name="connsiteX239" fmla="*/ 400651 w 2752132"/>
                      <a:gd name="connsiteY239" fmla="*/ 651525 h 864955"/>
                      <a:gd name="connsiteX240" fmla="*/ 419373 w 2752132"/>
                      <a:gd name="connsiteY240" fmla="*/ 640292 h 864955"/>
                      <a:gd name="connsiteX241" fmla="*/ 438095 w 2752132"/>
                      <a:gd name="connsiteY241" fmla="*/ 629059 h 864955"/>
                      <a:gd name="connsiteX242" fmla="*/ 453072 w 2752132"/>
                      <a:gd name="connsiteY242" fmla="*/ 617826 h 864955"/>
                      <a:gd name="connsiteX243" fmla="*/ 471794 w 2752132"/>
                      <a:gd name="connsiteY243" fmla="*/ 606593 h 864955"/>
                      <a:gd name="connsiteX244" fmla="*/ 490516 w 2752132"/>
                      <a:gd name="connsiteY244" fmla="*/ 595359 h 864955"/>
                      <a:gd name="connsiteX245" fmla="*/ 509238 w 2752132"/>
                      <a:gd name="connsiteY245" fmla="*/ 584126 h 864955"/>
                      <a:gd name="connsiteX246" fmla="*/ 527960 w 2752132"/>
                      <a:gd name="connsiteY246" fmla="*/ 576637 h 864955"/>
                      <a:gd name="connsiteX247" fmla="*/ 546682 w 2752132"/>
                      <a:gd name="connsiteY247" fmla="*/ 565404 h 864955"/>
                      <a:gd name="connsiteX248" fmla="*/ 565404 w 2752132"/>
                      <a:gd name="connsiteY248" fmla="*/ 554171 h 864955"/>
                      <a:gd name="connsiteX249" fmla="*/ 584126 w 2752132"/>
                      <a:gd name="connsiteY249" fmla="*/ 542938 h 864955"/>
                      <a:gd name="connsiteX250" fmla="*/ 602848 w 2752132"/>
                      <a:gd name="connsiteY250" fmla="*/ 531705 h 864955"/>
                      <a:gd name="connsiteX251" fmla="*/ 621570 w 2752132"/>
                      <a:gd name="connsiteY251" fmla="*/ 520471 h 864955"/>
                      <a:gd name="connsiteX252" fmla="*/ 640292 w 2752132"/>
                      <a:gd name="connsiteY252" fmla="*/ 509238 h 864955"/>
                      <a:gd name="connsiteX253" fmla="*/ 659014 w 2752132"/>
                      <a:gd name="connsiteY253" fmla="*/ 494261 h 864955"/>
                      <a:gd name="connsiteX254" fmla="*/ 677736 w 2752132"/>
                      <a:gd name="connsiteY254" fmla="*/ 483027 h 864955"/>
                      <a:gd name="connsiteX255" fmla="*/ 696458 w 2752132"/>
                      <a:gd name="connsiteY255" fmla="*/ 471794 h 864955"/>
                      <a:gd name="connsiteX256" fmla="*/ 715180 w 2752132"/>
                      <a:gd name="connsiteY256" fmla="*/ 460561 h 864955"/>
                      <a:gd name="connsiteX257" fmla="*/ 737647 w 2752132"/>
                      <a:gd name="connsiteY257" fmla="*/ 449328 h 864955"/>
                      <a:gd name="connsiteX258" fmla="*/ 756369 w 2752132"/>
                      <a:gd name="connsiteY258" fmla="*/ 438095 h 864955"/>
                      <a:gd name="connsiteX259" fmla="*/ 775090 w 2752132"/>
                      <a:gd name="connsiteY259" fmla="*/ 426861 h 864955"/>
                      <a:gd name="connsiteX260" fmla="*/ 793812 w 2752132"/>
                      <a:gd name="connsiteY260" fmla="*/ 415628 h 864955"/>
                      <a:gd name="connsiteX261" fmla="*/ 812534 w 2752132"/>
                      <a:gd name="connsiteY261" fmla="*/ 404395 h 864955"/>
                      <a:gd name="connsiteX262" fmla="*/ 831256 w 2752132"/>
                      <a:gd name="connsiteY262" fmla="*/ 393162 h 864955"/>
                      <a:gd name="connsiteX263" fmla="*/ 849978 w 2752132"/>
                      <a:gd name="connsiteY263" fmla="*/ 381929 h 864955"/>
                      <a:gd name="connsiteX264" fmla="*/ 868700 w 2752132"/>
                      <a:gd name="connsiteY264" fmla="*/ 370695 h 864955"/>
                      <a:gd name="connsiteX265" fmla="*/ 887422 w 2752132"/>
                      <a:gd name="connsiteY265" fmla="*/ 359462 h 864955"/>
                      <a:gd name="connsiteX266" fmla="*/ 906144 w 2752132"/>
                      <a:gd name="connsiteY266" fmla="*/ 348229 h 864955"/>
                      <a:gd name="connsiteX267" fmla="*/ 924866 w 2752132"/>
                      <a:gd name="connsiteY267" fmla="*/ 336996 h 864955"/>
                      <a:gd name="connsiteX268" fmla="*/ 943588 w 2752132"/>
                      <a:gd name="connsiteY268" fmla="*/ 325763 h 864955"/>
                      <a:gd name="connsiteX269" fmla="*/ 962310 w 2752132"/>
                      <a:gd name="connsiteY269" fmla="*/ 314529 h 864955"/>
                      <a:gd name="connsiteX270" fmla="*/ 981032 w 2752132"/>
                      <a:gd name="connsiteY270" fmla="*/ 307041 h 864955"/>
                      <a:gd name="connsiteX271" fmla="*/ 996010 w 2752132"/>
                      <a:gd name="connsiteY271" fmla="*/ 295807 h 864955"/>
                      <a:gd name="connsiteX272" fmla="*/ 1014732 w 2752132"/>
                      <a:gd name="connsiteY272" fmla="*/ 284574 h 864955"/>
                      <a:gd name="connsiteX273" fmla="*/ 1033454 w 2752132"/>
                      <a:gd name="connsiteY273" fmla="*/ 273341 h 864955"/>
                      <a:gd name="connsiteX274" fmla="*/ 1048432 w 2752132"/>
                      <a:gd name="connsiteY274" fmla="*/ 265852 h 864955"/>
                      <a:gd name="connsiteX275" fmla="*/ 1067154 w 2752132"/>
                      <a:gd name="connsiteY275" fmla="*/ 254619 h 864955"/>
                      <a:gd name="connsiteX276" fmla="*/ 1082131 w 2752132"/>
                      <a:gd name="connsiteY276" fmla="*/ 243386 h 864955"/>
                      <a:gd name="connsiteX277" fmla="*/ 1100853 w 2752132"/>
                      <a:gd name="connsiteY277" fmla="*/ 235897 h 864955"/>
                      <a:gd name="connsiteX278" fmla="*/ 1115831 w 2752132"/>
                      <a:gd name="connsiteY278" fmla="*/ 224664 h 864955"/>
                      <a:gd name="connsiteX279" fmla="*/ 1130808 w 2752132"/>
                      <a:gd name="connsiteY279" fmla="*/ 217175 h 864955"/>
                      <a:gd name="connsiteX280" fmla="*/ 1145786 w 2752132"/>
                      <a:gd name="connsiteY280" fmla="*/ 205942 h 864955"/>
                      <a:gd name="connsiteX281" fmla="*/ 1160764 w 2752132"/>
                      <a:gd name="connsiteY281" fmla="*/ 198453 h 864955"/>
                      <a:gd name="connsiteX282" fmla="*/ 1175741 w 2752132"/>
                      <a:gd name="connsiteY282" fmla="*/ 187220 h 864955"/>
                      <a:gd name="connsiteX283" fmla="*/ 1190719 w 2752132"/>
                      <a:gd name="connsiteY283" fmla="*/ 179731 h 864955"/>
                      <a:gd name="connsiteX284" fmla="*/ 1205696 w 2752132"/>
                      <a:gd name="connsiteY284" fmla="*/ 172242 h 864955"/>
                      <a:gd name="connsiteX285" fmla="*/ 1216930 w 2752132"/>
                      <a:gd name="connsiteY285" fmla="*/ 164754 h 864955"/>
                      <a:gd name="connsiteX286" fmla="*/ 1231907 w 2752132"/>
                      <a:gd name="connsiteY286" fmla="*/ 157265 h 864955"/>
                      <a:gd name="connsiteX287" fmla="*/ 1243140 w 2752132"/>
                      <a:gd name="connsiteY287" fmla="*/ 149776 h 864955"/>
                      <a:gd name="connsiteX288" fmla="*/ 1258118 w 2752132"/>
                      <a:gd name="connsiteY288" fmla="*/ 142287 h 864955"/>
                      <a:gd name="connsiteX289" fmla="*/ 1269351 w 2752132"/>
                      <a:gd name="connsiteY289" fmla="*/ 134798 h 864955"/>
                      <a:gd name="connsiteX290" fmla="*/ 1280584 w 2752132"/>
                      <a:gd name="connsiteY290" fmla="*/ 127310 h 864955"/>
                      <a:gd name="connsiteX291" fmla="*/ 1291818 w 2752132"/>
                      <a:gd name="connsiteY291" fmla="*/ 119821 h 864955"/>
                      <a:gd name="connsiteX292" fmla="*/ 1303051 w 2752132"/>
                      <a:gd name="connsiteY292" fmla="*/ 116076 h 864955"/>
                      <a:gd name="connsiteX293" fmla="*/ 1310540 w 2752132"/>
                      <a:gd name="connsiteY293" fmla="*/ 108588 h 864955"/>
                      <a:gd name="connsiteX294" fmla="*/ 1321773 w 2752132"/>
                      <a:gd name="connsiteY294" fmla="*/ 101099 h 864955"/>
                      <a:gd name="connsiteX295" fmla="*/ 1329261 w 2752132"/>
                      <a:gd name="connsiteY295" fmla="*/ 97354 h 864955"/>
                      <a:gd name="connsiteX296" fmla="*/ 1336750 w 2752132"/>
                      <a:gd name="connsiteY296" fmla="*/ 93610 h 864955"/>
                      <a:gd name="connsiteX297" fmla="*/ 1347983 w 2752132"/>
                      <a:gd name="connsiteY297" fmla="*/ 86121 h 864955"/>
                      <a:gd name="connsiteX298" fmla="*/ 1351728 w 2752132"/>
                      <a:gd name="connsiteY298" fmla="*/ 82377 h 864955"/>
                      <a:gd name="connsiteX299" fmla="*/ 1359217 w 2752132"/>
                      <a:gd name="connsiteY299" fmla="*/ 78632 h 864955"/>
                      <a:gd name="connsiteX300" fmla="*/ 1366705 w 2752132"/>
                      <a:gd name="connsiteY300" fmla="*/ 74888 h 864955"/>
                      <a:gd name="connsiteX301" fmla="*/ 1370450 w 2752132"/>
                      <a:gd name="connsiteY301" fmla="*/ 71144 h 864955"/>
                      <a:gd name="connsiteX302" fmla="*/ 1374194 w 2752132"/>
                      <a:gd name="connsiteY302" fmla="*/ 71144 h 864955"/>
                      <a:gd name="connsiteX303" fmla="*/ 1377939 w 2752132"/>
                      <a:gd name="connsiteY303" fmla="*/ 67399 h 864955"/>
                      <a:gd name="connsiteX304" fmla="*/ 1381683 w 2752132"/>
                      <a:gd name="connsiteY304" fmla="*/ 67399 h 864955"/>
                      <a:gd name="connsiteX305" fmla="*/ 1385427 w 2752132"/>
                      <a:gd name="connsiteY305" fmla="*/ 63655 h 864955"/>
                      <a:gd name="connsiteX306" fmla="*/ 1389172 w 2752132"/>
                      <a:gd name="connsiteY306" fmla="*/ 63655 h 864955"/>
                      <a:gd name="connsiteX307" fmla="*/ 1389172 w 2752132"/>
                      <a:gd name="connsiteY307" fmla="*/ 59910 h 864955"/>
                      <a:gd name="connsiteX308" fmla="*/ 1377939 w 2752132"/>
                      <a:gd name="connsiteY308" fmla="*/ 67399 h 864955"/>
                      <a:gd name="connsiteX309" fmla="*/ 1370450 w 2752132"/>
                      <a:gd name="connsiteY309" fmla="*/ 67399 h 864955"/>
                      <a:gd name="connsiteX310" fmla="*/ 1359217 w 2752132"/>
                      <a:gd name="connsiteY310" fmla="*/ 63655 h 864955"/>
                      <a:gd name="connsiteX311" fmla="*/ 1362961 w 2752132"/>
                      <a:gd name="connsiteY311" fmla="*/ 63655 h 864955"/>
                      <a:gd name="connsiteX312" fmla="*/ 1366705 w 2752132"/>
                      <a:gd name="connsiteY312" fmla="*/ 67399 h 864955"/>
                      <a:gd name="connsiteX313" fmla="*/ 1370450 w 2752132"/>
                      <a:gd name="connsiteY313" fmla="*/ 67399 h 864955"/>
                      <a:gd name="connsiteX314" fmla="*/ 1374194 w 2752132"/>
                      <a:gd name="connsiteY314" fmla="*/ 71144 h 864955"/>
                      <a:gd name="connsiteX315" fmla="*/ 1377939 w 2752132"/>
                      <a:gd name="connsiteY315" fmla="*/ 71144 h 864955"/>
                      <a:gd name="connsiteX316" fmla="*/ 1381683 w 2752132"/>
                      <a:gd name="connsiteY316" fmla="*/ 74888 h 864955"/>
                      <a:gd name="connsiteX317" fmla="*/ 1389172 w 2752132"/>
                      <a:gd name="connsiteY317" fmla="*/ 78632 h 864955"/>
                      <a:gd name="connsiteX318" fmla="*/ 1396661 w 2752132"/>
                      <a:gd name="connsiteY318" fmla="*/ 82377 h 864955"/>
                      <a:gd name="connsiteX319" fmla="*/ 1404149 w 2752132"/>
                      <a:gd name="connsiteY319" fmla="*/ 86121 h 864955"/>
                      <a:gd name="connsiteX320" fmla="*/ 1411638 w 2752132"/>
                      <a:gd name="connsiteY320" fmla="*/ 93610 h 864955"/>
                      <a:gd name="connsiteX321" fmla="*/ 1419127 w 2752132"/>
                      <a:gd name="connsiteY321" fmla="*/ 97354 h 864955"/>
                      <a:gd name="connsiteX322" fmla="*/ 1430360 w 2752132"/>
                      <a:gd name="connsiteY322" fmla="*/ 101099 h 864955"/>
                      <a:gd name="connsiteX323" fmla="*/ 1437849 w 2752132"/>
                      <a:gd name="connsiteY323" fmla="*/ 108588 h 864955"/>
                      <a:gd name="connsiteX324" fmla="*/ 1449082 w 2752132"/>
                      <a:gd name="connsiteY324" fmla="*/ 112332 h 864955"/>
                      <a:gd name="connsiteX325" fmla="*/ 1460315 w 2752132"/>
                      <a:gd name="connsiteY325" fmla="*/ 119821 h 864955"/>
                      <a:gd name="connsiteX326" fmla="*/ 1471549 w 2752132"/>
                      <a:gd name="connsiteY326" fmla="*/ 127310 h 864955"/>
                      <a:gd name="connsiteX327" fmla="*/ 1482782 w 2752132"/>
                      <a:gd name="connsiteY327" fmla="*/ 134798 h 864955"/>
                      <a:gd name="connsiteX328" fmla="*/ 1494015 w 2752132"/>
                      <a:gd name="connsiteY328" fmla="*/ 142287 h 864955"/>
                      <a:gd name="connsiteX329" fmla="*/ 1508993 w 2752132"/>
                      <a:gd name="connsiteY329" fmla="*/ 149776 h 864955"/>
                      <a:gd name="connsiteX330" fmla="*/ 1520226 w 2752132"/>
                      <a:gd name="connsiteY330" fmla="*/ 157265 h 864955"/>
                      <a:gd name="connsiteX331" fmla="*/ 1535203 w 2752132"/>
                      <a:gd name="connsiteY331" fmla="*/ 164754 h 864955"/>
                      <a:gd name="connsiteX332" fmla="*/ 1550181 w 2752132"/>
                      <a:gd name="connsiteY332" fmla="*/ 172242 h 864955"/>
                      <a:gd name="connsiteX333" fmla="*/ 1561414 w 2752132"/>
                      <a:gd name="connsiteY333" fmla="*/ 179731 h 864955"/>
                      <a:gd name="connsiteX334" fmla="*/ 1576392 w 2752132"/>
                      <a:gd name="connsiteY334" fmla="*/ 187220 h 864955"/>
                      <a:gd name="connsiteX335" fmla="*/ 1591369 w 2752132"/>
                      <a:gd name="connsiteY335" fmla="*/ 194709 h 864955"/>
                      <a:gd name="connsiteX336" fmla="*/ 1606347 w 2752132"/>
                      <a:gd name="connsiteY336" fmla="*/ 205942 h 864955"/>
                      <a:gd name="connsiteX337" fmla="*/ 1625069 w 2752132"/>
                      <a:gd name="connsiteY337" fmla="*/ 213431 h 864955"/>
                      <a:gd name="connsiteX338" fmla="*/ 1640047 w 2752132"/>
                      <a:gd name="connsiteY338" fmla="*/ 224664 h 864955"/>
                      <a:gd name="connsiteX339" fmla="*/ 1655024 w 2752132"/>
                      <a:gd name="connsiteY339" fmla="*/ 232153 h 864955"/>
                      <a:gd name="connsiteX340" fmla="*/ 1673746 w 2752132"/>
                      <a:gd name="connsiteY340" fmla="*/ 243386 h 864955"/>
                      <a:gd name="connsiteX341" fmla="*/ 1688724 w 2752132"/>
                      <a:gd name="connsiteY341" fmla="*/ 254619 h 864955"/>
                      <a:gd name="connsiteX342" fmla="*/ 1707446 w 2752132"/>
                      <a:gd name="connsiteY342" fmla="*/ 262108 h 864955"/>
                      <a:gd name="connsiteX343" fmla="*/ 1726168 w 2752132"/>
                      <a:gd name="connsiteY343" fmla="*/ 273341 h 864955"/>
                      <a:gd name="connsiteX344" fmla="*/ 1741145 w 2752132"/>
                      <a:gd name="connsiteY344" fmla="*/ 280830 h 864955"/>
                      <a:gd name="connsiteX345" fmla="*/ 1759867 w 2752132"/>
                      <a:gd name="connsiteY345" fmla="*/ 292063 h 864955"/>
                      <a:gd name="connsiteX346" fmla="*/ 1778589 w 2752132"/>
                      <a:gd name="connsiteY346" fmla="*/ 303296 h 864955"/>
                      <a:gd name="connsiteX347" fmla="*/ 1797311 w 2752132"/>
                      <a:gd name="connsiteY347" fmla="*/ 314529 h 864955"/>
                      <a:gd name="connsiteX348" fmla="*/ 1816033 w 2752132"/>
                      <a:gd name="connsiteY348" fmla="*/ 325763 h 864955"/>
                      <a:gd name="connsiteX349" fmla="*/ 1834755 w 2752132"/>
                      <a:gd name="connsiteY349" fmla="*/ 336996 h 864955"/>
                      <a:gd name="connsiteX350" fmla="*/ 1853477 w 2752132"/>
                      <a:gd name="connsiteY350" fmla="*/ 348229 h 864955"/>
                      <a:gd name="connsiteX351" fmla="*/ 1872199 w 2752132"/>
                      <a:gd name="connsiteY351" fmla="*/ 359462 h 864955"/>
                      <a:gd name="connsiteX352" fmla="*/ 1890921 w 2752132"/>
                      <a:gd name="connsiteY352" fmla="*/ 366951 h 864955"/>
                      <a:gd name="connsiteX353" fmla="*/ 1909643 w 2752132"/>
                      <a:gd name="connsiteY353" fmla="*/ 378184 h 864955"/>
                      <a:gd name="connsiteX354" fmla="*/ 1928365 w 2752132"/>
                      <a:gd name="connsiteY354" fmla="*/ 389417 h 864955"/>
                      <a:gd name="connsiteX355" fmla="*/ 1947087 w 2752132"/>
                      <a:gd name="connsiteY355" fmla="*/ 400651 h 864955"/>
                      <a:gd name="connsiteX356" fmla="*/ 1965809 w 2752132"/>
                      <a:gd name="connsiteY356" fmla="*/ 411884 h 864955"/>
                      <a:gd name="connsiteX357" fmla="*/ 1984531 w 2752132"/>
                      <a:gd name="connsiteY357" fmla="*/ 423117 h 864955"/>
                      <a:gd name="connsiteX358" fmla="*/ 2006998 w 2752132"/>
                      <a:gd name="connsiteY358" fmla="*/ 434350 h 864955"/>
                      <a:gd name="connsiteX359" fmla="*/ 2025720 w 2752132"/>
                      <a:gd name="connsiteY359" fmla="*/ 449328 h 864955"/>
                      <a:gd name="connsiteX360" fmla="*/ 2044442 w 2752132"/>
                      <a:gd name="connsiteY360" fmla="*/ 460561 h 864955"/>
                      <a:gd name="connsiteX361" fmla="*/ 2063164 w 2752132"/>
                      <a:gd name="connsiteY361" fmla="*/ 468050 h 864955"/>
                      <a:gd name="connsiteX362" fmla="*/ 2085630 w 2752132"/>
                      <a:gd name="connsiteY362" fmla="*/ 479283 h 864955"/>
                      <a:gd name="connsiteX363" fmla="*/ 2104352 w 2752132"/>
                      <a:gd name="connsiteY363" fmla="*/ 490516 h 864955"/>
                      <a:gd name="connsiteX364" fmla="*/ 2123074 w 2752132"/>
                      <a:gd name="connsiteY364" fmla="*/ 501749 h 864955"/>
                      <a:gd name="connsiteX365" fmla="*/ 2141796 w 2752132"/>
                      <a:gd name="connsiteY365" fmla="*/ 512983 h 864955"/>
                      <a:gd name="connsiteX366" fmla="*/ 2160518 w 2752132"/>
                      <a:gd name="connsiteY366" fmla="*/ 524216 h 864955"/>
                      <a:gd name="connsiteX367" fmla="*/ 2179240 w 2752132"/>
                      <a:gd name="connsiteY367" fmla="*/ 535449 h 864955"/>
                      <a:gd name="connsiteX368" fmla="*/ 2197962 w 2752132"/>
                      <a:gd name="connsiteY368" fmla="*/ 546682 h 864955"/>
                      <a:gd name="connsiteX369" fmla="*/ 2220428 w 2752132"/>
                      <a:gd name="connsiteY369" fmla="*/ 557915 h 864955"/>
                      <a:gd name="connsiteX370" fmla="*/ 2239150 w 2752132"/>
                      <a:gd name="connsiteY370" fmla="*/ 569149 h 864955"/>
                      <a:gd name="connsiteX371" fmla="*/ 2257872 w 2752132"/>
                      <a:gd name="connsiteY371" fmla="*/ 580382 h 864955"/>
                      <a:gd name="connsiteX372" fmla="*/ 2272850 w 2752132"/>
                      <a:gd name="connsiteY372" fmla="*/ 591615 h 864955"/>
                      <a:gd name="connsiteX373" fmla="*/ 2291572 w 2752132"/>
                      <a:gd name="connsiteY373" fmla="*/ 602848 h 864955"/>
                      <a:gd name="connsiteX374" fmla="*/ 2310294 w 2752132"/>
                      <a:gd name="connsiteY374" fmla="*/ 614081 h 864955"/>
                      <a:gd name="connsiteX375" fmla="*/ 2329016 w 2752132"/>
                      <a:gd name="connsiteY375" fmla="*/ 621570 h 864955"/>
                      <a:gd name="connsiteX376" fmla="*/ 2347738 w 2752132"/>
                      <a:gd name="connsiteY376" fmla="*/ 632803 h 864955"/>
                      <a:gd name="connsiteX377" fmla="*/ 2362716 w 2752132"/>
                      <a:gd name="connsiteY377" fmla="*/ 644036 h 864955"/>
                      <a:gd name="connsiteX378" fmla="*/ 2381438 w 2752132"/>
                      <a:gd name="connsiteY378" fmla="*/ 655270 h 864955"/>
                      <a:gd name="connsiteX379" fmla="*/ 2396415 w 2752132"/>
                      <a:gd name="connsiteY379" fmla="*/ 662758 h 864955"/>
                      <a:gd name="connsiteX380" fmla="*/ 2415137 w 2752132"/>
                      <a:gd name="connsiteY380" fmla="*/ 670247 h 864955"/>
                      <a:gd name="connsiteX381" fmla="*/ 2430115 w 2752132"/>
                      <a:gd name="connsiteY381" fmla="*/ 681480 h 864955"/>
                      <a:gd name="connsiteX382" fmla="*/ 2445092 w 2752132"/>
                      <a:gd name="connsiteY382" fmla="*/ 688969 h 864955"/>
                      <a:gd name="connsiteX383" fmla="*/ 2460070 w 2752132"/>
                      <a:gd name="connsiteY383" fmla="*/ 700202 h 864955"/>
                      <a:gd name="connsiteX384" fmla="*/ 2475047 w 2752132"/>
                      <a:gd name="connsiteY384" fmla="*/ 707691 h 864955"/>
                      <a:gd name="connsiteX385" fmla="*/ 2490025 w 2752132"/>
                      <a:gd name="connsiteY385" fmla="*/ 718924 h 864955"/>
                      <a:gd name="connsiteX386" fmla="*/ 2505003 w 2752132"/>
                      <a:gd name="connsiteY386" fmla="*/ 726413 h 864955"/>
                      <a:gd name="connsiteX387" fmla="*/ 2519980 w 2752132"/>
                      <a:gd name="connsiteY387" fmla="*/ 733902 h 864955"/>
                      <a:gd name="connsiteX388" fmla="*/ 2534958 w 2752132"/>
                      <a:gd name="connsiteY388" fmla="*/ 741391 h 864955"/>
                      <a:gd name="connsiteX389" fmla="*/ 2549935 w 2752132"/>
                      <a:gd name="connsiteY389" fmla="*/ 752624 h 864955"/>
                      <a:gd name="connsiteX390" fmla="*/ 2561169 w 2752132"/>
                      <a:gd name="connsiteY390" fmla="*/ 760113 h 864955"/>
                      <a:gd name="connsiteX391" fmla="*/ 2572402 w 2752132"/>
                      <a:gd name="connsiteY391" fmla="*/ 763857 h 864955"/>
                      <a:gd name="connsiteX392" fmla="*/ 2583635 w 2752132"/>
                      <a:gd name="connsiteY392" fmla="*/ 771346 h 864955"/>
                      <a:gd name="connsiteX393" fmla="*/ 2594868 w 2752132"/>
                      <a:gd name="connsiteY393" fmla="*/ 778835 h 864955"/>
                      <a:gd name="connsiteX394" fmla="*/ 2606101 w 2752132"/>
                      <a:gd name="connsiteY394" fmla="*/ 786324 h 864955"/>
                      <a:gd name="connsiteX395" fmla="*/ 2617335 w 2752132"/>
                      <a:gd name="connsiteY395" fmla="*/ 790068 h 864955"/>
                      <a:gd name="connsiteX396" fmla="*/ 2628568 w 2752132"/>
                      <a:gd name="connsiteY396" fmla="*/ 797557 h 864955"/>
                      <a:gd name="connsiteX397" fmla="*/ 2639801 w 2752132"/>
                      <a:gd name="connsiteY397" fmla="*/ 801301 h 864955"/>
                      <a:gd name="connsiteX398" fmla="*/ 2647290 w 2752132"/>
                      <a:gd name="connsiteY398" fmla="*/ 808790 h 864955"/>
                      <a:gd name="connsiteX399" fmla="*/ 2654779 w 2752132"/>
                      <a:gd name="connsiteY399" fmla="*/ 812534 h 864955"/>
                      <a:gd name="connsiteX400" fmla="*/ 2662267 w 2752132"/>
                      <a:gd name="connsiteY400" fmla="*/ 816279 h 864955"/>
                      <a:gd name="connsiteX401" fmla="*/ 2669756 w 2752132"/>
                      <a:gd name="connsiteY401" fmla="*/ 823768 h 864955"/>
                      <a:gd name="connsiteX402" fmla="*/ 2677245 w 2752132"/>
                      <a:gd name="connsiteY402" fmla="*/ 827512 h 864955"/>
                      <a:gd name="connsiteX403" fmla="*/ 2680989 w 2752132"/>
                      <a:gd name="connsiteY403" fmla="*/ 831256 h 864955"/>
                      <a:gd name="connsiteX404" fmla="*/ 2688478 w 2752132"/>
                      <a:gd name="connsiteY404" fmla="*/ 835001 h 864955"/>
                      <a:gd name="connsiteX405" fmla="*/ 2692223 w 2752132"/>
                      <a:gd name="connsiteY405" fmla="*/ 835001 h 864955"/>
                      <a:gd name="connsiteX406" fmla="*/ 2695967 w 2752132"/>
                      <a:gd name="connsiteY406" fmla="*/ 838745 h 864955"/>
                      <a:gd name="connsiteX407" fmla="*/ 2699711 w 2752132"/>
                      <a:gd name="connsiteY407" fmla="*/ 842490 h 864955"/>
                      <a:gd name="connsiteX408" fmla="*/ 2703456 w 2752132"/>
                      <a:gd name="connsiteY408" fmla="*/ 842490 h 864955"/>
                      <a:gd name="connsiteX409" fmla="*/ 2718433 w 2752132"/>
                      <a:gd name="connsiteY409" fmla="*/ 846234 h 864955"/>
                      <a:gd name="connsiteX410" fmla="*/ 2733411 w 2752132"/>
                      <a:gd name="connsiteY410" fmla="*/ 846234 h 864955"/>
                      <a:gd name="connsiteX411" fmla="*/ 2748389 w 2752132"/>
                      <a:gd name="connsiteY411" fmla="*/ 835001 h 864955"/>
                      <a:gd name="connsiteX412" fmla="*/ 2752133 w 2752132"/>
                      <a:gd name="connsiteY412" fmla="*/ 816279 h 864955"/>
                      <a:gd name="connsiteX413" fmla="*/ 2748389 w 2752132"/>
                      <a:gd name="connsiteY413" fmla="*/ 801301 h 864955"/>
                      <a:gd name="connsiteX414" fmla="*/ 2737155 w 2752132"/>
                      <a:gd name="connsiteY414" fmla="*/ 786324 h 864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Lst>
                    <a:rect l="l" t="t" r="r" b="b"/>
                    <a:pathLst>
                      <a:path w="2752132" h="864955">
                        <a:moveTo>
                          <a:pt x="2737155" y="786324"/>
                        </a:moveTo>
                        <a:lnTo>
                          <a:pt x="2733411" y="782579"/>
                        </a:lnTo>
                        <a:lnTo>
                          <a:pt x="2729667" y="782579"/>
                        </a:lnTo>
                        <a:lnTo>
                          <a:pt x="2722178" y="778835"/>
                        </a:lnTo>
                        <a:lnTo>
                          <a:pt x="2718433" y="775090"/>
                        </a:lnTo>
                        <a:lnTo>
                          <a:pt x="2710945" y="771346"/>
                        </a:lnTo>
                        <a:lnTo>
                          <a:pt x="2707200" y="767602"/>
                        </a:lnTo>
                        <a:lnTo>
                          <a:pt x="2699711" y="763857"/>
                        </a:lnTo>
                        <a:lnTo>
                          <a:pt x="2692223" y="760113"/>
                        </a:lnTo>
                        <a:lnTo>
                          <a:pt x="2680989" y="756368"/>
                        </a:lnTo>
                        <a:lnTo>
                          <a:pt x="2673501" y="748880"/>
                        </a:lnTo>
                        <a:lnTo>
                          <a:pt x="2666012" y="745135"/>
                        </a:lnTo>
                        <a:lnTo>
                          <a:pt x="2654779" y="737646"/>
                        </a:lnTo>
                        <a:lnTo>
                          <a:pt x="2647290" y="733902"/>
                        </a:lnTo>
                        <a:lnTo>
                          <a:pt x="2636057" y="726413"/>
                        </a:lnTo>
                        <a:lnTo>
                          <a:pt x="2624823" y="718924"/>
                        </a:lnTo>
                        <a:lnTo>
                          <a:pt x="2613590" y="715180"/>
                        </a:lnTo>
                        <a:lnTo>
                          <a:pt x="2602357" y="707691"/>
                        </a:lnTo>
                        <a:lnTo>
                          <a:pt x="2587379" y="700202"/>
                        </a:lnTo>
                        <a:lnTo>
                          <a:pt x="2576146" y="692714"/>
                        </a:lnTo>
                        <a:lnTo>
                          <a:pt x="2561169" y="681480"/>
                        </a:lnTo>
                        <a:lnTo>
                          <a:pt x="2549935" y="673992"/>
                        </a:lnTo>
                        <a:lnTo>
                          <a:pt x="2534958" y="666503"/>
                        </a:lnTo>
                        <a:lnTo>
                          <a:pt x="2519980" y="659014"/>
                        </a:lnTo>
                        <a:lnTo>
                          <a:pt x="2505003" y="651525"/>
                        </a:lnTo>
                        <a:lnTo>
                          <a:pt x="2490025" y="644036"/>
                        </a:lnTo>
                        <a:lnTo>
                          <a:pt x="2475047" y="632803"/>
                        </a:lnTo>
                        <a:lnTo>
                          <a:pt x="2460070" y="625315"/>
                        </a:lnTo>
                        <a:lnTo>
                          <a:pt x="2445092" y="614081"/>
                        </a:lnTo>
                        <a:lnTo>
                          <a:pt x="2426370" y="606593"/>
                        </a:lnTo>
                        <a:lnTo>
                          <a:pt x="2411393" y="595359"/>
                        </a:lnTo>
                        <a:lnTo>
                          <a:pt x="2392671" y="584126"/>
                        </a:lnTo>
                        <a:lnTo>
                          <a:pt x="2377693" y="576637"/>
                        </a:lnTo>
                        <a:lnTo>
                          <a:pt x="2358971" y="565404"/>
                        </a:lnTo>
                        <a:lnTo>
                          <a:pt x="2343994" y="557915"/>
                        </a:lnTo>
                        <a:lnTo>
                          <a:pt x="2325272" y="546682"/>
                        </a:lnTo>
                        <a:lnTo>
                          <a:pt x="2306550" y="535449"/>
                        </a:lnTo>
                        <a:lnTo>
                          <a:pt x="2287828" y="524216"/>
                        </a:lnTo>
                        <a:lnTo>
                          <a:pt x="2269106" y="512983"/>
                        </a:lnTo>
                        <a:lnTo>
                          <a:pt x="2254128" y="501749"/>
                        </a:lnTo>
                        <a:lnTo>
                          <a:pt x="2235406" y="494261"/>
                        </a:lnTo>
                        <a:lnTo>
                          <a:pt x="2216684" y="483027"/>
                        </a:lnTo>
                        <a:lnTo>
                          <a:pt x="2197962" y="471794"/>
                        </a:lnTo>
                        <a:lnTo>
                          <a:pt x="2175496" y="460561"/>
                        </a:lnTo>
                        <a:lnTo>
                          <a:pt x="2156774" y="449328"/>
                        </a:lnTo>
                        <a:lnTo>
                          <a:pt x="2141796" y="438095"/>
                        </a:lnTo>
                        <a:lnTo>
                          <a:pt x="2119330" y="426861"/>
                        </a:lnTo>
                        <a:lnTo>
                          <a:pt x="2100608" y="415628"/>
                        </a:lnTo>
                        <a:lnTo>
                          <a:pt x="2081886" y="404395"/>
                        </a:lnTo>
                        <a:lnTo>
                          <a:pt x="2063164" y="393162"/>
                        </a:lnTo>
                        <a:lnTo>
                          <a:pt x="2044442" y="381929"/>
                        </a:lnTo>
                        <a:lnTo>
                          <a:pt x="2025720" y="370695"/>
                        </a:lnTo>
                        <a:lnTo>
                          <a:pt x="2006998" y="363207"/>
                        </a:lnTo>
                        <a:lnTo>
                          <a:pt x="1988276" y="351973"/>
                        </a:lnTo>
                        <a:lnTo>
                          <a:pt x="1969554" y="340740"/>
                        </a:lnTo>
                        <a:lnTo>
                          <a:pt x="1950832" y="329507"/>
                        </a:lnTo>
                        <a:lnTo>
                          <a:pt x="1932110" y="318274"/>
                        </a:lnTo>
                        <a:lnTo>
                          <a:pt x="1913388" y="307041"/>
                        </a:lnTo>
                        <a:lnTo>
                          <a:pt x="1894666" y="295807"/>
                        </a:lnTo>
                        <a:lnTo>
                          <a:pt x="1875944" y="284574"/>
                        </a:lnTo>
                        <a:lnTo>
                          <a:pt x="1857222" y="273341"/>
                        </a:lnTo>
                        <a:lnTo>
                          <a:pt x="1838500" y="265852"/>
                        </a:lnTo>
                        <a:lnTo>
                          <a:pt x="1819778" y="254619"/>
                        </a:lnTo>
                        <a:lnTo>
                          <a:pt x="1804800" y="243386"/>
                        </a:lnTo>
                        <a:lnTo>
                          <a:pt x="1786078" y="232153"/>
                        </a:lnTo>
                        <a:lnTo>
                          <a:pt x="1767356" y="224664"/>
                        </a:lnTo>
                        <a:lnTo>
                          <a:pt x="1752379" y="213431"/>
                        </a:lnTo>
                        <a:lnTo>
                          <a:pt x="1733657" y="202198"/>
                        </a:lnTo>
                        <a:lnTo>
                          <a:pt x="1718679" y="194709"/>
                        </a:lnTo>
                        <a:lnTo>
                          <a:pt x="1699957" y="183476"/>
                        </a:lnTo>
                        <a:lnTo>
                          <a:pt x="1684979" y="175987"/>
                        </a:lnTo>
                        <a:lnTo>
                          <a:pt x="1666257" y="164754"/>
                        </a:lnTo>
                        <a:lnTo>
                          <a:pt x="1655024" y="157265"/>
                        </a:lnTo>
                        <a:lnTo>
                          <a:pt x="1636302" y="149776"/>
                        </a:lnTo>
                        <a:lnTo>
                          <a:pt x="1621325" y="138543"/>
                        </a:lnTo>
                        <a:lnTo>
                          <a:pt x="1606347" y="131054"/>
                        </a:lnTo>
                        <a:lnTo>
                          <a:pt x="1591369" y="123565"/>
                        </a:lnTo>
                        <a:lnTo>
                          <a:pt x="1580136" y="116076"/>
                        </a:lnTo>
                        <a:lnTo>
                          <a:pt x="1565159" y="108588"/>
                        </a:lnTo>
                        <a:lnTo>
                          <a:pt x="1553925" y="97354"/>
                        </a:lnTo>
                        <a:lnTo>
                          <a:pt x="1538948" y="89866"/>
                        </a:lnTo>
                        <a:lnTo>
                          <a:pt x="1527715" y="86121"/>
                        </a:lnTo>
                        <a:lnTo>
                          <a:pt x="1516481" y="78632"/>
                        </a:lnTo>
                        <a:lnTo>
                          <a:pt x="1505248" y="71144"/>
                        </a:lnTo>
                        <a:lnTo>
                          <a:pt x="1494015" y="63655"/>
                        </a:lnTo>
                        <a:lnTo>
                          <a:pt x="1482782" y="59910"/>
                        </a:lnTo>
                        <a:lnTo>
                          <a:pt x="1471549" y="52422"/>
                        </a:lnTo>
                        <a:lnTo>
                          <a:pt x="1464060" y="48677"/>
                        </a:lnTo>
                        <a:lnTo>
                          <a:pt x="1452827" y="41188"/>
                        </a:lnTo>
                        <a:lnTo>
                          <a:pt x="1445338" y="37444"/>
                        </a:lnTo>
                        <a:lnTo>
                          <a:pt x="1437849" y="33700"/>
                        </a:lnTo>
                        <a:lnTo>
                          <a:pt x="1430360" y="29955"/>
                        </a:lnTo>
                        <a:lnTo>
                          <a:pt x="1422871" y="26211"/>
                        </a:lnTo>
                        <a:lnTo>
                          <a:pt x="1415383" y="22466"/>
                        </a:lnTo>
                        <a:lnTo>
                          <a:pt x="1411638" y="18722"/>
                        </a:lnTo>
                        <a:lnTo>
                          <a:pt x="1404149" y="14978"/>
                        </a:lnTo>
                        <a:lnTo>
                          <a:pt x="1400405" y="11233"/>
                        </a:lnTo>
                        <a:lnTo>
                          <a:pt x="1396661" y="11233"/>
                        </a:lnTo>
                        <a:lnTo>
                          <a:pt x="1392916" y="7489"/>
                        </a:lnTo>
                        <a:lnTo>
                          <a:pt x="1389172" y="3744"/>
                        </a:lnTo>
                        <a:lnTo>
                          <a:pt x="1377939" y="0"/>
                        </a:lnTo>
                        <a:lnTo>
                          <a:pt x="1370450" y="0"/>
                        </a:lnTo>
                        <a:lnTo>
                          <a:pt x="1359217" y="3744"/>
                        </a:lnTo>
                        <a:lnTo>
                          <a:pt x="1355472" y="7489"/>
                        </a:lnTo>
                        <a:lnTo>
                          <a:pt x="1351728" y="11233"/>
                        </a:lnTo>
                        <a:lnTo>
                          <a:pt x="1347983" y="11233"/>
                        </a:lnTo>
                        <a:lnTo>
                          <a:pt x="1340495" y="14978"/>
                        </a:lnTo>
                        <a:lnTo>
                          <a:pt x="1336750" y="18722"/>
                        </a:lnTo>
                        <a:lnTo>
                          <a:pt x="1333006" y="22466"/>
                        </a:lnTo>
                        <a:lnTo>
                          <a:pt x="1325517" y="26211"/>
                        </a:lnTo>
                        <a:lnTo>
                          <a:pt x="1318028" y="29955"/>
                        </a:lnTo>
                        <a:lnTo>
                          <a:pt x="1310540" y="33700"/>
                        </a:lnTo>
                        <a:lnTo>
                          <a:pt x="1303051" y="37444"/>
                        </a:lnTo>
                        <a:lnTo>
                          <a:pt x="1295562" y="44933"/>
                        </a:lnTo>
                        <a:lnTo>
                          <a:pt x="1284329" y="48677"/>
                        </a:lnTo>
                        <a:lnTo>
                          <a:pt x="1276840" y="56166"/>
                        </a:lnTo>
                        <a:lnTo>
                          <a:pt x="1265607" y="59910"/>
                        </a:lnTo>
                        <a:lnTo>
                          <a:pt x="1254374" y="67399"/>
                        </a:lnTo>
                        <a:lnTo>
                          <a:pt x="1243140" y="71144"/>
                        </a:lnTo>
                        <a:lnTo>
                          <a:pt x="1231907" y="78632"/>
                        </a:lnTo>
                        <a:lnTo>
                          <a:pt x="1220674" y="86121"/>
                        </a:lnTo>
                        <a:lnTo>
                          <a:pt x="1209441" y="93610"/>
                        </a:lnTo>
                        <a:lnTo>
                          <a:pt x="1194463" y="101099"/>
                        </a:lnTo>
                        <a:lnTo>
                          <a:pt x="1183230" y="108588"/>
                        </a:lnTo>
                        <a:lnTo>
                          <a:pt x="1168252" y="116076"/>
                        </a:lnTo>
                        <a:lnTo>
                          <a:pt x="1157019" y="127310"/>
                        </a:lnTo>
                        <a:lnTo>
                          <a:pt x="1142042" y="134798"/>
                        </a:lnTo>
                        <a:lnTo>
                          <a:pt x="1127064" y="142287"/>
                        </a:lnTo>
                        <a:lnTo>
                          <a:pt x="1112086" y="153520"/>
                        </a:lnTo>
                        <a:lnTo>
                          <a:pt x="1097109" y="161009"/>
                        </a:lnTo>
                        <a:lnTo>
                          <a:pt x="1082131" y="172242"/>
                        </a:lnTo>
                        <a:lnTo>
                          <a:pt x="1067154" y="179731"/>
                        </a:lnTo>
                        <a:lnTo>
                          <a:pt x="1048432" y="187220"/>
                        </a:lnTo>
                        <a:lnTo>
                          <a:pt x="1033454" y="198453"/>
                        </a:lnTo>
                        <a:lnTo>
                          <a:pt x="1014732" y="209686"/>
                        </a:lnTo>
                        <a:lnTo>
                          <a:pt x="999754" y="217175"/>
                        </a:lnTo>
                        <a:lnTo>
                          <a:pt x="981032" y="228408"/>
                        </a:lnTo>
                        <a:lnTo>
                          <a:pt x="966055" y="239641"/>
                        </a:lnTo>
                        <a:lnTo>
                          <a:pt x="947333" y="250875"/>
                        </a:lnTo>
                        <a:lnTo>
                          <a:pt x="928611" y="262108"/>
                        </a:lnTo>
                        <a:lnTo>
                          <a:pt x="909889" y="269597"/>
                        </a:lnTo>
                        <a:lnTo>
                          <a:pt x="894911" y="280830"/>
                        </a:lnTo>
                        <a:lnTo>
                          <a:pt x="876189" y="292063"/>
                        </a:lnTo>
                        <a:lnTo>
                          <a:pt x="857467" y="303296"/>
                        </a:lnTo>
                        <a:lnTo>
                          <a:pt x="838745" y="314529"/>
                        </a:lnTo>
                        <a:lnTo>
                          <a:pt x="820023" y="325763"/>
                        </a:lnTo>
                        <a:lnTo>
                          <a:pt x="801301" y="336996"/>
                        </a:lnTo>
                        <a:lnTo>
                          <a:pt x="782579" y="348229"/>
                        </a:lnTo>
                        <a:lnTo>
                          <a:pt x="763857" y="359462"/>
                        </a:lnTo>
                        <a:lnTo>
                          <a:pt x="745135" y="370695"/>
                        </a:lnTo>
                        <a:lnTo>
                          <a:pt x="726413" y="381929"/>
                        </a:lnTo>
                        <a:lnTo>
                          <a:pt x="707691" y="393162"/>
                        </a:lnTo>
                        <a:lnTo>
                          <a:pt x="688969" y="404395"/>
                        </a:lnTo>
                        <a:lnTo>
                          <a:pt x="670247" y="415628"/>
                        </a:lnTo>
                        <a:lnTo>
                          <a:pt x="651525" y="426861"/>
                        </a:lnTo>
                        <a:lnTo>
                          <a:pt x="632803" y="438095"/>
                        </a:lnTo>
                        <a:lnTo>
                          <a:pt x="614081" y="449328"/>
                        </a:lnTo>
                        <a:lnTo>
                          <a:pt x="591615" y="460561"/>
                        </a:lnTo>
                        <a:lnTo>
                          <a:pt x="576637" y="471794"/>
                        </a:lnTo>
                        <a:lnTo>
                          <a:pt x="557915" y="483027"/>
                        </a:lnTo>
                        <a:lnTo>
                          <a:pt x="539193" y="494261"/>
                        </a:lnTo>
                        <a:lnTo>
                          <a:pt x="520471" y="505494"/>
                        </a:lnTo>
                        <a:lnTo>
                          <a:pt x="501749" y="516727"/>
                        </a:lnTo>
                        <a:lnTo>
                          <a:pt x="483027" y="527960"/>
                        </a:lnTo>
                        <a:lnTo>
                          <a:pt x="464305" y="535449"/>
                        </a:lnTo>
                        <a:lnTo>
                          <a:pt x="445583" y="546682"/>
                        </a:lnTo>
                        <a:lnTo>
                          <a:pt x="430606" y="557915"/>
                        </a:lnTo>
                        <a:lnTo>
                          <a:pt x="411884" y="569149"/>
                        </a:lnTo>
                        <a:lnTo>
                          <a:pt x="393162" y="580382"/>
                        </a:lnTo>
                        <a:lnTo>
                          <a:pt x="378184" y="587871"/>
                        </a:lnTo>
                        <a:lnTo>
                          <a:pt x="359462" y="599104"/>
                        </a:lnTo>
                        <a:lnTo>
                          <a:pt x="344485" y="610337"/>
                        </a:lnTo>
                        <a:lnTo>
                          <a:pt x="325763" y="617826"/>
                        </a:lnTo>
                        <a:lnTo>
                          <a:pt x="310785" y="629059"/>
                        </a:lnTo>
                        <a:lnTo>
                          <a:pt x="292063" y="640292"/>
                        </a:lnTo>
                        <a:lnTo>
                          <a:pt x="280830" y="647781"/>
                        </a:lnTo>
                        <a:lnTo>
                          <a:pt x="262108" y="659014"/>
                        </a:lnTo>
                        <a:lnTo>
                          <a:pt x="247130" y="666503"/>
                        </a:lnTo>
                        <a:lnTo>
                          <a:pt x="232153" y="673992"/>
                        </a:lnTo>
                        <a:lnTo>
                          <a:pt x="220920" y="681480"/>
                        </a:lnTo>
                        <a:lnTo>
                          <a:pt x="205942" y="692714"/>
                        </a:lnTo>
                        <a:lnTo>
                          <a:pt x="190964" y="700202"/>
                        </a:lnTo>
                        <a:lnTo>
                          <a:pt x="179731" y="707691"/>
                        </a:lnTo>
                        <a:lnTo>
                          <a:pt x="164754" y="715180"/>
                        </a:lnTo>
                        <a:lnTo>
                          <a:pt x="153520" y="722669"/>
                        </a:lnTo>
                        <a:lnTo>
                          <a:pt x="142287" y="730158"/>
                        </a:lnTo>
                        <a:lnTo>
                          <a:pt x="131054" y="737646"/>
                        </a:lnTo>
                        <a:lnTo>
                          <a:pt x="119821" y="745135"/>
                        </a:lnTo>
                        <a:lnTo>
                          <a:pt x="108588" y="748880"/>
                        </a:lnTo>
                        <a:lnTo>
                          <a:pt x="97354" y="756368"/>
                        </a:lnTo>
                        <a:lnTo>
                          <a:pt x="89866" y="760113"/>
                        </a:lnTo>
                        <a:lnTo>
                          <a:pt x="78632" y="767602"/>
                        </a:lnTo>
                        <a:lnTo>
                          <a:pt x="71144" y="771346"/>
                        </a:lnTo>
                        <a:lnTo>
                          <a:pt x="63655" y="775090"/>
                        </a:lnTo>
                        <a:lnTo>
                          <a:pt x="56166" y="782579"/>
                        </a:lnTo>
                        <a:lnTo>
                          <a:pt x="48677" y="786324"/>
                        </a:lnTo>
                        <a:lnTo>
                          <a:pt x="41188" y="790068"/>
                        </a:lnTo>
                        <a:lnTo>
                          <a:pt x="37444" y="793812"/>
                        </a:lnTo>
                        <a:lnTo>
                          <a:pt x="29955" y="797557"/>
                        </a:lnTo>
                        <a:lnTo>
                          <a:pt x="26211" y="797557"/>
                        </a:lnTo>
                        <a:lnTo>
                          <a:pt x="22466" y="801301"/>
                        </a:lnTo>
                        <a:lnTo>
                          <a:pt x="18722" y="805046"/>
                        </a:lnTo>
                        <a:lnTo>
                          <a:pt x="14978" y="805046"/>
                        </a:lnTo>
                        <a:lnTo>
                          <a:pt x="3744" y="816279"/>
                        </a:lnTo>
                        <a:lnTo>
                          <a:pt x="0" y="835001"/>
                        </a:lnTo>
                        <a:lnTo>
                          <a:pt x="7489" y="849978"/>
                        </a:lnTo>
                        <a:lnTo>
                          <a:pt x="18722" y="861212"/>
                        </a:lnTo>
                        <a:lnTo>
                          <a:pt x="33700" y="864956"/>
                        </a:lnTo>
                        <a:lnTo>
                          <a:pt x="52422" y="861212"/>
                        </a:lnTo>
                        <a:lnTo>
                          <a:pt x="56166" y="857467"/>
                        </a:lnTo>
                        <a:lnTo>
                          <a:pt x="59910" y="853723"/>
                        </a:lnTo>
                        <a:lnTo>
                          <a:pt x="67399" y="849978"/>
                        </a:lnTo>
                        <a:lnTo>
                          <a:pt x="71144" y="849978"/>
                        </a:lnTo>
                        <a:lnTo>
                          <a:pt x="78632" y="846234"/>
                        </a:lnTo>
                        <a:lnTo>
                          <a:pt x="82377" y="842490"/>
                        </a:lnTo>
                        <a:lnTo>
                          <a:pt x="89866" y="835001"/>
                        </a:lnTo>
                        <a:lnTo>
                          <a:pt x="97354" y="831256"/>
                        </a:lnTo>
                        <a:lnTo>
                          <a:pt x="104843" y="827512"/>
                        </a:lnTo>
                        <a:lnTo>
                          <a:pt x="116076" y="820023"/>
                        </a:lnTo>
                        <a:lnTo>
                          <a:pt x="123565" y="816279"/>
                        </a:lnTo>
                        <a:lnTo>
                          <a:pt x="134798" y="808790"/>
                        </a:lnTo>
                        <a:lnTo>
                          <a:pt x="146032" y="805046"/>
                        </a:lnTo>
                        <a:lnTo>
                          <a:pt x="157265" y="797557"/>
                        </a:lnTo>
                        <a:lnTo>
                          <a:pt x="168498" y="790068"/>
                        </a:lnTo>
                        <a:lnTo>
                          <a:pt x="179731" y="782579"/>
                        </a:lnTo>
                        <a:lnTo>
                          <a:pt x="190964" y="775090"/>
                        </a:lnTo>
                        <a:lnTo>
                          <a:pt x="202198" y="767602"/>
                        </a:lnTo>
                        <a:lnTo>
                          <a:pt x="217175" y="760113"/>
                        </a:lnTo>
                        <a:lnTo>
                          <a:pt x="228408" y="752624"/>
                        </a:lnTo>
                        <a:lnTo>
                          <a:pt x="243386" y="745135"/>
                        </a:lnTo>
                        <a:lnTo>
                          <a:pt x="258363" y="737646"/>
                        </a:lnTo>
                        <a:lnTo>
                          <a:pt x="273341" y="726413"/>
                        </a:lnTo>
                        <a:lnTo>
                          <a:pt x="288319" y="718924"/>
                        </a:lnTo>
                        <a:lnTo>
                          <a:pt x="303296" y="707691"/>
                        </a:lnTo>
                        <a:lnTo>
                          <a:pt x="318274" y="700202"/>
                        </a:lnTo>
                        <a:lnTo>
                          <a:pt x="333251" y="688969"/>
                        </a:lnTo>
                        <a:lnTo>
                          <a:pt x="351973" y="677736"/>
                        </a:lnTo>
                        <a:lnTo>
                          <a:pt x="366951" y="670247"/>
                        </a:lnTo>
                        <a:lnTo>
                          <a:pt x="385673" y="659014"/>
                        </a:lnTo>
                        <a:lnTo>
                          <a:pt x="400651" y="651525"/>
                        </a:lnTo>
                        <a:lnTo>
                          <a:pt x="419373" y="640292"/>
                        </a:lnTo>
                        <a:lnTo>
                          <a:pt x="438095" y="629059"/>
                        </a:lnTo>
                        <a:lnTo>
                          <a:pt x="453072" y="617826"/>
                        </a:lnTo>
                        <a:lnTo>
                          <a:pt x="471794" y="606593"/>
                        </a:lnTo>
                        <a:lnTo>
                          <a:pt x="490516" y="595359"/>
                        </a:lnTo>
                        <a:lnTo>
                          <a:pt x="509238" y="584126"/>
                        </a:lnTo>
                        <a:lnTo>
                          <a:pt x="527960" y="576637"/>
                        </a:lnTo>
                        <a:lnTo>
                          <a:pt x="546682" y="565404"/>
                        </a:lnTo>
                        <a:lnTo>
                          <a:pt x="565404" y="554171"/>
                        </a:lnTo>
                        <a:lnTo>
                          <a:pt x="584126" y="542938"/>
                        </a:lnTo>
                        <a:lnTo>
                          <a:pt x="602848" y="531705"/>
                        </a:lnTo>
                        <a:lnTo>
                          <a:pt x="621570" y="520471"/>
                        </a:lnTo>
                        <a:lnTo>
                          <a:pt x="640292" y="509238"/>
                        </a:lnTo>
                        <a:lnTo>
                          <a:pt x="659014" y="494261"/>
                        </a:lnTo>
                        <a:lnTo>
                          <a:pt x="677736" y="483027"/>
                        </a:lnTo>
                        <a:lnTo>
                          <a:pt x="696458" y="471794"/>
                        </a:lnTo>
                        <a:lnTo>
                          <a:pt x="715180" y="460561"/>
                        </a:lnTo>
                        <a:lnTo>
                          <a:pt x="737647" y="449328"/>
                        </a:lnTo>
                        <a:lnTo>
                          <a:pt x="756369" y="438095"/>
                        </a:lnTo>
                        <a:lnTo>
                          <a:pt x="775090" y="426861"/>
                        </a:lnTo>
                        <a:lnTo>
                          <a:pt x="793812" y="415628"/>
                        </a:lnTo>
                        <a:lnTo>
                          <a:pt x="812534" y="404395"/>
                        </a:lnTo>
                        <a:lnTo>
                          <a:pt x="831256" y="393162"/>
                        </a:lnTo>
                        <a:lnTo>
                          <a:pt x="849978" y="381929"/>
                        </a:lnTo>
                        <a:lnTo>
                          <a:pt x="868700" y="370695"/>
                        </a:lnTo>
                        <a:lnTo>
                          <a:pt x="887422" y="359462"/>
                        </a:lnTo>
                        <a:lnTo>
                          <a:pt x="906144" y="348229"/>
                        </a:lnTo>
                        <a:lnTo>
                          <a:pt x="924866" y="336996"/>
                        </a:lnTo>
                        <a:lnTo>
                          <a:pt x="943588" y="325763"/>
                        </a:lnTo>
                        <a:lnTo>
                          <a:pt x="962310" y="314529"/>
                        </a:lnTo>
                        <a:lnTo>
                          <a:pt x="981032" y="307041"/>
                        </a:lnTo>
                        <a:lnTo>
                          <a:pt x="996010" y="295807"/>
                        </a:lnTo>
                        <a:lnTo>
                          <a:pt x="1014732" y="284574"/>
                        </a:lnTo>
                        <a:lnTo>
                          <a:pt x="1033454" y="273341"/>
                        </a:lnTo>
                        <a:lnTo>
                          <a:pt x="1048432" y="265852"/>
                        </a:lnTo>
                        <a:lnTo>
                          <a:pt x="1067154" y="254619"/>
                        </a:lnTo>
                        <a:lnTo>
                          <a:pt x="1082131" y="243386"/>
                        </a:lnTo>
                        <a:lnTo>
                          <a:pt x="1100853" y="235897"/>
                        </a:lnTo>
                        <a:lnTo>
                          <a:pt x="1115831" y="224664"/>
                        </a:lnTo>
                        <a:lnTo>
                          <a:pt x="1130808" y="217175"/>
                        </a:lnTo>
                        <a:lnTo>
                          <a:pt x="1145786" y="205942"/>
                        </a:lnTo>
                        <a:lnTo>
                          <a:pt x="1160764" y="198453"/>
                        </a:lnTo>
                        <a:lnTo>
                          <a:pt x="1175741" y="187220"/>
                        </a:lnTo>
                        <a:lnTo>
                          <a:pt x="1190719" y="179731"/>
                        </a:lnTo>
                        <a:lnTo>
                          <a:pt x="1205696" y="172242"/>
                        </a:lnTo>
                        <a:lnTo>
                          <a:pt x="1216930" y="164754"/>
                        </a:lnTo>
                        <a:lnTo>
                          <a:pt x="1231907" y="157265"/>
                        </a:lnTo>
                        <a:lnTo>
                          <a:pt x="1243140" y="149776"/>
                        </a:lnTo>
                        <a:lnTo>
                          <a:pt x="1258118" y="142287"/>
                        </a:lnTo>
                        <a:lnTo>
                          <a:pt x="1269351" y="134798"/>
                        </a:lnTo>
                        <a:lnTo>
                          <a:pt x="1280584" y="127310"/>
                        </a:lnTo>
                        <a:lnTo>
                          <a:pt x="1291818" y="119821"/>
                        </a:lnTo>
                        <a:lnTo>
                          <a:pt x="1303051" y="116076"/>
                        </a:lnTo>
                        <a:lnTo>
                          <a:pt x="1310540" y="108588"/>
                        </a:lnTo>
                        <a:lnTo>
                          <a:pt x="1321773" y="101099"/>
                        </a:lnTo>
                        <a:lnTo>
                          <a:pt x="1329261" y="97354"/>
                        </a:lnTo>
                        <a:lnTo>
                          <a:pt x="1336750" y="93610"/>
                        </a:lnTo>
                        <a:lnTo>
                          <a:pt x="1347983" y="86121"/>
                        </a:lnTo>
                        <a:lnTo>
                          <a:pt x="1351728" y="82377"/>
                        </a:lnTo>
                        <a:lnTo>
                          <a:pt x="1359217" y="78632"/>
                        </a:lnTo>
                        <a:lnTo>
                          <a:pt x="1366705" y="74888"/>
                        </a:lnTo>
                        <a:lnTo>
                          <a:pt x="1370450" y="71144"/>
                        </a:lnTo>
                        <a:lnTo>
                          <a:pt x="1374194" y="71144"/>
                        </a:lnTo>
                        <a:lnTo>
                          <a:pt x="1377939" y="67399"/>
                        </a:lnTo>
                        <a:lnTo>
                          <a:pt x="1381683" y="67399"/>
                        </a:lnTo>
                        <a:lnTo>
                          <a:pt x="1385427" y="63655"/>
                        </a:lnTo>
                        <a:lnTo>
                          <a:pt x="1389172" y="63655"/>
                        </a:lnTo>
                        <a:lnTo>
                          <a:pt x="1389172" y="59910"/>
                        </a:lnTo>
                        <a:lnTo>
                          <a:pt x="1377939" y="67399"/>
                        </a:lnTo>
                        <a:lnTo>
                          <a:pt x="1370450" y="67399"/>
                        </a:lnTo>
                        <a:lnTo>
                          <a:pt x="1359217" y="63655"/>
                        </a:lnTo>
                        <a:lnTo>
                          <a:pt x="1362961" y="63655"/>
                        </a:lnTo>
                        <a:lnTo>
                          <a:pt x="1366705" y="67399"/>
                        </a:lnTo>
                        <a:lnTo>
                          <a:pt x="1370450" y="67399"/>
                        </a:lnTo>
                        <a:lnTo>
                          <a:pt x="1374194" y="71144"/>
                        </a:lnTo>
                        <a:lnTo>
                          <a:pt x="1377939" y="71144"/>
                        </a:lnTo>
                        <a:lnTo>
                          <a:pt x="1381683" y="74888"/>
                        </a:lnTo>
                        <a:lnTo>
                          <a:pt x="1389172" y="78632"/>
                        </a:lnTo>
                        <a:lnTo>
                          <a:pt x="1396661" y="82377"/>
                        </a:lnTo>
                        <a:lnTo>
                          <a:pt x="1404149" y="86121"/>
                        </a:lnTo>
                        <a:lnTo>
                          <a:pt x="1411638" y="93610"/>
                        </a:lnTo>
                        <a:lnTo>
                          <a:pt x="1419127" y="97354"/>
                        </a:lnTo>
                        <a:lnTo>
                          <a:pt x="1430360" y="101099"/>
                        </a:lnTo>
                        <a:lnTo>
                          <a:pt x="1437849" y="108588"/>
                        </a:lnTo>
                        <a:lnTo>
                          <a:pt x="1449082" y="112332"/>
                        </a:lnTo>
                        <a:lnTo>
                          <a:pt x="1460315" y="119821"/>
                        </a:lnTo>
                        <a:lnTo>
                          <a:pt x="1471549" y="127310"/>
                        </a:lnTo>
                        <a:lnTo>
                          <a:pt x="1482782" y="134798"/>
                        </a:lnTo>
                        <a:lnTo>
                          <a:pt x="1494015" y="142287"/>
                        </a:lnTo>
                        <a:lnTo>
                          <a:pt x="1508993" y="149776"/>
                        </a:lnTo>
                        <a:lnTo>
                          <a:pt x="1520226" y="157265"/>
                        </a:lnTo>
                        <a:lnTo>
                          <a:pt x="1535203" y="164754"/>
                        </a:lnTo>
                        <a:lnTo>
                          <a:pt x="1550181" y="172242"/>
                        </a:lnTo>
                        <a:lnTo>
                          <a:pt x="1561414" y="179731"/>
                        </a:lnTo>
                        <a:lnTo>
                          <a:pt x="1576392" y="187220"/>
                        </a:lnTo>
                        <a:lnTo>
                          <a:pt x="1591369" y="194709"/>
                        </a:lnTo>
                        <a:lnTo>
                          <a:pt x="1606347" y="205942"/>
                        </a:lnTo>
                        <a:lnTo>
                          <a:pt x="1625069" y="213431"/>
                        </a:lnTo>
                        <a:lnTo>
                          <a:pt x="1640047" y="224664"/>
                        </a:lnTo>
                        <a:lnTo>
                          <a:pt x="1655024" y="232153"/>
                        </a:lnTo>
                        <a:lnTo>
                          <a:pt x="1673746" y="243386"/>
                        </a:lnTo>
                        <a:lnTo>
                          <a:pt x="1688724" y="254619"/>
                        </a:lnTo>
                        <a:lnTo>
                          <a:pt x="1707446" y="262108"/>
                        </a:lnTo>
                        <a:lnTo>
                          <a:pt x="1726168" y="273341"/>
                        </a:lnTo>
                        <a:lnTo>
                          <a:pt x="1741145" y="280830"/>
                        </a:lnTo>
                        <a:lnTo>
                          <a:pt x="1759867" y="292063"/>
                        </a:lnTo>
                        <a:lnTo>
                          <a:pt x="1778589" y="303296"/>
                        </a:lnTo>
                        <a:lnTo>
                          <a:pt x="1797311" y="314529"/>
                        </a:lnTo>
                        <a:lnTo>
                          <a:pt x="1816033" y="325763"/>
                        </a:lnTo>
                        <a:lnTo>
                          <a:pt x="1834755" y="336996"/>
                        </a:lnTo>
                        <a:lnTo>
                          <a:pt x="1853477" y="348229"/>
                        </a:lnTo>
                        <a:lnTo>
                          <a:pt x="1872199" y="359462"/>
                        </a:lnTo>
                        <a:lnTo>
                          <a:pt x="1890921" y="366951"/>
                        </a:lnTo>
                        <a:lnTo>
                          <a:pt x="1909643" y="378184"/>
                        </a:lnTo>
                        <a:lnTo>
                          <a:pt x="1928365" y="389417"/>
                        </a:lnTo>
                        <a:lnTo>
                          <a:pt x="1947087" y="400651"/>
                        </a:lnTo>
                        <a:lnTo>
                          <a:pt x="1965809" y="411884"/>
                        </a:lnTo>
                        <a:lnTo>
                          <a:pt x="1984531" y="423117"/>
                        </a:lnTo>
                        <a:lnTo>
                          <a:pt x="2006998" y="434350"/>
                        </a:lnTo>
                        <a:lnTo>
                          <a:pt x="2025720" y="449328"/>
                        </a:lnTo>
                        <a:lnTo>
                          <a:pt x="2044442" y="460561"/>
                        </a:lnTo>
                        <a:lnTo>
                          <a:pt x="2063164" y="468050"/>
                        </a:lnTo>
                        <a:lnTo>
                          <a:pt x="2085630" y="479283"/>
                        </a:lnTo>
                        <a:lnTo>
                          <a:pt x="2104352" y="490516"/>
                        </a:lnTo>
                        <a:lnTo>
                          <a:pt x="2123074" y="501749"/>
                        </a:lnTo>
                        <a:lnTo>
                          <a:pt x="2141796" y="512983"/>
                        </a:lnTo>
                        <a:lnTo>
                          <a:pt x="2160518" y="524216"/>
                        </a:lnTo>
                        <a:lnTo>
                          <a:pt x="2179240" y="535449"/>
                        </a:lnTo>
                        <a:lnTo>
                          <a:pt x="2197962" y="546682"/>
                        </a:lnTo>
                        <a:lnTo>
                          <a:pt x="2220428" y="557915"/>
                        </a:lnTo>
                        <a:lnTo>
                          <a:pt x="2239150" y="569149"/>
                        </a:lnTo>
                        <a:lnTo>
                          <a:pt x="2257872" y="580382"/>
                        </a:lnTo>
                        <a:lnTo>
                          <a:pt x="2272850" y="591615"/>
                        </a:lnTo>
                        <a:lnTo>
                          <a:pt x="2291572" y="602848"/>
                        </a:lnTo>
                        <a:lnTo>
                          <a:pt x="2310294" y="614081"/>
                        </a:lnTo>
                        <a:lnTo>
                          <a:pt x="2329016" y="621570"/>
                        </a:lnTo>
                        <a:lnTo>
                          <a:pt x="2347738" y="632803"/>
                        </a:lnTo>
                        <a:lnTo>
                          <a:pt x="2362716" y="644036"/>
                        </a:lnTo>
                        <a:lnTo>
                          <a:pt x="2381438" y="655270"/>
                        </a:lnTo>
                        <a:lnTo>
                          <a:pt x="2396415" y="662758"/>
                        </a:lnTo>
                        <a:lnTo>
                          <a:pt x="2415137" y="670247"/>
                        </a:lnTo>
                        <a:lnTo>
                          <a:pt x="2430115" y="681480"/>
                        </a:lnTo>
                        <a:lnTo>
                          <a:pt x="2445092" y="688969"/>
                        </a:lnTo>
                        <a:lnTo>
                          <a:pt x="2460070" y="700202"/>
                        </a:lnTo>
                        <a:lnTo>
                          <a:pt x="2475047" y="707691"/>
                        </a:lnTo>
                        <a:lnTo>
                          <a:pt x="2490025" y="718924"/>
                        </a:lnTo>
                        <a:lnTo>
                          <a:pt x="2505003" y="726413"/>
                        </a:lnTo>
                        <a:lnTo>
                          <a:pt x="2519980" y="733902"/>
                        </a:lnTo>
                        <a:lnTo>
                          <a:pt x="2534958" y="741391"/>
                        </a:lnTo>
                        <a:lnTo>
                          <a:pt x="2549935" y="752624"/>
                        </a:lnTo>
                        <a:lnTo>
                          <a:pt x="2561169" y="760113"/>
                        </a:lnTo>
                        <a:lnTo>
                          <a:pt x="2572402" y="763857"/>
                        </a:lnTo>
                        <a:lnTo>
                          <a:pt x="2583635" y="771346"/>
                        </a:lnTo>
                        <a:lnTo>
                          <a:pt x="2594868" y="778835"/>
                        </a:lnTo>
                        <a:lnTo>
                          <a:pt x="2606101" y="786324"/>
                        </a:lnTo>
                        <a:lnTo>
                          <a:pt x="2617335" y="790068"/>
                        </a:lnTo>
                        <a:lnTo>
                          <a:pt x="2628568" y="797557"/>
                        </a:lnTo>
                        <a:lnTo>
                          <a:pt x="2639801" y="801301"/>
                        </a:lnTo>
                        <a:lnTo>
                          <a:pt x="2647290" y="808790"/>
                        </a:lnTo>
                        <a:lnTo>
                          <a:pt x="2654779" y="812534"/>
                        </a:lnTo>
                        <a:lnTo>
                          <a:pt x="2662267" y="816279"/>
                        </a:lnTo>
                        <a:lnTo>
                          <a:pt x="2669756" y="823768"/>
                        </a:lnTo>
                        <a:lnTo>
                          <a:pt x="2677245" y="827512"/>
                        </a:lnTo>
                        <a:lnTo>
                          <a:pt x="2680989" y="831256"/>
                        </a:lnTo>
                        <a:lnTo>
                          <a:pt x="2688478" y="835001"/>
                        </a:lnTo>
                        <a:lnTo>
                          <a:pt x="2692223" y="835001"/>
                        </a:lnTo>
                        <a:lnTo>
                          <a:pt x="2695967" y="838745"/>
                        </a:lnTo>
                        <a:lnTo>
                          <a:pt x="2699711" y="842490"/>
                        </a:lnTo>
                        <a:lnTo>
                          <a:pt x="2703456" y="842490"/>
                        </a:lnTo>
                        <a:lnTo>
                          <a:pt x="2718433" y="846234"/>
                        </a:lnTo>
                        <a:lnTo>
                          <a:pt x="2733411" y="846234"/>
                        </a:lnTo>
                        <a:lnTo>
                          <a:pt x="2748389" y="835001"/>
                        </a:lnTo>
                        <a:lnTo>
                          <a:pt x="2752133" y="816279"/>
                        </a:lnTo>
                        <a:lnTo>
                          <a:pt x="2748389" y="801301"/>
                        </a:lnTo>
                        <a:lnTo>
                          <a:pt x="2737155" y="786324"/>
                        </a:lnTo>
                        <a:close/>
                      </a:path>
                    </a:pathLst>
                  </a:custGeom>
                  <a:grpFill/>
                  <a:ln w="12700" cap="flat">
                    <a:solidFill>
                      <a:srgbClr val="55A868"/>
                    </a:solidFill>
                    <a:prstDash val="solid"/>
                    <a:miter/>
                  </a:ln>
                </p:spPr>
                <p:txBody>
                  <a:bodyPr rtlCol="0" anchor="ctr"/>
                  <a:lstStyle/>
                  <a:p>
                    <a:endParaRPr lang="fr-FR"/>
                  </a:p>
                </p:txBody>
              </p:sp>
              <p:sp>
                <p:nvSpPr>
                  <p:cNvPr id="79" name="Forme libre : forme 78">
                    <a:extLst>
                      <a:ext uri="{FF2B5EF4-FFF2-40B4-BE49-F238E27FC236}">
                        <a16:creationId xmlns:a16="http://schemas.microsoft.com/office/drawing/2014/main" id="{1E0E207B-E611-D96F-6AF9-5E207B3960EE}"/>
                      </a:ext>
                    </a:extLst>
                  </p:cNvPr>
                  <p:cNvSpPr/>
                  <p:nvPr/>
                </p:nvSpPr>
                <p:spPr>
                  <a:xfrm>
                    <a:off x="1641559" y="6340663"/>
                    <a:ext cx="2973052" cy="164753"/>
                  </a:xfrm>
                  <a:custGeom>
                    <a:avLst/>
                    <a:gdLst>
                      <a:gd name="connsiteX0" fmla="*/ 2909398 w 2973052"/>
                      <a:gd name="connsiteY0" fmla="*/ 33700 h 164753"/>
                      <a:gd name="connsiteX1" fmla="*/ 2905653 w 2973052"/>
                      <a:gd name="connsiteY1" fmla="*/ 52422 h 164753"/>
                      <a:gd name="connsiteX2" fmla="*/ 2898164 w 2973052"/>
                      <a:gd name="connsiteY2" fmla="*/ 67399 h 164753"/>
                      <a:gd name="connsiteX3" fmla="*/ 2890676 w 2973052"/>
                      <a:gd name="connsiteY3" fmla="*/ 78632 h 164753"/>
                      <a:gd name="connsiteX4" fmla="*/ 2875698 w 2973052"/>
                      <a:gd name="connsiteY4" fmla="*/ 89866 h 164753"/>
                      <a:gd name="connsiteX5" fmla="*/ 2860721 w 2973052"/>
                      <a:gd name="connsiteY5" fmla="*/ 97354 h 164753"/>
                      <a:gd name="connsiteX6" fmla="*/ 2845743 w 2973052"/>
                      <a:gd name="connsiteY6" fmla="*/ 101099 h 164753"/>
                      <a:gd name="connsiteX7" fmla="*/ 131054 w 2973052"/>
                      <a:gd name="connsiteY7" fmla="*/ 101099 h 164753"/>
                      <a:gd name="connsiteX8" fmla="*/ 112332 w 2973052"/>
                      <a:gd name="connsiteY8" fmla="*/ 97354 h 164753"/>
                      <a:gd name="connsiteX9" fmla="*/ 97354 w 2973052"/>
                      <a:gd name="connsiteY9" fmla="*/ 89866 h 164753"/>
                      <a:gd name="connsiteX10" fmla="*/ 82377 w 2973052"/>
                      <a:gd name="connsiteY10" fmla="*/ 82377 h 164753"/>
                      <a:gd name="connsiteX11" fmla="*/ 74888 w 2973052"/>
                      <a:gd name="connsiteY11" fmla="*/ 67399 h 164753"/>
                      <a:gd name="connsiteX12" fmla="*/ 67399 w 2973052"/>
                      <a:gd name="connsiteY12" fmla="*/ 52422 h 164753"/>
                      <a:gd name="connsiteX13" fmla="*/ 63655 w 2973052"/>
                      <a:gd name="connsiteY13" fmla="*/ 33700 h 164753"/>
                      <a:gd name="connsiteX14" fmla="*/ 59910 w 2973052"/>
                      <a:gd name="connsiteY14" fmla="*/ 18722 h 164753"/>
                      <a:gd name="connsiteX15" fmla="*/ 48677 w 2973052"/>
                      <a:gd name="connsiteY15" fmla="*/ 7489 h 164753"/>
                      <a:gd name="connsiteX16" fmla="*/ 29955 w 2973052"/>
                      <a:gd name="connsiteY16" fmla="*/ 0 h 164753"/>
                      <a:gd name="connsiteX17" fmla="*/ 14978 w 2973052"/>
                      <a:gd name="connsiteY17" fmla="*/ 7489 h 164753"/>
                      <a:gd name="connsiteX18" fmla="*/ 3744 w 2973052"/>
                      <a:gd name="connsiteY18" fmla="*/ 18722 h 164753"/>
                      <a:gd name="connsiteX19" fmla="*/ 0 w 2973052"/>
                      <a:gd name="connsiteY19" fmla="*/ 33700 h 164753"/>
                      <a:gd name="connsiteX20" fmla="*/ 0 w 2973052"/>
                      <a:gd name="connsiteY20" fmla="*/ 56166 h 164753"/>
                      <a:gd name="connsiteX21" fmla="*/ 7489 w 2973052"/>
                      <a:gd name="connsiteY21" fmla="*/ 74888 h 164753"/>
                      <a:gd name="connsiteX22" fmla="*/ 11233 w 2973052"/>
                      <a:gd name="connsiteY22" fmla="*/ 93610 h 164753"/>
                      <a:gd name="connsiteX23" fmla="*/ 22466 w 2973052"/>
                      <a:gd name="connsiteY23" fmla="*/ 112332 h 164753"/>
                      <a:gd name="connsiteX24" fmla="*/ 37444 w 2973052"/>
                      <a:gd name="connsiteY24" fmla="*/ 127310 h 164753"/>
                      <a:gd name="connsiteX25" fmla="*/ 52422 w 2973052"/>
                      <a:gd name="connsiteY25" fmla="*/ 142287 h 164753"/>
                      <a:gd name="connsiteX26" fmla="*/ 71144 w 2973052"/>
                      <a:gd name="connsiteY26" fmla="*/ 149776 h 164753"/>
                      <a:gd name="connsiteX27" fmla="*/ 89866 w 2973052"/>
                      <a:gd name="connsiteY27" fmla="*/ 157265 h 164753"/>
                      <a:gd name="connsiteX28" fmla="*/ 108588 w 2973052"/>
                      <a:gd name="connsiteY28" fmla="*/ 164754 h 164753"/>
                      <a:gd name="connsiteX29" fmla="*/ 2864465 w 2973052"/>
                      <a:gd name="connsiteY29" fmla="*/ 164754 h 164753"/>
                      <a:gd name="connsiteX30" fmla="*/ 2883187 w 2973052"/>
                      <a:gd name="connsiteY30" fmla="*/ 157265 h 164753"/>
                      <a:gd name="connsiteX31" fmla="*/ 2901909 w 2973052"/>
                      <a:gd name="connsiteY31" fmla="*/ 149776 h 164753"/>
                      <a:gd name="connsiteX32" fmla="*/ 2920631 w 2973052"/>
                      <a:gd name="connsiteY32" fmla="*/ 142287 h 164753"/>
                      <a:gd name="connsiteX33" fmla="*/ 2935608 w 2973052"/>
                      <a:gd name="connsiteY33" fmla="*/ 127310 h 164753"/>
                      <a:gd name="connsiteX34" fmla="*/ 2946842 w 2973052"/>
                      <a:gd name="connsiteY34" fmla="*/ 112332 h 164753"/>
                      <a:gd name="connsiteX35" fmla="*/ 2958075 w 2973052"/>
                      <a:gd name="connsiteY35" fmla="*/ 93610 h 164753"/>
                      <a:gd name="connsiteX36" fmla="*/ 2965564 w 2973052"/>
                      <a:gd name="connsiteY36" fmla="*/ 74888 h 164753"/>
                      <a:gd name="connsiteX37" fmla="*/ 2973052 w 2973052"/>
                      <a:gd name="connsiteY37" fmla="*/ 56166 h 164753"/>
                      <a:gd name="connsiteX38" fmla="*/ 2973052 w 2973052"/>
                      <a:gd name="connsiteY38" fmla="*/ 33700 h 164753"/>
                      <a:gd name="connsiteX39" fmla="*/ 2969308 w 2973052"/>
                      <a:gd name="connsiteY39" fmla="*/ 18722 h 164753"/>
                      <a:gd name="connsiteX40" fmla="*/ 2958075 w 2973052"/>
                      <a:gd name="connsiteY40" fmla="*/ 7489 h 164753"/>
                      <a:gd name="connsiteX41" fmla="*/ 2943097 w 2973052"/>
                      <a:gd name="connsiteY41" fmla="*/ 0 h 164753"/>
                      <a:gd name="connsiteX42" fmla="*/ 2924375 w 2973052"/>
                      <a:gd name="connsiteY42" fmla="*/ 7489 h 164753"/>
                      <a:gd name="connsiteX43" fmla="*/ 2913142 w 2973052"/>
                      <a:gd name="connsiteY43" fmla="*/ 18722 h 164753"/>
                      <a:gd name="connsiteX44" fmla="*/ 2909398 w 2973052"/>
                      <a:gd name="connsiteY44" fmla="*/ 33700 h 164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973052" h="164753">
                        <a:moveTo>
                          <a:pt x="2909398" y="33700"/>
                        </a:moveTo>
                        <a:lnTo>
                          <a:pt x="2905653" y="52422"/>
                        </a:lnTo>
                        <a:lnTo>
                          <a:pt x="2898164" y="67399"/>
                        </a:lnTo>
                        <a:lnTo>
                          <a:pt x="2890676" y="78632"/>
                        </a:lnTo>
                        <a:lnTo>
                          <a:pt x="2875698" y="89866"/>
                        </a:lnTo>
                        <a:lnTo>
                          <a:pt x="2860721" y="97354"/>
                        </a:lnTo>
                        <a:lnTo>
                          <a:pt x="2845743" y="101099"/>
                        </a:lnTo>
                        <a:lnTo>
                          <a:pt x="131054" y="101099"/>
                        </a:lnTo>
                        <a:lnTo>
                          <a:pt x="112332" y="97354"/>
                        </a:lnTo>
                        <a:lnTo>
                          <a:pt x="97354" y="89866"/>
                        </a:lnTo>
                        <a:lnTo>
                          <a:pt x="82377" y="82377"/>
                        </a:lnTo>
                        <a:lnTo>
                          <a:pt x="74888" y="67399"/>
                        </a:lnTo>
                        <a:lnTo>
                          <a:pt x="67399" y="52422"/>
                        </a:lnTo>
                        <a:lnTo>
                          <a:pt x="63655" y="33700"/>
                        </a:lnTo>
                        <a:lnTo>
                          <a:pt x="59910" y="18722"/>
                        </a:lnTo>
                        <a:lnTo>
                          <a:pt x="48677" y="7489"/>
                        </a:lnTo>
                        <a:lnTo>
                          <a:pt x="29955" y="0"/>
                        </a:lnTo>
                        <a:lnTo>
                          <a:pt x="14978" y="7489"/>
                        </a:lnTo>
                        <a:lnTo>
                          <a:pt x="3744" y="18722"/>
                        </a:lnTo>
                        <a:lnTo>
                          <a:pt x="0" y="33700"/>
                        </a:lnTo>
                        <a:lnTo>
                          <a:pt x="0" y="56166"/>
                        </a:lnTo>
                        <a:lnTo>
                          <a:pt x="7489" y="74888"/>
                        </a:lnTo>
                        <a:lnTo>
                          <a:pt x="11233" y="93610"/>
                        </a:lnTo>
                        <a:lnTo>
                          <a:pt x="22466" y="112332"/>
                        </a:lnTo>
                        <a:lnTo>
                          <a:pt x="37444" y="127310"/>
                        </a:lnTo>
                        <a:lnTo>
                          <a:pt x="52422" y="142287"/>
                        </a:lnTo>
                        <a:lnTo>
                          <a:pt x="71144" y="149776"/>
                        </a:lnTo>
                        <a:lnTo>
                          <a:pt x="89866" y="157265"/>
                        </a:lnTo>
                        <a:lnTo>
                          <a:pt x="108588" y="164754"/>
                        </a:lnTo>
                        <a:lnTo>
                          <a:pt x="2864465" y="164754"/>
                        </a:lnTo>
                        <a:lnTo>
                          <a:pt x="2883187" y="157265"/>
                        </a:lnTo>
                        <a:lnTo>
                          <a:pt x="2901909" y="149776"/>
                        </a:lnTo>
                        <a:lnTo>
                          <a:pt x="2920631" y="142287"/>
                        </a:lnTo>
                        <a:lnTo>
                          <a:pt x="2935608" y="127310"/>
                        </a:lnTo>
                        <a:lnTo>
                          <a:pt x="2946842" y="112332"/>
                        </a:lnTo>
                        <a:lnTo>
                          <a:pt x="2958075" y="93610"/>
                        </a:lnTo>
                        <a:lnTo>
                          <a:pt x="2965564" y="74888"/>
                        </a:lnTo>
                        <a:lnTo>
                          <a:pt x="2973052" y="56166"/>
                        </a:lnTo>
                        <a:lnTo>
                          <a:pt x="2973052" y="33700"/>
                        </a:lnTo>
                        <a:lnTo>
                          <a:pt x="2969308" y="18722"/>
                        </a:lnTo>
                        <a:lnTo>
                          <a:pt x="2958075" y="7489"/>
                        </a:lnTo>
                        <a:lnTo>
                          <a:pt x="2943097" y="0"/>
                        </a:lnTo>
                        <a:lnTo>
                          <a:pt x="2924375" y="7489"/>
                        </a:lnTo>
                        <a:lnTo>
                          <a:pt x="2913142" y="18722"/>
                        </a:lnTo>
                        <a:lnTo>
                          <a:pt x="2909398" y="33700"/>
                        </a:lnTo>
                        <a:close/>
                      </a:path>
                    </a:pathLst>
                  </a:custGeom>
                  <a:grpFill/>
                  <a:ln w="12700" cap="flat">
                    <a:solidFill>
                      <a:srgbClr val="55A868"/>
                    </a:solidFill>
                    <a:prstDash val="solid"/>
                    <a:miter/>
                  </a:ln>
                </p:spPr>
                <p:txBody>
                  <a:bodyPr rtlCol="0" anchor="ctr"/>
                  <a:lstStyle/>
                  <a:p>
                    <a:endParaRPr lang="fr-FR"/>
                  </a:p>
                </p:txBody>
              </p:sp>
              <p:sp>
                <p:nvSpPr>
                  <p:cNvPr id="80" name="Forme libre : forme 79">
                    <a:extLst>
                      <a:ext uri="{FF2B5EF4-FFF2-40B4-BE49-F238E27FC236}">
                        <a16:creationId xmlns:a16="http://schemas.microsoft.com/office/drawing/2014/main" id="{D634F96F-3F66-5B4A-777A-DF32C9D59BC6}"/>
                      </a:ext>
                    </a:extLst>
                  </p:cNvPr>
                  <p:cNvSpPr/>
                  <p:nvPr/>
                </p:nvSpPr>
                <p:spPr>
                  <a:xfrm>
                    <a:off x="3191740" y="5273509"/>
                    <a:ext cx="1662512" cy="1460315"/>
                  </a:xfrm>
                  <a:custGeom>
                    <a:avLst/>
                    <a:gdLst>
                      <a:gd name="connsiteX0" fmla="*/ 119821 w 1662512"/>
                      <a:gd name="connsiteY0" fmla="*/ 59910 h 1460315"/>
                      <a:gd name="connsiteX1" fmla="*/ 123565 w 1662512"/>
                      <a:gd name="connsiteY1" fmla="*/ 63655 h 1460315"/>
                      <a:gd name="connsiteX2" fmla="*/ 127310 w 1662512"/>
                      <a:gd name="connsiteY2" fmla="*/ 63655 h 1460315"/>
                      <a:gd name="connsiteX3" fmla="*/ 131054 w 1662512"/>
                      <a:gd name="connsiteY3" fmla="*/ 67399 h 1460315"/>
                      <a:gd name="connsiteX4" fmla="*/ 131054 w 1662512"/>
                      <a:gd name="connsiteY4" fmla="*/ 71144 h 1460315"/>
                      <a:gd name="connsiteX5" fmla="*/ 138543 w 1662512"/>
                      <a:gd name="connsiteY5" fmla="*/ 71144 h 1460315"/>
                      <a:gd name="connsiteX6" fmla="*/ 142287 w 1662512"/>
                      <a:gd name="connsiteY6" fmla="*/ 74888 h 1460315"/>
                      <a:gd name="connsiteX7" fmla="*/ 149776 w 1662512"/>
                      <a:gd name="connsiteY7" fmla="*/ 78632 h 1460315"/>
                      <a:gd name="connsiteX8" fmla="*/ 153520 w 1662512"/>
                      <a:gd name="connsiteY8" fmla="*/ 82377 h 1460315"/>
                      <a:gd name="connsiteX9" fmla="*/ 161009 w 1662512"/>
                      <a:gd name="connsiteY9" fmla="*/ 86121 h 1460315"/>
                      <a:gd name="connsiteX10" fmla="*/ 168498 w 1662512"/>
                      <a:gd name="connsiteY10" fmla="*/ 89866 h 1460315"/>
                      <a:gd name="connsiteX11" fmla="*/ 179731 w 1662512"/>
                      <a:gd name="connsiteY11" fmla="*/ 97354 h 1460315"/>
                      <a:gd name="connsiteX12" fmla="*/ 187220 w 1662512"/>
                      <a:gd name="connsiteY12" fmla="*/ 101099 h 1460315"/>
                      <a:gd name="connsiteX13" fmla="*/ 194709 w 1662512"/>
                      <a:gd name="connsiteY13" fmla="*/ 108588 h 1460315"/>
                      <a:gd name="connsiteX14" fmla="*/ 205942 w 1662512"/>
                      <a:gd name="connsiteY14" fmla="*/ 112332 h 1460315"/>
                      <a:gd name="connsiteX15" fmla="*/ 217175 w 1662512"/>
                      <a:gd name="connsiteY15" fmla="*/ 119821 h 1460315"/>
                      <a:gd name="connsiteX16" fmla="*/ 228408 w 1662512"/>
                      <a:gd name="connsiteY16" fmla="*/ 127310 h 1460315"/>
                      <a:gd name="connsiteX17" fmla="*/ 235897 w 1662512"/>
                      <a:gd name="connsiteY17" fmla="*/ 131054 h 1460315"/>
                      <a:gd name="connsiteX18" fmla="*/ 250875 w 1662512"/>
                      <a:gd name="connsiteY18" fmla="*/ 138543 h 1460315"/>
                      <a:gd name="connsiteX19" fmla="*/ 262108 w 1662512"/>
                      <a:gd name="connsiteY19" fmla="*/ 146032 h 1460315"/>
                      <a:gd name="connsiteX20" fmla="*/ 273341 w 1662512"/>
                      <a:gd name="connsiteY20" fmla="*/ 153520 h 1460315"/>
                      <a:gd name="connsiteX21" fmla="*/ 288319 w 1662512"/>
                      <a:gd name="connsiteY21" fmla="*/ 161009 h 1460315"/>
                      <a:gd name="connsiteX22" fmla="*/ 299552 w 1662512"/>
                      <a:gd name="connsiteY22" fmla="*/ 168498 h 1460315"/>
                      <a:gd name="connsiteX23" fmla="*/ 314529 w 1662512"/>
                      <a:gd name="connsiteY23" fmla="*/ 175987 h 1460315"/>
                      <a:gd name="connsiteX24" fmla="*/ 325763 w 1662512"/>
                      <a:gd name="connsiteY24" fmla="*/ 183476 h 1460315"/>
                      <a:gd name="connsiteX25" fmla="*/ 340740 w 1662512"/>
                      <a:gd name="connsiteY25" fmla="*/ 194709 h 1460315"/>
                      <a:gd name="connsiteX26" fmla="*/ 355718 w 1662512"/>
                      <a:gd name="connsiteY26" fmla="*/ 202198 h 1460315"/>
                      <a:gd name="connsiteX27" fmla="*/ 370695 w 1662512"/>
                      <a:gd name="connsiteY27" fmla="*/ 209686 h 1460315"/>
                      <a:gd name="connsiteX28" fmla="*/ 385673 w 1662512"/>
                      <a:gd name="connsiteY28" fmla="*/ 220920 h 1460315"/>
                      <a:gd name="connsiteX29" fmla="*/ 404395 w 1662512"/>
                      <a:gd name="connsiteY29" fmla="*/ 232153 h 1460315"/>
                      <a:gd name="connsiteX30" fmla="*/ 419373 w 1662512"/>
                      <a:gd name="connsiteY30" fmla="*/ 239641 h 1460315"/>
                      <a:gd name="connsiteX31" fmla="*/ 434350 w 1662512"/>
                      <a:gd name="connsiteY31" fmla="*/ 247130 h 1460315"/>
                      <a:gd name="connsiteX32" fmla="*/ 449328 w 1662512"/>
                      <a:gd name="connsiteY32" fmla="*/ 258363 h 1460315"/>
                      <a:gd name="connsiteX33" fmla="*/ 468050 w 1662512"/>
                      <a:gd name="connsiteY33" fmla="*/ 269597 h 1460315"/>
                      <a:gd name="connsiteX34" fmla="*/ 483027 w 1662512"/>
                      <a:gd name="connsiteY34" fmla="*/ 277085 h 1460315"/>
                      <a:gd name="connsiteX35" fmla="*/ 501749 w 1662512"/>
                      <a:gd name="connsiteY35" fmla="*/ 288319 h 1460315"/>
                      <a:gd name="connsiteX36" fmla="*/ 520471 w 1662512"/>
                      <a:gd name="connsiteY36" fmla="*/ 299552 h 1460315"/>
                      <a:gd name="connsiteX37" fmla="*/ 535449 w 1662512"/>
                      <a:gd name="connsiteY37" fmla="*/ 310785 h 1460315"/>
                      <a:gd name="connsiteX38" fmla="*/ 554171 w 1662512"/>
                      <a:gd name="connsiteY38" fmla="*/ 322018 h 1460315"/>
                      <a:gd name="connsiteX39" fmla="*/ 572893 w 1662512"/>
                      <a:gd name="connsiteY39" fmla="*/ 329507 h 1460315"/>
                      <a:gd name="connsiteX40" fmla="*/ 591615 w 1662512"/>
                      <a:gd name="connsiteY40" fmla="*/ 340740 h 1460315"/>
                      <a:gd name="connsiteX41" fmla="*/ 610337 w 1662512"/>
                      <a:gd name="connsiteY41" fmla="*/ 351973 h 1460315"/>
                      <a:gd name="connsiteX42" fmla="*/ 625315 w 1662512"/>
                      <a:gd name="connsiteY42" fmla="*/ 363207 h 1460315"/>
                      <a:gd name="connsiteX43" fmla="*/ 644037 w 1662512"/>
                      <a:gd name="connsiteY43" fmla="*/ 374440 h 1460315"/>
                      <a:gd name="connsiteX44" fmla="*/ 662759 w 1662512"/>
                      <a:gd name="connsiteY44" fmla="*/ 385673 h 1460315"/>
                      <a:gd name="connsiteX45" fmla="*/ 685225 w 1662512"/>
                      <a:gd name="connsiteY45" fmla="*/ 396906 h 1460315"/>
                      <a:gd name="connsiteX46" fmla="*/ 703947 w 1662512"/>
                      <a:gd name="connsiteY46" fmla="*/ 408139 h 1460315"/>
                      <a:gd name="connsiteX47" fmla="*/ 718925 w 1662512"/>
                      <a:gd name="connsiteY47" fmla="*/ 419373 h 1460315"/>
                      <a:gd name="connsiteX48" fmla="*/ 741391 w 1662512"/>
                      <a:gd name="connsiteY48" fmla="*/ 430606 h 1460315"/>
                      <a:gd name="connsiteX49" fmla="*/ 760113 w 1662512"/>
                      <a:gd name="connsiteY49" fmla="*/ 441839 h 1460315"/>
                      <a:gd name="connsiteX50" fmla="*/ 778835 w 1662512"/>
                      <a:gd name="connsiteY50" fmla="*/ 453072 h 1460315"/>
                      <a:gd name="connsiteX51" fmla="*/ 797557 w 1662512"/>
                      <a:gd name="connsiteY51" fmla="*/ 464305 h 1460315"/>
                      <a:gd name="connsiteX52" fmla="*/ 816279 w 1662512"/>
                      <a:gd name="connsiteY52" fmla="*/ 475539 h 1460315"/>
                      <a:gd name="connsiteX53" fmla="*/ 835001 w 1662512"/>
                      <a:gd name="connsiteY53" fmla="*/ 486772 h 1460315"/>
                      <a:gd name="connsiteX54" fmla="*/ 853723 w 1662512"/>
                      <a:gd name="connsiteY54" fmla="*/ 498005 h 1460315"/>
                      <a:gd name="connsiteX55" fmla="*/ 872445 w 1662512"/>
                      <a:gd name="connsiteY55" fmla="*/ 509238 h 1460315"/>
                      <a:gd name="connsiteX56" fmla="*/ 891167 w 1662512"/>
                      <a:gd name="connsiteY56" fmla="*/ 520471 h 1460315"/>
                      <a:gd name="connsiteX57" fmla="*/ 909889 w 1662512"/>
                      <a:gd name="connsiteY57" fmla="*/ 531705 h 1460315"/>
                      <a:gd name="connsiteX58" fmla="*/ 928611 w 1662512"/>
                      <a:gd name="connsiteY58" fmla="*/ 542938 h 1460315"/>
                      <a:gd name="connsiteX59" fmla="*/ 947333 w 1662512"/>
                      <a:gd name="connsiteY59" fmla="*/ 554171 h 1460315"/>
                      <a:gd name="connsiteX60" fmla="*/ 966055 w 1662512"/>
                      <a:gd name="connsiteY60" fmla="*/ 565404 h 1460315"/>
                      <a:gd name="connsiteX61" fmla="*/ 984777 w 1662512"/>
                      <a:gd name="connsiteY61" fmla="*/ 576637 h 1460315"/>
                      <a:gd name="connsiteX62" fmla="*/ 1003499 w 1662512"/>
                      <a:gd name="connsiteY62" fmla="*/ 587871 h 1460315"/>
                      <a:gd name="connsiteX63" fmla="*/ 1022221 w 1662512"/>
                      <a:gd name="connsiteY63" fmla="*/ 599104 h 1460315"/>
                      <a:gd name="connsiteX64" fmla="*/ 1040943 w 1662512"/>
                      <a:gd name="connsiteY64" fmla="*/ 610337 h 1460315"/>
                      <a:gd name="connsiteX65" fmla="*/ 1055920 w 1662512"/>
                      <a:gd name="connsiteY65" fmla="*/ 621570 h 1460315"/>
                      <a:gd name="connsiteX66" fmla="*/ 1074642 w 1662512"/>
                      <a:gd name="connsiteY66" fmla="*/ 629059 h 1460315"/>
                      <a:gd name="connsiteX67" fmla="*/ 1093364 w 1662512"/>
                      <a:gd name="connsiteY67" fmla="*/ 640292 h 1460315"/>
                      <a:gd name="connsiteX68" fmla="*/ 1112086 w 1662512"/>
                      <a:gd name="connsiteY68" fmla="*/ 651525 h 1460315"/>
                      <a:gd name="connsiteX69" fmla="*/ 1127064 w 1662512"/>
                      <a:gd name="connsiteY69" fmla="*/ 662759 h 1460315"/>
                      <a:gd name="connsiteX70" fmla="*/ 1142042 w 1662512"/>
                      <a:gd name="connsiteY70" fmla="*/ 673992 h 1460315"/>
                      <a:gd name="connsiteX71" fmla="*/ 1160764 w 1662512"/>
                      <a:gd name="connsiteY71" fmla="*/ 681481 h 1460315"/>
                      <a:gd name="connsiteX72" fmla="*/ 1175741 w 1662512"/>
                      <a:gd name="connsiteY72" fmla="*/ 692714 h 1460315"/>
                      <a:gd name="connsiteX73" fmla="*/ 1190719 w 1662512"/>
                      <a:gd name="connsiteY73" fmla="*/ 703947 h 1460315"/>
                      <a:gd name="connsiteX74" fmla="*/ 1209441 w 1662512"/>
                      <a:gd name="connsiteY74" fmla="*/ 711436 h 1460315"/>
                      <a:gd name="connsiteX75" fmla="*/ 1224418 w 1662512"/>
                      <a:gd name="connsiteY75" fmla="*/ 722669 h 1460315"/>
                      <a:gd name="connsiteX76" fmla="*/ 1239396 w 1662512"/>
                      <a:gd name="connsiteY76" fmla="*/ 730158 h 1460315"/>
                      <a:gd name="connsiteX77" fmla="*/ 1254374 w 1662512"/>
                      <a:gd name="connsiteY77" fmla="*/ 737646 h 1460315"/>
                      <a:gd name="connsiteX78" fmla="*/ 1269351 w 1662512"/>
                      <a:gd name="connsiteY78" fmla="*/ 748880 h 1460315"/>
                      <a:gd name="connsiteX79" fmla="*/ 1280584 w 1662512"/>
                      <a:gd name="connsiteY79" fmla="*/ 756368 h 1460315"/>
                      <a:gd name="connsiteX80" fmla="*/ 1295562 w 1662512"/>
                      <a:gd name="connsiteY80" fmla="*/ 763857 h 1460315"/>
                      <a:gd name="connsiteX81" fmla="*/ 1310540 w 1662512"/>
                      <a:gd name="connsiteY81" fmla="*/ 771346 h 1460315"/>
                      <a:gd name="connsiteX82" fmla="*/ 1321773 w 1662512"/>
                      <a:gd name="connsiteY82" fmla="*/ 778835 h 1460315"/>
                      <a:gd name="connsiteX83" fmla="*/ 1333006 w 1662512"/>
                      <a:gd name="connsiteY83" fmla="*/ 790068 h 1460315"/>
                      <a:gd name="connsiteX84" fmla="*/ 1344239 w 1662512"/>
                      <a:gd name="connsiteY84" fmla="*/ 797557 h 1460315"/>
                      <a:gd name="connsiteX85" fmla="*/ 1359217 w 1662512"/>
                      <a:gd name="connsiteY85" fmla="*/ 805046 h 1460315"/>
                      <a:gd name="connsiteX86" fmla="*/ 1370450 w 1662512"/>
                      <a:gd name="connsiteY86" fmla="*/ 808790 h 1460315"/>
                      <a:gd name="connsiteX87" fmla="*/ 1381683 w 1662512"/>
                      <a:gd name="connsiteY87" fmla="*/ 816279 h 1460315"/>
                      <a:gd name="connsiteX88" fmla="*/ 1389172 w 1662512"/>
                      <a:gd name="connsiteY88" fmla="*/ 823768 h 1460315"/>
                      <a:gd name="connsiteX89" fmla="*/ 1400405 w 1662512"/>
                      <a:gd name="connsiteY89" fmla="*/ 827512 h 1460315"/>
                      <a:gd name="connsiteX90" fmla="*/ 1407894 w 1662512"/>
                      <a:gd name="connsiteY90" fmla="*/ 835001 h 1460315"/>
                      <a:gd name="connsiteX91" fmla="*/ 1415383 w 1662512"/>
                      <a:gd name="connsiteY91" fmla="*/ 838745 h 1460315"/>
                      <a:gd name="connsiteX92" fmla="*/ 1426616 w 1662512"/>
                      <a:gd name="connsiteY92" fmla="*/ 846234 h 1460315"/>
                      <a:gd name="connsiteX93" fmla="*/ 1434105 w 1662512"/>
                      <a:gd name="connsiteY93" fmla="*/ 849978 h 1460315"/>
                      <a:gd name="connsiteX94" fmla="*/ 1441593 w 1662512"/>
                      <a:gd name="connsiteY94" fmla="*/ 853723 h 1460315"/>
                      <a:gd name="connsiteX95" fmla="*/ 1445338 w 1662512"/>
                      <a:gd name="connsiteY95" fmla="*/ 857467 h 1460315"/>
                      <a:gd name="connsiteX96" fmla="*/ 1452827 w 1662512"/>
                      <a:gd name="connsiteY96" fmla="*/ 861212 h 1460315"/>
                      <a:gd name="connsiteX97" fmla="*/ 1456571 w 1662512"/>
                      <a:gd name="connsiteY97" fmla="*/ 864956 h 1460315"/>
                      <a:gd name="connsiteX98" fmla="*/ 1464060 w 1662512"/>
                      <a:gd name="connsiteY98" fmla="*/ 868700 h 1460315"/>
                      <a:gd name="connsiteX99" fmla="*/ 1467804 w 1662512"/>
                      <a:gd name="connsiteY99" fmla="*/ 872445 h 1460315"/>
                      <a:gd name="connsiteX100" fmla="*/ 1471549 w 1662512"/>
                      <a:gd name="connsiteY100" fmla="*/ 876189 h 1460315"/>
                      <a:gd name="connsiteX101" fmla="*/ 1482782 w 1662512"/>
                      <a:gd name="connsiteY101" fmla="*/ 883678 h 1460315"/>
                      <a:gd name="connsiteX102" fmla="*/ 1497759 w 1662512"/>
                      <a:gd name="connsiteY102" fmla="*/ 894911 h 1460315"/>
                      <a:gd name="connsiteX103" fmla="*/ 1508993 w 1662512"/>
                      <a:gd name="connsiteY103" fmla="*/ 902400 h 1460315"/>
                      <a:gd name="connsiteX104" fmla="*/ 1520226 w 1662512"/>
                      <a:gd name="connsiteY104" fmla="*/ 913633 h 1460315"/>
                      <a:gd name="connsiteX105" fmla="*/ 1527715 w 1662512"/>
                      <a:gd name="connsiteY105" fmla="*/ 924866 h 1460315"/>
                      <a:gd name="connsiteX106" fmla="*/ 1538948 w 1662512"/>
                      <a:gd name="connsiteY106" fmla="*/ 936099 h 1460315"/>
                      <a:gd name="connsiteX107" fmla="*/ 1546437 w 1662512"/>
                      <a:gd name="connsiteY107" fmla="*/ 951077 h 1460315"/>
                      <a:gd name="connsiteX108" fmla="*/ 1557670 w 1662512"/>
                      <a:gd name="connsiteY108" fmla="*/ 962310 h 1460315"/>
                      <a:gd name="connsiteX109" fmla="*/ 1565159 w 1662512"/>
                      <a:gd name="connsiteY109" fmla="*/ 977288 h 1460315"/>
                      <a:gd name="connsiteX110" fmla="*/ 1572647 w 1662512"/>
                      <a:gd name="connsiteY110" fmla="*/ 988521 h 1460315"/>
                      <a:gd name="connsiteX111" fmla="*/ 1576392 w 1662512"/>
                      <a:gd name="connsiteY111" fmla="*/ 1003499 h 1460315"/>
                      <a:gd name="connsiteX112" fmla="*/ 1583881 w 1662512"/>
                      <a:gd name="connsiteY112" fmla="*/ 1018476 h 1460315"/>
                      <a:gd name="connsiteX113" fmla="*/ 1587625 w 1662512"/>
                      <a:gd name="connsiteY113" fmla="*/ 1033454 h 1460315"/>
                      <a:gd name="connsiteX114" fmla="*/ 1591369 w 1662512"/>
                      <a:gd name="connsiteY114" fmla="*/ 1048431 h 1460315"/>
                      <a:gd name="connsiteX115" fmla="*/ 1595114 w 1662512"/>
                      <a:gd name="connsiteY115" fmla="*/ 1063409 h 1460315"/>
                      <a:gd name="connsiteX116" fmla="*/ 1595114 w 1662512"/>
                      <a:gd name="connsiteY116" fmla="*/ 1078387 h 1460315"/>
                      <a:gd name="connsiteX117" fmla="*/ 1598858 w 1662512"/>
                      <a:gd name="connsiteY117" fmla="*/ 1093364 h 1460315"/>
                      <a:gd name="connsiteX118" fmla="*/ 1598858 w 1662512"/>
                      <a:gd name="connsiteY118" fmla="*/ 1127064 h 1460315"/>
                      <a:gd name="connsiteX119" fmla="*/ 1595114 w 1662512"/>
                      <a:gd name="connsiteY119" fmla="*/ 1142041 h 1460315"/>
                      <a:gd name="connsiteX120" fmla="*/ 1595114 w 1662512"/>
                      <a:gd name="connsiteY120" fmla="*/ 1157019 h 1460315"/>
                      <a:gd name="connsiteX121" fmla="*/ 1591369 w 1662512"/>
                      <a:gd name="connsiteY121" fmla="*/ 1171997 h 1460315"/>
                      <a:gd name="connsiteX122" fmla="*/ 1587625 w 1662512"/>
                      <a:gd name="connsiteY122" fmla="*/ 1183230 h 1460315"/>
                      <a:gd name="connsiteX123" fmla="*/ 1583881 w 1662512"/>
                      <a:gd name="connsiteY123" fmla="*/ 1198207 h 1460315"/>
                      <a:gd name="connsiteX124" fmla="*/ 1580136 w 1662512"/>
                      <a:gd name="connsiteY124" fmla="*/ 1213185 h 1460315"/>
                      <a:gd name="connsiteX125" fmla="*/ 1572647 w 1662512"/>
                      <a:gd name="connsiteY125" fmla="*/ 1224418 h 1460315"/>
                      <a:gd name="connsiteX126" fmla="*/ 1568903 w 1662512"/>
                      <a:gd name="connsiteY126" fmla="*/ 1239396 h 1460315"/>
                      <a:gd name="connsiteX127" fmla="*/ 1561414 w 1662512"/>
                      <a:gd name="connsiteY127" fmla="*/ 1250629 h 1460315"/>
                      <a:gd name="connsiteX128" fmla="*/ 1553925 w 1662512"/>
                      <a:gd name="connsiteY128" fmla="*/ 1261862 h 1460315"/>
                      <a:gd name="connsiteX129" fmla="*/ 1546437 w 1662512"/>
                      <a:gd name="connsiteY129" fmla="*/ 1273095 h 1460315"/>
                      <a:gd name="connsiteX130" fmla="*/ 1538948 w 1662512"/>
                      <a:gd name="connsiteY130" fmla="*/ 1284329 h 1460315"/>
                      <a:gd name="connsiteX131" fmla="*/ 1527715 w 1662512"/>
                      <a:gd name="connsiteY131" fmla="*/ 1295562 h 1460315"/>
                      <a:gd name="connsiteX132" fmla="*/ 1520226 w 1662512"/>
                      <a:gd name="connsiteY132" fmla="*/ 1306795 h 1460315"/>
                      <a:gd name="connsiteX133" fmla="*/ 1508993 w 1662512"/>
                      <a:gd name="connsiteY133" fmla="*/ 1318028 h 1460315"/>
                      <a:gd name="connsiteX134" fmla="*/ 1501504 w 1662512"/>
                      <a:gd name="connsiteY134" fmla="*/ 1325517 h 1460315"/>
                      <a:gd name="connsiteX135" fmla="*/ 1490271 w 1662512"/>
                      <a:gd name="connsiteY135" fmla="*/ 1333006 h 1460315"/>
                      <a:gd name="connsiteX136" fmla="*/ 1479037 w 1662512"/>
                      <a:gd name="connsiteY136" fmla="*/ 1344239 h 1460315"/>
                      <a:gd name="connsiteX137" fmla="*/ 1467804 w 1662512"/>
                      <a:gd name="connsiteY137" fmla="*/ 1351728 h 1460315"/>
                      <a:gd name="connsiteX138" fmla="*/ 1452827 w 1662512"/>
                      <a:gd name="connsiteY138" fmla="*/ 1359217 h 1460315"/>
                      <a:gd name="connsiteX139" fmla="*/ 1441593 w 1662512"/>
                      <a:gd name="connsiteY139" fmla="*/ 1366705 h 1460315"/>
                      <a:gd name="connsiteX140" fmla="*/ 1426616 w 1662512"/>
                      <a:gd name="connsiteY140" fmla="*/ 1370450 h 1460315"/>
                      <a:gd name="connsiteX141" fmla="*/ 1415383 w 1662512"/>
                      <a:gd name="connsiteY141" fmla="*/ 1377939 h 1460315"/>
                      <a:gd name="connsiteX142" fmla="*/ 1400405 w 1662512"/>
                      <a:gd name="connsiteY142" fmla="*/ 1381683 h 1460315"/>
                      <a:gd name="connsiteX143" fmla="*/ 1389172 w 1662512"/>
                      <a:gd name="connsiteY143" fmla="*/ 1385427 h 1460315"/>
                      <a:gd name="connsiteX144" fmla="*/ 1374194 w 1662512"/>
                      <a:gd name="connsiteY144" fmla="*/ 1389172 h 1460315"/>
                      <a:gd name="connsiteX145" fmla="*/ 1359217 w 1662512"/>
                      <a:gd name="connsiteY145" fmla="*/ 1392916 h 1460315"/>
                      <a:gd name="connsiteX146" fmla="*/ 1329261 w 1662512"/>
                      <a:gd name="connsiteY146" fmla="*/ 1392916 h 1460315"/>
                      <a:gd name="connsiteX147" fmla="*/ 1314284 w 1662512"/>
                      <a:gd name="connsiteY147" fmla="*/ 1396661 h 1460315"/>
                      <a:gd name="connsiteX148" fmla="*/ 29955 w 1662512"/>
                      <a:gd name="connsiteY148" fmla="*/ 1396661 h 1460315"/>
                      <a:gd name="connsiteX149" fmla="*/ 14978 w 1662512"/>
                      <a:gd name="connsiteY149" fmla="*/ 1400405 h 1460315"/>
                      <a:gd name="connsiteX150" fmla="*/ 3744 w 1662512"/>
                      <a:gd name="connsiteY150" fmla="*/ 1411638 h 1460315"/>
                      <a:gd name="connsiteX151" fmla="*/ 0 w 1662512"/>
                      <a:gd name="connsiteY151" fmla="*/ 1426616 h 1460315"/>
                      <a:gd name="connsiteX152" fmla="*/ 3744 w 1662512"/>
                      <a:gd name="connsiteY152" fmla="*/ 1441593 h 1460315"/>
                      <a:gd name="connsiteX153" fmla="*/ 14978 w 1662512"/>
                      <a:gd name="connsiteY153" fmla="*/ 1456571 h 1460315"/>
                      <a:gd name="connsiteX154" fmla="*/ 29955 w 1662512"/>
                      <a:gd name="connsiteY154" fmla="*/ 1460315 h 1460315"/>
                      <a:gd name="connsiteX155" fmla="*/ 1329261 w 1662512"/>
                      <a:gd name="connsiteY155" fmla="*/ 1460315 h 1460315"/>
                      <a:gd name="connsiteX156" fmla="*/ 1347983 w 1662512"/>
                      <a:gd name="connsiteY156" fmla="*/ 1456571 h 1460315"/>
                      <a:gd name="connsiteX157" fmla="*/ 1362961 w 1662512"/>
                      <a:gd name="connsiteY157" fmla="*/ 1456571 h 1460315"/>
                      <a:gd name="connsiteX158" fmla="*/ 1377939 w 1662512"/>
                      <a:gd name="connsiteY158" fmla="*/ 1452826 h 1460315"/>
                      <a:gd name="connsiteX159" fmla="*/ 1392916 w 1662512"/>
                      <a:gd name="connsiteY159" fmla="*/ 1449082 h 1460315"/>
                      <a:gd name="connsiteX160" fmla="*/ 1407894 w 1662512"/>
                      <a:gd name="connsiteY160" fmla="*/ 1445338 h 1460315"/>
                      <a:gd name="connsiteX161" fmla="*/ 1426616 w 1662512"/>
                      <a:gd name="connsiteY161" fmla="*/ 1441593 h 1460315"/>
                      <a:gd name="connsiteX162" fmla="*/ 1441593 w 1662512"/>
                      <a:gd name="connsiteY162" fmla="*/ 1434104 h 1460315"/>
                      <a:gd name="connsiteX163" fmla="*/ 1452827 w 1662512"/>
                      <a:gd name="connsiteY163" fmla="*/ 1430360 h 1460315"/>
                      <a:gd name="connsiteX164" fmla="*/ 1467804 w 1662512"/>
                      <a:gd name="connsiteY164" fmla="*/ 1422871 h 1460315"/>
                      <a:gd name="connsiteX165" fmla="*/ 1482782 w 1662512"/>
                      <a:gd name="connsiteY165" fmla="*/ 1415383 h 1460315"/>
                      <a:gd name="connsiteX166" fmla="*/ 1497759 w 1662512"/>
                      <a:gd name="connsiteY166" fmla="*/ 1407894 h 1460315"/>
                      <a:gd name="connsiteX167" fmla="*/ 1508993 w 1662512"/>
                      <a:gd name="connsiteY167" fmla="*/ 1400405 h 1460315"/>
                      <a:gd name="connsiteX168" fmla="*/ 1523970 w 1662512"/>
                      <a:gd name="connsiteY168" fmla="*/ 1389172 h 1460315"/>
                      <a:gd name="connsiteX169" fmla="*/ 1535203 w 1662512"/>
                      <a:gd name="connsiteY169" fmla="*/ 1381683 h 1460315"/>
                      <a:gd name="connsiteX170" fmla="*/ 1546437 w 1662512"/>
                      <a:gd name="connsiteY170" fmla="*/ 1370450 h 1460315"/>
                      <a:gd name="connsiteX171" fmla="*/ 1561414 w 1662512"/>
                      <a:gd name="connsiteY171" fmla="*/ 1359217 h 1460315"/>
                      <a:gd name="connsiteX172" fmla="*/ 1572647 w 1662512"/>
                      <a:gd name="connsiteY172" fmla="*/ 1344239 h 1460315"/>
                      <a:gd name="connsiteX173" fmla="*/ 1583881 w 1662512"/>
                      <a:gd name="connsiteY173" fmla="*/ 1333006 h 1460315"/>
                      <a:gd name="connsiteX174" fmla="*/ 1591369 w 1662512"/>
                      <a:gd name="connsiteY174" fmla="*/ 1321773 h 1460315"/>
                      <a:gd name="connsiteX175" fmla="*/ 1602603 w 1662512"/>
                      <a:gd name="connsiteY175" fmla="*/ 1306795 h 1460315"/>
                      <a:gd name="connsiteX176" fmla="*/ 1610091 w 1662512"/>
                      <a:gd name="connsiteY176" fmla="*/ 1295562 h 1460315"/>
                      <a:gd name="connsiteX177" fmla="*/ 1617580 w 1662512"/>
                      <a:gd name="connsiteY177" fmla="*/ 1280584 h 1460315"/>
                      <a:gd name="connsiteX178" fmla="*/ 1625069 w 1662512"/>
                      <a:gd name="connsiteY178" fmla="*/ 1265607 h 1460315"/>
                      <a:gd name="connsiteX179" fmla="*/ 1632558 w 1662512"/>
                      <a:gd name="connsiteY179" fmla="*/ 1250629 h 1460315"/>
                      <a:gd name="connsiteX180" fmla="*/ 1640047 w 1662512"/>
                      <a:gd name="connsiteY180" fmla="*/ 1235651 h 1460315"/>
                      <a:gd name="connsiteX181" fmla="*/ 1643791 w 1662512"/>
                      <a:gd name="connsiteY181" fmla="*/ 1220674 h 1460315"/>
                      <a:gd name="connsiteX182" fmla="*/ 1647535 w 1662512"/>
                      <a:gd name="connsiteY182" fmla="*/ 1205696 h 1460315"/>
                      <a:gd name="connsiteX183" fmla="*/ 1651280 w 1662512"/>
                      <a:gd name="connsiteY183" fmla="*/ 1190719 h 1460315"/>
                      <a:gd name="connsiteX184" fmla="*/ 1655024 w 1662512"/>
                      <a:gd name="connsiteY184" fmla="*/ 1175741 h 1460315"/>
                      <a:gd name="connsiteX185" fmla="*/ 1658769 w 1662512"/>
                      <a:gd name="connsiteY185" fmla="*/ 1160763 h 1460315"/>
                      <a:gd name="connsiteX186" fmla="*/ 1658769 w 1662512"/>
                      <a:gd name="connsiteY186" fmla="*/ 1142041 h 1460315"/>
                      <a:gd name="connsiteX187" fmla="*/ 1662513 w 1662512"/>
                      <a:gd name="connsiteY187" fmla="*/ 1127064 h 1460315"/>
                      <a:gd name="connsiteX188" fmla="*/ 1662513 w 1662512"/>
                      <a:gd name="connsiteY188" fmla="*/ 1093364 h 1460315"/>
                      <a:gd name="connsiteX189" fmla="*/ 1658769 w 1662512"/>
                      <a:gd name="connsiteY189" fmla="*/ 1078387 h 1460315"/>
                      <a:gd name="connsiteX190" fmla="*/ 1658769 w 1662512"/>
                      <a:gd name="connsiteY190" fmla="*/ 1063409 h 1460315"/>
                      <a:gd name="connsiteX191" fmla="*/ 1655024 w 1662512"/>
                      <a:gd name="connsiteY191" fmla="*/ 1048431 h 1460315"/>
                      <a:gd name="connsiteX192" fmla="*/ 1655024 w 1662512"/>
                      <a:gd name="connsiteY192" fmla="*/ 1029709 h 1460315"/>
                      <a:gd name="connsiteX193" fmla="*/ 1651280 w 1662512"/>
                      <a:gd name="connsiteY193" fmla="*/ 1018476 h 1460315"/>
                      <a:gd name="connsiteX194" fmla="*/ 1643791 w 1662512"/>
                      <a:gd name="connsiteY194" fmla="*/ 1003499 h 1460315"/>
                      <a:gd name="connsiteX195" fmla="*/ 1640047 w 1662512"/>
                      <a:gd name="connsiteY195" fmla="*/ 988521 h 1460315"/>
                      <a:gd name="connsiteX196" fmla="*/ 1632558 w 1662512"/>
                      <a:gd name="connsiteY196" fmla="*/ 973543 h 1460315"/>
                      <a:gd name="connsiteX197" fmla="*/ 1628813 w 1662512"/>
                      <a:gd name="connsiteY197" fmla="*/ 958566 h 1460315"/>
                      <a:gd name="connsiteX198" fmla="*/ 1621325 w 1662512"/>
                      <a:gd name="connsiteY198" fmla="*/ 943588 h 1460315"/>
                      <a:gd name="connsiteX199" fmla="*/ 1613836 w 1662512"/>
                      <a:gd name="connsiteY199" fmla="*/ 932355 h 1460315"/>
                      <a:gd name="connsiteX200" fmla="*/ 1606347 w 1662512"/>
                      <a:gd name="connsiteY200" fmla="*/ 917378 h 1460315"/>
                      <a:gd name="connsiteX201" fmla="*/ 1598858 w 1662512"/>
                      <a:gd name="connsiteY201" fmla="*/ 906144 h 1460315"/>
                      <a:gd name="connsiteX202" fmla="*/ 1587625 w 1662512"/>
                      <a:gd name="connsiteY202" fmla="*/ 894911 h 1460315"/>
                      <a:gd name="connsiteX203" fmla="*/ 1576392 w 1662512"/>
                      <a:gd name="connsiteY203" fmla="*/ 883678 h 1460315"/>
                      <a:gd name="connsiteX204" fmla="*/ 1568903 w 1662512"/>
                      <a:gd name="connsiteY204" fmla="*/ 872445 h 1460315"/>
                      <a:gd name="connsiteX205" fmla="*/ 1557670 w 1662512"/>
                      <a:gd name="connsiteY205" fmla="*/ 861212 h 1460315"/>
                      <a:gd name="connsiteX206" fmla="*/ 1546437 w 1662512"/>
                      <a:gd name="connsiteY206" fmla="*/ 849978 h 1460315"/>
                      <a:gd name="connsiteX207" fmla="*/ 1531459 w 1662512"/>
                      <a:gd name="connsiteY207" fmla="*/ 838745 h 1460315"/>
                      <a:gd name="connsiteX208" fmla="*/ 1520226 w 1662512"/>
                      <a:gd name="connsiteY208" fmla="*/ 827512 h 1460315"/>
                      <a:gd name="connsiteX209" fmla="*/ 1508993 w 1662512"/>
                      <a:gd name="connsiteY209" fmla="*/ 820023 h 1460315"/>
                      <a:gd name="connsiteX210" fmla="*/ 1505248 w 1662512"/>
                      <a:gd name="connsiteY210" fmla="*/ 820023 h 1460315"/>
                      <a:gd name="connsiteX211" fmla="*/ 1501504 w 1662512"/>
                      <a:gd name="connsiteY211" fmla="*/ 816279 h 1460315"/>
                      <a:gd name="connsiteX212" fmla="*/ 1494015 w 1662512"/>
                      <a:gd name="connsiteY212" fmla="*/ 812534 h 1460315"/>
                      <a:gd name="connsiteX213" fmla="*/ 1490271 w 1662512"/>
                      <a:gd name="connsiteY213" fmla="*/ 808790 h 1460315"/>
                      <a:gd name="connsiteX214" fmla="*/ 1482782 w 1662512"/>
                      <a:gd name="connsiteY214" fmla="*/ 805046 h 1460315"/>
                      <a:gd name="connsiteX215" fmla="*/ 1479037 w 1662512"/>
                      <a:gd name="connsiteY215" fmla="*/ 801301 h 1460315"/>
                      <a:gd name="connsiteX216" fmla="*/ 1471549 w 1662512"/>
                      <a:gd name="connsiteY216" fmla="*/ 797557 h 1460315"/>
                      <a:gd name="connsiteX217" fmla="*/ 1464060 w 1662512"/>
                      <a:gd name="connsiteY217" fmla="*/ 790068 h 1460315"/>
                      <a:gd name="connsiteX218" fmla="*/ 1452827 w 1662512"/>
                      <a:gd name="connsiteY218" fmla="*/ 786324 h 1460315"/>
                      <a:gd name="connsiteX219" fmla="*/ 1445338 w 1662512"/>
                      <a:gd name="connsiteY219" fmla="*/ 782579 h 1460315"/>
                      <a:gd name="connsiteX220" fmla="*/ 1437849 w 1662512"/>
                      <a:gd name="connsiteY220" fmla="*/ 775090 h 1460315"/>
                      <a:gd name="connsiteX221" fmla="*/ 1426616 w 1662512"/>
                      <a:gd name="connsiteY221" fmla="*/ 771346 h 1460315"/>
                      <a:gd name="connsiteX222" fmla="*/ 1415383 w 1662512"/>
                      <a:gd name="connsiteY222" fmla="*/ 763857 h 1460315"/>
                      <a:gd name="connsiteX223" fmla="*/ 1407894 w 1662512"/>
                      <a:gd name="connsiteY223" fmla="*/ 756368 h 1460315"/>
                      <a:gd name="connsiteX224" fmla="*/ 1396661 w 1662512"/>
                      <a:gd name="connsiteY224" fmla="*/ 748880 h 1460315"/>
                      <a:gd name="connsiteX225" fmla="*/ 1385427 w 1662512"/>
                      <a:gd name="connsiteY225" fmla="*/ 741391 h 1460315"/>
                      <a:gd name="connsiteX226" fmla="*/ 1370450 w 1662512"/>
                      <a:gd name="connsiteY226" fmla="*/ 733902 h 1460315"/>
                      <a:gd name="connsiteX227" fmla="*/ 1359217 w 1662512"/>
                      <a:gd name="connsiteY227" fmla="*/ 726413 h 1460315"/>
                      <a:gd name="connsiteX228" fmla="*/ 1347983 w 1662512"/>
                      <a:gd name="connsiteY228" fmla="*/ 722669 h 1460315"/>
                      <a:gd name="connsiteX229" fmla="*/ 1333006 w 1662512"/>
                      <a:gd name="connsiteY229" fmla="*/ 711436 h 1460315"/>
                      <a:gd name="connsiteX230" fmla="*/ 1321773 w 1662512"/>
                      <a:gd name="connsiteY230" fmla="*/ 703947 h 1460315"/>
                      <a:gd name="connsiteX231" fmla="*/ 1306795 w 1662512"/>
                      <a:gd name="connsiteY231" fmla="*/ 696458 h 1460315"/>
                      <a:gd name="connsiteX232" fmla="*/ 1291818 w 1662512"/>
                      <a:gd name="connsiteY232" fmla="*/ 688969 h 1460315"/>
                      <a:gd name="connsiteX233" fmla="*/ 1280584 w 1662512"/>
                      <a:gd name="connsiteY233" fmla="*/ 677736 h 1460315"/>
                      <a:gd name="connsiteX234" fmla="*/ 1265607 w 1662512"/>
                      <a:gd name="connsiteY234" fmla="*/ 670247 h 1460315"/>
                      <a:gd name="connsiteX235" fmla="*/ 1250629 w 1662512"/>
                      <a:gd name="connsiteY235" fmla="*/ 659014 h 1460315"/>
                      <a:gd name="connsiteX236" fmla="*/ 1231907 w 1662512"/>
                      <a:gd name="connsiteY236" fmla="*/ 651525 h 1460315"/>
                      <a:gd name="connsiteX237" fmla="*/ 1216930 w 1662512"/>
                      <a:gd name="connsiteY237" fmla="*/ 640292 h 1460315"/>
                      <a:gd name="connsiteX238" fmla="*/ 1201952 w 1662512"/>
                      <a:gd name="connsiteY238" fmla="*/ 632803 h 1460315"/>
                      <a:gd name="connsiteX239" fmla="*/ 1186974 w 1662512"/>
                      <a:gd name="connsiteY239" fmla="*/ 621570 h 1460315"/>
                      <a:gd name="connsiteX240" fmla="*/ 1168252 w 1662512"/>
                      <a:gd name="connsiteY240" fmla="*/ 614081 h 1460315"/>
                      <a:gd name="connsiteX241" fmla="*/ 1153275 w 1662512"/>
                      <a:gd name="connsiteY241" fmla="*/ 602848 h 1460315"/>
                      <a:gd name="connsiteX242" fmla="*/ 1134553 w 1662512"/>
                      <a:gd name="connsiteY242" fmla="*/ 591615 h 1460315"/>
                      <a:gd name="connsiteX243" fmla="*/ 1119575 w 1662512"/>
                      <a:gd name="connsiteY243" fmla="*/ 580382 h 1460315"/>
                      <a:gd name="connsiteX244" fmla="*/ 1100853 w 1662512"/>
                      <a:gd name="connsiteY244" fmla="*/ 572893 h 1460315"/>
                      <a:gd name="connsiteX245" fmla="*/ 1082131 w 1662512"/>
                      <a:gd name="connsiteY245" fmla="*/ 561660 h 1460315"/>
                      <a:gd name="connsiteX246" fmla="*/ 1067154 w 1662512"/>
                      <a:gd name="connsiteY246" fmla="*/ 550427 h 1460315"/>
                      <a:gd name="connsiteX247" fmla="*/ 1048432 w 1662512"/>
                      <a:gd name="connsiteY247" fmla="*/ 539193 h 1460315"/>
                      <a:gd name="connsiteX248" fmla="*/ 1029710 w 1662512"/>
                      <a:gd name="connsiteY248" fmla="*/ 527960 h 1460315"/>
                      <a:gd name="connsiteX249" fmla="*/ 1010988 w 1662512"/>
                      <a:gd name="connsiteY249" fmla="*/ 516727 h 1460315"/>
                      <a:gd name="connsiteX250" fmla="*/ 996010 w 1662512"/>
                      <a:gd name="connsiteY250" fmla="*/ 509238 h 1460315"/>
                      <a:gd name="connsiteX251" fmla="*/ 977288 w 1662512"/>
                      <a:gd name="connsiteY251" fmla="*/ 498005 h 1460315"/>
                      <a:gd name="connsiteX252" fmla="*/ 958566 w 1662512"/>
                      <a:gd name="connsiteY252" fmla="*/ 483027 h 1460315"/>
                      <a:gd name="connsiteX253" fmla="*/ 939844 w 1662512"/>
                      <a:gd name="connsiteY253" fmla="*/ 475539 h 1460315"/>
                      <a:gd name="connsiteX254" fmla="*/ 921122 w 1662512"/>
                      <a:gd name="connsiteY254" fmla="*/ 464305 h 1460315"/>
                      <a:gd name="connsiteX255" fmla="*/ 902400 w 1662512"/>
                      <a:gd name="connsiteY255" fmla="*/ 449328 h 1460315"/>
                      <a:gd name="connsiteX256" fmla="*/ 883678 w 1662512"/>
                      <a:gd name="connsiteY256" fmla="*/ 438095 h 1460315"/>
                      <a:gd name="connsiteX257" fmla="*/ 864956 w 1662512"/>
                      <a:gd name="connsiteY257" fmla="*/ 430606 h 1460315"/>
                      <a:gd name="connsiteX258" fmla="*/ 846234 w 1662512"/>
                      <a:gd name="connsiteY258" fmla="*/ 419373 h 1460315"/>
                      <a:gd name="connsiteX259" fmla="*/ 827512 w 1662512"/>
                      <a:gd name="connsiteY259" fmla="*/ 408139 h 1460315"/>
                      <a:gd name="connsiteX260" fmla="*/ 808790 w 1662512"/>
                      <a:gd name="connsiteY260" fmla="*/ 396906 h 1460315"/>
                      <a:gd name="connsiteX261" fmla="*/ 790068 w 1662512"/>
                      <a:gd name="connsiteY261" fmla="*/ 385673 h 1460315"/>
                      <a:gd name="connsiteX262" fmla="*/ 771346 w 1662512"/>
                      <a:gd name="connsiteY262" fmla="*/ 374440 h 1460315"/>
                      <a:gd name="connsiteX263" fmla="*/ 752624 w 1662512"/>
                      <a:gd name="connsiteY263" fmla="*/ 363207 h 1460315"/>
                      <a:gd name="connsiteX264" fmla="*/ 733902 w 1662512"/>
                      <a:gd name="connsiteY264" fmla="*/ 351973 h 1460315"/>
                      <a:gd name="connsiteX265" fmla="*/ 715180 w 1662512"/>
                      <a:gd name="connsiteY265" fmla="*/ 340740 h 1460315"/>
                      <a:gd name="connsiteX266" fmla="*/ 696458 w 1662512"/>
                      <a:gd name="connsiteY266" fmla="*/ 329507 h 1460315"/>
                      <a:gd name="connsiteX267" fmla="*/ 677736 w 1662512"/>
                      <a:gd name="connsiteY267" fmla="*/ 318274 h 1460315"/>
                      <a:gd name="connsiteX268" fmla="*/ 659014 w 1662512"/>
                      <a:gd name="connsiteY268" fmla="*/ 307041 h 1460315"/>
                      <a:gd name="connsiteX269" fmla="*/ 640292 w 1662512"/>
                      <a:gd name="connsiteY269" fmla="*/ 295807 h 1460315"/>
                      <a:gd name="connsiteX270" fmla="*/ 621570 w 1662512"/>
                      <a:gd name="connsiteY270" fmla="*/ 284574 h 1460315"/>
                      <a:gd name="connsiteX271" fmla="*/ 606593 w 1662512"/>
                      <a:gd name="connsiteY271" fmla="*/ 273341 h 1460315"/>
                      <a:gd name="connsiteX272" fmla="*/ 587871 w 1662512"/>
                      <a:gd name="connsiteY272" fmla="*/ 265852 h 1460315"/>
                      <a:gd name="connsiteX273" fmla="*/ 569149 w 1662512"/>
                      <a:gd name="connsiteY273" fmla="*/ 254619 h 1460315"/>
                      <a:gd name="connsiteX274" fmla="*/ 554171 w 1662512"/>
                      <a:gd name="connsiteY274" fmla="*/ 243386 h 1460315"/>
                      <a:gd name="connsiteX275" fmla="*/ 535449 w 1662512"/>
                      <a:gd name="connsiteY275" fmla="*/ 232153 h 1460315"/>
                      <a:gd name="connsiteX276" fmla="*/ 520471 w 1662512"/>
                      <a:gd name="connsiteY276" fmla="*/ 224664 h 1460315"/>
                      <a:gd name="connsiteX277" fmla="*/ 501749 w 1662512"/>
                      <a:gd name="connsiteY277" fmla="*/ 213431 h 1460315"/>
                      <a:gd name="connsiteX278" fmla="*/ 486772 w 1662512"/>
                      <a:gd name="connsiteY278" fmla="*/ 202198 h 1460315"/>
                      <a:gd name="connsiteX279" fmla="*/ 468050 w 1662512"/>
                      <a:gd name="connsiteY279" fmla="*/ 194709 h 1460315"/>
                      <a:gd name="connsiteX280" fmla="*/ 453072 w 1662512"/>
                      <a:gd name="connsiteY280" fmla="*/ 183476 h 1460315"/>
                      <a:gd name="connsiteX281" fmla="*/ 438095 w 1662512"/>
                      <a:gd name="connsiteY281" fmla="*/ 175987 h 1460315"/>
                      <a:gd name="connsiteX282" fmla="*/ 423117 w 1662512"/>
                      <a:gd name="connsiteY282" fmla="*/ 164754 h 1460315"/>
                      <a:gd name="connsiteX283" fmla="*/ 408139 w 1662512"/>
                      <a:gd name="connsiteY283" fmla="*/ 157265 h 1460315"/>
                      <a:gd name="connsiteX284" fmla="*/ 393162 w 1662512"/>
                      <a:gd name="connsiteY284" fmla="*/ 146032 h 1460315"/>
                      <a:gd name="connsiteX285" fmla="*/ 378184 w 1662512"/>
                      <a:gd name="connsiteY285" fmla="*/ 138543 h 1460315"/>
                      <a:gd name="connsiteX286" fmla="*/ 363207 w 1662512"/>
                      <a:gd name="connsiteY286" fmla="*/ 131054 h 1460315"/>
                      <a:gd name="connsiteX287" fmla="*/ 348229 w 1662512"/>
                      <a:gd name="connsiteY287" fmla="*/ 123565 h 1460315"/>
                      <a:gd name="connsiteX288" fmla="*/ 333251 w 1662512"/>
                      <a:gd name="connsiteY288" fmla="*/ 116076 h 1460315"/>
                      <a:gd name="connsiteX289" fmla="*/ 322018 w 1662512"/>
                      <a:gd name="connsiteY289" fmla="*/ 108588 h 1460315"/>
                      <a:gd name="connsiteX290" fmla="*/ 310785 w 1662512"/>
                      <a:gd name="connsiteY290" fmla="*/ 97354 h 1460315"/>
                      <a:gd name="connsiteX291" fmla="*/ 295807 w 1662512"/>
                      <a:gd name="connsiteY291" fmla="*/ 89866 h 1460315"/>
                      <a:gd name="connsiteX292" fmla="*/ 284574 w 1662512"/>
                      <a:gd name="connsiteY292" fmla="*/ 86121 h 1460315"/>
                      <a:gd name="connsiteX293" fmla="*/ 273341 w 1662512"/>
                      <a:gd name="connsiteY293" fmla="*/ 78632 h 1460315"/>
                      <a:gd name="connsiteX294" fmla="*/ 262108 w 1662512"/>
                      <a:gd name="connsiteY294" fmla="*/ 71144 h 1460315"/>
                      <a:gd name="connsiteX295" fmla="*/ 250875 w 1662512"/>
                      <a:gd name="connsiteY295" fmla="*/ 63655 h 1460315"/>
                      <a:gd name="connsiteX296" fmla="*/ 239642 w 1662512"/>
                      <a:gd name="connsiteY296" fmla="*/ 59910 h 1460315"/>
                      <a:gd name="connsiteX297" fmla="*/ 232153 w 1662512"/>
                      <a:gd name="connsiteY297" fmla="*/ 52422 h 1460315"/>
                      <a:gd name="connsiteX298" fmla="*/ 224664 w 1662512"/>
                      <a:gd name="connsiteY298" fmla="*/ 48677 h 1460315"/>
                      <a:gd name="connsiteX299" fmla="*/ 213431 w 1662512"/>
                      <a:gd name="connsiteY299" fmla="*/ 41188 h 1460315"/>
                      <a:gd name="connsiteX300" fmla="*/ 205942 w 1662512"/>
                      <a:gd name="connsiteY300" fmla="*/ 37444 h 1460315"/>
                      <a:gd name="connsiteX301" fmla="*/ 198453 w 1662512"/>
                      <a:gd name="connsiteY301" fmla="*/ 33700 h 1460315"/>
                      <a:gd name="connsiteX302" fmla="*/ 190964 w 1662512"/>
                      <a:gd name="connsiteY302" fmla="*/ 29955 h 1460315"/>
                      <a:gd name="connsiteX303" fmla="*/ 183476 w 1662512"/>
                      <a:gd name="connsiteY303" fmla="*/ 26211 h 1460315"/>
                      <a:gd name="connsiteX304" fmla="*/ 179731 w 1662512"/>
                      <a:gd name="connsiteY304" fmla="*/ 22466 h 1460315"/>
                      <a:gd name="connsiteX305" fmla="*/ 172242 w 1662512"/>
                      <a:gd name="connsiteY305" fmla="*/ 18722 h 1460315"/>
                      <a:gd name="connsiteX306" fmla="*/ 168498 w 1662512"/>
                      <a:gd name="connsiteY306" fmla="*/ 14978 h 1460315"/>
                      <a:gd name="connsiteX307" fmla="*/ 164754 w 1662512"/>
                      <a:gd name="connsiteY307" fmla="*/ 11233 h 1460315"/>
                      <a:gd name="connsiteX308" fmla="*/ 157265 w 1662512"/>
                      <a:gd name="connsiteY308" fmla="*/ 11233 h 1460315"/>
                      <a:gd name="connsiteX309" fmla="*/ 157265 w 1662512"/>
                      <a:gd name="connsiteY309" fmla="*/ 7489 h 1460315"/>
                      <a:gd name="connsiteX310" fmla="*/ 149776 w 1662512"/>
                      <a:gd name="connsiteY310" fmla="*/ 7489 h 1460315"/>
                      <a:gd name="connsiteX311" fmla="*/ 134798 w 1662512"/>
                      <a:gd name="connsiteY311" fmla="*/ 0 h 1460315"/>
                      <a:gd name="connsiteX312" fmla="*/ 119821 w 1662512"/>
                      <a:gd name="connsiteY312" fmla="*/ 3744 h 1460315"/>
                      <a:gd name="connsiteX313" fmla="*/ 108588 w 1662512"/>
                      <a:gd name="connsiteY313" fmla="*/ 18722 h 1460315"/>
                      <a:gd name="connsiteX314" fmla="*/ 104843 w 1662512"/>
                      <a:gd name="connsiteY314" fmla="*/ 33700 h 1460315"/>
                      <a:gd name="connsiteX315" fmla="*/ 108588 w 1662512"/>
                      <a:gd name="connsiteY315" fmla="*/ 48677 h 1460315"/>
                      <a:gd name="connsiteX316" fmla="*/ 119821 w 1662512"/>
                      <a:gd name="connsiteY316" fmla="*/ 59910 h 14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Lst>
                    <a:rect l="l" t="t" r="r" b="b"/>
                    <a:pathLst>
                      <a:path w="1662512" h="1460315">
                        <a:moveTo>
                          <a:pt x="119821" y="59910"/>
                        </a:moveTo>
                        <a:lnTo>
                          <a:pt x="123565" y="63655"/>
                        </a:lnTo>
                        <a:lnTo>
                          <a:pt x="127310" y="63655"/>
                        </a:lnTo>
                        <a:lnTo>
                          <a:pt x="131054" y="67399"/>
                        </a:lnTo>
                        <a:lnTo>
                          <a:pt x="131054" y="71144"/>
                        </a:lnTo>
                        <a:lnTo>
                          <a:pt x="138543" y="71144"/>
                        </a:lnTo>
                        <a:lnTo>
                          <a:pt x="142287" y="74888"/>
                        </a:lnTo>
                        <a:lnTo>
                          <a:pt x="149776" y="78632"/>
                        </a:lnTo>
                        <a:lnTo>
                          <a:pt x="153520" y="82377"/>
                        </a:lnTo>
                        <a:lnTo>
                          <a:pt x="161009" y="86121"/>
                        </a:lnTo>
                        <a:lnTo>
                          <a:pt x="168498" y="89866"/>
                        </a:lnTo>
                        <a:lnTo>
                          <a:pt x="179731" y="97354"/>
                        </a:lnTo>
                        <a:lnTo>
                          <a:pt x="187220" y="101099"/>
                        </a:lnTo>
                        <a:lnTo>
                          <a:pt x="194709" y="108588"/>
                        </a:lnTo>
                        <a:lnTo>
                          <a:pt x="205942" y="112332"/>
                        </a:lnTo>
                        <a:lnTo>
                          <a:pt x="217175" y="119821"/>
                        </a:lnTo>
                        <a:lnTo>
                          <a:pt x="228408" y="127310"/>
                        </a:lnTo>
                        <a:lnTo>
                          <a:pt x="235897" y="131054"/>
                        </a:lnTo>
                        <a:lnTo>
                          <a:pt x="250875" y="138543"/>
                        </a:lnTo>
                        <a:lnTo>
                          <a:pt x="262108" y="146032"/>
                        </a:lnTo>
                        <a:lnTo>
                          <a:pt x="273341" y="153520"/>
                        </a:lnTo>
                        <a:lnTo>
                          <a:pt x="288319" y="161009"/>
                        </a:lnTo>
                        <a:lnTo>
                          <a:pt x="299552" y="168498"/>
                        </a:lnTo>
                        <a:lnTo>
                          <a:pt x="314529" y="175987"/>
                        </a:lnTo>
                        <a:lnTo>
                          <a:pt x="325763" y="183476"/>
                        </a:lnTo>
                        <a:lnTo>
                          <a:pt x="340740" y="194709"/>
                        </a:lnTo>
                        <a:lnTo>
                          <a:pt x="355718" y="202198"/>
                        </a:lnTo>
                        <a:lnTo>
                          <a:pt x="370695" y="209686"/>
                        </a:lnTo>
                        <a:lnTo>
                          <a:pt x="385673" y="220920"/>
                        </a:lnTo>
                        <a:lnTo>
                          <a:pt x="404395" y="232153"/>
                        </a:lnTo>
                        <a:lnTo>
                          <a:pt x="419373" y="239641"/>
                        </a:lnTo>
                        <a:lnTo>
                          <a:pt x="434350" y="247130"/>
                        </a:lnTo>
                        <a:lnTo>
                          <a:pt x="449328" y="258363"/>
                        </a:lnTo>
                        <a:lnTo>
                          <a:pt x="468050" y="269597"/>
                        </a:lnTo>
                        <a:lnTo>
                          <a:pt x="483027" y="277085"/>
                        </a:lnTo>
                        <a:lnTo>
                          <a:pt x="501749" y="288319"/>
                        </a:lnTo>
                        <a:lnTo>
                          <a:pt x="520471" y="299552"/>
                        </a:lnTo>
                        <a:lnTo>
                          <a:pt x="535449" y="310785"/>
                        </a:lnTo>
                        <a:lnTo>
                          <a:pt x="554171" y="322018"/>
                        </a:lnTo>
                        <a:lnTo>
                          <a:pt x="572893" y="329507"/>
                        </a:lnTo>
                        <a:lnTo>
                          <a:pt x="591615" y="340740"/>
                        </a:lnTo>
                        <a:lnTo>
                          <a:pt x="610337" y="351973"/>
                        </a:lnTo>
                        <a:lnTo>
                          <a:pt x="625315" y="363207"/>
                        </a:lnTo>
                        <a:lnTo>
                          <a:pt x="644037" y="374440"/>
                        </a:lnTo>
                        <a:lnTo>
                          <a:pt x="662759" y="385673"/>
                        </a:lnTo>
                        <a:lnTo>
                          <a:pt x="685225" y="396906"/>
                        </a:lnTo>
                        <a:lnTo>
                          <a:pt x="703947" y="408139"/>
                        </a:lnTo>
                        <a:lnTo>
                          <a:pt x="718925" y="419373"/>
                        </a:lnTo>
                        <a:lnTo>
                          <a:pt x="741391" y="430606"/>
                        </a:lnTo>
                        <a:lnTo>
                          <a:pt x="760113" y="441839"/>
                        </a:lnTo>
                        <a:lnTo>
                          <a:pt x="778835" y="453072"/>
                        </a:lnTo>
                        <a:lnTo>
                          <a:pt x="797557" y="464305"/>
                        </a:lnTo>
                        <a:lnTo>
                          <a:pt x="816279" y="475539"/>
                        </a:lnTo>
                        <a:lnTo>
                          <a:pt x="835001" y="486772"/>
                        </a:lnTo>
                        <a:lnTo>
                          <a:pt x="853723" y="498005"/>
                        </a:lnTo>
                        <a:lnTo>
                          <a:pt x="872445" y="509238"/>
                        </a:lnTo>
                        <a:lnTo>
                          <a:pt x="891167" y="520471"/>
                        </a:lnTo>
                        <a:lnTo>
                          <a:pt x="909889" y="531705"/>
                        </a:lnTo>
                        <a:lnTo>
                          <a:pt x="928611" y="542938"/>
                        </a:lnTo>
                        <a:lnTo>
                          <a:pt x="947333" y="554171"/>
                        </a:lnTo>
                        <a:lnTo>
                          <a:pt x="966055" y="565404"/>
                        </a:lnTo>
                        <a:lnTo>
                          <a:pt x="984777" y="576637"/>
                        </a:lnTo>
                        <a:lnTo>
                          <a:pt x="1003499" y="587871"/>
                        </a:lnTo>
                        <a:lnTo>
                          <a:pt x="1022221" y="599104"/>
                        </a:lnTo>
                        <a:lnTo>
                          <a:pt x="1040943" y="610337"/>
                        </a:lnTo>
                        <a:lnTo>
                          <a:pt x="1055920" y="621570"/>
                        </a:lnTo>
                        <a:lnTo>
                          <a:pt x="1074642" y="629059"/>
                        </a:lnTo>
                        <a:lnTo>
                          <a:pt x="1093364" y="640292"/>
                        </a:lnTo>
                        <a:lnTo>
                          <a:pt x="1112086" y="651525"/>
                        </a:lnTo>
                        <a:lnTo>
                          <a:pt x="1127064" y="662759"/>
                        </a:lnTo>
                        <a:lnTo>
                          <a:pt x="1142042" y="673992"/>
                        </a:lnTo>
                        <a:lnTo>
                          <a:pt x="1160764" y="681481"/>
                        </a:lnTo>
                        <a:lnTo>
                          <a:pt x="1175741" y="692714"/>
                        </a:lnTo>
                        <a:lnTo>
                          <a:pt x="1190719" y="703947"/>
                        </a:lnTo>
                        <a:lnTo>
                          <a:pt x="1209441" y="711436"/>
                        </a:lnTo>
                        <a:lnTo>
                          <a:pt x="1224418" y="722669"/>
                        </a:lnTo>
                        <a:lnTo>
                          <a:pt x="1239396" y="730158"/>
                        </a:lnTo>
                        <a:lnTo>
                          <a:pt x="1254374" y="737646"/>
                        </a:lnTo>
                        <a:lnTo>
                          <a:pt x="1269351" y="748880"/>
                        </a:lnTo>
                        <a:lnTo>
                          <a:pt x="1280584" y="756368"/>
                        </a:lnTo>
                        <a:lnTo>
                          <a:pt x="1295562" y="763857"/>
                        </a:lnTo>
                        <a:lnTo>
                          <a:pt x="1310540" y="771346"/>
                        </a:lnTo>
                        <a:lnTo>
                          <a:pt x="1321773" y="778835"/>
                        </a:lnTo>
                        <a:lnTo>
                          <a:pt x="1333006" y="790068"/>
                        </a:lnTo>
                        <a:lnTo>
                          <a:pt x="1344239" y="797557"/>
                        </a:lnTo>
                        <a:lnTo>
                          <a:pt x="1359217" y="805046"/>
                        </a:lnTo>
                        <a:lnTo>
                          <a:pt x="1370450" y="808790"/>
                        </a:lnTo>
                        <a:lnTo>
                          <a:pt x="1381683" y="816279"/>
                        </a:lnTo>
                        <a:lnTo>
                          <a:pt x="1389172" y="823768"/>
                        </a:lnTo>
                        <a:lnTo>
                          <a:pt x="1400405" y="827512"/>
                        </a:lnTo>
                        <a:lnTo>
                          <a:pt x="1407894" y="835001"/>
                        </a:lnTo>
                        <a:lnTo>
                          <a:pt x="1415383" y="838745"/>
                        </a:lnTo>
                        <a:lnTo>
                          <a:pt x="1426616" y="846234"/>
                        </a:lnTo>
                        <a:lnTo>
                          <a:pt x="1434105" y="849978"/>
                        </a:lnTo>
                        <a:lnTo>
                          <a:pt x="1441593" y="853723"/>
                        </a:lnTo>
                        <a:lnTo>
                          <a:pt x="1445338" y="857467"/>
                        </a:lnTo>
                        <a:lnTo>
                          <a:pt x="1452827" y="861212"/>
                        </a:lnTo>
                        <a:lnTo>
                          <a:pt x="1456571" y="864956"/>
                        </a:lnTo>
                        <a:lnTo>
                          <a:pt x="1464060" y="868700"/>
                        </a:lnTo>
                        <a:lnTo>
                          <a:pt x="1467804" y="872445"/>
                        </a:lnTo>
                        <a:lnTo>
                          <a:pt x="1471549" y="876189"/>
                        </a:lnTo>
                        <a:lnTo>
                          <a:pt x="1482782" y="883678"/>
                        </a:lnTo>
                        <a:lnTo>
                          <a:pt x="1497759" y="894911"/>
                        </a:lnTo>
                        <a:lnTo>
                          <a:pt x="1508993" y="902400"/>
                        </a:lnTo>
                        <a:lnTo>
                          <a:pt x="1520226" y="913633"/>
                        </a:lnTo>
                        <a:lnTo>
                          <a:pt x="1527715" y="924866"/>
                        </a:lnTo>
                        <a:lnTo>
                          <a:pt x="1538948" y="936099"/>
                        </a:lnTo>
                        <a:lnTo>
                          <a:pt x="1546437" y="951077"/>
                        </a:lnTo>
                        <a:lnTo>
                          <a:pt x="1557670" y="962310"/>
                        </a:lnTo>
                        <a:lnTo>
                          <a:pt x="1565159" y="977288"/>
                        </a:lnTo>
                        <a:lnTo>
                          <a:pt x="1572647" y="988521"/>
                        </a:lnTo>
                        <a:lnTo>
                          <a:pt x="1576392" y="1003499"/>
                        </a:lnTo>
                        <a:lnTo>
                          <a:pt x="1583881" y="1018476"/>
                        </a:lnTo>
                        <a:lnTo>
                          <a:pt x="1587625" y="1033454"/>
                        </a:lnTo>
                        <a:lnTo>
                          <a:pt x="1591369" y="1048431"/>
                        </a:lnTo>
                        <a:lnTo>
                          <a:pt x="1595114" y="1063409"/>
                        </a:lnTo>
                        <a:lnTo>
                          <a:pt x="1595114" y="1078387"/>
                        </a:lnTo>
                        <a:lnTo>
                          <a:pt x="1598858" y="1093364"/>
                        </a:lnTo>
                        <a:lnTo>
                          <a:pt x="1598858" y="1127064"/>
                        </a:lnTo>
                        <a:lnTo>
                          <a:pt x="1595114" y="1142041"/>
                        </a:lnTo>
                        <a:lnTo>
                          <a:pt x="1595114" y="1157019"/>
                        </a:lnTo>
                        <a:lnTo>
                          <a:pt x="1591369" y="1171997"/>
                        </a:lnTo>
                        <a:lnTo>
                          <a:pt x="1587625" y="1183230"/>
                        </a:lnTo>
                        <a:lnTo>
                          <a:pt x="1583881" y="1198207"/>
                        </a:lnTo>
                        <a:lnTo>
                          <a:pt x="1580136" y="1213185"/>
                        </a:lnTo>
                        <a:lnTo>
                          <a:pt x="1572647" y="1224418"/>
                        </a:lnTo>
                        <a:lnTo>
                          <a:pt x="1568903" y="1239396"/>
                        </a:lnTo>
                        <a:lnTo>
                          <a:pt x="1561414" y="1250629"/>
                        </a:lnTo>
                        <a:lnTo>
                          <a:pt x="1553925" y="1261862"/>
                        </a:lnTo>
                        <a:lnTo>
                          <a:pt x="1546437" y="1273095"/>
                        </a:lnTo>
                        <a:lnTo>
                          <a:pt x="1538948" y="1284329"/>
                        </a:lnTo>
                        <a:lnTo>
                          <a:pt x="1527715" y="1295562"/>
                        </a:lnTo>
                        <a:lnTo>
                          <a:pt x="1520226" y="1306795"/>
                        </a:lnTo>
                        <a:lnTo>
                          <a:pt x="1508993" y="1318028"/>
                        </a:lnTo>
                        <a:lnTo>
                          <a:pt x="1501504" y="1325517"/>
                        </a:lnTo>
                        <a:lnTo>
                          <a:pt x="1490271" y="1333006"/>
                        </a:lnTo>
                        <a:lnTo>
                          <a:pt x="1479037" y="1344239"/>
                        </a:lnTo>
                        <a:lnTo>
                          <a:pt x="1467804" y="1351728"/>
                        </a:lnTo>
                        <a:lnTo>
                          <a:pt x="1452827" y="1359217"/>
                        </a:lnTo>
                        <a:lnTo>
                          <a:pt x="1441593" y="1366705"/>
                        </a:lnTo>
                        <a:lnTo>
                          <a:pt x="1426616" y="1370450"/>
                        </a:lnTo>
                        <a:lnTo>
                          <a:pt x="1415383" y="1377939"/>
                        </a:lnTo>
                        <a:lnTo>
                          <a:pt x="1400405" y="1381683"/>
                        </a:lnTo>
                        <a:lnTo>
                          <a:pt x="1389172" y="1385427"/>
                        </a:lnTo>
                        <a:lnTo>
                          <a:pt x="1374194" y="1389172"/>
                        </a:lnTo>
                        <a:lnTo>
                          <a:pt x="1359217" y="1392916"/>
                        </a:lnTo>
                        <a:lnTo>
                          <a:pt x="1329261" y="1392916"/>
                        </a:lnTo>
                        <a:lnTo>
                          <a:pt x="1314284" y="1396661"/>
                        </a:lnTo>
                        <a:lnTo>
                          <a:pt x="29955" y="1396661"/>
                        </a:lnTo>
                        <a:lnTo>
                          <a:pt x="14978" y="1400405"/>
                        </a:lnTo>
                        <a:lnTo>
                          <a:pt x="3744" y="1411638"/>
                        </a:lnTo>
                        <a:lnTo>
                          <a:pt x="0" y="1426616"/>
                        </a:lnTo>
                        <a:lnTo>
                          <a:pt x="3744" y="1441593"/>
                        </a:lnTo>
                        <a:lnTo>
                          <a:pt x="14978" y="1456571"/>
                        </a:lnTo>
                        <a:lnTo>
                          <a:pt x="29955" y="1460315"/>
                        </a:lnTo>
                        <a:lnTo>
                          <a:pt x="1329261" y="1460315"/>
                        </a:lnTo>
                        <a:lnTo>
                          <a:pt x="1347983" y="1456571"/>
                        </a:lnTo>
                        <a:lnTo>
                          <a:pt x="1362961" y="1456571"/>
                        </a:lnTo>
                        <a:lnTo>
                          <a:pt x="1377939" y="1452826"/>
                        </a:lnTo>
                        <a:lnTo>
                          <a:pt x="1392916" y="1449082"/>
                        </a:lnTo>
                        <a:lnTo>
                          <a:pt x="1407894" y="1445338"/>
                        </a:lnTo>
                        <a:lnTo>
                          <a:pt x="1426616" y="1441593"/>
                        </a:lnTo>
                        <a:lnTo>
                          <a:pt x="1441593" y="1434104"/>
                        </a:lnTo>
                        <a:lnTo>
                          <a:pt x="1452827" y="1430360"/>
                        </a:lnTo>
                        <a:lnTo>
                          <a:pt x="1467804" y="1422871"/>
                        </a:lnTo>
                        <a:lnTo>
                          <a:pt x="1482782" y="1415383"/>
                        </a:lnTo>
                        <a:lnTo>
                          <a:pt x="1497759" y="1407894"/>
                        </a:lnTo>
                        <a:lnTo>
                          <a:pt x="1508993" y="1400405"/>
                        </a:lnTo>
                        <a:lnTo>
                          <a:pt x="1523970" y="1389172"/>
                        </a:lnTo>
                        <a:lnTo>
                          <a:pt x="1535203" y="1381683"/>
                        </a:lnTo>
                        <a:lnTo>
                          <a:pt x="1546437" y="1370450"/>
                        </a:lnTo>
                        <a:lnTo>
                          <a:pt x="1561414" y="1359217"/>
                        </a:lnTo>
                        <a:lnTo>
                          <a:pt x="1572647" y="1344239"/>
                        </a:lnTo>
                        <a:lnTo>
                          <a:pt x="1583881" y="1333006"/>
                        </a:lnTo>
                        <a:lnTo>
                          <a:pt x="1591369" y="1321773"/>
                        </a:lnTo>
                        <a:lnTo>
                          <a:pt x="1602603" y="1306795"/>
                        </a:lnTo>
                        <a:lnTo>
                          <a:pt x="1610091" y="1295562"/>
                        </a:lnTo>
                        <a:lnTo>
                          <a:pt x="1617580" y="1280584"/>
                        </a:lnTo>
                        <a:lnTo>
                          <a:pt x="1625069" y="1265607"/>
                        </a:lnTo>
                        <a:lnTo>
                          <a:pt x="1632558" y="1250629"/>
                        </a:lnTo>
                        <a:lnTo>
                          <a:pt x="1640047" y="1235651"/>
                        </a:lnTo>
                        <a:lnTo>
                          <a:pt x="1643791" y="1220674"/>
                        </a:lnTo>
                        <a:lnTo>
                          <a:pt x="1647535" y="1205696"/>
                        </a:lnTo>
                        <a:lnTo>
                          <a:pt x="1651280" y="1190719"/>
                        </a:lnTo>
                        <a:lnTo>
                          <a:pt x="1655024" y="1175741"/>
                        </a:lnTo>
                        <a:lnTo>
                          <a:pt x="1658769" y="1160763"/>
                        </a:lnTo>
                        <a:lnTo>
                          <a:pt x="1658769" y="1142041"/>
                        </a:lnTo>
                        <a:lnTo>
                          <a:pt x="1662513" y="1127064"/>
                        </a:lnTo>
                        <a:lnTo>
                          <a:pt x="1662513" y="1093364"/>
                        </a:lnTo>
                        <a:lnTo>
                          <a:pt x="1658769" y="1078387"/>
                        </a:lnTo>
                        <a:lnTo>
                          <a:pt x="1658769" y="1063409"/>
                        </a:lnTo>
                        <a:lnTo>
                          <a:pt x="1655024" y="1048431"/>
                        </a:lnTo>
                        <a:lnTo>
                          <a:pt x="1655024" y="1029709"/>
                        </a:lnTo>
                        <a:lnTo>
                          <a:pt x="1651280" y="1018476"/>
                        </a:lnTo>
                        <a:lnTo>
                          <a:pt x="1643791" y="1003499"/>
                        </a:lnTo>
                        <a:lnTo>
                          <a:pt x="1640047" y="988521"/>
                        </a:lnTo>
                        <a:lnTo>
                          <a:pt x="1632558" y="973543"/>
                        </a:lnTo>
                        <a:lnTo>
                          <a:pt x="1628813" y="958566"/>
                        </a:lnTo>
                        <a:lnTo>
                          <a:pt x="1621325" y="943588"/>
                        </a:lnTo>
                        <a:lnTo>
                          <a:pt x="1613836" y="932355"/>
                        </a:lnTo>
                        <a:lnTo>
                          <a:pt x="1606347" y="917378"/>
                        </a:lnTo>
                        <a:lnTo>
                          <a:pt x="1598858" y="906144"/>
                        </a:lnTo>
                        <a:lnTo>
                          <a:pt x="1587625" y="894911"/>
                        </a:lnTo>
                        <a:lnTo>
                          <a:pt x="1576392" y="883678"/>
                        </a:lnTo>
                        <a:lnTo>
                          <a:pt x="1568903" y="872445"/>
                        </a:lnTo>
                        <a:lnTo>
                          <a:pt x="1557670" y="861212"/>
                        </a:lnTo>
                        <a:lnTo>
                          <a:pt x="1546437" y="849978"/>
                        </a:lnTo>
                        <a:lnTo>
                          <a:pt x="1531459" y="838745"/>
                        </a:lnTo>
                        <a:lnTo>
                          <a:pt x="1520226" y="827512"/>
                        </a:lnTo>
                        <a:lnTo>
                          <a:pt x="1508993" y="820023"/>
                        </a:lnTo>
                        <a:lnTo>
                          <a:pt x="1505248" y="820023"/>
                        </a:lnTo>
                        <a:lnTo>
                          <a:pt x="1501504" y="816279"/>
                        </a:lnTo>
                        <a:lnTo>
                          <a:pt x="1494015" y="812534"/>
                        </a:lnTo>
                        <a:lnTo>
                          <a:pt x="1490271" y="808790"/>
                        </a:lnTo>
                        <a:lnTo>
                          <a:pt x="1482782" y="805046"/>
                        </a:lnTo>
                        <a:lnTo>
                          <a:pt x="1479037" y="801301"/>
                        </a:lnTo>
                        <a:lnTo>
                          <a:pt x="1471549" y="797557"/>
                        </a:lnTo>
                        <a:lnTo>
                          <a:pt x="1464060" y="790068"/>
                        </a:lnTo>
                        <a:lnTo>
                          <a:pt x="1452827" y="786324"/>
                        </a:lnTo>
                        <a:lnTo>
                          <a:pt x="1445338" y="782579"/>
                        </a:lnTo>
                        <a:lnTo>
                          <a:pt x="1437849" y="775090"/>
                        </a:lnTo>
                        <a:lnTo>
                          <a:pt x="1426616" y="771346"/>
                        </a:lnTo>
                        <a:lnTo>
                          <a:pt x="1415383" y="763857"/>
                        </a:lnTo>
                        <a:lnTo>
                          <a:pt x="1407894" y="756368"/>
                        </a:lnTo>
                        <a:lnTo>
                          <a:pt x="1396661" y="748880"/>
                        </a:lnTo>
                        <a:lnTo>
                          <a:pt x="1385427" y="741391"/>
                        </a:lnTo>
                        <a:lnTo>
                          <a:pt x="1370450" y="733902"/>
                        </a:lnTo>
                        <a:lnTo>
                          <a:pt x="1359217" y="726413"/>
                        </a:lnTo>
                        <a:lnTo>
                          <a:pt x="1347983" y="722669"/>
                        </a:lnTo>
                        <a:lnTo>
                          <a:pt x="1333006" y="711436"/>
                        </a:lnTo>
                        <a:lnTo>
                          <a:pt x="1321773" y="703947"/>
                        </a:lnTo>
                        <a:lnTo>
                          <a:pt x="1306795" y="696458"/>
                        </a:lnTo>
                        <a:lnTo>
                          <a:pt x="1291818" y="688969"/>
                        </a:lnTo>
                        <a:lnTo>
                          <a:pt x="1280584" y="677736"/>
                        </a:lnTo>
                        <a:lnTo>
                          <a:pt x="1265607" y="670247"/>
                        </a:lnTo>
                        <a:lnTo>
                          <a:pt x="1250629" y="659014"/>
                        </a:lnTo>
                        <a:lnTo>
                          <a:pt x="1231907" y="651525"/>
                        </a:lnTo>
                        <a:lnTo>
                          <a:pt x="1216930" y="640292"/>
                        </a:lnTo>
                        <a:lnTo>
                          <a:pt x="1201952" y="632803"/>
                        </a:lnTo>
                        <a:lnTo>
                          <a:pt x="1186974" y="621570"/>
                        </a:lnTo>
                        <a:lnTo>
                          <a:pt x="1168252" y="614081"/>
                        </a:lnTo>
                        <a:lnTo>
                          <a:pt x="1153275" y="602848"/>
                        </a:lnTo>
                        <a:lnTo>
                          <a:pt x="1134553" y="591615"/>
                        </a:lnTo>
                        <a:lnTo>
                          <a:pt x="1119575" y="580382"/>
                        </a:lnTo>
                        <a:lnTo>
                          <a:pt x="1100853" y="572893"/>
                        </a:lnTo>
                        <a:lnTo>
                          <a:pt x="1082131" y="561660"/>
                        </a:lnTo>
                        <a:lnTo>
                          <a:pt x="1067154" y="550427"/>
                        </a:lnTo>
                        <a:lnTo>
                          <a:pt x="1048432" y="539193"/>
                        </a:lnTo>
                        <a:lnTo>
                          <a:pt x="1029710" y="527960"/>
                        </a:lnTo>
                        <a:lnTo>
                          <a:pt x="1010988" y="516727"/>
                        </a:lnTo>
                        <a:lnTo>
                          <a:pt x="996010" y="509238"/>
                        </a:lnTo>
                        <a:lnTo>
                          <a:pt x="977288" y="498005"/>
                        </a:lnTo>
                        <a:lnTo>
                          <a:pt x="958566" y="483027"/>
                        </a:lnTo>
                        <a:lnTo>
                          <a:pt x="939844" y="475539"/>
                        </a:lnTo>
                        <a:lnTo>
                          <a:pt x="921122" y="464305"/>
                        </a:lnTo>
                        <a:lnTo>
                          <a:pt x="902400" y="449328"/>
                        </a:lnTo>
                        <a:lnTo>
                          <a:pt x="883678" y="438095"/>
                        </a:lnTo>
                        <a:lnTo>
                          <a:pt x="864956" y="430606"/>
                        </a:lnTo>
                        <a:lnTo>
                          <a:pt x="846234" y="419373"/>
                        </a:lnTo>
                        <a:lnTo>
                          <a:pt x="827512" y="408139"/>
                        </a:lnTo>
                        <a:lnTo>
                          <a:pt x="808790" y="396906"/>
                        </a:lnTo>
                        <a:lnTo>
                          <a:pt x="790068" y="385673"/>
                        </a:lnTo>
                        <a:lnTo>
                          <a:pt x="771346" y="374440"/>
                        </a:lnTo>
                        <a:lnTo>
                          <a:pt x="752624" y="363207"/>
                        </a:lnTo>
                        <a:lnTo>
                          <a:pt x="733902" y="351973"/>
                        </a:lnTo>
                        <a:lnTo>
                          <a:pt x="715180" y="340740"/>
                        </a:lnTo>
                        <a:lnTo>
                          <a:pt x="696458" y="329507"/>
                        </a:lnTo>
                        <a:lnTo>
                          <a:pt x="677736" y="318274"/>
                        </a:lnTo>
                        <a:lnTo>
                          <a:pt x="659014" y="307041"/>
                        </a:lnTo>
                        <a:lnTo>
                          <a:pt x="640292" y="295807"/>
                        </a:lnTo>
                        <a:lnTo>
                          <a:pt x="621570" y="284574"/>
                        </a:lnTo>
                        <a:lnTo>
                          <a:pt x="606593" y="273341"/>
                        </a:lnTo>
                        <a:lnTo>
                          <a:pt x="587871" y="265852"/>
                        </a:lnTo>
                        <a:lnTo>
                          <a:pt x="569149" y="254619"/>
                        </a:lnTo>
                        <a:lnTo>
                          <a:pt x="554171" y="243386"/>
                        </a:lnTo>
                        <a:lnTo>
                          <a:pt x="535449" y="232153"/>
                        </a:lnTo>
                        <a:lnTo>
                          <a:pt x="520471" y="224664"/>
                        </a:lnTo>
                        <a:lnTo>
                          <a:pt x="501749" y="213431"/>
                        </a:lnTo>
                        <a:lnTo>
                          <a:pt x="486772" y="202198"/>
                        </a:lnTo>
                        <a:lnTo>
                          <a:pt x="468050" y="194709"/>
                        </a:lnTo>
                        <a:lnTo>
                          <a:pt x="453072" y="183476"/>
                        </a:lnTo>
                        <a:lnTo>
                          <a:pt x="438095" y="175987"/>
                        </a:lnTo>
                        <a:lnTo>
                          <a:pt x="423117" y="164754"/>
                        </a:lnTo>
                        <a:lnTo>
                          <a:pt x="408139" y="157265"/>
                        </a:lnTo>
                        <a:lnTo>
                          <a:pt x="393162" y="146032"/>
                        </a:lnTo>
                        <a:lnTo>
                          <a:pt x="378184" y="138543"/>
                        </a:lnTo>
                        <a:lnTo>
                          <a:pt x="363207" y="131054"/>
                        </a:lnTo>
                        <a:lnTo>
                          <a:pt x="348229" y="123565"/>
                        </a:lnTo>
                        <a:lnTo>
                          <a:pt x="333251" y="116076"/>
                        </a:lnTo>
                        <a:lnTo>
                          <a:pt x="322018" y="108588"/>
                        </a:lnTo>
                        <a:lnTo>
                          <a:pt x="310785" y="97354"/>
                        </a:lnTo>
                        <a:lnTo>
                          <a:pt x="295807" y="89866"/>
                        </a:lnTo>
                        <a:lnTo>
                          <a:pt x="284574" y="86121"/>
                        </a:lnTo>
                        <a:lnTo>
                          <a:pt x="273341" y="78632"/>
                        </a:lnTo>
                        <a:lnTo>
                          <a:pt x="262108" y="71144"/>
                        </a:lnTo>
                        <a:lnTo>
                          <a:pt x="250875" y="63655"/>
                        </a:lnTo>
                        <a:lnTo>
                          <a:pt x="239642" y="59910"/>
                        </a:lnTo>
                        <a:lnTo>
                          <a:pt x="232153" y="52422"/>
                        </a:lnTo>
                        <a:lnTo>
                          <a:pt x="224664" y="48677"/>
                        </a:lnTo>
                        <a:lnTo>
                          <a:pt x="213431" y="41188"/>
                        </a:lnTo>
                        <a:lnTo>
                          <a:pt x="205942" y="37444"/>
                        </a:lnTo>
                        <a:lnTo>
                          <a:pt x="198453" y="33700"/>
                        </a:lnTo>
                        <a:lnTo>
                          <a:pt x="190964" y="29955"/>
                        </a:lnTo>
                        <a:lnTo>
                          <a:pt x="183476" y="26211"/>
                        </a:lnTo>
                        <a:lnTo>
                          <a:pt x="179731" y="22466"/>
                        </a:lnTo>
                        <a:lnTo>
                          <a:pt x="172242" y="18722"/>
                        </a:lnTo>
                        <a:lnTo>
                          <a:pt x="168498" y="14978"/>
                        </a:lnTo>
                        <a:lnTo>
                          <a:pt x="164754" y="11233"/>
                        </a:lnTo>
                        <a:lnTo>
                          <a:pt x="157265" y="11233"/>
                        </a:lnTo>
                        <a:lnTo>
                          <a:pt x="157265" y="7489"/>
                        </a:lnTo>
                        <a:lnTo>
                          <a:pt x="149776" y="7489"/>
                        </a:lnTo>
                        <a:lnTo>
                          <a:pt x="134798" y="0"/>
                        </a:lnTo>
                        <a:lnTo>
                          <a:pt x="119821" y="3744"/>
                        </a:lnTo>
                        <a:lnTo>
                          <a:pt x="108588" y="18722"/>
                        </a:lnTo>
                        <a:lnTo>
                          <a:pt x="104843" y="33700"/>
                        </a:lnTo>
                        <a:lnTo>
                          <a:pt x="108588" y="48677"/>
                        </a:lnTo>
                        <a:lnTo>
                          <a:pt x="119821" y="59910"/>
                        </a:lnTo>
                        <a:close/>
                      </a:path>
                    </a:pathLst>
                  </a:custGeom>
                  <a:grpFill/>
                  <a:ln w="12700" cap="flat">
                    <a:solidFill>
                      <a:srgbClr val="55A868"/>
                    </a:solidFill>
                    <a:prstDash val="solid"/>
                    <a:miter/>
                  </a:ln>
                </p:spPr>
                <p:txBody>
                  <a:bodyPr rtlCol="0" anchor="ctr"/>
                  <a:lstStyle/>
                  <a:p>
                    <a:endParaRPr lang="fr-FR"/>
                  </a:p>
                </p:txBody>
              </p:sp>
            </p:grpSp>
            <p:sp>
              <p:nvSpPr>
                <p:cNvPr id="81" name="Forme libre : forme 80">
                  <a:extLst>
                    <a:ext uri="{FF2B5EF4-FFF2-40B4-BE49-F238E27FC236}">
                      <a16:creationId xmlns:a16="http://schemas.microsoft.com/office/drawing/2014/main" id="{A196455F-3665-B917-A118-9C141D544C94}"/>
                    </a:ext>
                  </a:extLst>
                </p:cNvPr>
                <p:cNvSpPr/>
                <p:nvPr/>
              </p:nvSpPr>
              <p:spPr>
                <a:xfrm rot="20495188" flipH="1">
                  <a:off x="9960076" y="1718667"/>
                  <a:ext cx="327123" cy="121772"/>
                </a:xfrm>
                <a:custGeom>
                  <a:avLst/>
                  <a:gdLst>
                    <a:gd name="connsiteX0" fmla="*/ 766626 w 766625"/>
                    <a:gd name="connsiteY0" fmla="*/ 0 h 325487"/>
                    <a:gd name="connsiteX1" fmla="*/ 6925 w 766625"/>
                    <a:gd name="connsiteY1" fmla="*/ 268008 h 325487"/>
                    <a:gd name="connsiteX2" fmla="*/ 72023 w 766625"/>
                    <a:gd name="connsiteY2" fmla="*/ 286013 h 325487"/>
                    <a:gd name="connsiteX3" fmla="*/ 142660 w 766625"/>
                    <a:gd name="connsiteY3" fmla="*/ 325487 h 325487"/>
                    <a:gd name="connsiteX4" fmla="*/ 74793 w 766625"/>
                    <a:gd name="connsiteY4" fmla="*/ 288091 h 325487"/>
                    <a:gd name="connsiteX5" fmla="*/ 0 w 766625"/>
                    <a:gd name="connsiteY5" fmla="*/ 270778 h 325487"/>
                    <a:gd name="connsiteX6" fmla="*/ 69945 w 766625"/>
                    <a:gd name="connsiteY6" fmla="*/ 157203 h 325487"/>
                    <a:gd name="connsiteX0" fmla="*/ 766626 w 766626"/>
                    <a:gd name="connsiteY0" fmla="*/ 0 h 325487"/>
                    <a:gd name="connsiteX1" fmla="*/ 334939 w 766626"/>
                    <a:gd name="connsiteY1" fmla="*/ 156237 h 325487"/>
                    <a:gd name="connsiteX2" fmla="*/ 6925 w 766626"/>
                    <a:gd name="connsiteY2" fmla="*/ 268008 h 325487"/>
                    <a:gd name="connsiteX3" fmla="*/ 72023 w 766626"/>
                    <a:gd name="connsiteY3" fmla="*/ 286013 h 325487"/>
                    <a:gd name="connsiteX4" fmla="*/ 142660 w 766626"/>
                    <a:gd name="connsiteY4" fmla="*/ 325487 h 325487"/>
                    <a:gd name="connsiteX5" fmla="*/ 74793 w 766626"/>
                    <a:gd name="connsiteY5" fmla="*/ 288091 h 325487"/>
                    <a:gd name="connsiteX6" fmla="*/ 0 w 766626"/>
                    <a:gd name="connsiteY6" fmla="*/ 270778 h 325487"/>
                    <a:gd name="connsiteX7" fmla="*/ 69945 w 766626"/>
                    <a:gd name="connsiteY7" fmla="*/ 157203 h 325487"/>
                    <a:gd name="connsiteX0" fmla="*/ 766626 w 766626"/>
                    <a:gd name="connsiteY0" fmla="*/ 0 h 325487"/>
                    <a:gd name="connsiteX1" fmla="*/ 542156 w 766626"/>
                    <a:gd name="connsiteY1" fmla="*/ 80037 h 325487"/>
                    <a:gd name="connsiteX2" fmla="*/ 334939 w 766626"/>
                    <a:gd name="connsiteY2" fmla="*/ 156237 h 325487"/>
                    <a:gd name="connsiteX3" fmla="*/ 6925 w 766626"/>
                    <a:gd name="connsiteY3" fmla="*/ 268008 h 325487"/>
                    <a:gd name="connsiteX4" fmla="*/ 72023 w 766626"/>
                    <a:gd name="connsiteY4" fmla="*/ 286013 h 325487"/>
                    <a:gd name="connsiteX5" fmla="*/ 142660 w 766626"/>
                    <a:gd name="connsiteY5" fmla="*/ 325487 h 325487"/>
                    <a:gd name="connsiteX6" fmla="*/ 74793 w 766626"/>
                    <a:gd name="connsiteY6" fmla="*/ 288091 h 325487"/>
                    <a:gd name="connsiteX7" fmla="*/ 0 w 766626"/>
                    <a:gd name="connsiteY7" fmla="*/ 270778 h 325487"/>
                    <a:gd name="connsiteX8" fmla="*/ 69945 w 766626"/>
                    <a:gd name="connsiteY8" fmla="*/ 157203 h 325487"/>
                    <a:gd name="connsiteX0" fmla="*/ 766626 w 766626"/>
                    <a:gd name="connsiteY0" fmla="*/ 0 h 325487"/>
                    <a:gd name="connsiteX1" fmla="*/ 538171 w 766626"/>
                    <a:gd name="connsiteY1" fmla="*/ 46700 h 325487"/>
                    <a:gd name="connsiteX2" fmla="*/ 334939 w 766626"/>
                    <a:gd name="connsiteY2" fmla="*/ 156237 h 325487"/>
                    <a:gd name="connsiteX3" fmla="*/ 6925 w 766626"/>
                    <a:gd name="connsiteY3" fmla="*/ 268008 h 325487"/>
                    <a:gd name="connsiteX4" fmla="*/ 72023 w 766626"/>
                    <a:gd name="connsiteY4" fmla="*/ 286013 h 325487"/>
                    <a:gd name="connsiteX5" fmla="*/ 142660 w 766626"/>
                    <a:gd name="connsiteY5" fmla="*/ 325487 h 325487"/>
                    <a:gd name="connsiteX6" fmla="*/ 74793 w 766626"/>
                    <a:gd name="connsiteY6" fmla="*/ 288091 h 325487"/>
                    <a:gd name="connsiteX7" fmla="*/ 0 w 766626"/>
                    <a:gd name="connsiteY7" fmla="*/ 270778 h 325487"/>
                    <a:gd name="connsiteX8" fmla="*/ 69945 w 766626"/>
                    <a:gd name="connsiteY8" fmla="*/ 157203 h 325487"/>
                    <a:gd name="connsiteX0" fmla="*/ 766626 w 766626"/>
                    <a:gd name="connsiteY0" fmla="*/ 0 h 325487"/>
                    <a:gd name="connsiteX1" fmla="*/ 538171 w 766626"/>
                    <a:gd name="connsiteY1" fmla="*/ 46700 h 325487"/>
                    <a:gd name="connsiteX2" fmla="*/ 362834 w 766626"/>
                    <a:gd name="connsiteY2" fmla="*/ 180050 h 325487"/>
                    <a:gd name="connsiteX3" fmla="*/ 6925 w 766626"/>
                    <a:gd name="connsiteY3" fmla="*/ 268008 h 325487"/>
                    <a:gd name="connsiteX4" fmla="*/ 72023 w 766626"/>
                    <a:gd name="connsiteY4" fmla="*/ 286013 h 325487"/>
                    <a:gd name="connsiteX5" fmla="*/ 142660 w 766626"/>
                    <a:gd name="connsiteY5" fmla="*/ 325487 h 325487"/>
                    <a:gd name="connsiteX6" fmla="*/ 74793 w 766626"/>
                    <a:gd name="connsiteY6" fmla="*/ 288091 h 325487"/>
                    <a:gd name="connsiteX7" fmla="*/ 0 w 766626"/>
                    <a:gd name="connsiteY7" fmla="*/ 270778 h 325487"/>
                    <a:gd name="connsiteX8" fmla="*/ 69945 w 766626"/>
                    <a:gd name="connsiteY8" fmla="*/ 157203 h 325487"/>
                    <a:gd name="connsiteX0" fmla="*/ 766626 w 766626"/>
                    <a:gd name="connsiteY0" fmla="*/ 0 h 325487"/>
                    <a:gd name="connsiteX1" fmla="*/ 538171 w 766626"/>
                    <a:gd name="connsiteY1" fmla="*/ 46700 h 325487"/>
                    <a:gd name="connsiteX2" fmla="*/ 362834 w 766626"/>
                    <a:gd name="connsiteY2" fmla="*/ 180050 h 325487"/>
                    <a:gd name="connsiteX3" fmla="*/ 6925 w 766626"/>
                    <a:gd name="connsiteY3" fmla="*/ 268008 h 325487"/>
                    <a:gd name="connsiteX4" fmla="*/ 72023 w 766626"/>
                    <a:gd name="connsiteY4" fmla="*/ 286013 h 325487"/>
                    <a:gd name="connsiteX5" fmla="*/ 142660 w 766626"/>
                    <a:gd name="connsiteY5" fmla="*/ 325487 h 325487"/>
                    <a:gd name="connsiteX6" fmla="*/ 74793 w 766626"/>
                    <a:gd name="connsiteY6" fmla="*/ 288091 h 325487"/>
                    <a:gd name="connsiteX7" fmla="*/ 0 w 766626"/>
                    <a:gd name="connsiteY7" fmla="*/ 270778 h 325487"/>
                    <a:gd name="connsiteX8" fmla="*/ 69945 w 766626"/>
                    <a:gd name="connsiteY8" fmla="*/ 157203 h 325487"/>
                    <a:gd name="connsiteX0" fmla="*/ 766626 w 766626"/>
                    <a:gd name="connsiteY0" fmla="*/ 0 h 325487"/>
                    <a:gd name="connsiteX1" fmla="*/ 538171 w 766626"/>
                    <a:gd name="connsiteY1" fmla="*/ 46700 h 325487"/>
                    <a:gd name="connsiteX2" fmla="*/ 362834 w 766626"/>
                    <a:gd name="connsiteY2" fmla="*/ 180050 h 325487"/>
                    <a:gd name="connsiteX3" fmla="*/ 211406 w 766626"/>
                    <a:gd name="connsiteY3" fmla="*/ 199100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66626 w 766626"/>
                    <a:gd name="connsiteY0" fmla="*/ 0 h 325487"/>
                    <a:gd name="connsiteX1" fmla="*/ 538171 w 766626"/>
                    <a:gd name="connsiteY1" fmla="*/ 46700 h 325487"/>
                    <a:gd name="connsiteX2" fmla="*/ 362834 w 766626"/>
                    <a:gd name="connsiteY2" fmla="*/ 180050 h 325487"/>
                    <a:gd name="connsiteX3" fmla="*/ 211406 w 766626"/>
                    <a:gd name="connsiteY3" fmla="*/ 199100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66626 w 766626"/>
                    <a:gd name="connsiteY0" fmla="*/ 0 h 325487"/>
                    <a:gd name="connsiteX1" fmla="*/ 538171 w 766626"/>
                    <a:gd name="connsiteY1" fmla="*/ 46700 h 325487"/>
                    <a:gd name="connsiteX2" fmla="*/ 414638 w 766626"/>
                    <a:gd name="connsiteY2" fmla="*/ 151475 h 325487"/>
                    <a:gd name="connsiteX3" fmla="*/ 211406 w 766626"/>
                    <a:gd name="connsiteY3" fmla="*/ 199100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66626 w 766626"/>
                    <a:gd name="connsiteY0" fmla="*/ 0 h 325487"/>
                    <a:gd name="connsiteX1" fmla="*/ 538171 w 766626"/>
                    <a:gd name="connsiteY1" fmla="*/ 46700 h 325487"/>
                    <a:gd name="connsiteX2" fmla="*/ 414638 w 766626"/>
                    <a:gd name="connsiteY2" fmla="*/ 151475 h 325487"/>
                    <a:gd name="connsiteX3" fmla="*/ 247271 w 766626"/>
                    <a:gd name="connsiteY3" fmla="*/ 189575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66626 w 766626"/>
                    <a:gd name="connsiteY0" fmla="*/ 0 h 325487"/>
                    <a:gd name="connsiteX1" fmla="*/ 538171 w 766626"/>
                    <a:gd name="connsiteY1" fmla="*/ 46700 h 325487"/>
                    <a:gd name="connsiteX2" fmla="*/ 414638 w 766626"/>
                    <a:gd name="connsiteY2" fmla="*/ 151475 h 325487"/>
                    <a:gd name="connsiteX3" fmla="*/ 247271 w 766626"/>
                    <a:gd name="connsiteY3" fmla="*/ 189575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66626 w 766626"/>
                    <a:gd name="connsiteY0" fmla="*/ 0 h 325487"/>
                    <a:gd name="connsiteX1" fmla="*/ 538171 w 766626"/>
                    <a:gd name="connsiteY1" fmla="*/ 46700 h 325487"/>
                    <a:gd name="connsiteX2" fmla="*/ 414638 w 766626"/>
                    <a:gd name="connsiteY2" fmla="*/ 151475 h 325487"/>
                    <a:gd name="connsiteX3" fmla="*/ 247271 w 766626"/>
                    <a:gd name="connsiteY3" fmla="*/ 189575 h 325487"/>
                    <a:gd name="connsiteX4" fmla="*/ 6925 w 766626"/>
                    <a:gd name="connsiteY4" fmla="*/ 268008 h 325487"/>
                    <a:gd name="connsiteX5" fmla="*/ 72023 w 766626"/>
                    <a:gd name="connsiteY5" fmla="*/ 286013 h 325487"/>
                    <a:gd name="connsiteX6" fmla="*/ 142660 w 766626"/>
                    <a:gd name="connsiteY6" fmla="*/ 325487 h 325487"/>
                    <a:gd name="connsiteX7" fmla="*/ 74793 w 766626"/>
                    <a:gd name="connsiteY7" fmla="*/ 288091 h 325487"/>
                    <a:gd name="connsiteX8" fmla="*/ 0 w 766626"/>
                    <a:gd name="connsiteY8" fmla="*/ 270778 h 325487"/>
                    <a:gd name="connsiteX9" fmla="*/ 69945 w 766626"/>
                    <a:gd name="connsiteY9" fmla="*/ 157203 h 325487"/>
                    <a:gd name="connsiteX0" fmla="*/ 722792 w 722792"/>
                    <a:gd name="connsiteY0" fmla="*/ 0 h 325487"/>
                    <a:gd name="connsiteX1" fmla="*/ 538171 w 722792"/>
                    <a:gd name="connsiteY1" fmla="*/ 46700 h 325487"/>
                    <a:gd name="connsiteX2" fmla="*/ 414638 w 722792"/>
                    <a:gd name="connsiteY2" fmla="*/ 151475 h 325487"/>
                    <a:gd name="connsiteX3" fmla="*/ 247271 w 722792"/>
                    <a:gd name="connsiteY3" fmla="*/ 189575 h 325487"/>
                    <a:gd name="connsiteX4" fmla="*/ 6925 w 722792"/>
                    <a:gd name="connsiteY4" fmla="*/ 268008 h 325487"/>
                    <a:gd name="connsiteX5" fmla="*/ 72023 w 722792"/>
                    <a:gd name="connsiteY5" fmla="*/ 286013 h 325487"/>
                    <a:gd name="connsiteX6" fmla="*/ 142660 w 722792"/>
                    <a:gd name="connsiteY6" fmla="*/ 325487 h 325487"/>
                    <a:gd name="connsiteX7" fmla="*/ 74793 w 722792"/>
                    <a:gd name="connsiteY7" fmla="*/ 288091 h 325487"/>
                    <a:gd name="connsiteX8" fmla="*/ 0 w 722792"/>
                    <a:gd name="connsiteY8" fmla="*/ 270778 h 325487"/>
                    <a:gd name="connsiteX9" fmla="*/ 69945 w 722792"/>
                    <a:gd name="connsiteY9" fmla="*/ 157203 h 325487"/>
                    <a:gd name="connsiteX0" fmla="*/ 722792 w 722792"/>
                    <a:gd name="connsiteY0" fmla="*/ 0 h 325487"/>
                    <a:gd name="connsiteX1" fmla="*/ 538171 w 722792"/>
                    <a:gd name="connsiteY1" fmla="*/ 46700 h 325487"/>
                    <a:gd name="connsiteX2" fmla="*/ 414638 w 722792"/>
                    <a:gd name="connsiteY2" fmla="*/ 151475 h 325487"/>
                    <a:gd name="connsiteX3" fmla="*/ 258619 w 722792"/>
                    <a:gd name="connsiteY3" fmla="*/ 170002 h 325487"/>
                    <a:gd name="connsiteX4" fmla="*/ 6925 w 722792"/>
                    <a:gd name="connsiteY4" fmla="*/ 268008 h 325487"/>
                    <a:gd name="connsiteX5" fmla="*/ 72023 w 722792"/>
                    <a:gd name="connsiteY5" fmla="*/ 286013 h 325487"/>
                    <a:gd name="connsiteX6" fmla="*/ 142660 w 722792"/>
                    <a:gd name="connsiteY6" fmla="*/ 325487 h 325487"/>
                    <a:gd name="connsiteX7" fmla="*/ 74793 w 722792"/>
                    <a:gd name="connsiteY7" fmla="*/ 288091 h 325487"/>
                    <a:gd name="connsiteX8" fmla="*/ 0 w 722792"/>
                    <a:gd name="connsiteY8" fmla="*/ 270778 h 325487"/>
                    <a:gd name="connsiteX9" fmla="*/ 69945 w 722792"/>
                    <a:gd name="connsiteY9" fmla="*/ 157203 h 32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2792" h="325487">
                      <a:moveTo>
                        <a:pt x="722792" y="0"/>
                      </a:moveTo>
                      <a:cubicBezTo>
                        <a:pt x="646640" y="15567"/>
                        <a:pt x="634248" y="31133"/>
                        <a:pt x="538171" y="46700"/>
                      </a:cubicBezTo>
                      <a:lnTo>
                        <a:pt x="414638" y="151475"/>
                      </a:lnTo>
                      <a:cubicBezTo>
                        <a:pt x="360177" y="176875"/>
                        <a:pt x="317937" y="155342"/>
                        <a:pt x="258619" y="170002"/>
                      </a:cubicBezTo>
                      <a:cubicBezTo>
                        <a:pt x="199301" y="222762"/>
                        <a:pt x="30155" y="253523"/>
                        <a:pt x="6925" y="268008"/>
                      </a:cubicBezTo>
                      <a:cubicBezTo>
                        <a:pt x="6925" y="268008"/>
                        <a:pt x="38781" y="276318"/>
                        <a:pt x="72023" y="286013"/>
                      </a:cubicBezTo>
                      <a:cubicBezTo>
                        <a:pt x="110112" y="296401"/>
                        <a:pt x="142660" y="325487"/>
                        <a:pt x="142660" y="325487"/>
                      </a:cubicBezTo>
                      <a:cubicBezTo>
                        <a:pt x="142660" y="325487"/>
                        <a:pt x="110804" y="296401"/>
                        <a:pt x="74793" y="288091"/>
                      </a:cubicBezTo>
                      <a:lnTo>
                        <a:pt x="0" y="270778"/>
                      </a:lnTo>
                      <a:cubicBezTo>
                        <a:pt x="0" y="270778"/>
                        <a:pt x="60250" y="213990"/>
                        <a:pt x="69945" y="157203"/>
                      </a:cubicBezTo>
                    </a:path>
                  </a:pathLst>
                </a:custGeom>
                <a:noFill/>
                <a:ln w="34616" cap="rnd">
                  <a:solidFill>
                    <a:schemeClr val="tx1">
                      <a:lumMod val="85000"/>
                      <a:lumOff val="15000"/>
                    </a:schemeClr>
                  </a:solidFill>
                  <a:prstDash val="solid"/>
                  <a:round/>
                </a:ln>
              </p:spPr>
              <p:txBody>
                <a:bodyPr rtlCol="0" anchor="ctr"/>
                <a:lstStyle/>
                <a:p>
                  <a:endParaRPr lang="fr-FR"/>
                </a:p>
              </p:txBody>
            </p:sp>
            <p:grpSp>
              <p:nvGrpSpPr>
                <p:cNvPr id="92" name="Graphique 80">
                  <a:extLst>
                    <a:ext uri="{FF2B5EF4-FFF2-40B4-BE49-F238E27FC236}">
                      <a16:creationId xmlns:a16="http://schemas.microsoft.com/office/drawing/2014/main" id="{CE73887F-EBBC-47C4-9379-42D957D2B783}"/>
                    </a:ext>
                  </a:extLst>
                </p:cNvPr>
                <p:cNvGrpSpPr/>
                <p:nvPr/>
              </p:nvGrpSpPr>
              <p:grpSpPr>
                <a:xfrm>
                  <a:off x="10531874" y="1099177"/>
                  <a:ext cx="380700" cy="388556"/>
                  <a:chOff x="10836109" y="570504"/>
                  <a:chExt cx="546578" cy="325282"/>
                </a:xfrm>
              </p:grpSpPr>
              <p:sp>
                <p:nvSpPr>
                  <p:cNvPr id="97" name="Forme libre : forme 96">
                    <a:extLst>
                      <a:ext uri="{FF2B5EF4-FFF2-40B4-BE49-F238E27FC236}">
                        <a16:creationId xmlns:a16="http://schemas.microsoft.com/office/drawing/2014/main" id="{E5440BDD-D4CA-E4A5-537E-6B42732A5DD9}"/>
                      </a:ext>
                    </a:extLst>
                  </p:cNvPr>
                  <p:cNvSpPr/>
                  <p:nvPr/>
                </p:nvSpPr>
                <p:spPr>
                  <a:xfrm>
                    <a:off x="10836109" y="636467"/>
                    <a:ext cx="546578" cy="259319"/>
                  </a:xfrm>
                  <a:custGeom>
                    <a:avLst/>
                    <a:gdLst>
                      <a:gd name="connsiteX0" fmla="*/ 273288 w 546578"/>
                      <a:gd name="connsiteY0" fmla="*/ 25247 h 259319"/>
                      <a:gd name="connsiteX1" fmla="*/ 152517 w 546578"/>
                      <a:gd name="connsiteY1" fmla="*/ 6647 h 259319"/>
                      <a:gd name="connsiteX2" fmla="*/ 20994 w 546578"/>
                      <a:gd name="connsiteY2" fmla="*/ 46939 h 259319"/>
                      <a:gd name="connsiteX3" fmla="*/ 13608 w 546578"/>
                      <a:gd name="connsiteY3" fmla="*/ 142360 h 259319"/>
                      <a:gd name="connsiteX4" fmla="*/ 133774 w 546578"/>
                      <a:gd name="connsiteY4" fmla="*/ 241240 h 259319"/>
                      <a:gd name="connsiteX5" fmla="*/ 263496 w 546578"/>
                      <a:gd name="connsiteY5" fmla="*/ 248447 h 259319"/>
                      <a:gd name="connsiteX6" fmla="*/ 452729 w 546578"/>
                      <a:gd name="connsiteY6" fmla="*/ 243707 h 259319"/>
                      <a:gd name="connsiteX7" fmla="*/ 527847 w 546578"/>
                      <a:gd name="connsiteY7" fmla="*/ 187044 h 259319"/>
                      <a:gd name="connsiteX8" fmla="*/ 535886 w 546578"/>
                      <a:gd name="connsiteY8" fmla="*/ 78016 h 259319"/>
                      <a:gd name="connsiteX9" fmla="*/ 437988 w 546578"/>
                      <a:gd name="connsiteY9" fmla="*/ 3895 h 259319"/>
                      <a:gd name="connsiteX10" fmla="*/ 273288 w 546578"/>
                      <a:gd name="connsiteY10" fmla="*/ 25249 h 259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578" h="259319">
                        <a:moveTo>
                          <a:pt x="273288" y="25247"/>
                        </a:moveTo>
                        <a:cubicBezTo>
                          <a:pt x="237352" y="9119"/>
                          <a:pt x="206912" y="6297"/>
                          <a:pt x="152517" y="6647"/>
                        </a:cubicBezTo>
                        <a:cubicBezTo>
                          <a:pt x="99038" y="6991"/>
                          <a:pt x="43404" y="19914"/>
                          <a:pt x="20994" y="46939"/>
                        </a:cubicBezTo>
                        <a:cubicBezTo>
                          <a:pt x="-1417" y="73964"/>
                          <a:pt x="-7100" y="101376"/>
                          <a:pt x="13608" y="142360"/>
                        </a:cubicBezTo>
                        <a:cubicBezTo>
                          <a:pt x="34316" y="183344"/>
                          <a:pt x="77073" y="218355"/>
                          <a:pt x="133774" y="241240"/>
                        </a:cubicBezTo>
                        <a:cubicBezTo>
                          <a:pt x="191188" y="264414"/>
                          <a:pt x="241139" y="248546"/>
                          <a:pt x="263496" y="248447"/>
                        </a:cubicBezTo>
                        <a:cubicBezTo>
                          <a:pt x="354072" y="260363"/>
                          <a:pt x="402270" y="265265"/>
                          <a:pt x="452729" y="243707"/>
                        </a:cubicBezTo>
                        <a:cubicBezTo>
                          <a:pt x="502047" y="222637"/>
                          <a:pt x="513822" y="204639"/>
                          <a:pt x="527847" y="187044"/>
                        </a:cubicBezTo>
                        <a:cubicBezTo>
                          <a:pt x="548608" y="160997"/>
                          <a:pt x="555098" y="115460"/>
                          <a:pt x="535886" y="78016"/>
                        </a:cubicBezTo>
                        <a:cubicBezTo>
                          <a:pt x="516973" y="41153"/>
                          <a:pt x="498182" y="15347"/>
                          <a:pt x="437988" y="3895"/>
                        </a:cubicBezTo>
                        <a:cubicBezTo>
                          <a:pt x="377793" y="-7557"/>
                          <a:pt x="324341" y="3510"/>
                          <a:pt x="273288" y="25249"/>
                        </a:cubicBezTo>
                        <a:close/>
                      </a:path>
                    </a:pathLst>
                  </a:custGeom>
                  <a:noFill/>
                  <a:ln w="38100" cap="rnd">
                    <a:solidFill>
                      <a:srgbClr val="446CAC"/>
                    </a:solidFill>
                    <a:prstDash val="solid"/>
                    <a:round/>
                  </a:ln>
                </p:spPr>
                <p:txBody>
                  <a:bodyPr rtlCol="0" anchor="ctr"/>
                  <a:lstStyle/>
                  <a:p>
                    <a:endParaRPr lang="fr-FR"/>
                  </a:p>
                </p:txBody>
              </p:sp>
              <p:sp>
                <p:nvSpPr>
                  <p:cNvPr id="98" name="Forme libre : forme 97">
                    <a:extLst>
                      <a:ext uri="{FF2B5EF4-FFF2-40B4-BE49-F238E27FC236}">
                        <a16:creationId xmlns:a16="http://schemas.microsoft.com/office/drawing/2014/main" id="{F6917159-C0AF-C9C0-5146-9A13EB29C769}"/>
                      </a:ext>
                    </a:extLst>
                  </p:cNvPr>
                  <p:cNvSpPr/>
                  <p:nvPr/>
                </p:nvSpPr>
                <p:spPr>
                  <a:xfrm>
                    <a:off x="11030207" y="570504"/>
                    <a:ext cx="85692" cy="106127"/>
                  </a:xfrm>
                  <a:custGeom>
                    <a:avLst/>
                    <a:gdLst>
                      <a:gd name="connsiteX0" fmla="*/ 764 w 85692"/>
                      <a:gd name="connsiteY0" fmla="*/ 15459 h 106127"/>
                      <a:gd name="connsiteX1" fmla="*/ 77316 w 85692"/>
                      <a:gd name="connsiteY1" fmla="*/ -690 h 106127"/>
                      <a:gd name="connsiteX2" fmla="*/ 86457 w 85692"/>
                      <a:gd name="connsiteY2" fmla="*/ 105437 h 106127"/>
                      <a:gd name="connsiteX3" fmla="*/ 61320 w 85692"/>
                      <a:gd name="connsiteY3" fmla="*/ 102361 h 106127"/>
                      <a:gd name="connsiteX4" fmla="*/ 764 w 85692"/>
                      <a:gd name="connsiteY4" fmla="*/ 15461 h 106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92" h="106127">
                        <a:moveTo>
                          <a:pt x="764" y="15459"/>
                        </a:moveTo>
                        <a:cubicBezTo>
                          <a:pt x="6788" y="2051"/>
                          <a:pt x="62151" y="2465"/>
                          <a:pt x="77316" y="-690"/>
                        </a:cubicBezTo>
                        <a:cubicBezTo>
                          <a:pt x="77316" y="-690"/>
                          <a:pt x="71603" y="70060"/>
                          <a:pt x="86457" y="105437"/>
                        </a:cubicBezTo>
                        <a:cubicBezTo>
                          <a:pt x="63498" y="104647"/>
                          <a:pt x="61320" y="102361"/>
                          <a:pt x="61320" y="102361"/>
                        </a:cubicBezTo>
                        <a:cubicBezTo>
                          <a:pt x="61320" y="102361"/>
                          <a:pt x="27045" y="25459"/>
                          <a:pt x="764" y="15461"/>
                        </a:cubicBezTo>
                        <a:close/>
                      </a:path>
                    </a:pathLst>
                  </a:custGeom>
                  <a:solidFill>
                    <a:schemeClr val="accent6">
                      <a:lumMod val="50000"/>
                    </a:schemeClr>
                  </a:solidFill>
                  <a:ln w="38100" cap="flat">
                    <a:solidFill>
                      <a:srgbClr val="446CAC"/>
                    </a:solidFill>
                    <a:prstDash val="solid"/>
                    <a:miter/>
                  </a:ln>
                </p:spPr>
                <p:txBody>
                  <a:bodyPr rtlCol="0" anchor="ctr"/>
                  <a:lstStyle/>
                  <a:p>
                    <a:endParaRPr lang="fr-FR"/>
                  </a:p>
                </p:txBody>
              </p:sp>
              <p:sp>
                <p:nvSpPr>
                  <p:cNvPr id="99" name="Forme libre : forme 98">
                    <a:extLst>
                      <a:ext uri="{FF2B5EF4-FFF2-40B4-BE49-F238E27FC236}">
                        <a16:creationId xmlns:a16="http://schemas.microsoft.com/office/drawing/2014/main" id="{65913B20-26DF-FC3C-93E7-2750E5751818}"/>
                      </a:ext>
                    </a:extLst>
                  </p:cNvPr>
                  <p:cNvSpPr/>
                  <p:nvPr/>
                </p:nvSpPr>
                <p:spPr>
                  <a:xfrm>
                    <a:off x="11198329" y="800696"/>
                    <a:ext cx="117012" cy="66004"/>
                  </a:xfrm>
                  <a:custGeom>
                    <a:avLst/>
                    <a:gdLst>
                      <a:gd name="connsiteX0" fmla="*/ 117400 w 117012"/>
                      <a:gd name="connsiteY0" fmla="*/ -681 h 66004"/>
                      <a:gd name="connsiteX1" fmla="*/ 764 w 117012"/>
                      <a:gd name="connsiteY1" fmla="*/ 65315 h 66004"/>
                      <a:gd name="connsiteX2" fmla="*/ 117400 w 117012"/>
                      <a:gd name="connsiteY2" fmla="*/ -681 h 66004"/>
                    </a:gdLst>
                    <a:ahLst/>
                    <a:cxnLst>
                      <a:cxn ang="0">
                        <a:pos x="connsiteX0" y="connsiteY0"/>
                      </a:cxn>
                      <a:cxn ang="0">
                        <a:pos x="connsiteX1" y="connsiteY1"/>
                      </a:cxn>
                      <a:cxn ang="0">
                        <a:pos x="connsiteX2" y="connsiteY2"/>
                      </a:cxn>
                    </a:cxnLst>
                    <a:rect l="l" t="t" r="r" b="b"/>
                    <a:pathLst>
                      <a:path w="117012" h="66004">
                        <a:moveTo>
                          <a:pt x="117400" y="-681"/>
                        </a:moveTo>
                        <a:cubicBezTo>
                          <a:pt x="120297" y="-1496"/>
                          <a:pt x="108790" y="50601"/>
                          <a:pt x="764" y="65315"/>
                        </a:cubicBezTo>
                        <a:cubicBezTo>
                          <a:pt x="28356" y="53388"/>
                          <a:pt x="99843" y="35895"/>
                          <a:pt x="117400" y="-681"/>
                        </a:cubicBezTo>
                        <a:close/>
                      </a:path>
                    </a:pathLst>
                  </a:custGeom>
                  <a:solidFill>
                    <a:schemeClr val="accent6">
                      <a:lumMod val="50000"/>
                    </a:schemeClr>
                  </a:solidFill>
                  <a:ln w="38100" cap="flat">
                    <a:solidFill>
                      <a:srgbClr val="446CAC"/>
                    </a:solidFill>
                    <a:prstDash val="solid"/>
                    <a:miter/>
                  </a:ln>
                </p:spPr>
                <p:txBody>
                  <a:bodyPr rtlCol="0" anchor="ctr"/>
                  <a:lstStyle/>
                  <a:p>
                    <a:endParaRPr lang="fr-FR"/>
                  </a:p>
                </p:txBody>
              </p:sp>
            </p:grpSp>
            <p:grpSp>
              <p:nvGrpSpPr>
                <p:cNvPr id="109" name="Graphique 48">
                  <a:extLst>
                    <a:ext uri="{FF2B5EF4-FFF2-40B4-BE49-F238E27FC236}">
                      <a16:creationId xmlns:a16="http://schemas.microsoft.com/office/drawing/2014/main" id="{14263E3D-80DB-9977-1875-1840C7FD5427}"/>
                    </a:ext>
                  </a:extLst>
                </p:cNvPr>
                <p:cNvGrpSpPr/>
                <p:nvPr/>
              </p:nvGrpSpPr>
              <p:grpSpPr>
                <a:xfrm>
                  <a:off x="9286146" y="1123987"/>
                  <a:ext cx="388447" cy="404520"/>
                  <a:chOff x="9066901" y="1467716"/>
                  <a:chExt cx="388447" cy="404520"/>
                </a:xfrm>
                <a:noFill/>
              </p:grpSpPr>
              <p:sp>
                <p:nvSpPr>
                  <p:cNvPr id="111" name="Forme libre : forme 110">
                    <a:extLst>
                      <a:ext uri="{FF2B5EF4-FFF2-40B4-BE49-F238E27FC236}">
                        <a16:creationId xmlns:a16="http://schemas.microsoft.com/office/drawing/2014/main" id="{A35B91DA-7D1F-162B-0E79-B0E4839E8ED4}"/>
                      </a:ext>
                    </a:extLst>
                  </p:cNvPr>
                  <p:cNvSpPr/>
                  <p:nvPr/>
                </p:nvSpPr>
                <p:spPr>
                  <a:xfrm>
                    <a:off x="9066901" y="1467716"/>
                    <a:ext cx="388447" cy="404520"/>
                  </a:xfrm>
                  <a:custGeom>
                    <a:avLst/>
                    <a:gdLst>
                      <a:gd name="connsiteX0" fmla="*/ 170232 w 388447"/>
                      <a:gd name="connsiteY0" fmla="*/ -702 h 404520"/>
                      <a:gd name="connsiteX1" fmla="*/ 162972 w 388447"/>
                      <a:gd name="connsiteY1" fmla="*/ 3490 h 404520"/>
                      <a:gd name="connsiteX2" fmla="*/ 144820 w 388447"/>
                      <a:gd name="connsiteY2" fmla="*/ 181645 h 404520"/>
                      <a:gd name="connsiteX3" fmla="*/ -388 w 388447"/>
                      <a:gd name="connsiteY3" fmla="*/ 265483 h 404520"/>
                      <a:gd name="connsiteX4" fmla="*/ -388 w 388447"/>
                      <a:gd name="connsiteY4" fmla="*/ 278059 h 404520"/>
                      <a:gd name="connsiteX5" fmla="*/ 217436 w 388447"/>
                      <a:gd name="connsiteY5" fmla="*/ 403819 h 404520"/>
                      <a:gd name="connsiteX6" fmla="*/ 369908 w 388447"/>
                      <a:gd name="connsiteY6" fmla="*/ 315788 h 404520"/>
                      <a:gd name="connsiteX7" fmla="*/ 388059 w 388447"/>
                      <a:gd name="connsiteY7" fmla="*/ 125056 h 404520"/>
                      <a:gd name="connsiteX8" fmla="*/ 170236 w 388447"/>
                      <a:gd name="connsiteY8" fmla="*/ -702 h 404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447" h="404520">
                        <a:moveTo>
                          <a:pt x="170232" y="-702"/>
                        </a:moveTo>
                        <a:lnTo>
                          <a:pt x="162972" y="3490"/>
                        </a:lnTo>
                        <a:lnTo>
                          <a:pt x="144820" y="181645"/>
                        </a:lnTo>
                        <a:lnTo>
                          <a:pt x="-388" y="265483"/>
                        </a:lnTo>
                        <a:lnTo>
                          <a:pt x="-388" y="278059"/>
                        </a:lnTo>
                        <a:lnTo>
                          <a:pt x="217436" y="403819"/>
                        </a:lnTo>
                        <a:lnTo>
                          <a:pt x="369908" y="315788"/>
                        </a:lnTo>
                        <a:lnTo>
                          <a:pt x="388059" y="125056"/>
                        </a:lnTo>
                        <a:lnTo>
                          <a:pt x="170236" y="-702"/>
                        </a:lnTo>
                        <a:close/>
                      </a:path>
                    </a:pathLst>
                  </a:custGeom>
                  <a:noFill/>
                  <a:ln w="12700" cap="rnd">
                    <a:solidFill>
                      <a:srgbClr val="C44E52"/>
                    </a:solidFill>
                    <a:prstDash val="solid"/>
                    <a:round/>
                  </a:ln>
                </p:spPr>
                <p:txBody>
                  <a:bodyPr rtlCol="0" anchor="ctr"/>
                  <a:lstStyle/>
                  <a:p>
                    <a:endParaRPr lang="fr-FR"/>
                  </a:p>
                </p:txBody>
              </p:sp>
              <p:sp>
                <p:nvSpPr>
                  <p:cNvPr id="112" name="Forme libre : forme 111">
                    <a:extLst>
                      <a:ext uri="{FF2B5EF4-FFF2-40B4-BE49-F238E27FC236}">
                        <a16:creationId xmlns:a16="http://schemas.microsoft.com/office/drawing/2014/main" id="{0D54FA43-55D3-DE88-E6D2-8712C55A004A}"/>
                      </a:ext>
                    </a:extLst>
                  </p:cNvPr>
                  <p:cNvSpPr/>
                  <p:nvPr/>
                </p:nvSpPr>
                <p:spPr>
                  <a:xfrm>
                    <a:off x="9212109" y="1471904"/>
                    <a:ext cx="235975" cy="303914"/>
                  </a:xfrm>
                  <a:custGeom>
                    <a:avLst/>
                    <a:gdLst>
                      <a:gd name="connsiteX0" fmla="*/ -388 w 235975"/>
                      <a:gd name="connsiteY0" fmla="*/ 177454 h 303914"/>
                      <a:gd name="connsiteX1" fmla="*/ 217436 w 235975"/>
                      <a:gd name="connsiteY1" fmla="*/ 303212 h 303914"/>
                      <a:gd name="connsiteX2" fmla="*/ 235588 w 235975"/>
                      <a:gd name="connsiteY2" fmla="*/ 125056 h 303914"/>
                      <a:gd name="connsiteX3" fmla="*/ 17764 w 235975"/>
                      <a:gd name="connsiteY3" fmla="*/ -702 h 303914"/>
                      <a:gd name="connsiteX4" fmla="*/ -388 w 235975"/>
                      <a:gd name="connsiteY4" fmla="*/ 177454 h 3039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75" h="303914">
                        <a:moveTo>
                          <a:pt x="-388" y="177454"/>
                        </a:moveTo>
                        <a:lnTo>
                          <a:pt x="217436" y="303212"/>
                        </a:lnTo>
                        <a:lnTo>
                          <a:pt x="235588" y="125056"/>
                        </a:lnTo>
                        <a:lnTo>
                          <a:pt x="17764" y="-702"/>
                        </a:lnTo>
                        <a:lnTo>
                          <a:pt x="-388" y="177454"/>
                        </a:lnTo>
                        <a:close/>
                      </a:path>
                    </a:pathLst>
                  </a:custGeom>
                  <a:noFill/>
                  <a:ln w="12700" cap="rnd">
                    <a:solidFill>
                      <a:srgbClr val="C44E52"/>
                    </a:solidFill>
                    <a:prstDash val="solid"/>
                    <a:round/>
                  </a:ln>
                </p:spPr>
                <p:txBody>
                  <a:bodyPr rtlCol="0" anchor="ctr"/>
                  <a:lstStyle/>
                  <a:p>
                    <a:endParaRPr lang="fr-FR"/>
                  </a:p>
                </p:txBody>
              </p:sp>
              <p:sp>
                <p:nvSpPr>
                  <p:cNvPr id="114" name="Forme libre : forme 113">
                    <a:extLst>
                      <a:ext uri="{FF2B5EF4-FFF2-40B4-BE49-F238E27FC236}">
                        <a16:creationId xmlns:a16="http://schemas.microsoft.com/office/drawing/2014/main" id="{2DAEF3F1-3DA0-8F12-1E31-0591545CA593}"/>
                      </a:ext>
                    </a:extLst>
                  </p:cNvPr>
                  <p:cNvSpPr/>
                  <p:nvPr/>
                </p:nvSpPr>
                <p:spPr>
                  <a:xfrm>
                    <a:off x="9066901" y="1650059"/>
                    <a:ext cx="363031" cy="209601"/>
                  </a:xfrm>
                  <a:custGeom>
                    <a:avLst/>
                    <a:gdLst>
                      <a:gd name="connsiteX0" fmla="*/ 362644 w 363031"/>
                      <a:gd name="connsiteY0" fmla="*/ 125056 h 209601"/>
                      <a:gd name="connsiteX1" fmla="*/ 144820 w 363031"/>
                      <a:gd name="connsiteY1" fmla="*/ -702 h 209601"/>
                      <a:gd name="connsiteX2" fmla="*/ -388 w 363031"/>
                      <a:gd name="connsiteY2" fmla="*/ 83136 h 209601"/>
                      <a:gd name="connsiteX3" fmla="*/ 217436 w 363031"/>
                      <a:gd name="connsiteY3" fmla="*/ 208899 h 209601"/>
                      <a:gd name="connsiteX4" fmla="*/ 362644 w 363031"/>
                      <a:gd name="connsiteY4" fmla="*/ 125056 h 209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031" h="209601">
                        <a:moveTo>
                          <a:pt x="362644" y="125056"/>
                        </a:moveTo>
                        <a:lnTo>
                          <a:pt x="144820" y="-702"/>
                        </a:lnTo>
                        <a:lnTo>
                          <a:pt x="-388" y="83136"/>
                        </a:lnTo>
                        <a:lnTo>
                          <a:pt x="217436" y="208899"/>
                        </a:lnTo>
                        <a:lnTo>
                          <a:pt x="362644" y="125056"/>
                        </a:lnTo>
                        <a:close/>
                      </a:path>
                    </a:pathLst>
                  </a:custGeom>
                  <a:noFill/>
                  <a:ln w="12700" cap="rnd">
                    <a:solidFill>
                      <a:srgbClr val="C44E52"/>
                    </a:solidFill>
                    <a:prstDash val="solid"/>
                    <a:round/>
                  </a:ln>
                </p:spPr>
                <p:txBody>
                  <a:bodyPr rtlCol="0" anchor="ctr"/>
                  <a:lstStyle/>
                  <a:p>
                    <a:endParaRPr lang="fr-FR"/>
                  </a:p>
                </p:txBody>
              </p:sp>
              <p:sp>
                <p:nvSpPr>
                  <p:cNvPr id="115" name="Forme libre : forme 114">
                    <a:extLst>
                      <a:ext uri="{FF2B5EF4-FFF2-40B4-BE49-F238E27FC236}">
                        <a16:creationId xmlns:a16="http://schemas.microsoft.com/office/drawing/2014/main" id="{1296CB4A-9DEB-8FF5-60C0-CCAB3242E95D}"/>
                      </a:ext>
                    </a:extLst>
                  </p:cNvPr>
                  <p:cNvSpPr/>
                  <p:nvPr/>
                </p:nvSpPr>
                <p:spPr>
                  <a:xfrm>
                    <a:off x="9157662" y="1744384"/>
                    <a:ext cx="108909" cy="62879"/>
                  </a:xfrm>
                  <a:custGeom>
                    <a:avLst/>
                    <a:gdLst>
                      <a:gd name="connsiteX0" fmla="*/ 72219 w 108909"/>
                      <a:gd name="connsiteY0" fmla="*/ 62177 h 62879"/>
                      <a:gd name="connsiteX1" fmla="*/ 108522 w 108909"/>
                      <a:gd name="connsiteY1" fmla="*/ 41217 h 62879"/>
                      <a:gd name="connsiteX2" fmla="*/ 35915 w 108909"/>
                      <a:gd name="connsiteY2" fmla="*/ -702 h 62879"/>
                      <a:gd name="connsiteX3" fmla="*/ -388 w 108909"/>
                      <a:gd name="connsiteY3" fmla="*/ 20258 h 62879"/>
                      <a:gd name="connsiteX4" fmla="*/ 72219 w 108909"/>
                      <a:gd name="connsiteY4" fmla="*/ 62177 h 628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909" h="62879">
                        <a:moveTo>
                          <a:pt x="72219" y="62177"/>
                        </a:moveTo>
                        <a:lnTo>
                          <a:pt x="108522" y="41217"/>
                        </a:lnTo>
                        <a:lnTo>
                          <a:pt x="35915" y="-702"/>
                        </a:lnTo>
                        <a:lnTo>
                          <a:pt x="-388" y="20258"/>
                        </a:lnTo>
                        <a:lnTo>
                          <a:pt x="72219" y="62177"/>
                        </a:lnTo>
                        <a:close/>
                      </a:path>
                    </a:pathLst>
                  </a:custGeom>
                  <a:noFill/>
                  <a:ln w="12700" cap="rnd">
                    <a:solidFill>
                      <a:srgbClr val="C44E52"/>
                    </a:solidFill>
                    <a:prstDash val="solid"/>
                    <a:round/>
                  </a:ln>
                </p:spPr>
                <p:txBody>
                  <a:bodyPr rtlCol="0" anchor="ctr"/>
                  <a:lstStyle/>
                  <a:p>
                    <a:endParaRPr lang="fr-FR"/>
                  </a:p>
                </p:txBody>
              </p:sp>
              <p:sp>
                <p:nvSpPr>
                  <p:cNvPr id="116" name="Forme libre : forme 115">
                    <a:extLst>
                      <a:ext uri="{FF2B5EF4-FFF2-40B4-BE49-F238E27FC236}">
                        <a16:creationId xmlns:a16="http://schemas.microsoft.com/office/drawing/2014/main" id="{2720D9A6-F044-A587-9615-8842F92B0F23}"/>
                      </a:ext>
                    </a:extLst>
                  </p:cNvPr>
                  <p:cNvSpPr/>
                  <p:nvPr/>
                </p:nvSpPr>
                <p:spPr>
                  <a:xfrm>
                    <a:off x="9157654" y="1671023"/>
                    <a:ext cx="235970" cy="136237"/>
                  </a:xfrm>
                  <a:custGeom>
                    <a:avLst/>
                    <a:gdLst>
                      <a:gd name="connsiteX0" fmla="*/ 54067 w 235970"/>
                      <a:gd name="connsiteY0" fmla="*/ -702 h 136237"/>
                      <a:gd name="connsiteX1" fmla="*/ -388 w 235970"/>
                      <a:gd name="connsiteY1" fmla="*/ 30738 h 136237"/>
                      <a:gd name="connsiteX2" fmla="*/ 181128 w 235970"/>
                      <a:gd name="connsiteY2" fmla="*/ 135536 h 136237"/>
                      <a:gd name="connsiteX3" fmla="*/ 235583 w 235970"/>
                      <a:gd name="connsiteY3" fmla="*/ 104096 h 136237"/>
                      <a:gd name="connsiteX4" fmla="*/ 54067 w 235970"/>
                      <a:gd name="connsiteY4" fmla="*/ -702 h 136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970" h="136237">
                        <a:moveTo>
                          <a:pt x="54067" y="-702"/>
                        </a:moveTo>
                        <a:lnTo>
                          <a:pt x="-388" y="30738"/>
                        </a:lnTo>
                        <a:lnTo>
                          <a:pt x="181128" y="135536"/>
                        </a:lnTo>
                        <a:lnTo>
                          <a:pt x="235583" y="104096"/>
                        </a:lnTo>
                        <a:lnTo>
                          <a:pt x="54067" y="-702"/>
                        </a:lnTo>
                        <a:close/>
                      </a:path>
                    </a:pathLst>
                  </a:custGeom>
                  <a:noFill/>
                  <a:ln w="12700" cap="rnd">
                    <a:solidFill>
                      <a:srgbClr val="C44E52"/>
                    </a:solidFill>
                    <a:prstDash val="solid"/>
                    <a:round/>
                  </a:ln>
                </p:spPr>
                <p:txBody>
                  <a:bodyPr rtlCol="0" anchor="ctr"/>
                  <a:lstStyle/>
                  <a:p>
                    <a:endParaRPr lang="fr-FR"/>
                  </a:p>
                </p:txBody>
              </p:sp>
            </p:grpSp>
            <p:sp>
              <p:nvSpPr>
                <p:cNvPr id="168" name="Rectangle 167">
                  <a:extLst>
                    <a:ext uri="{FF2B5EF4-FFF2-40B4-BE49-F238E27FC236}">
                      <a16:creationId xmlns:a16="http://schemas.microsoft.com/office/drawing/2014/main" id="{C1046615-BE99-F39D-1AB7-763B7F6B3714}"/>
                    </a:ext>
                  </a:extLst>
                </p:cNvPr>
                <p:cNvSpPr/>
                <p:nvPr/>
              </p:nvSpPr>
              <p:spPr>
                <a:xfrm>
                  <a:off x="9204825" y="1529596"/>
                  <a:ext cx="512243" cy="545835"/>
                </a:xfrm>
                <a:prstGeom prst="rect">
                  <a:avLst/>
                </a:prstGeom>
                <a:noFill/>
                <a:ln w="12700">
                  <a:noFill/>
                </a:ln>
              </p:spPr>
              <p:style>
                <a:lnRef idx="2">
                  <a:schemeClr val="dk1"/>
                </a:lnRef>
                <a:fillRef idx="1">
                  <a:schemeClr val="lt1"/>
                </a:fillRef>
                <a:effectRef idx="0">
                  <a:schemeClr val="dk1"/>
                </a:effectRef>
                <a:fontRef idx="minor">
                  <a:schemeClr val="dk1"/>
                </a:fontRef>
              </p:style>
              <p:txBody>
                <a:bodyPr numCol="3" rtlCol="0" anchor="t"/>
                <a:lstStyle/>
                <a:p>
                  <a:pPr indent="-128588" algn="ctr"/>
                  <a:r>
                    <a:rPr lang="fr-FR" sz="2400" b="0" dirty="0">
                      <a:solidFill>
                        <a:schemeClr val="tx1">
                          <a:lumMod val="85000"/>
                          <a:lumOff val="15000"/>
                        </a:schemeClr>
                      </a:solidFill>
                      <a:latin typeface="MS Gothic" panose="020B0609070205080204" pitchFamily="49" charset="-128"/>
                      <a:ea typeface="MS Gothic" panose="020B0609070205080204" pitchFamily="49" charset="-128"/>
                    </a:rPr>
                    <a:t>✗</a:t>
                  </a:r>
                  <a:endParaRPr lang="fr-FR" sz="2400" b="1" dirty="0">
                    <a:solidFill>
                      <a:schemeClr val="tx1">
                        <a:lumMod val="85000"/>
                        <a:lumOff val="15000"/>
                      </a:schemeClr>
                    </a:solidFill>
                  </a:endParaRPr>
                </a:p>
              </p:txBody>
            </p:sp>
            <p:sp>
              <p:nvSpPr>
                <p:cNvPr id="169" name="Forme libre : forme 168">
                  <a:extLst>
                    <a:ext uri="{FF2B5EF4-FFF2-40B4-BE49-F238E27FC236}">
                      <a16:creationId xmlns:a16="http://schemas.microsoft.com/office/drawing/2014/main" id="{495BE5BD-F69F-A1F2-43DA-33C01DC03255}"/>
                    </a:ext>
                  </a:extLst>
                </p:cNvPr>
                <p:cNvSpPr/>
                <p:nvPr/>
              </p:nvSpPr>
              <p:spPr>
                <a:xfrm rot="17087262" flipV="1">
                  <a:off x="10601892" y="1578728"/>
                  <a:ext cx="338731" cy="329920"/>
                </a:xfrm>
                <a:custGeom>
                  <a:avLst/>
                  <a:gdLst>
                    <a:gd name="connsiteX0" fmla="*/ 0 w 1219538"/>
                    <a:gd name="connsiteY0" fmla="*/ 666621 h 666620"/>
                    <a:gd name="connsiteX1" fmla="*/ 560254 w 1219538"/>
                    <a:gd name="connsiteY1" fmla="*/ 8721 h 666620"/>
                    <a:gd name="connsiteX2" fmla="*/ 1213998 w 1219538"/>
                    <a:gd name="connsiteY2" fmla="*/ 349444 h 666620"/>
                    <a:gd name="connsiteX3" fmla="*/ 1193222 w 1219538"/>
                    <a:gd name="connsiteY3" fmla="*/ 285039 h 666620"/>
                    <a:gd name="connsiteX4" fmla="*/ 1188375 w 1219538"/>
                    <a:gd name="connsiteY4" fmla="*/ 204706 h 666620"/>
                    <a:gd name="connsiteX5" fmla="*/ 1193222 w 1219538"/>
                    <a:gd name="connsiteY5" fmla="*/ 282269 h 666620"/>
                    <a:gd name="connsiteX6" fmla="*/ 1219538 w 1219538"/>
                    <a:gd name="connsiteY6" fmla="*/ 354292 h 666620"/>
                    <a:gd name="connsiteX7" fmla="*/ 1090728 w 1219538"/>
                    <a:gd name="connsiteY7" fmla="*/ 361909 h 666620"/>
                    <a:gd name="connsiteX0" fmla="*/ 0 w 1259902"/>
                    <a:gd name="connsiteY0" fmla="*/ 566653 h 566653"/>
                    <a:gd name="connsiteX1" fmla="*/ 534780 w 1259902"/>
                    <a:gd name="connsiteY1" fmla="*/ 12154 h 566653"/>
                    <a:gd name="connsiteX2" fmla="*/ 1213998 w 1259902"/>
                    <a:gd name="connsiteY2" fmla="*/ 249476 h 566653"/>
                    <a:gd name="connsiteX3" fmla="*/ 1193222 w 1259902"/>
                    <a:gd name="connsiteY3" fmla="*/ 185071 h 566653"/>
                    <a:gd name="connsiteX4" fmla="*/ 1188375 w 1259902"/>
                    <a:gd name="connsiteY4" fmla="*/ 104738 h 566653"/>
                    <a:gd name="connsiteX5" fmla="*/ 1193222 w 1259902"/>
                    <a:gd name="connsiteY5" fmla="*/ 182301 h 566653"/>
                    <a:gd name="connsiteX6" fmla="*/ 1219538 w 1259902"/>
                    <a:gd name="connsiteY6" fmla="*/ 254324 h 566653"/>
                    <a:gd name="connsiteX7" fmla="*/ 1090728 w 1259902"/>
                    <a:gd name="connsiteY7" fmla="*/ 261941 h 566653"/>
                    <a:gd name="connsiteX0" fmla="*/ 0 w 1368397"/>
                    <a:gd name="connsiteY0" fmla="*/ 619490 h 619490"/>
                    <a:gd name="connsiteX1" fmla="*/ 643275 w 1368397"/>
                    <a:gd name="connsiteY1" fmla="*/ 9242 h 619490"/>
                    <a:gd name="connsiteX2" fmla="*/ 1322493 w 1368397"/>
                    <a:gd name="connsiteY2" fmla="*/ 246564 h 619490"/>
                    <a:gd name="connsiteX3" fmla="*/ 1301717 w 1368397"/>
                    <a:gd name="connsiteY3" fmla="*/ 182159 h 619490"/>
                    <a:gd name="connsiteX4" fmla="*/ 1296870 w 1368397"/>
                    <a:gd name="connsiteY4" fmla="*/ 101826 h 619490"/>
                    <a:gd name="connsiteX5" fmla="*/ 1301717 w 1368397"/>
                    <a:gd name="connsiteY5" fmla="*/ 179389 h 619490"/>
                    <a:gd name="connsiteX6" fmla="*/ 1328033 w 1368397"/>
                    <a:gd name="connsiteY6" fmla="*/ 251412 h 619490"/>
                    <a:gd name="connsiteX7" fmla="*/ 1199223 w 1368397"/>
                    <a:gd name="connsiteY7" fmla="*/ 259029 h 619490"/>
                    <a:gd name="connsiteX0" fmla="*/ 0 w 1368397"/>
                    <a:gd name="connsiteY0" fmla="*/ 619490 h 619490"/>
                    <a:gd name="connsiteX1" fmla="*/ 643275 w 1368397"/>
                    <a:gd name="connsiteY1" fmla="*/ 9242 h 619490"/>
                    <a:gd name="connsiteX2" fmla="*/ 1322493 w 1368397"/>
                    <a:gd name="connsiteY2" fmla="*/ 246564 h 619490"/>
                    <a:gd name="connsiteX3" fmla="*/ 1301717 w 1368397"/>
                    <a:gd name="connsiteY3" fmla="*/ 182159 h 619490"/>
                    <a:gd name="connsiteX4" fmla="*/ 1296870 w 1368397"/>
                    <a:gd name="connsiteY4" fmla="*/ 101826 h 619490"/>
                    <a:gd name="connsiteX5" fmla="*/ 1301717 w 1368397"/>
                    <a:gd name="connsiteY5" fmla="*/ 179389 h 619490"/>
                    <a:gd name="connsiteX6" fmla="*/ 1328033 w 1368397"/>
                    <a:gd name="connsiteY6" fmla="*/ 251412 h 619490"/>
                    <a:gd name="connsiteX7" fmla="*/ 1199223 w 1368397"/>
                    <a:gd name="connsiteY7" fmla="*/ 259029 h 619490"/>
                    <a:gd name="connsiteX0" fmla="*/ 0 w 1374580"/>
                    <a:gd name="connsiteY0" fmla="*/ 517664 h 517664"/>
                    <a:gd name="connsiteX1" fmla="*/ 559510 w 1374580"/>
                    <a:gd name="connsiteY1" fmla="*/ 94288 h 517664"/>
                    <a:gd name="connsiteX2" fmla="*/ 1322493 w 1374580"/>
                    <a:gd name="connsiteY2" fmla="*/ 144738 h 517664"/>
                    <a:gd name="connsiteX3" fmla="*/ 1301717 w 1374580"/>
                    <a:gd name="connsiteY3" fmla="*/ 80333 h 517664"/>
                    <a:gd name="connsiteX4" fmla="*/ 1296870 w 1374580"/>
                    <a:gd name="connsiteY4" fmla="*/ 0 h 517664"/>
                    <a:gd name="connsiteX5" fmla="*/ 1301717 w 1374580"/>
                    <a:gd name="connsiteY5" fmla="*/ 77563 h 517664"/>
                    <a:gd name="connsiteX6" fmla="*/ 1328033 w 1374580"/>
                    <a:gd name="connsiteY6" fmla="*/ 149586 h 517664"/>
                    <a:gd name="connsiteX7" fmla="*/ 1199223 w 1374580"/>
                    <a:gd name="connsiteY7" fmla="*/ 157203 h 517664"/>
                    <a:gd name="connsiteX0" fmla="*/ 0 w 1374580"/>
                    <a:gd name="connsiteY0" fmla="*/ 517664 h 517664"/>
                    <a:gd name="connsiteX1" fmla="*/ 559510 w 1374580"/>
                    <a:gd name="connsiteY1" fmla="*/ 94288 h 517664"/>
                    <a:gd name="connsiteX2" fmla="*/ 1322493 w 1374580"/>
                    <a:gd name="connsiteY2" fmla="*/ 144738 h 517664"/>
                    <a:gd name="connsiteX3" fmla="*/ 1301717 w 1374580"/>
                    <a:gd name="connsiteY3" fmla="*/ 80333 h 517664"/>
                    <a:gd name="connsiteX4" fmla="*/ 1296870 w 1374580"/>
                    <a:gd name="connsiteY4" fmla="*/ 0 h 517664"/>
                    <a:gd name="connsiteX5" fmla="*/ 1301717 w 1374580"/>
                    <a:gd name="connsiteY5" fmla="*/ 77563 h 517664"/>
                    <a:gd name="connsiteX6" fmla="*/ 1328033 w 1374580"/>
                    <a:gd name="connsiteY6" fmla="*/ 149586 h 517664"/>
                    <a:gd name="connsiteX7" fmla="*/ 1277300 w 1374580"/>
                    <a:gd name="connsiteY7" fmla="*/ 239172 h 517664"/>
                    <a:gd name="connsiteX0" fmla="*/ 0 w 1374580"/>
                    <a:gd name="connsiteY0" fmla="*/ 487841 h 487841"/>
                    <a:gd name="connsiteX1" fmla="*/ 559510 w 1374580"/>
                    <a:gd name="connsiteY1" fmla="*/ 64465 h 487841"/>
                    <a:gd name="connsiteX2" fmla="*/ 1322493 w 1374580"/>
                    <a:gd name="connsiteY2" fmla="*/ 114915 h 487841"/>
                    <a:gd name="connsiteX3" fmla="*/ 1301717 w 1374580"/>
                    <a:gd name="connsiteY3" fmla="*/ 50510 h 487841"/>
                    <a:gd name="connsiteX4" fmla="*/ 1246968 w 1374580"/>
                    <a:gd name="connsiteY4" fmla="*/ 0 h 487841"/>
                    <a:gd name="connsiteX5" fmla="*/ 1301717 w 1374580"/>
                    <a:gd name="connsiteY5" fmla="*/ 47740 h 487841"/>
                    <a:gd name="connsiteX6" fmla="*/ 1328033 w 1374580"/>
                    <a:gd name="connsiteY6" fmla="*/ 119763 h 487841"/>
                    <a:gd name="connsiteX7" fmla="*/ 1277300 w 1374580"/>
                    <a:gd name="connsiteY7" fmla="*/ 209349 h 487841"/>
                    <a:gd name="connsiteX0" fmla="*/ 0 w 1477826"/>
                    <a:gd name="connsiteY0" fmla="*/ 718173 h 718173"/>
                    <a:gd name="connsiteX1" fmla="*/ 662756 w 1477826"/>
                    <a:gd name="connsiteY1" fmla="*/ 64465 h 718173"/>
                    <a:gd name="connsiteX2" fmla="*/ 1425739 w 1477826"/>
                    <a:gd name="connsiteY2" fmla="*/ 114915 h 718173"/>
                    <a:gd name="connsiteX3" fmla="*/ 1404963 w 1477826"/>
                    <a:gd name="connsiteY3" fmla="*/ 50510 h 718173"/>
                    <a:gd name="connsiteX4" fmla="*/ 1350214 w 1477826"/>
                    <a:gd name="connsiteY4" fmla="*/ 0 h 718173"/>
                    <a:gd name="connsiteX5" fmla="*/ 1404963 w 1477826"/>
                    <a:gd name="connsiteY5" fmla="*/ 47740 h 718173"/>
                    <a:gd name="connsiteX6" fmla="*/ 1431279 w 1477826"/>
                    <a:gd name="connsiteY6" fmla="*/ 119763 h 718173"/>
                    <a:gd name="connsiteX7" fmla="*/ 1380546 w 1477826"/>
                    <a:gd name="connsiteY7" fmla="*/ 209349 h 718173"/>
                    <a:gd name="connsiteX0" fmla="*/ 0 w 1477826"/>
                    <a:gd name="connsiteY0" fmla="*/ 718173 h 718173"/>
                    <a:gd name="connsiteX1" fmla="*/ 662756 w 1477826"/>
                    <a:gd name="connsiteY1" fmla="*/ 64465 h 718173"/>
                    <a:gd name="connsiteX2" fmla="*/ 1425739 w 1477826"/>
                    <a:gd name="connsiteY2" fmla="*/ 114915 h 718173"/>
                    <a:gd name="connsiteX3" fmla="*/ 1404963 w 1477826"/>
                    <a:gd name="connsiteY3" fmla="*/ 50510 h 718173"/>
                    <a:gd name="connsiteX4" fmla="*/ 1350214 w 1477826"/>
                    <a:gd name="connsiteY4" fmla="*/ 0 h 718173"/>
                    <a:gd name="connsiteX5" fmla="*/ 1404963 w 1477826"/>
                    <a:gd name="connsiteY5" fmla="*/ 47740 h 718173"/>
                    <a:gd name="connsiteX6" fmla="*/ 1431279 w 1477826"/>
                    <a:gd name="connsiteY6" fmla="*/ 119763 h 718173"/>
                    <a:gd name="connsiteX7" fmla="*/ 1344731 w 1477826"/>
                    <a:gd name="connsiteY7" fmla="*/ 219390 h 718173"/>
                    <a:gd name="connsiteX0" fmla="*/ 0 w 1479121"/>
                    <a:gd name="connsiteY0" fmla="*/ 718173 h 718173"/>
                    <a:gd name="connsiteX1" fmla="*/ 645223 w 1479121"/>
                    <a:gd name="connsiteY1" fmla="*/ 135227 h 718173"/>
                    <a:gd name="connsiteX2" fmla="*/ 1425739 w 1479121"/>
                    <a:gd name="connsiteY2" fmla="*/ 114915 h 718173"/>
                    <a:gd name="connsiteX3" fmla="*/ 1404963 w 1479121"/>
                    <a:gd name="connsiteY3" fmla="*/ 50510 h 718173"/>
                    <a:gd name="connsiteX4" fmla="*/ 1350214 w 1479121"/>
                    <a:gd name="connsiteY4" fmla="*/ 0 h 718173"/>
                    <a:gd name="connsiteX5" fmla="*/ 1404963 w 1479121"/>
                    <a:gd name="connsiteY5" fmla="*/ 47740 h 718173"/>
                    <a:gd name="connsiteX6" fmla="*/ 1431279 w 1479121"/>
                    <a:gd name="connsiteY6" fmla="*/ 119763 h 718173"/>
                    <a:gd name="connsiteX7" fmla="*/ 1344731 w 1479121"/>
                    <a:gd name="connsiteY7" fmla="*/ 219390 h 718173"/>
                    <a:gd name="connsiteX0" fmla="*/ 0 w 1479121"/>
                    <a:gd name="connsiteY0" fmla="*/ 718173 h 718173"/>
                    <a:gd name="connsiteX1" fmla="*/ 645223 w 1479121"/>
                    <a:gd name="connsiteY1" fmla="*/ 135227 h 718173"/>
                    <a:gd name="connsiteX2" fmla="*/ 1425739 w 1479121"/>
                    <a:gd name="connsiteY2" fmla="*/ 114915 h 718173"/>
                    <a:gd name="connsiteX3" fmla="*/ 1404963 w 1479121"/>
                    <a:gd name="connsiteY3" fmla="*/ 50510 h 718173"/>
                    <a:gd name="connsiteX4" fmla="*/ 1350214 w 1479121"/>
                    <a:gd name="connsiteY4" fmla="*/ 0 h 718173"/>
                    <a:gd name="connsiteX5" fmla="*/ 1404963 w 1479121"/>
                    <a:gd name="connsiteY5" fmla="*/ 47740 h 718173"/>
                    <a:gd name="connsiteX6" fmla="*/ 1431279 w 1479121"/>
                    <a:gd name="connsiteY6" fmla="*/ 119763 h 718173"/>
                    <a:gd name="connsiteX7" fmla="*/ 1344731 w 1479121"/>
                    <a:gd name="connsiteY7" fmla="*/ 219390 h 718173"/>
                    <a:gd name="connsiteX0" fmla="*/ 0 w 1479121"/>
                    <a:gd name="connsiteY0" fmla="*/ 718173 h 718173"/>
                    <a:gd name="connsiteX1" fmla="*/ 645223 w 1479121"/>
                    <a:gd name="connsiteY1" fmla="*/ 135227 h 718173"/>
                    <a:gd name="connsiteX2" fmla="*/ 1425739 w 1479121"/>
                    <a:gd name="connsiteY2" fmla="*/ 114915 h 718173"/>
                    <a:gd name="connsiteX3" fmla="*/ 1404963 w 1479121"/>
                    <a:gd name="connsiteY3" fmla="*/ 50510 h 718173"/>
                    <a:gd name="connsiteX4" fmla="*/ 1350214 w 1479121"/>
                    <a:gd name="connsiteY4" fmla="*/ 0 h 718173"/>
                    <a:gd name="connsiteX5" fmla="*/ 1404963 w 1479121"/>
                    <a:gd name="connsiteY5" fmla="*/ 47740 h 718173"/>
                    <a:gd name="connsiteX6" fmla="*/ 1431279 w 1479121"/>
                    <a:gd name="connsiteY6" fmla="*/ 119763 h 718173"/>
                    <a:gd name="connsiteX7" fmla="*/ 1344731 w 1479121"/>
                    <a:gd name="connsiteY7" fmla="*/ 219390 h 718173"/>
                    <a:gd name="connsiteX0" fmla="*/ 0 w 1581717"/>
                    <a:gd name="connsiteY0" fmla="*/ 718173 h 718173"/>
                    <a:gd name="connsiteX1" fmla="*/ 645223 w 1581717"/>
                    <a:gd name="connsiteY1" fmla="*/ 135227 h 718173"/>
                    <a:gd name="connsiteX2" fmla="*/ 1425739 w 1581717"/>
                    <a:gd name="connsiteY2" fmla="*/ 114915 h 718173"/>
                    <a:gd name="connsiteX3" fmla="*/ 1404963 w 1581717"/>
                    <a:gd name="connsiteY3" fmla="*/ 50510 h 718173"/>
                    <a:gd name="connsiteX4" fmla="*/ 1350214 w 1581717"/>
                    <a:gd name="connsiteY4" fmla="*/ 0 h 718173"/>
                    <a:gd name="connsiteX5" fmla="*/ 1404963 w 1581717"/>
                    <a:gd name="connsiteY5" fmla="*/ 47740 h 718173"/>
                    <a:gd name="connsiteX6" fmla="*/ 1431279 w 1581717"/>
                    <a:gd name="connsiteY6" fmla="*/ 119763 h 718173"/>
                    <a:gd name="connsiteX7" fmla="*/ 1344731 w 1581717"/>
                    <a:gd name="connsiteY7" fmla="*/ 219390 h 718173"/>
                    <a:gd name="connsiteX0" fmla="*/ 0 w 1465698"/>
                    <a:gd name="connsiteY0" fmla="*/ 718173 h 718173"/>
                    <a:gd name="connsiteX1" fmla="*/ 645223 w 1465698"/>
                    <a:gd name="connsiteY1" fmla="*/ 135227 h 718173"/>
                    <a:gd name="connsiteX2" fmla="*/ 1425739 w 1465698"/>
                    <a:gd name="connsiteY2" fmla="*/ 114915 h 718173"/>
                    <a:gd name="connsiteX3" fmla="*/ 1404963 w 1465698"/>
                    <a:gd name="connsiteY3" fmla="*/ 50510 h 718173"/>
                    <a:gd name="connsiteX4" fmla="*/ 1350214 w 1465698"/>
                    <a:gd name="connsiteY4" fmla="*/ 0 h 718173"/>
                    <a:gd name="connsiteX5" fmla="*/ 1404963 w 1465698"/>
                    <a:gd name="connsiteY5" fmla="*/ 47740 h 718173"/>
                    <a:gd name="connsiteX6" fmla="*/ 1431279 w 1465698"/>
                    <a:gd name="connsiteY6" fmla="*/ 119763 h 718173"/>
                    <a:gd name="connsiteX7" fmla="*/ 1344731 w 1465698"/>
                    <a:gd name="connsiteY7" fmla="*/ 219390 h 718173"/>
                    <a:gd name="connsiteX0" fmla="*/ 0 w 1465698"/>
                    <a:gd name="connsiteY0" fmla="*/ 718173 h 718173"/>
                    <a:gd name="connsiteX1" fmla="*/ 645223 w 1465698"/>
                    <a:gd name="connsiteY1" fmla="*/ 135227 h 718173"/>
                    <a:gd name="connsiteX2" fmla="*/ 1425739 w 1465698"/>
                    <a:gd name="connsiteY2" fmla="*/ 114915 h 718173"/>
                    <a:gd name="connsiteX3" fmla="*/ 1404963 w 1465698"/>
                    <a:gd name="connsiteY3" fmla="*/ 50510 h 718173"/>
                    <a:gd name="connsiteX4" fmla="*/ 1350214 w 1465698"/>
                    <a:gd name="connsiteY4" fmla="*/ 0 h 718173"/>
                    <a:gd name="connsiteX5" fmla="*/ 1404963 w 1465698"/>
                    <a:gd name="connsiteY5" fmla="*/ 47740 h 718173"/>
                    <a:gd name="connsiteX6" fmla="*/ 1431279 w 1465698"/>
                    <a:gd name="connsiteY6" fmla="*/ 119763 h 718173"/>
                    <a:gd name="connsiteX7" fmla="*/ 1258018 w 1465698"/>
                    <a:gd name="connsiteY7" fmla="*/ 222173 h 71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65698" h="718173">
                      <a:moveTo>
                        <a:pt x="0" y="718173"/>
                      </a:moveTo>
                      <a:cubicBezTo>
                        <a:pt x="336621" y="188449"/>
                        <a:pt x="401529" y="220003"/>
                        <a:pt x="645223" y="135227"/>
                      </a:cubicBezTo>
                      <a:cubicBezTo>
                        <a:pt x="897619" y="47424"/>
                        <a:pt x="1329435" y="114333"/>
                        <a:pt x="1425739" y="114915"/>
                      </a:cubicBezTo>
                      <a:cubicBezTo>
                        <a:pt x="1522043" y="115497"/>
                        <a:pt x="1415351" y="83059"/>
                        <a:pt x="1404963" y="50510"/>
                      </a:cubicBezTo>
                      <a:cubicBezTo>
                        <a:pt x="1393190" y="13114"/>
                        <a:pt x="1350214" y="0"/>
                        <a:pt x="1350214" y="0"/>
                      </a:cubicBezTo>
                      <a:cubicBezTo>
                        <a:pt x="1350214" y="0"/>
                        <a:pt x="1393883" y="12421"/>
                        <a:pt x="1404963" y="47740"/>
                      </a:cubicBezTo>
                      <a:cubicBezTo>
                        <a:pt x="1417429" y="85136"/>
                        <a:pt x="1431279" y="119763"/>
                        <a:pt x="1431279" y="119763"/>
                      </a:cubicBezTo>
                      <a:cubicBezTo>
                        <a:pt x="1431279" y="119763"/>
                        <a:pt x="1269099" y="171619"/>
                        <a:pt x="1258018" y="222173"/>
                      </a:cubicBezTo>
                    </a:path>
                  </a:pathLst>
                </a:custGeom>
                <a:noFill/>
                <a:ln w="34616" cap="rnd">
                  <a:solidFill>
                    <a:schemeClr val="tx1">
                      <a:lumMod val="85000"/>
                      <a:lumOff val="15000"/>
                    </a:schemeClr>
                  </a:solidFill>
                  <a:prstDash val="solid"/>
                  <a:round/>
                </a:ln>
              </p:spPr>
              <p:txBody>
                <a:bodyPr rtlCol="0" anchor="ctr"/>
                <a:lstStyle/>
                <a:p>
                  <a:endParaRPr lang="fr-FR"/>
                </a:p>
              </p:txBody>
            </p:sp>
          </p:grpSp>
        </p:grpSp>
        <p:pic>
          <p:nvPicPr>
            <p:cNvPr id="26" name="Image 25">
              <a:extLst>
                <a:ext uri="{FF2B5EF4-FFF2-40B4-BE49-F238E27FC236}">
                  <a16:creationId xmlns:a16="http://schemas.microsoft.com/office/drawing/2014/main" id="{F330BA68-373F-ADEE-A738-F6F66C0670E0}"/>
                </a:ext>
              </a:extLst>
            </p:cNvPr>
            <p:cNvPicPr>
              <a:picLocks noChangeAspect="1"/>
            </p:cNvPicPr>
            <p:nvPr/>
          </p:nvPicPr>
          <p:blipFill>
            <a:blip r:embed="rId6">
              <a:duotone>
                <a:srgbClr val="ED7D31">
                  <a:shade val="45000"/>
                  <a:satMod val="135000"/>
                </a:srgbClr>
                <a:prstClr val="white"/>
              </a:duotone>
            </a:blip>
            <a:stretch>
              <a:fillRect/>
            </a:stretch>
          </p:blipFill>
          <p:spPr>
            <a:xfrm>
              <a:off x="3579962" y="2580781"/>
              <a:ext cx="701502" cy="665527"/>
            </a:xfrm>
            <a:prstGeom prst="rect">
              <a:avLst/>
            </a:prstGeom>
            <a:ln>
              <a:solidFill>
                <a:schemeClr val="tx1">
                  <a:lumMod val="85000"/>
                  <a:lumOff val="15000"/>
                </a:schemeClr>
              </a:solidFill>
            </a:ln>
          </p:spPr>
        </p:pic>
      </p:grpSp>
      <p:grpSp>
        <p:nvGrpSpPr>
          <p:cNvPr id="59" name="Groupe 58">
            <a:extLst>
              <a:ext uri="{FF2B5EF4-FFF2-40B4-BE49-F238E27FC236}">
                <a16:creationId xmlns:a16="http://schemas.microsoft.com/office/drawing/2014/main" id="{54B4D041-F01B-31F2-FD51-B805EC9F6418}"/>
              </a:ext>
            </a:extLst>
          </p:cNvPr>
          <p:cNvGrpSpPr/>
          <p:nvPr/>
        </p:nvGrpSpPr>
        <p:grpSpPr>
          <a:xfrm>
            <a:off x="260184" y="1074976"/>
            <a:ext cx="4222615" cy="1647443"/>
            <a:chOff x="260184" y="1161625"/>
            <a:chExt cx="4063755" cy="1647443"/>
          </a:xfrm>
        </p:grpSpPr>
        <p:sp>
          <p:nvSpPr>
            <p:cNvPr id="6" name="ZoneTexte 5">
              <a:extLst>
                <a:ext uri="{FF2B5EF4-FFF2-40B4-BE49-F238E27FC236}">
                  <a16:creationId xmlns:a16="http://schemas.microsoft.com/office/drawing/2014/main" id="{E42E49DE-2F54-1CFC-72B4-4D2C65E2DEB1}"/>
                </a:ext>
              </a:extLst>
            </p:cNvPr>
            <p:cNvSpPr txBox="1"/>
            <p:nvPr/>
          </p:nvSpPr>
          <p:spPr>
            <a:xfrm>
              <a:off x="260184" y="1466186"/>
              <a:ext cx="4063755" cy="1342882"/>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lIns="108000"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lnSpc>
                  <a:spcPct val="120000"/>
                </a:lnSpc>
                <a:spcBef>
                  <a:spcPts val="800"/>
                </a:spcBef>
              </a:pPr>
              <a:r>
                <a:rPr lang="fr-FR" sz="1200" dirty="0">
                  <a:solidFill>
                    <a:schemeClr val="tx1">
                      <a:lumMod val="85000"/>
                      <a:lumOff val="15000"/>
                    </a:schemeClr>
                  </a:solidFill>
                </a:rPr>
                <a:t>OBJECTIFS</a:t>
              </a:r>
            </a:p>
            <a:p>
              <a:pPr marL="252000" indent="-266700" algn="l">
                <a:spcBef>
                  <a:spcPts val="800"/>
                </a:spcBef>
                <a:buFont typeface="+mj-lt"/>
                <a:buAutoNum type="arabicPeriod"/>
              </a:pPr>
              <a:r>
                <a:rPr lang="fr-FR" sz="1200" dirty="0">
                  <a:solidFill>
                    <a:schemeClr val="tx1">
                      <a:lumMod val="85000"/>
                      <a:lumOff val="15000"/>
                    </a:schemeClr>
                  </a:solidFill>
                </a:rPr>
                <a:t>Expliquer d’où vient la baisse du chiffre d’affaires en février 2020</a:t>
              </a:r>
            </a:p>
            <a:p>
              <a:pPr marL="252000" indent="-266700" algn="l">
                <a:spcBef>
                  <a:spcPts val="800"/>
                </a:spcBef>
                <a:buFont typeface="+mj-lt"/>
                <a:buAutoNum type="arabicPeriod"/>
              </a:pPr>
              <a:r>
                <a:rPr lang="fr-FR" sz="1200" dirty="0">
                  <a:solidFill>
                    <a:schemeClr val="tx1">
                      <a:lumMod val="85000"/>
                      <a:lumOff val="15000"/>
                    </a:schemeClr>
                  </a:solidFill>
                </a:rPr>
                <a:t>Evaluer l’évolution de la situation dans les prochains mois</a:t>
              </a:r>
            </a:p>
            <a:p>
              <a:pPr marL="252000" indent="-266700" algn="l">
                <a:spcBef>
                  <a:spcPts val="800"/>
                </a:spcBef>
                <a:buFont typeface="+mj-lt"/>
                <a:buAutoNum type="arabicPeriod"/>
              </a:pPr>
              <a:r>
                <a:rPr lang="fr-FR" sz="1200" dirty="0">
                  <a:solidFill>
                    <a:schemeClr val="tx1">
                      <a:lumMod val="85000"/>
                      <a:lumOff val="15000"/>
                    </a:schemeClr>
                  </a:solidFill>
                </a:rPr>
                <a:t>Proposer un axe stratégique</a:t>
              </a:r>
            </a:p>
            <a:p>
              <a:pPr marL="252000" indent="-171450" algn="l">
                <a:spcBef>
                  <a:spcPts val="800"/>
                </a:spcBef>
                <a:buFont typeface="Wingdings" panose="05000000000000000000" pitchFamily="2" charset="2"/>
                <a:buChar char="è"/>
              </a:pPr>
              <a:endParaRPr lang="fr-FR" sz="1050" dirty="0">
                <a:solidFill>
                  <a:schemeClr val="tx1">
                    <a:lumMod val="85000"/>
                    <a:lumOff val="15000"/>
                  </a:schemeClr>
                </a:solidFill>
              </a:endParaRPr>
            </a:p>
          </p:txBody>
        </p:sp>
        <p:pic>
          <p:nvPicPr>
            <p:cNvPr id="57" name="Image 56">
              <a:extLst>
                <a:ext uri="{FF2B5EF4-FFF2-40B4-BE49-F238E27FC236}">
                  <a16:creationId xmlns:a16="http://schemas.microsoft.com/office/drawing/2014/main" id="{A3CCEB8D-0553-29B5-2257-EE9FCF6B21BA}"/>
                </a:ext>
              </a:extLst>
            </p:cNvPr>
            <p:cNvPicPr>
              <a:picLocks noChangeAspect="1"/>
            </p:cNvPicPr>
            <p:nvPr/>
          </p:nvPicPr>
          <p:blipFill rotWithShape="1">
            <a:blip r:embed="rId7"/>
            <a:srcRect l="20591" t="13276" r="26955" b="13276"/>
            <a:stretch/>
          </p:blipFill>
          <p:spPr>
            <a:xfrm>
              <a:off x="3482995" y="1161625"/>
              <a:ext cx="667185" cy="632971"/>
            </a:xfrm>
            <a:prstGeom prst="rect">
              <a:avLst/>
            </a:prstGeom>
            <a:ln>
              <a:solidFill>
                <a:schemeClr val="tx1">
                  <a:lumMod val="85000"/>
                  <a:lumOff val="15000"/>
                </a:schemeClr>
              </a:solidFill>
            </a:ln>
          </p:spPr>
        </p:pic>
      </p:grpSp>
    </p:spTree>
    <p:extLst>
      <p:ext uri="{BB962C8B-B14F-4D97-AF65-F5344CB8AC3E}">
        <p14:creationId xmlns:p14="http://schemas.microsoft.com/office/powerpoint/2010/main" val="48699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0ADC8346-30CF-4EC6-192F-43380997D879}"/>
              </a:ext>
            </a:extLst>
          </p:cNvPr>
          <p:cNvGrpSpPr/>
          <p:nvPr/>
        </p:nvGrpSpPr>
        <p:grpSpPr>
          <a:xfrm>
            <a:off x="388456" y="1114871"/>
            <a:ext cx="6597589" cy="4920630"/>
            <a:chOff x="-36217" y="830180"/>
            <a:chExt cx="7786271" cy="5807176"/>
          </a:xfrm>
        </p:grpSpPr>
        <p:pic>
          <p:nvPicPr>
            <p:cNvPr id="33" name="Image 32">
              <a:extLst>
                <a:ext uri="{FF2B5EF4-FFF2-40B4-BE49-F238E27FC236}">
                  <a16:creationId xmlns:a16="http://schemas.microsoft.com/office/drawing/2014/main" id="{7B29D0DA-EE0C-799F-8758-E5E6BB19C6DB}"/>
                </a:ext>
              </a:extLst>
            </p:cNvPr>
            <p:cNvPicPr>
              <a:picLocks noChangeAspect="1"/>
            </p:cNvPicPr>
            <p:nvPr/>
          </p:nvPicPr>
          <p:blipFill rotWithShape="1">
            <a:blip r:embed="rId2">
              <a:extLst>
                <a:ext uri="{28A0092B-C50C-407E-A947-70E740481C1C}">
                  <a14:useLocalDpi xmlns:a14="http://schemas.microsoft.com/office/drawing/2010/main" val="0"/>
                </a:ext>
              </a:extLst>
            </a:blip>
            <a:srcRect b="8782"/>
            <a:stretch/>
          </p:blipFill>
          <p:spPr>
            <a:xfrm>
              <a:off x="0" y="830180"/>
              <a:ext cx="7750054" cy="5498432"/>
            </a:xfrm>
            <a:prstGeom prst="rect">
              <a:avLst/>
            </a:prstGeom>
          </p:spPr>
        </p:pic>
        <p:sp>
          <p:nvSpPr>
            <p:cNvPr id="6" name="ZoneTexte 5">
              <a:extLst>
                <a:ext uri="{FF2B5EF4-FFF2-40B4-BE49-F238E27FC236}">
                  <a16:creationId xmlns:a16="http://schemas.microsoft.com/office/drawing/2014/main" id="{C53D1C8D-D616-5A48-0F83-4D1D57E82FD7}"/>
                </a:ext>
              </a:extLst>
            </p:cNvPr>
            <p:cNvSpPr txBox="1"/>
            <p:nvPr/>
          </p:nvSpPr>
          <p:spPr>
            <a:xfrm>
              <a:off x="3750169" y="1583484"/>
              <a:ext cx="3182611" cy="565693"/>
            </a:xfrm>
            <a:prstGeom prst="rect">
              <a:avLst/>
            </a:prstGeom>
            <a:solidFill>
              <a:srgbClr val="FFFFFF">
                <a:alpha val="50196"/>
              </a:srgbClr>
            </a:solid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Répartition des prix pour chaque produit de la catégorie « Nourriture »</a:t>
              </a:r>
            </a:p>
          </p:txBody>
        </p:sp>
        <p:cxnSp>
          <p:nvCxnSpPr>
            <p:cNvPr id="8" name="Connecteur droit 7">
              <a:extLst>
                <a:ext uri="{FF2B5EF4-FFF2-40B4-BE49-F238E27FC236}">
                  <a16:creationId xmlns:a16="http://schemas.microsoft.com/office/drawing/2014/main" id="{61C5320A-AEB9-FD11-C1DD-65D29437A599}"/>
                </a:ext>
              </a:extLst>
            </p:cNvPr>
            <p:cNvCxnSpPr>
              <a:cxnSpLocks/>
            </p:cNvCxnSpPr>
            <p:nvPr/>
          </p:nvCxnSpPr>
          <p:spPr>
            <a:xfrm>
              <a:off x="976306" y="6092326"/>
              <a:ext cx="6447178" cy="0"/>
            </a:xfrm>
            <a:prstGeom prst="line">
              <a:avLst/>
            </a:prstGeom>
            <a:ln w="12700">
              <a:solidFill>
                <a:schemeClr val="tx1">
                  <a:lumMod val="75000"/>
                  <a:lumOff val="2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2AC32EE4-E3CB-4D25-4985-9B7E0E247C58}"/>
                </a:ext>
              </a:extLst>
            </p:cNvPr>
            <p:cNvSpPr txBox="1"/>
            <p:nvPr/>
          </p:nvSpPr>
          <p:spPr>
            <a:xfrm>
              <a:off x="-36217" y="952335"/>
              <a:ext cx="1012523" cy="508520"/>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tx1">
                      <a:lumMod val="85000"/>
                      <a:lumOff val="15000"/>
                    </a:schemeClr>
                  </a:solidFill>
                </a:rPr>
                <a:t>Nombre de produits</a:t>
              </a:r>
            </a:p>
          </p:txBody>
        </p:sp>
        <p:cxnSp>
          <p:nvCxnSpPr>
            <p:cNvPr id="12" name="Connecteur droit 11">
              <a:extLst>
                <a:ext uri="{FF2B5EF4-FFF2-40B4-BE49-F238E27FC236}">
                  <a16:creationId xmlns:a16="http://schemas.microsoft.com/office/drawing/2014/main" id="{21891889-93DB-59A7-44AB-6D97667815E3}"/>
                </a:ext>
              </a:extLst>
            </p:cNvPr>
            <p:cNvCxnSpPr>
              <a:cxnSpLocks/>
            </p:cNvCxnSpPr>
            <p:nvPr/>
          </p:nvCxnSpPr>
          <p:spPr>
            <a:xfrm flipV="1">
              <a:off x="976306" y="1188620"/>
              <a:ext cx="0" cy="4892908"/>
            </a:xfrm>
            <a:prstGeom prst="line">
              <a:avLst/>
            </a:prstGeom>
            <a:ln w="12700">
              <a:solidFill>
                <a:schemeClr val="tx1">
                  <a:lumMod val="75000"/>
                  <a:lumOff val="2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3" name="ZoneTexte 12">
              <a:extLst>
                <a:ext uri="{FF2B5EF4-FFF2-40B4-BE49-F238E27FC236}">
                  <a16:creationId xmlns:a16="http://schemas.microsoft.com/office/drawing/2014/main" id="{863DCF98-EECE-5F43-4E19-4C464141A2F0}"/>
                </a:ext>
              </a:extLst>
            </p:cNvPr>
            <p:cNvSpPr txBox="1"/>
            <p:nvPr/>
          </p:nvSpPr>
          <p:spPr>
            <a:xfrm>
              <a:off x="3038793" y="6328612"/>
              <a:ext cx="1672467" cy="308744"/>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tx1">
                      <a:lumMod val="85000"/>
                      <a:lumOff val="15000"/>
                    </a:schemeClr>
                  </a:solidFill>
                </a:rPr>
                <a:t>Prix du produit (€)</a:t>
              </a:r>
            </a:p>
          </p:txBody>
        </p:sp>
        <p:cxnSp>
          <p:nvCxnSpPr>
            <p:cNvPr id="16" name="Connecteur droit 15">
              <a:extLst>
                <a:ext uri="{FF2B5EF4-FFF2-40B4-BE49-F238E27FC236}">
                  <a16:creationId xmlns:a16="http://schemas.microsoft.com/office/drawing/2014/main" id="{7A418BBF-D636-3487-56B6-ACD67316CD4F}"/>
                </a:ext>
              </a:extLst>
            </p:cNvPr>
            <p:cNvCxnSpPr>
              <a:cxnSpLocks/>
            </p:cNvCxnSpPr>
            <p:nvPr/>
          </p:nvCxnSpPr>
          <p:spPr>
            <a:xfrm flipV="1">
              <a:off x="2610852" y="1246584"/>
              <a:ext cx="0" cy="5165374"/>
            </a:xfrm>
            <a:prstGeom prst="line">
              <a:avLst/>
            </a:prstGeom>
            <a:ln w="28575">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4DFB47E9-E960-E4D6-0946-6EFEF56245ED}"/>
                </a:ext>
              </a:extLst>
            </p:cNvPr>
            <p:cNvSpPr txBox="1"/>
            <p:nvPr/>
          </p:nvSpPr>
          <p:spPr>
            <a:xfrm>
              <a:off x="1025992" y="952335"/>
              <a:ext cx="3182611" cy="478825"/>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Médiane 25€</a:t>
              </a:r>
            </a:p>
          </p:txBody>
        </p:sp>
      </p:grpSp>
      <p:sp>
        <p:nvSpPr>
          <p:cNvPr id="2" name="ZoneTexte 1">
            <a:extLst>
              <a:ext uri="{FF2B5EF4-FFF2-40B4-BE49-F238E27FC236}">
                <a16:creationId xmlns:a16="http://schemas.microsoft.com/office/drawing/2014/main" id="{3E3B6D16-3113-06EF-F5FB-D559A944C5D0}"/>
              </a:ext>
            </a:extLst>
          </p:cNvPr>
          <p:cNvSpPr txBox="1"/>
          <p:nvPr/>
        </p:nvSpPr>
        <p:spPr>
          <a:xfrm>
            <a:off x="0" y="183822"/>
            <a:ext cx="12192000" cy="338554"/>
          </a:xfrm>
          <a:prstGeom prst="rect">
            <a:avLst/>
          </a:prstGeom>
          <a:solidFill>
            <a:schemeClr val="bg1">
              <a:lumMod val="75000"/>
            </a:schemeClr>
          </a:solidFill>
        </p:spPr>
        <p:txBody>
          <a:bodyPr wrap="square" rtlCol="0">
            <a:spAutoFit/>
          </a:bodyPr>
          <a:lstStyle>
            <a:defPPr>
              <a:defRPr lang="fr-FR"/>
            </a:defPPr>
            <a:lvl1pPr>
              <a:defRPr sz="1200"/>
            </a:lvl1pPr>
          </a:lstStyle>
          <a:p>
            <a:r>
              <a:rPr lang="fr-FR" sz="1600" b="1" dirty="0"/>
              <a:t>	2. Lecture de l’offre de produits de la catégorie « Nourriture »</a:t>
            </a:r>
          </a:p>
        </p:txBody>
      </p:sp>
      <p:grpSp>
        <p:nvGrpSpPr>
          <p:cNvPr id="29" name="Groupe 28">
            <a:extLst>
              <a:ext uri="{FF2B5EF4-FFF2-40B4-BE49-F238E27FC236}">
                <a16:creationId xmlns:a16="http://schemas.microsoft.com/office/drawing/2014/main" id="{AFDC9793-A10D-C031-9AC4-00BC1460B7F9}"/>
              </a:ext>
            </a:extLst>
          </p:cNvPr>
          <p:cNvGrpSpPr/>
          <p:nvPr/>
        </p:nvGrpSpPr>
        <p:grpSpPr>
          <a:xfrm>
            <a:off x="7252949" y="3487513"/>
            <a:ext cx="4769255" cy="2481598"/>
            <a:chOff x="7243010" y="3204903"/>
            <a:chExt cx="4769255" cy="2481598"/>
          </a:xfrm>
        </p:grpSpPr>
        <p:grpSp>
          <p:nvGrpSpPr>
            <p:cNvPr id="27" name="Groupe 26">
              <a:extLst>
                <a:ext uri="{FF2B5EF4-FFF2-40B4-BE49-F238E27FC236}">
                  <a16:creationId xmlns:a16="http://schemas.microsoft.com/office/drawing/2014/main" id="{224AB1C5-D752-B945-9C81-B09F63BADAC6}"/>
                </a:ext>
              </a:extLst>
            </p:cNvPr>
            <p:cNvGrpSpPr/>
            <p:nvPr/>
          </p:nvGrpSpPr>
          <p:grpSpPr>
            <a:xfrm>
              <a:off x="7243010" y="3204903"/>
              <a:ext cx="4769255" cy="2481598"/>
              <a:chOff x="7243010" y="4201579"/>
              <a:chExt cx="4769255" cy="1935738"/>
            </a:xfrm>
          </p:grpSpPr>
          <p:sp>
            <p:nvSpPr>
              <p:cNvPr id="18" name="Rectangle 17">
                <a:extLst>
                  <a:ext uri="{FF2B5EF4-FFF2-40B4-BE49-F238E27FC236}">
                    <a16:creationId xmlns:a16="http://schemas.microsoft.com/office/drawing/2014/main" id="{4CE02DB7-1FD4-0768-E888-1AD9C36576FD}"/>
                  </a:ext>
                </a:extLst>
              </p:cNvPr>
              <p:cNvSpPr/>
              <p:nvPr/>
            </p:nvSpPr>
            <p:spPr>
              <a:xfrm>
                <a:off x="7243010" y="4537463"/>
                <a:ext cx="4769255" cy="1599854"/>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pPr indent="268288"/>
                <a:r>
                  <a:rPr lang="fr-FR" sz="1100" b="1" dirty="0">
                    <a:solidFill>
                      <a:schemeClr val="tx1">
                        <a:lumMod val="85000"/>
                        <a:lumOff val="15000"/>
                      </a:schemeClr>
                    </a:solidFill>
                  </a:rPr>
                  <a:t>Questions à approfondir pour développer le chiffre d’affaires</a:t>
                </a:r>
              </a:p>
              <a:p>
                <a:pPr algn="ctr"/>
                <a:endParaRPr lang="fr-FR" sz="1050" dirty="0">
                  <a:solidFill>
                    <a:schemeClr val="tx1">
                      <a:lumMod val="85000"/>
                      <a:lumOff val="15000"/>
                    </a:schemeClr>
                  </a:solidFill>
                </a:endParaRPr>
              </a:p>
              <a:p>
                <a:r>
                  <a:rPr lang="fr-FR" sz="1050" dirty="0">
                    <a:solidFill>
                      <a:schemeClr val="tx1">
                        <a:lumMod val="85000"/>
                        <a:lumOff val="15000"/>
                      </a:schemeClr>
                    </a:solidFill>
                  </a:rPr>
                  <a:t>Proposition d’analyses à mener :</a:t>
                </a:r>
              </a:p>
              <a:p>
                <a:pPr marL="180975" indent="-177800" algn="l">
                  <a:buFont typeface="Arial" panose="020B0604020202020204" pitchFamily="34" charset="0"/>
                  <a:buChar char="•"/>
                </a:pPr>
                <a:r>
                  <a:rPr lang="fr-FR" sz="1050" dirty="0">
                    <a:solidFill>
                      <a:schemeClr val="tx1">
                        <a:lumMod val="85000"/>
                        <a:lumOff val="15000"/>
                      </a:schemeClr>
                    </a:solidFill>
                  </a:rPr>
                  <a:t>Répartition du chiffre d’affaire entre les produits bon marché et les produits les plus chers</a:t>
                </a:r>
                <a:endParaRPr lang="fr-FR" sz="1050" b="0" dirty="0">
                  <a:solidFill>
                    <a:schemeClr val="tx1">
                      <a:lumMod val="85000"/>
                      <a:lumOff val="15000"/>
                    </a:schemeClr>
                  </a:solidFill>
                </a:endParaRPr>
              </a:p>
              <a:p>
                <a:pPr marL="180975" indent="-177800" algn="l">
                  <a:buFont typeface="Arial" panose="020B0604020202020204" pitchFamily="34" charset="0"/>
                  <a:buChar char="•"/>
                </a:pPr>
                <a:r>
                  <a:rPr lang="fr-FR" sz="1050" dirty="0">
                    <a:solidFill>
                      <a:schemeClr val="tx1">
                        <a:lumMod val="85000"/>
                        <a:lumOff val="15000"/>
                      </a:schemeClr>
                    </a:solidFill>
                  </a:rPr>
                  <a:t>Composition des paniers de nourriture</a:t>
                </a:r>
                <a:endParaRPr lang="fr-FR" sz="1050" b="0" dirty="0">
                  <a:solidFill>
                    <a:schemeClr val="tx1">
                      <a:lumMod val="85000"/>
                      <a:lumOff val="15000"/>
                    </a:schemeClr>
                  </a:solidFill>
                </a:endParaRPr>
              </a:p>
              <a:p>
                <a:pPr marL="180975" indent="-177800" algn="l">
                  <a:buFont typeface="Arial" panose="020B0604020202020204" pitchFamily="34" charset="0"/>
                  <a:buChar char="•"/>
                </a:pPr>
                <a:r>
                  <a:rPr lang="fr-FR" sz="1050" b="0" dirty="0">
                    <a:solidFill>
                      <a:schemeClr val="tx1">
                        <a:lumMod val="85000"/>
                        <a:lumOff val="15000"/>
                      </a:schemeClr>
                    </a:solidFill>
                  </a:rPr>
                  <a:t>Impact de la présence de</a:t>
                </a:r>
                <a:r>
                  <a:rPr lang="fr-FR" sz="1050" dirty="0">
                    <a:solidFill>
                      <a:schemeClr val="tx1">
                        <a:lumMod val="85000"/>
                        <a:lumOff val="15000"/>
                      </a:schemeClr>
                    </a:solidFill>
                  </a:rPr>
                  <a:t> certains</a:t>
                </a:r>
                <a:r>
                  <a:rPr lang="fr-FR" sz="1050" b="0" dirty="0">
                    <a:solidFill>
                      <a:schemeClr val="tx1">
                        <a:lumMod val="85000"/>
                        <a:lumOff val="15000"/>
                      </a:schemeClr>
                    </a:solidFill>
                  </a:rPr>
                  <a:t> produits sur le référencement du site internet </a:t>
                </a:r>
              </a:p>
              <a:p>
                <a:pPr marL="180975" indent="-177800" algn="l">
                  <a:buFont typeface="Arial" panose="020B0604020202020204" pitchFamily="34" charset="0"/>
                  <a:buChar char="•"/>
                </a:pPr>
                <a:r>
                  <a:rPr lang="fr-FR" sz="1050" dirty="0">
                    <a:solidFill>
                      <a:schemeClr val="tx1">
                        <a:lumMod val="85000"/>
                        <a:lumOff val="15000"/>
                      </a:schemeClr>
                    </a:solidFill>
                  </a:rPr>
                  <a:t>Adaptation de l</a:t>
                </a:r>
                <a:r>
                  <a:rPr lang="fr-FR" sz="1050" b="0" dirty="0">
                    <a:solidFill>
                      <a:schemeClr val="tx1">
                        <a:lumMod val="85000"/>
                        <a:lumOff val="15000"/>
                      </a:schemeClr>
                    </a:solidFill>
                  </a:rPr>
                  <a:t>’expérience utilisateur à ces produits très variés</a:t>
                </a:r>
              </a:p>
              <a:p>
                <a:pPr marL="180975" indent="-177800" algn="l">
                  <a:buFont typeface="Arial" panose="020B0604020202020204" pitchFamily="34" charset="0"/>
                  <a:buChar char="•"/>
                </a:pPr>
                <a:endParaRPr lang="fr-FR" sz="1050" b="0" dirty="0">
                  <a:solidFill>
                    <a:schemeClr val="tx1">
                      <a:lumMod val="85000"/>
                      <a:lumOff val="15000"/>
                    </a:schemeClr>
                  </a:solidFill>
                </a:endParaRPr>
              </a:p>
              <a:p>
                <a:pPr marL="715963"/>
                <a:r>
                  <a:rPr lang="fr-FR" sz="1050" b="1" dirty="0">
                    <a:solidFill>
                      <a:schemeClr val="tx1">
                        <a:lumMod val="85000"/>
                        <a:lumOff val="15000"/>
                      </a:schemeClr>
                    </a:solidFill>
                  </a:rPr>
                  <a:t>Améliorer le positionnement du site sur les produits de la catégorie nourriture en déterminant la meilleure offre et une interface adaptée</a:t>
                </a:r>
              </a:p>
              <a:p>
                <a:endParaRPr lang="fr-FR" sz="1100" dirty="0">
                  <a:solidFill>
                    <a:schemeClr val="tx1">
                      <a:lumMod val="85000"/>
                      <a:lumOff val="15000"/>
                    </a:schemeClr>
                  </a:solidFill>
                </a:endParaRPr>
              </a:p>
            </p:txBody>
          </p:sp>
          <p:sp>
            <p:nvSpPr>
              <p:cNvPr id="26" name="Rectangle 25">
                <a:extLst>
                  <a:ext uri="{FF2B5EF4-FFF2-40B4-BE49-F238E27FC236}">
                    <a16:creationId xmlns:a16="http://schemas.microsoft.com/office/drawing/2014/main" id="{B4267950-8D3E-2E4F-FF28-BDD7F1FBDA25}"/>
                  </a:ext>
                </a:extLst>
              </p:cNvPr>
              <p:cNvSpPr/>
              <p:nvPr/>
            </p:nvSpPr>
            <p:spPr>
              <a:xfrm>
                <a:off x="11193029" y="4201579"/>
                <a:ext cx="743813" cy="551435"/>
              </a:xfrm>
              <a:prstGeom prst="rect">
                <a:avLst/>
              </a:prstGeom>
              <a:solidFill>
                <a:schemeClr val="bg1"/>
              </a:solidFill>
              <a:ln w="63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400" dirty="0">
                    <a:solidFill>
                      <a:srgbClr val="CB753B"/>
                    </a:solidFill>
                    <a:latin typeface="Alef" panose="00000500000000000000" pitchFamily="2" charset="-79"/>
                    <a:cs typeface="Alef" panose="00000500000000000000" pitchFamily="2" charset="-79"/>
                  </a:rPr>
                  <a:t>?</a:t>
                </a:r>
              </a:p>
            </p:txBody>
          </p:sp>
        </p:grpSp>
        <p:pic>
          <p:nvPicPr>
            <p:cNvPr id="28" name="Image 27">
              <a:extLst>
                <a:ext uri="{FF2B5EF4-FFF2-40B4-BE49-F238E27FC236}">
                  <a16:creationId xmlns:a16="http://schemas.microsoft.com/office/drawing/2014/main" id="{BF656D9D-90BB-530F-11DD-99B143DF72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24286" y1="27419" x2="24286" y2="27419"/>
                          <a14:foregroundMark x1="81429" y1="54839" x2="81429" y2="54839"/>
                          <a14:backgroundMark x1="20000" y1="38710" x2="20000" y2="38710"/>
                          <a14:backgroundMark x1="35714" y1="46774" x2="35714" y2="46774"/>
                          <a14:backgroundMark x1="80000" y1="51613" x2="80000" y2="51613"/>
                          <a14:backgroundMark x1="82857" y1="61290" x2="82857" y2="61290"/>
                          <a14:backgroundMark x1="28571" y1="29032" x2="28571" y2="29032"/>
                          <a14:backgroundMark x1="81429" y1="58065" x2="81429" y2="58065"/>
                        </a14:backgroundRemoval>
                      </a14:imgEffect>
                    </a14:imgLayer>
                  </a14:imgProps>
                </a:ext>
              </a:extLst>
            </a:blip>
            <a:stretch>
              <a:fillRect/>
            </a:stretch>
          </p:blipFill>
          <p:spPr>
            <a:xfrm flipH="1">
              <a:off x="7351292" y="5018445"/>
              <a:ext cx="585362" cy="526946"/>
            </a:xfrm>
            <a:prstGeom prst="rect">
              <a:avLst/>
            </a:prstGeom>
          </p:spPr>
        </p:pic>
      </p:grpSp>
      <p:grpSp>
        <p:nvGrpSpPr>
          <p:cNvPr id="10" name="Groupe 9">
            <a:extLst>
              <a:ext uri="{FF2B5EF4-FFF2-40B4-BE49-F238E27FC236}">
                <a16:creationId xmlns:a16="http://schemas.microsoft.com/office/drawing/2014/main" id="{295521CD-37FA-06EE-00EA-BC05E4A4F653}"/>
              </a:ext>
            </a:extLst>
          </p:cNvPr>
          <p:cNvGrpSpPr/>
          <p:nvPr/>
        </p:nvGrpSpPr>
        <p:grpSpPr>
          <a:xfrm>
            <a:off x="7252950" y="952976"/>
            <a:ext cx="4769255" cy="2296184"/>
            <a:chOff x="7243010" y="736680"/>
            <a:chExt cx="4769255" cy="2296184"/>
          </a:xfrm>
        </p:grpSpPr>
        <p:grpSp>
          <p:nvGrpSpPr>
            <p:cNvPr id="3" name="Groupe 2">
              <a:extLst>
                <a:ext uri="{FF2B5EF4-FFF2-40B4-BE49-F238E27FC236}">
                  <a16:creationId xmlns:a16="http://schemas.microsoft.com/office/drawing/2014/main" id="{72B81DE4-28B6-ABDF-9A79-4B1C9939758E}"/>
                </a:ext>
              </a:extLst>
            </p:cNvPr>
            <p:cNvGrpSpPr/>
            <p:nvPr/>
          </p:nvGrpSpPr>
          <p:grpSpPr>
            <a:xfrm>
              <a:off x="7243010" y="736680"/>
              <a:ext cx="4769255" cy="2296184"/>
              <a:chOff x="7243011" y="885149"/>
              <a:chExt cx="4769255" cy="2296184"/>
            </a:xfrm>
          </p:grpSpPr>
          <p:sp>
            <p:nvSpPr>
              <p:cNvPr id="4" name="ZoneTexte 3">
                <a:extLst>
                  <a:ext uri="{FF2B5EF4-FFF2-40B4-BE49-F238E27FC236}">
                    <a16:creationId xmlns:a16="http://schemas.microsoft.com/office/drawing/2014/main" id="{45E5877C-9B2E-3A3C-DA6A-2D339038DD89}"/>
                  </a:ext>
                </a:extLst>
              </p:cNvPr>
              <p:cNvSpPr txBox="1"/>
              <p:nvPr/>
            </p:nvSpPr>
            <p:spPr>
              <a:xfrm>
                <a:off x="7243011" y="1319967"/>
                <a:ext cx="4769255" cy="1861366"/>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268288" algn="l"/>
                <a:r>
                  <a:rPr lang="fr-FR" sz="1100" dirty="0">
                    <a:solidFill>
                      <a:schemeClr val="tx1">
                        <a:lumMod val="85000"/>
                        <a:lumOff val="15000"/>
                      </a:schemeClr>
                    </a:solidFill>
                  </a:rPr>
                  <a:t>Analyse en première lecture la composition de la catégorie</a:t>
                </a:r>
              </a:p>
              <a:p>
                <a:endParaRPr lang="fr-FR" sz="600" dirty="0">
                  <a:solidFill>
                    <a:schemeClr val="tx1">
                      <a:lumMod val="85000"/>
                      <a:lumOff val="15000"/>
                    </a:schemeClr>
                  </a:solidFill>
                </a:endParaRPr>
              </a:p>
              <a:p>
                <a:pPr algn="l"/>
                <a:r>
                  <a:rPr lang="fr-FR" sz="1050" dirty="0">
                    <a:solidFill>
                      <a:schemeClr val="tx1">
                        <a:lumMod val="85000"/>
                        <a:lumOff val="15000"/>
                      </a:schemeClr>
                    </a:solidFill>
                  </a:rPr>
                  <a:t>Une première lecture surprenante : </a:t>
                </a:r>
              </a:p>
              <a:p>
                <a:pPr marL="171450" indent="-171450" algn="l">
                  <a:buFont typeface="Arial" panose="020B0604020202020204" pitchFamily="34" charset="0"/>
                  <a:buChar char="•"/>
                </a:pPr>
                <a:r>
                  <a:rPr lang="fr-FR" sz="1050" b="0" dirty="0">
                    <a:solidFill>
                      <a:schemeClr val="tx1">
                        <a:lumMod val="85000"/>
                        <a:lumOff val="15000"/>
                      </a:schemeClr>
                    </a:solidFill>
                  </a:rPr>
                  <a:t>Etalement important du prix des produits, donc peut-être différentes gammes proposées</a:t>
                </a:r>
              </a:p>
              <a:p>
                <a:pPr marL="171450" indent="-171450" algn="l">
                  <a:buFont typeface="Arial" panose="020B0604020202020204" pitchFamily="34" charset="0"/>
                  <a:buChar char="•"/>
                </a:pPr>
                <a:r>
                  <a:rPr lang="fr-FR" sz="1050" b="0" dirty="0">
                    <a:solidFill>
                      <a:schemeClr val="tx1">
                        <a:lumMod val="85000"/>
                        <a:lumOff val="15000"/>
                      </a:schemeClr>
                    </a:solidFill>
                  </a:rPr>
                  <a:t>20% des produits a un prix supérieur à 60 €</a:t>
                </a:r>
              </a:p>
              <a:p>
                <a:pPr marL="171450" indent="-171450" algn="l">
                  <a:buFont typeface="Arial" panose="020B0604020202020204" pitchFamily="34" charset="0"/>
                  <a:buChar char="•"/>
                </a:pPr>
                <a:r>
                  <a:rPr lang="fr-FR" sz="1050" b="0" dirty="0">
                    <a:solidFill>
                      <a:schemeClr val="tx1">
                        <a:lumMod val="85000"/>
                        <a:lumOff val="15000"/>
                      </a:schemeClr>
                    </a:solidFill>
                  </a:rPr>
                  <a:t>Médiane du prix du produit autour de 25 €</a:t>
                </a:r>
              </a:p>
              <a:p>
                <a:pPr marL="171450" indent="-171450" algn="l">
                  <a:buFont typeface="Arial" panose="020B0604020202020204" pitchFamily="34" charset="0"/>
                  <a:buChar char="•"/>
                </a:pPr>
                <a:endParaRPr lang="fr-FR" sz="1050" b="0" dirty="0">
                  <a:solidFill>
                    <a:schemeClr val="tx1">
                      <a:lumMod val="85000"/>
                      <a:lumOff val="15000"/>
                    </a:schemeClr>
                  </a:solidFill>
                </a:endParaRPr>
              </a:p>
              <a:p>
                <a:pPr marL="171450" indent="-171450" algn="l">
                  <a:buFont typeface="Wingdings" panose="05000000000000000000" pitchFamily="2" charset="2"/>
                  <a:buChar char="è"/>
                </a:pPr>
                <a:r>
                  <a:rPr lang="fr-FR" sz="1050" b="0" dirty="0">
                    <a:solidFill>
                      <a:schemeClr val="tx1">
                        <a:lumMod val="85000"/>
                        <a:lumOff val="15000"/>
                      </a:schemeClr>
                    </a:solidFill>
                  </a:rPr>
                  <a:t> Des produits plutôt haut de gamme ou de gros volumes</a:t>
                </a:r>
              </a:p>
              <a:p>
                <a:pPr marL="171450" indent="-171450" algn="l">
                  <a:buFont typeface="Wingdings" panose="05000000000000000000" pitchFamily="2" charset="2"/>
                  <a:buChar char="è"/>
                </a:pPr>
                <a:endParaRPr lang="fr-FR" sz="1050" b="0" dirty="0">
                  <a:solidFill>
                    <a:schemeClr val="tx1">
                      <a:lumMod val="85000"/>
                      <a:lumOff val="15000"/>
                    </a:schemeClr>
                  </a:solidFill>
                </a:endParaRPr>
              </a:p>
              <a:p>
                <a:pPr indent="268288" algn="l"/>
                <a:r>
                  <a:rPr lang="fr-FR" sz="1050" dirty="0">
                    <a:solidFill>
                      <a:schemeClr val="tx1">
                        <a:lumMod val="85000"/>
                        <a:lumOff val="15000"/>
                      </a:schemeClr>
                    </a:solidFill>
                  </a:rPr>
                  <a:t>  Une offre récente et encore peu mature?</a:t>
                </a:r>
                <a:endParaRPr lang="fr-FR" sz="1200" dirty="0">
                  <a:solidFill>
                    <a:schemeClr val="tx1">
                      <a:lumMod val="85000"/>
                      <a:lumOff val="15000"/>
                    </a:schemeClr>
                  </a:solidFill>
                </a:endParaRPr>
              </a:p>
              <a:p>
                <a:pPr marL="622300" indent="-177800" algn="l">
                  <a:buFont typeface="Arial" panose="020B0604020202020204" pitchFamily="34" charset="0"/>
                  <a:buChar char="•"/>
                </a:pPr>
                <a:endParaRPr lang="fr-FR" sz="1050" b="0" dirty="0">
                  <a:solidFill>
                    <a:schemeClr val="tx1">
                      <a:lumMod val="85000"/>
                      <a:lumOff val="15000"/>
                    </a:schemeClr>
                  </a:solidFill>
                </a:endParaRPr>
              </a:p>
            </p:txBody>
          </p:sp>
          <p:pic>
            <p:nvPicPr>
              <p:cNvPr id="5" name="Image 4">
                <a:extLst>
                  <a:ext uri="{FF2B5EF4-FFF2-40B4-BE49-F238E27FC236}">
                    <a16:creationId xmlns:a16="http://schemas.microsoft.com/office/drawing/2014/main" id="{7BF3A60C-D1C3-4831-E5C5-EBEE05DF4ADE}"/>
                  </a:ext>
                </a:extLst>
              </p:cNvPr>
              <p:cNvPicPr>
                <a:picLocks noChangeAspect="1"/>
              </p:cNvPicPr>
              <p:nvPr/>
            </p:nvPicPr>
            <p:blipFill>
              <a:blip r:embed="rId5">
                <a:duotone>
                  <a:srgbClr val="ED7D31">
                    <a:shade val="45000"/>
                    <a:satMod val="135000"/>
                  </a:srgbClr>
                  <a:prstClr val="white"/>
                </a:duotone>
              </a:blip>
              <a:stretch>
                <a:fillRect/>
              </a:stretch>
            </p:blipFill>
            <p:spPr>
              <a:xfrm>
                <a:off x="11193031" y="885149"/>
                <a:ext cx="743813" cy="705668"/>
              </a:xfrm>
              <a:prstGeom prst="rect">
                <a:avLst/>
              </a:prstGeom>
              <a:ln>
                <a:solidFill>
                  <a:schemeClr val="tx1">
                    <a:lumMod val="85000"/>
                    <a:lumOff val="15000"/>
                  </a:schemeClr>
                </a:solidFill>
              </a:ln>
            </p:spPr>
          </p:pic>
        </p:grpSp>
        <p:sp>
          <p:nvSpPr>
            <p:cNvPr id="7" name="Rectangle 6">
              <a:extLst>
                <a:ext uri="{FF2B5EF4-FFF2-40B4-BE49-F238E27FC236}">
                  <a16:creationId xmlns:a16="http://schemas.microsoft.com/office/drawing/2014/main" id="{3BDAA5EF-03E6-DCCE-1FDA-93BE6801A34D}"/>
                </a:ext>
              </a:extLst>
            </p:cNvPr>
            <p:cNvSpPr/>
            <p:nvPr/>
          </p:nvSpPr>
          <p:spPr>
            <a:xfrm>
              <a:off x="7243010" y="2696018"/>
              <a:ext cx="367467" cy="3368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Alef" panose="00000500000000000000" pitchFamily="2" charset="-79"/>
                  <a:cs typeface="Alef" panose="00000500000000000000" pitchFamily="2" charset="-79"/>
                </a:rPr>
                <a:t>?</a:t>
              </a:r>
            </a:p>
          </p:txBody>
        </p:sp>
      </p:grpSp>
    </p:spTree>
    <p:extLst>
      <p:ext uri="{BB962C8B-B14F-4D97-AF65-F5344CB8AC3E}">
        <p14:creationId xmlns:p14="http://schemas.microsoft.com/office/powerpoint/2010/main" val="1419789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A499AC57-7C26-FD9E-CBCF-B11D465B7F3B}"/>
              </a:ext>
            </a:extLst>
          </p:cNvPr>
          <p:cNvSpPr txBox="1"/>
          <p:nvPr/>
        </p:nvSpPr>
        <p:spPr>
          <a:xfrm>
            <a:off x="0" y="183822"/>
            <a:ext cx="12192000" cy="338554"/>
          </a:xfrm>
          <a:prstGeom prst="rect">
            <a:avLst/>
          </a:prstGeom>
          <a:solidFill>
            <a:schemeClr val="bg1">
              <a:lumMod val="75000"/>
            </a:schemeClr>
          </a:solidFill>
        </p:spPr>
        <p:txBody>
          <a:bodyPr wrap="square" rtlCol="0">
            <a:spAutoFit/>
          </a:bodyPr>
          <a:lstStyle>
            <a:defPPr>
              <a:defRPr lang="fr-FR"/>
            </a:defPPr>
            <a:lvl1pPr>
              <a:defRPr sz="1200"/>
            </a:lvl1pPr>
          </a:lstStyle>
          <a:p>
            <a:r>
              <a:rPr lang="fr-FR" sz="1600" b="1" dirty="0"/>
              <a:t>	3. Evolution des visites du site et du nombre d’achats</a:t>
            </a:r>
          </a:p>
        </p:txBody>
      </p:sp>
      <p:grpSp>
        <p:nvGrpSpPr>
          <p:cNvPr id="10" name="Groupe 9">
            <a:extLst>
              <a:ext uri="{FF2B5EF4-FFF2-40B4-BE49-F238E27FC236}">
                <a16:creationId xmlns:a16="http://schemas.microsoft.com/office/drawing/2014/main" id="{B1DE096F-1C42-2CF3-D86E-F988D98DD7DE}"/>
              </a:ext>
            </a:extLst>
          </p:cNvPr>
          <p:cNvGrpSpPr/>
          <p:nvPr/>
        </p:nvGrpSpPr>
        <p:grpSpPr>
          <a:xfrm>
            <a:off x="7243010" y="3789998"/>
            <a:ext cx="4769255" cy="2352360"/>
            <a:chOff x="7243011" y="3609520"/>
            <a:chExt cx="4769255" cy="2352360"/>
          </a:xfrm>
        </p:grpSpPr>
        <p:sp>
          <p:nvSpPr>
            <p:cNvPr id="11" name="Rectangle 10">
              <a:extLst>
                <a:ext uri="{FF2B5EF4-FFF2-40B4-BE49-F238E27FC236}">
                  <a16:creationId xmlns:a16="http://schemas.microsoft.com/office/drawing/2014/main" id="{D6F55B44-36E2-F017-21FC-342FFF7F3C4A}"/>
                </a:ext>
              </a:extLst>
            </p:cNvPr>
            <p:cNvSpPr/>
            <p:nvPr/>
          </p:nvSpPr>
          <p:spPr>
            <a:xfrm>
              <a:off x="7243011" y="3822970"/>
              <a:ext cx="4769255" cy="2138910"/>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p>
              <a:pPr indent="355600"/>
              <a:r>
                <a:rPr lang="fr-FR" sz="1100" b="1" dirty="0">
                  <a:solidFill>
                    <a:schemeClr val="tx1">
                      <a:lumMod val="85000"/>
                      <a:lumOff val="15000"/>
                    </a:schemeClr>
                  </a:solidFill>
                </a:rPr>
                <a:t>Stratégie de développement</a:t>
              </a:r>
            </a:p>
            <a:p>
              <a:pPr algn="ctr"/>
              <a:endParaRPr lang="fr-FR" sz="1050" b="1" dirty="0">
                <a:solidFill>
                  <a:schemeClr val="tx1">
                    <a:lumMod val="85000"/>
                    <a:lumOff val="15000"/>
                  </a:schemeClr>
                </a:solidFill>
              </a:endParaRPr>
            </a:p>
            <a:p>
              <a:pPr marL="171450" indent="-171450">
                <a:buFont typeface="Arial" panose="020B0604020202020204" pitchFamily="34" charset="0"/>
                <a:buChar char="•"/>
              </a:pPr>
              <a:r>
                <a:rPr lang="fr-FR" sz="1050" dirty="0">
                  <a:solidFill>
                    <a:schemeClr val="tx1">
                      <a:lumMod val="85000"/>
                      <a:lumOff val="15000"/>
                    </a:schemeClr>
                  </a:solidFill>
                </a:rPr>
                <a:t>Consolider le référencement du site, clarifier son image</a:t>
              </a:r>
            </a:p>
            <a:p>
              <a:pPr marL="171450" indent="-171450">
                <a:buFont typeface="Arial" panose="020B0604020202020204" pitchFamily="34" charset="0"/>
                <a:buChar char="•"/>
              </a:pPr>
              <a:endParaRPr lang="fr-FR" sz="1050" dirty="0">
                <a:solidFill>
                  <a:schemeClr val="tx1">
                    <a:lumMod val="85000"/>
                    <a:lumOff val="15000"/>
                  </a:schemeClr>
                </a:solidFill>
              </a:endParaRPr>
            </a:p>
            <a:p>
              <a:pPr marL="171450" indent="-171450">
                <a:buFont typeface="Arial" panose="020B0604020202020204" pitchFamily="34" charset="0"/>
                <a:buChar char="•"/>
              </a:pPr>
              <a:r>
                <a:rPr lang="fr-FR" sz="1050" b="1" dirty="0">
                  <a:solidFill>
                    <a:schemeClr val="tx1">
                      <a:lumMod val="85000"/>
                      <a:lumOff val="15000"/>
                    </a:schemeClr>
                  </a:solidFill>
                </a:rPr>
                <a:t>Améliorer le taux de conversion</a:t>
              </a:r>
            </a:p>
            <a:p>
              <a:pPr marL="357188"/>
              <a:r>
                <a:rPr lang="fr-FR" sz="1050" b="1" dirty="0">
                  <a:solidFill>
                    <a:schemeClr val="tx1">
                      <a:lumMod val="85000"/>
                      <a:lumOff val="15000"/>
                    </a:schemeClr>
                  </a:solidFill>
                  <a:latin typeface="MS Gothic" panose="020B0609070205080204" pitchFamily="49" charset="-128"/>
                  <a:ea typeface="MS Gothic" panose="020B0609070205080204" pitchFamily="49" charset="-128"/>
                </a:rPr>
                <a:t>➜ </a:t>
              </a:r>
              <a:r>
                <a:rPr lang="fr-FR" sz="1050" b="1" dirty="0">
                  <a:solidFill>
                    <a:schemeClr val="tx1">
                      <a:lumMod val="85000"/>
                      <a:lumOff val="15000"/>
                    </a:schemeClr>
                  </a:solidFill>
                </a:rPr>
                <a:t>Etudier le comportement des clients sur le site internet</a:t>
              </a:r>
            </a:p>
            <a:p>
              <a:pPr marL="536575"/>
              <a:r>
                <a:rPr lang="fr-FR" sz="1050" dirty="0">
                  <a:solidFill>
                    <a:schemeClr val="tx1">
                      <a:lumMod val="85000"/>
                      <a:lumOff val="15000"/>
                    </a:schemeClr>
                  </a:solidFill>
                </a:rPr>
                <a:t>par exemple : taux de conversion en fonction du temps                              passé</a:t>
              </a:r>
            </a:p>
            <a:p>
              <a:pPr marL="357188"/>
              <a:endParaRPr lang="fr-FR" sz="1050" b="1" dirty="0">
                <a:solidFill>
                  <a:schemeClr val="tx1">
                    <a:lumMod val="85000"/>
                    <a:lumOff val="15000"/>
                  </a:schemeClr>
                </a:solidFill>
                <a:latin typeface="MS Gothic" panose="020B0609070205080204" pitchFamily="49" charset="-128"/>
                <a:ea typeface="MS Gothic" panose="020B0609070205080204" pitchFamily="49" charset="-128"/>
              </a:endParaRPr>
            </a:p>
            <a:p>
              <a:pPr marL="357188"/>
              <a:r>
                <a:rPr lang="fr-FR" sz="1050" b="1" dirty="0">
                  <a:solidFill>
                    <a:schemeClr val="tx1">
                      <a:lumMod val="85000"/>
                      <a:lumOff val="15000"/>
                    </a:schemeClr>
                  </a:solidFill>
                  <a:latin typeface="MS Gothic" panose="020B0609070205080204" pitchFamily="49" charset="-128"/>
                  <a:ea typeface="MS Gothic" panose="020B0609070205080204" pitchFamily="49" charset="-128"/>
                </a:rPr>
                <a:t>✓ </a:t>
              </a:r>
              <a:r>
                <a:rPr lang="fr-FR" sz="1050" b="1" dirty="0">
                  <a:solidFill>
                    <a:schemeClr val="tx1">
                      <a:lumMod val="85000"/>
                      <a:lumOff val="15000"/>
                    </a:schemeClr>
                  </a:solidFill>
                </a:rPr>
                <a:t>Des premières pistes fournies par l’étude des chiffres du site permettront de cadrer l’étude</a:t>
              </a:r>
            </a:p>
            <a:p>
              <a:pPr marL="357188"/>
              <a:r>
                <a:rPr lang="fr-FR" sz="1050" b="1" dirty="0">
                  <a:solidFill>
                    <a:schemeClr val="tx1">
                      <a:lumMod val="85000"/>
                      <a:lumOff val="15000"/>
                    </a:schemeClr>
                  </a:solidFill>
                  <a:latin typeface="MS Gothic" panose="020B0609070205080204" pitchFamily="49" charset="-128"/>
                  <a:ea typeface="MS Gothic" panose="020B0609070205080204" pitchFamily="49" charset="-128"/>
                </a:rPr>
                <a:t>✓ </a:t>
              </a:r>
              <a:r>
                <a:rPr lang="fr-FR" sz="1050" b="1" dirty="0">
                  <a:solidFill>
                    <a:schemeClr val="tx1">
                      <a:lumMod val="85000"/>
                      <a:lumOff val="15000"/>
                    </a:schemeClr>
                  </a:solidFill>
                </a:rPr>
                <a:t>Un fort réservoir de clients potentiels </a:t>
              </a:r>
            </a:p>
            <a:p>
              <a:pPr marL="180975" indent="-180975"/>
              <a:endParaRPr lang="fr-FR" sz="1050" dirty="0">
                <a:solidFill>
                  <a:schemeClr val="tx1">
                    <a:lumMod val="85000"/>
                    <a:lumOff val="15000"/>
                  </a:schemeClr>
                </a:solidFill>
              </a:endParaRPr>
            </a:p>
          </p:txBody>
        </p:sp>
        <p:pic>
          <p:nvPicPr>
            <p:cNvPr id="12" name="Image 11">
              <a:extLst>
                <a:ext uri="{FF2B5EF4-FFF2-40B4-BE49-F238E27FC236}">
                  <a16:creationId xmlns:a16="http://schemas.microsoft.com/office/drawing/2014/main" id="{ECBA110C-D7AF-9621-1E70-BF8980F878BF}"/>
                </a:ext>
              </a:extLst>
            </p:cNvPr>
            <p:cNvPicPr>
              <a:picLocks noChangeAspect="1"/>
            </p:cNvPicPr>
            <p:nvPr/>
          </p:nvPicPr>
          <p:blipFill>
            <a:blip r:embed="rId2">
              <a:duotone>
                <a:srgbClr val="ED7D31">
                  <a:shade val="45000"/>
                  <a:satMod val="135000"/>
                </a:srgbClr>
                <a:prstClr val="white"/>
              </a:duotone>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11079491" y="3609520"/>
              <a:ext cx="734936" cy="673691"/>
            </a:xfrm>
            <a:prstGeom prst="rect">
              <a:avLst/>
            </a:prstGeom>
            <a:ln>
              <a:solidFill>
                <a:schemeClr val="tx1">
                  <a:lumMod val="85000"/>
                  <a:lumOff val="15000"/>
                </a:schemeClr>
              </a:solidFill>
            </a:ln>
          </p:spPr>
        </p:pic>
      </p:grpSp>
      <p:grpSp>
        <p:nvGrpSpPr>
          <p:cNvPr id="4" name="Groupe 3">
            <a:extLst>
              <a:ext uri="{FF2B5EF4-FFF2-40B4-BE49-F238E27FC236}">
                <a16:creationId xmlns:a16="http://schemas.microsoft.com/office/drawing/2014/main" id="{A044290A-889D-E288-BFDA-3D6AF460E49D}"/>
              </a:ext>
            </a:extLst>
          </p:cNvPr>
          <p:cNvGrpSpPr/>
          <p:nvPr/>
        </p:nvGrpSpPr>
        <p:grpSpPr>
          <a:xfrm>
            <a:off x="0" y="979682"/>
            <a:ext cx="7028739" cy="5353998"/>
            <a:chOff x="0" y="979682"/>
            <a:chExt cx="7028739" cy="5353998"/>
          </a:xfrm>
        </p:grpSpPr>
        <p:grpSp>
          <p:nvGrpSpPr>
            <p:cNvPr id="18" name="Groupe 17">
              <a:extLst>
                <a:ext uri="{FF2B5EF4-FFF2-40B4-BE49-F238E27FC236}">
                  <a16:creationId xmlns:a16="http://schemas.microsoft.com/office/drawing/2014/main" id="{3CF7B439-49FD-ECAB-7813-FE744CF35BB5}"/>
                </a:ext>
              </a:extLst>
            </p:cNvPr>
            <p:cNvGrpSpPr/>
            <p:nvPr/>
          </p:nvGrpSpPr>
          <p:grpSpPr>
            <a:xfrm>
              <a:off x="114130" y="979682"/>
              <a:ext cx="6914609" cy="5104718"/>
              <a:chOff x="581751" y="645201"/>
              <a:chExt cx="6651166" cy="4910231"/>
            </a:xfrm>
          </p:grpSpPr>
          <p:pic>
            <p:nvPicPr>
              <p:cNvPr id="21" name="Image 20">
                <a:extLst>
                  <a:ext uri="{FF2B5EF4-FFF2-40B4-BE49-F238E27FC236}">
                    <a16:creationId xmlns:a16="http://schemas.microsoft.com/office/drawing/2014/main" id="{699B4073-D193-35F2-408B-9B528CE2A2E5}"/>
                  </a:ext>
                </a:extLst>
              </p:cNvPr>
              <p:cNvPicPr>
                <a:picLocks noChangeAspect="1"/>
              </p:cNvPicPr>
              <p:nvPr/>
            </p:nvPicPr>
            <p:blipFill rotWithShape="1">
              <a:blip r:embed="rId4">
                <a:extLst>
                  <a:ext uri="{28A0092B-C50C-407E-A947-70E740481C1C}">
                    <a14:useLocalDpi xmlns:a14="http://schemas.microsoft.com/office/drawing/2010/main" val="0"/>
                  </a:ext>
                </a:extLst>
              </a:blip>
              <a:srcRect l="4821" t="9946" r="9509" b="7931"/>
              <a:stretch/>
            </p:blipFill>
            <p:spPr>
              <a:xfrm>
                <a:off x="581751" y="1250243"/>
                <a:ext cx="6436895" cy="4305189"/>
              </a:xfrm>
              <a:prstGeom prst="rect">
                <a:avLst/>
              </a:prstGeom>
            </p:spPr>
          </p:pic>
          <p:sp>
            <p:nvSpPr>
              <p:cNvPr id="6" name="Forme libre : forme 5">
                <a:extLst>
                  <a:ext uri="{FF2B5EF4-FFF2-40B4-BE49-F238E27FC236}">
                    <a16:creationId xmlns:a16="http://schemas.microsoft.com/office/drawing/2014/main" id="{57DF9081-4ED9-9FB3-CAE3-F68AB7F09D8B}"/>
                  </a:ext>
                </a:extLst>
              </p:cNvPr>
              <p:cNvSpPr/>
              <p:nvPr/>
            </p:nvSpPr>
            <p:spPr>
              <a:xfrm>
                <a:off x="5078227" y="2089277"/>
                <a:ext cx="1844753" cy="2804490"/>
              </a:xfrm>
              <a:custGeom>
                <a:avLst/>
                <a:gdLst>
                  <a:gd name="connsiteX0" fmla="*/ 127612 w 1562712"/>
                  <a:gd name="connsiteY0" fmla="*/ 1663700 h 1879600"/>
                  <a:gd name="connsiteX1" fmla="*/ 127612 w 1562712"/>
                  <a:gd name="connsiteY1" fmla="*/ 1663700 h 1879600"/>
                  <a:gd name="connsiteX2" fmla="*/ 432412 w 1562712"/>
                  <a:gd name="connsiteY2" fmla="*/ 1104900 h 1879600"/>
                  <a:gd name="connsiteX3" fmla="*/ 546712 w 1562712"/>
                  <a:gd name="connsiteY3" fmla="*/ 1028700 h 1879600"/>
                  <a:gd name="connsiteX4" fmla="*/ 953112 w 1562712"/>
                  <a:gd name="connsiteY4" fmla="*/ 622300 h 1879600"/>
                  <a:gd name="connsiteX5" fmla="*/ 1092812 w 1562712"/>
                  <a:gd name="connsiteY5" fmla="*/ 419100 h 1879600"/>
                  <a:gd name="connsiteX6" fmla="*/ 1232512 w 1562712"/>
                  <a:gd name="connsiteY6" fmla="*/ 127000 h 1879600"/>
                  <a:gd name="connsiteX7" fmla="*/ 1308712 w 1562712"/>
                  <a:gd name="connsiteY7" fmla="*/ 0 h 1879600"/>
                  <a:gd name="connsiteX8" fmla="*/ 1499212 w 1562712"/>
                  <a:gd name="connsiteY8" fmla="*/ 431800 h 1879600"/>
                  <a:gd name="connsiteX9" fmla="*/ 1562712 w 1562712"/>
                  <a:gd name="connsiteY9" fmla="*/ 889000 h 1879600"/>
                  <a:gd name="connsiteX10" fmla="*/ 1550012 w 1562712"/>
                  <a:gd name="connsiteY10" fmla="*/ 1282700 h 1879600"/>
                  <a:gd name="connsiteX11" fmla="*/ 1537312 w 1562712"/>
                  <a:gd name="connsiteY11" fmla="*/ 1473200 h 1879600"/>
                  <a:gd name="connsiteX12" fmla="*/ 1486512 w 1562712"/>
                  <a:gd name="connsiteY12" fmla="*/ 1536700 h 1879600"/>
                  <a:gd name="connsiteX13" fmla="*/ 1372212 w 1562712"/>
                  <a:gd name="connsiteY13" fmla="*/ 1651000 h 1879600"/>
                  <a:gd name="connsiteX14" fmla="*/ 1118212 w 1562712"/>
                  <a:gd name="connsiteY14" fmla="*/ 1816100 h 1879600"/>
                  <a:gd name="connsiteX15" fmla="*/ 991212 w 1562712"/>
                  <a:gd name="connsiteY15" fmla="*/ 1854200 h 1879600"/>
                  <a:gd name="connsiteX16" fmla="*/ 737212 w 1562712"/>
                  <a:gd name="connsiteY16" fmla="*/ 1879600 h 1879600"/>
                  <a:gd name="connsiteX17" fmla="*/ 343512 w 1562712"/>
                  <a:gd name="connsiteY17" fmla="*/ 1790700 h 1879600"/>
                  <a:gd name="connsiteX18" fmla="*/ 292712 w 1562712"/>
                  <a:gd name="connsiteY18" fmla="*/ 1752600 h 1879600"/>
                  <a:gd name="connsiteX19" fmla="*/ 292712 w 1562712"/>
                  <a:gd name="connsiteY19" fmla="*/ 1689100 h 1879600"/>
                  <a:gd name="connsiteX0" fmla="*/ 127612 w 1562712"/>
                  <a:gd name="connsiteY0" fmla="*/ 1663700 h 1879600"/>
                  <a:gd name="connsiteX1" fmla="*/ 127612 w 1562712"/>
                  <a:gd name="connsiteY1" fmla="*/ 1663700 h 1879600"/>
                  <a:gd name="connsiteX2" fmla="*/ 432412 w 1562712"/>
                  <a:gd name="connsiteY2" fmla="*/ 1104900 h 1879600"/>
                  <a:gd name="connsiteX3" fmla="*/ 546712 w 1562712"/>
                  <a:gd name="connsiteY3" fmla="*/ 1028700 h 1879600"/>
                  <a:gd name="connsiteX4" fmla="*/ 953112 w 1562712"/>
                  <a:gd name="connsiteY4" fmla="*/ 622300 h 1879600"/>
                  <a:gd name="connsiteX5" fmla="*/ 1092812 w 1562712"/>
                  <a:gd name="connsiteY5" fmla="*/ 419100 h 1879600"/>
                  <a:gd name="connsiteX6" fmla="*/ 1232512 w 1562712"/>
                  <a:gd name="connsiteY6" fmla="*/ 127000 h 1879600"/>
                  <a:gd name="connsiteX7" fmla="*/ 1308712 w 1562712"/>
                  <a:gd name="connsiteY7" fmla="*/ 0 h 1879600"/>
                  <a:gd name="connsiteX8" fmla="*/ 1499212 w 1562712"/>
                  <a:gd name="connsiteY8" fmla="*/ 431800 h 1879600"/>
                  <a:gd name="connsiteX9" fmla="*/ 1562712 w 1562712"/>
                  <a:gd name="connsiteY9" fmla="*/ 889000 h 1879600"/>
                  <a:gd name="connsiteX10" fmla="*/ 1550012 w 1562712"/>
                  <a:gd name="connsiteY10" fmla="*/ 1282700 h 1879600"/>
                  <a:gd name="connsiteX11" fmla="*/ 1537312 w 1562712"/>
                  <a:gd name="connsiteY11" fmla="*/ 1473200 h 1879600"/>
                  <a:gd name="connsiteX12" fmla="*/ 1486512 w 1562712"/>
                  <a:gd name="connsiteY12" fmla="*/ 1536700 h 1879600"/>
                  <a:gd name="connsiteX13" fmla="*/ 1372212 w 1562712"/>
                  <a:gd name="connsiteY13" fmla="*/ 1651000 h 1879600"/>
                  <a:gd name="connsiteX14" fmla="*/ 1118212 w 1562712"/>
                  <a:gd name="connsiteY14" fmla="*/ 1816100 h 1879600"/>
                  <a:gd name="connsiteX15" fmla="*/ 991212 w 1562712"/>
                  <a:gd name="connsiteY15" fmla="*/ 1854200 h 1879600"/>
                  <a:gd name="connsiteX16" fmla="*/ 737212 w 1562712"/>
                  <a:gd name="connsiteY16" fmla="*/ 1879600 h 1879600"/>
                  <a:gd name="connsiteX17" fmla="*/ 343512 w 1562712"/>
                  <a:gd name="connsiteY17" fmla="*/ 1790700 h 1879600"/>
                  <a:gd name="connsiteX18" fmla="*/ 292712 w 1562712"/>
                  <a:gd name="connsiteY18" fmla="*/ 1752600 h 1879600"/>
                  <a:gd name="connsiteX19" fmla="*/ 292712 w 1562712"/>
                  <a:gd name="connsiteY19" fmla="*/ 1689100 h 1879600"/>
                  <a:gd name="connsiteX20" fmla="*/ 127612 w 1562712"/>
                  <a:gd name="connsiteY20" fmla="*/ 1663700 h 1879600"/>
                  <a:gd name="connsiteX0" fmla="*/ 127612 w 1562712"/>
                  <a:gd name="connsiteY0" fmla="*/ 1663700 h 1955800"/>
                  <a:gd name="connsiteX1" fmla="*/ 127612 w 1562712"/>
                  <a:gd name="connsiteY1" fmla="*/ 1663700 h 1955800"/>
                  <a:gd name="connsiteX2" fmla="*/ 432412 w 1562712"/>
                  <a:gd name="connsiteY2" fmla="*/ 1104900 h 1955800"/>
                  <a:gd name="connsiteX3" fmla="*/ 546712 w 1562712"/>
                  <a:gd name="connsiteY3" fmla="*/ 1028700 h 1955800"/>
                  <a:gd name="connsiteX4" fmla="*/ 953112 w 1562712"/>
                  <a:gd name="connsiteY4" fmla="*/ 622300 h 1955800"/>
                  <a:gd name="connsiteX5" fmla="*/ 1092812 w 1562712"/>
                  <a:gd name="connsiteY5" fmla="*/ 419100 h 1955800"/>
                  <a:gd name="connsiteX6" fmla="*/ 1232512 w 1562712"/>
                  <a:gd name="connsiteY6" fmla="*/ 127000 h 1955800"/>
                  <a:gd name="connsiteX7" fmla="*/ 1308712 w 1562712"/>
                  <a:gd name="connsiteY7" fmla="*/ 0 h 1955800"/>
                  <a:gd name="connsiteX8" fmla="*/ 1499212 w 1562712"/>
                  <a:gd name="connsiteY8" fmla="*/ 431800 h 1955800"/>
                  <a:gd name="connsiteX9" fmla="*/ 1562712 w 1562712"/>
                  <a:gd name="connsiteY9" fmla="*/ 889000 h 1955800"/>
                  <a:gd name="connsiteX10" fmla="*/ 1550012 w 1562712"/>
                  <a:gd name="connsiteY10" fmla="*/ 1282700 h 1955800"/>
                  <a:gd name="connsiteX11" fmla="*/ 1537312 w 1562712"/>
                  <a:gd name="connsiteY11" fmla="*/ 1473200 h 1955800"/>
                  <a:gd name="connsiteX12" fmla="*/ 1486512 w 1562712"/>
                  <a:gd name="connsiteY12" fmla="*/ 1536700 h 1955800"/>
                  <a:gd name="connsiteX13" fmla="*/ 1372212 w 1562712"/>
                  <a:gd name="connsiteY13" fmla="*/ 1651000 h 1955800"/>
                  <a:gd name="connsiteX14" fmla="*/ 1118212 w 1562712"/>
                  <a:gd name="connsiteY14" fmla="*/ 1816100 h 1955800"/>
                  <a:gd name="connsiteX15" fmla="*/ 991212 w 1562712"/>
                  <a:gd name="connsiteY15" fmla="*/ 1854200 h 1955800"/>
                  <a:gd name="connsiteX16" fmla="*/ 737212 w 1562712"/>
                  <a:gd name="connsiteY16" fmla="*/ 1879600 h 1955800"/>
                  <a:gd name="connsiteX17" fmla="*/ 343512 w 1562712"/>
                  <a:gd name="connsiteY17" fmla="*/ 1790700 h 1955800"/>
                  <a:gd name="connsiteX18" fmla="*/ 292712 w 1562712"/>
                  <a:gd name="connsiteY18" fmla="*/ 1752600 h 1955800"/>
                  <a:gd name="connsiteX19" fmla="*/ 13312 w 1562712"/>
                  <a:gd name="connsiteY19" fmla="*/ 1955800 h 1955800"/>
                  <a:gd name="connsiteX20" fmla="*/ 127612 w 1562712"/>
                  <a:gd name="connsiteY20" fmla="*/ 1663700 h 1955800"/>
                  <a:gd name="connsiteX0" fmla="*/ 0 w 1879600"/>
                  <a:gd name="connsiteY0" fmla="*/ 1752600 h 1955800"/>
                  <a:gd name="connsiteX1" fmla="*/ 444500 w 1879600"/>
                  <a:gd name="connsiteY1" fmla="*/ 1663700 h 1955800"/>
                  <a:gd name="connsiteX2" fmla="*/ 749300 w 1879600"/>
                  <a:gd name="connsiteY2" fmla="*/ 1104900 h 1955800"/>
                  <a:gd name="connsiteX3" fmla="*/ 863600 w 1879600"/>
                  <a:gd name="connsiteY3" fmla="*/ 1028700 h 1955800"/>
                  <a:gd name="connsiteX4" fmla="*/ 1270000 w 1879600"/>
                  <a:gd name="connsiteY4" fmla="*/ 622300 h 1955800"/>
                  <a:gd name="connsiteX5" fmla="*/ 1409700 w 1879600"/>
                  <a:gd name="connsiteY5" fmla="*/ 419100 h 1955800"/>
                  <a:gd name="connsiteX6" fmla="*/ 1549400 w 1879600"/>
                  <a:gd name="connsiteY6" fmla="*/ 127000 h 1955800"/>
                  <a:gd name="connsiteX7" fmla="*/ 1625600 w 1879600"/>
                  <a:gd name="connsiteY7" fmla="*/ 0 h 1955800"/>
                  <a:gd name="connsiteX8" fmla="*/ 1816100 w 1879600"/>
                  <a:gd name="connsiteY8" fmla="*/ 431800 h 1955800"/>
                  <a:gd name="connsiteX9" fmla="*/ 1879600 w 1879600"/>
                  <a:gd name="connsiteY9" fmla="*/ 889000 h 1955800"/>
                  <a:gd name="connsiteX10" fmla="*/ 1866900 w 1879600"/>
                  <a:gd name="connsiteY10" fmla="*/ 1282700 h 1955800"/>
                  <a:gd name="connsiteX11" fmla="*/ 1854200 w 1879600"/>
                  <a:gd name="connsiteY11" fmla="*/ 1473200 h 1955800"/>
                  <a:gd name="connsiteX12" fmla="*/ 1803400 w 1879600"/>
                  <a:gd name="connsiteY12" fmla="*/ 1536700 h 1955800"/>
                  <a:gd name="connsiteX13" fmla="*/ 1689100 w 1879600"/>
                  <a:gd name="connsiteY13" fmla="*/ 1651000 h 1955800"/>
                  <a:gd name="connsiteX14" fmla="*/ 1435100 w 1879600"/>
                  <a:gd name="connsiteY14" fmla="*/ 1816100 h 1955800"/>
                  <a:gd name="connsiteX15" fmla="*/ 1308100 w 1879600"/>
                  <a:gd name="connsiteY15" fmla="*/ 1854200 h 1955800"/>
                  <a:gd name="connsiteX16" fmla="*/ 1054100 w 1879600"/>
                  <a:gd name="connsiteY16" fmla="*/ 1879600 h 1955800"/>
                  <a:gd name="connsiteX17" fmla="*/ 660400 w 1879600"/>
                  <a:gd name="connsiteY17" fmla="*/ 1790700 h 1955800"/>
                  <a:gd name="connsiteX18" fmla="*/ 609600 w 1879600"/>
                  <a:gd name="connsiteY18" fmla="*/ 1752600 h 1955800"/>
                  <a:gd name="connsiteX19" fmla="*/ 330200 w 1879600"/>
                  <a:gd name="connsiteY19" fmla="*/ 1955800 h 1955800"/>
                  <a:gd name="connsiteX20" fmla="*/ 0 w 1879600"/>
                  <a:gd name="connsiteY20" fmla="*/ 1752600 h 1955800"/>
                  <a:gd name="connsiteX0" fmla="*/ 0 w 1879600"/>
                  <a:gd name="connsiteY0" fmla="*/ 1752600 h 1955800"/>
                  <a:gd name="connsiteX1" fmla="*/ 190500 w 1879600"/>
                  <a:gd name="connsiteY1" fmla="*/ 1435100 h 1955800"/>
                  <a:gd name="connsiteX2" fmla="*/ 749300 w 1879600"/>
                  <a:gd name="connsiteY2" fmla="*/ 1104900 h 1955800"/>
                  <a:gd name="connsiteX3" fmla="*/ 863600 w 1879600"/>
                  <a:gd name="connsiteY3" fmla="*/ 1028700 h 1955800"/>
                  <a:gd name="connsiteX4" fmla="*/ 1270000 w 1879600"/>
                  <a:gd name="connsiteY4" fmla="*/ 622300 h 1955800"/>
                  <a:gd name="connsiteX5" fmla="*/ 1409700 w 1879600"/>
                  <a:gd name="connsiteY5" fmla="*/ 419100 h 1955800"/>
                  <a:gd name="connsiteX6" fmla="*/ 1549400 w 1879600"/>
                  <a:gd name="connsiteY6" fmla="*/ 127000 h 1955800"/>
                  <a:gd name="connsiteX7" fmla="*/ 1625600 w 1879600"/>
                  <a:gd name="connsiteY7" fmla="*/ 0 h 1955800"/>
                  <a:gd name="connsiteX8" fmla="*/ 1816100 w 1879600"/>
                  <a:gd name="connsiteY8" fmla="*/ 431800 h 1955800"/>
                  <a:gd name="connsiteX9" fmla="*/ 1879600 w 1879600"/>
                  <a:gd name="connsiteY9" fmla="*/ 889000 h 1955800"/>
                  <a:gd name="connsiteX10" fmla="*/ 1866900 w 1879600"/>
                  <a:gd name="connsiteY10" fmla="*/ 1282700 h 1955800"/>
                  <a:gd name="connsiteX11" fmla="*/ 1854200 w 1879600"/>
                  <a:gd name="connsiteY11" fmla="*/ 1473200 h 1955800"/>
                  <a:gd name="connsiteX12" fmla="*/ 1803400 w 1879600"/>
                  <a:gd name="connsiteY12" fmla="*/ 1536700 h 1955800"/>
                  <a:gd name="connsiteX13" fmla="*/ 1689100 w 1879600"/>
                  <a:gd name="connsiteY13" fmla="*/ 1651000 h 1955800"/>
                  <a:gd name="connsiteX14" fmla="*/ 1435100 w 1879600"/>
                  <a:gd name="connsiteY14" fmla="*/ 1816100 h 1955800"/>
                  <a:gd name="connsiteX15" fmla="*/ 1308100 w 1879600"/>
                  <a:gd name="connsiteY15" fmla="*/ 1854200 h 1955800"/>
                  <a:gd name="connsiteX16" fmla="*/ 1054100 w 1879600"/>
                  <a:gd name="connsiteY16" fmla="*/ 1879600 h 1955800"/>
                  <a:gd name="connsiteX17" fmla="*/ 660400 w 1879600"/>
                  <a:gd name="connsiteY17" fmla="*/ 1790700 h 1955800"/>
                  <a:gd name="connsiteX18" fmla="*/ 609600 w 1879600"/>
                  <a:gd name="connsiteY18" fmla="*/ 1752600 h 1955800"/>
                  <a:gd name="connsiteX19" fmla="*/ 330200 w 1879600"/>
                  <a:gd name="connsiteY19" fmla="*/ 1955800 h 1955800"/>
                  <a:gd name="connsiteX20" fmla="*/ 0 w 1879600"/>
                  <a:gd name="connsiteY20" fmla="*/ 1752600 h 1955800"/>
                  <a:gd name="connsiteX0" fmla="*/ 0 w 1879600"/>
                  <a:gd name="connsiteY0" fmla="*/ 1752600 h 1955800"/>
                  <a:gd name="connsiteX1" fmla="*/ 190500 w 1879600"/>
                  <a:gd name="connsiteY1" fmla="*/ 1435100 h 1955800"/>
                  <a:gd name="connsiteX2" fmla="*/ 749300 w 1879600"/>
                  <a:gd name="connsiteY2" fmla="*/ 1104900 h 1955800"/>
                  <a:gd name="connsiteX3" fmla="*/ 939800 w 1879600"/>
                  <a:gd name="connsiteY3" fmla="*/ 762000 h 1955800"/>
                  <a:gd name="connsiteX4" fmla="*/ 1270000 w 1879600"/>
                  <a:gd name="connsiteY4" fmla="*/ 622300 h 1955800"/>
                  <a:gd name="connsiteX5" fmla="*/ 1409700 w 1879600"/>
                  <a:gd name="connsiteY5" fmla="*/ 419100 h 1955800"/>
                  <a:gd name="connsiteX6" fmla="*/ 1549400 w 1879600"/>
                  <a:gd name="connsiteY6" fmla="*/ 127000 h 1955800"/>
                  <a:gd name="connsiteX7" fmla="*/ 1625600 w 1879600"/>
                  <a:gd name="connsiteY7" fmla="*/ 0 h 1955800"/>
                  <a:gd name="connsiteX8" fmla="*/ 1816100 w 1879600"/>
                  <a:gd name="connsiteY8" fmla="*/ 431800 h 1955800"/>
                  <a:gd name="connsiteX9" fmla="*/ 1879600 w 1879600"/>
                  <a:gd name="connsiteY9" fmla="*/ 889000 h 1955800"/>
                  <a:gd name="connsiteX10" fmla="*/ 1866900 w 1879600"/>
                  <a:gd name="connsiteY10" fmla="*/ 1282700 h 1955800"/>
                  <a:gd name="connsiteX11" fmla="*/ 1854200 w 1879600"/>
                  <a:gd name="connsiteY11" fmla="*/ 1473200 h 1955800"/>
                  <a:gd name="connsiteX12" fmla="*/ 1803400 w 1879600"/>
                  <a:gd name="connsiteY12" fmla="*/ 1536700 h 1955800"/>
                  <a:gd name="connsiteX13" fmla="*/ 1689100 w 1879600"/>
                  <a:gd name="connsiteY13" fmla="*/ 1651000 h 1955800"/>
                  <a:gd name="connsiteX14" fmla="*/ 1435100 w 1879600"/>
                  <a:gd name="connsiteY14" fmla="*/ 1816100 h 1955800"/>
                  <a:gd name="connsiteX15" fmla="*/ 1308100 w 1879600"/>
                  <a:gd name="connsiteY15" fmla="*/ 1854200 h 1955800"/>
                  <a:gd name="connsiteX16" fmla="*/ 1054100 w 1879600"/>
                  <a:gd name="connsiteY16" fmla="*/ 1879600 h 1955800"/>
                  <a:gd name="connsiteX17" fmla="*/ 660400 w 1879600"/>
                  <a:gd name="connsiteY17" fmla="*/ 1790700 h 1955800"/>
                  <a:gd name="connsiteX18" fmla="*/ 609600 w 1879600"/>
                  <a:gd name="connsiteY18" fmla="*/ 1752600 h 1955800"/>
                  <a:gd name="connsiteX19" fmla="*/ 330200 w 1879600"/>
                  <a:gd name="connsiteY19" fmla="*/ 1955800 h 1955800"/>
                  <a:gd name="connsiteX20" fmla="*/ 0 w 1879600"/>
                  <a:gd name="connsiteY20" fmla="*/ 1752600 h 1955800"/>
                  <a:gd name="connsiteX0" fmla="*/ 0 w 1879600"/>
                  <a:gd name="connsiteY0" fmla="*/ 1752600 h 1955800"/>
                  <a:gd name="connsiteX1" fmla="*/ 190500 w 1879600"/>
                  <a:gd name="connsiteY1" fmla="*/ 1435100 h 1955800"/>
                  <a:gd name="connsiteX2" fmla="*/ 749300 w 1879600"/>
                  <a:gd name="connsiteY2" fmla="*/ 1104900 h 1955800"/>
                  <a:gd name="connsiteX3" fmla="*/ 939800 w 1879600"/>
                  <a:gd name="connsiteY3" fmla="*/ 762000 h 1955800"/>
                  <a:gd name="connsiteX4" fmla="*/ 1231900 w 1879600"/>
                  <a:gd name="connsiteY4" fmla="*/ 431800 h 1955800"/>
                  <a:gd name="connsiteX5" fmla="*/ 1409700 w 1879600"/>
                  <a:gd name="connsiteY5" fmla="*/ 419100 h 1955800"/>
                  <a:gd name="connsiteX6" fmla="*/ 1549400 w 1879600"/>
                  <a:gd name="connsiteY6" fmla="*/ 127000 h 1955800"/>
                  <a:gd name="connsiteX7" fmla="*/ 1625600 w 1879600"/>
                  <a:gd name="connsiteY7" fmla="*/ 0 h 1955800"/>
                  <a:gd name="connsiteX8" fmla="*/ 1816100 w 1879600"/>
                  <a:gd name="connsiteY8" fmla="*/ 431800 h 1955800"/>
                  <a:gd name="connsiteX9" fmla="*/ 1879600 w 1879600"/>
                  <a:gd name="connsiteY9" fmla="*/ 889000 h 1955800"/>
                  <a:gd name="connsiteX10" fmla="*/ 1866900 w 1879600"/>
                  <a:gd name="connsiteY10" fmla="*/ 1282700 h 1955800"/>
                  <a:gd name="connsiteX11" fmla="*/ 1854200 w 1879600"/>
                  <a:gd name="connsiteY11" fmla="*/ 1473200 h 1955800"/>
                  <a:gd name="connsiteX12" fmla="*/ 1803400 w 1879600"/>
                  <a:gd name="connsiteY12" fmla="*/ 1536700 h 1955800"/>
                  <a:gd name="connsiteX13" fmla="*/ 1689100 w 1879600"/>
                  <a:gd name="connsiteY13" fmla="*/ 1651000 h 1955800"/>
                  <a:gd name="connsiteX14" fmla="*/ 1435100 w 1879600"/>
                  <a:gd name="connsiteY14" fmla="*/ 1816100 h 1955800"/>
                  <a:gd name="connsiteX15" fmla="*/ 1308100 w 1879600"/>
                  <a:gd name="connsiteY15" fmla="*/ 1854200 h 1955800"/>
                  <a:gd name="connsiteX16" fmla="*/ 1054100 w 1879600"/>
                  <a:gd name="connsiteY16" fmla="*/ 1879600 h 1955800"/>
                  <a:gd name="connsiteX17" fmla="*/ 660400 w 1879600"/>
                  <a:gd name="connsiteY17" fmla="*/ 1790700 h 1955800"/>
                  <a:gd name="connsiteX18" fmla="*/ 609600 w 1879600"/>
                  <a:gd name="connsiteY18" fmla="*/ 1752600 h 1955800"/>
                  <a:gd name="connsiteX19" fmla="*/ 330200 w 1879600"/>
                  <a:gd name="connsiteY19" fmla="*/ 1955800 h 1955800"/>
                  <a:gd name="connsiteX20" fmla="*/ 0 w 1879600"/>
                  <a:gd name="connsiteY20" fmla="*/ 1752600 h 1955800"/>
                  <a:gd name="connsiteX0" fmla="*/ 0 w 1879600"/>
                  <a:gd name="connsiteY0" fmla="*/ 1752600 h 1955800"/>
                  <a:gd name="connsiteX1" fmla="*/ 190500 w 1879600"/>
                  <a:gd name="connsiteY1" fmla="*/ 1435100 h 1955800"/>
                  <a:gd name="connsiteX2" fmla="*/ 749300 w 1879600"/>
                  <a:gd name="connsiteY2" fmla="*/ 1104900 h 1955800"/>
                  <a:gd name="connsiteX3" fmla="*/ 939800 w 1879600"/>
                  <a:gd name="connsiteY3" fmla="*/ 762000 h 1955800"/>
                  <a:gd name="connsiteX4" fmla="*/ 1231900 w 1879600"/>
                  <a:gd name="connsiteY4" fmla="*/ 431800 h 1955800"/>
                  <a:gd name="connsiteX5" fmla="*/ 1346200 w 1879600"/>
                  <a:gd name="connsiteY5" fmla="*/ 177800 h 1955800"/>
                  <a:gd name="connsiteX6" fmla="*/ 1549400 w 1879600"/>
                  <a:gd name="connsiteY6" fmla="*/ 127000 h 1955800"/>
                  <a:gd name="connsiteX7" fmla="*/ 1625600 w 1879600"/>
                  <a:gd name="connsiteY7" fmla="*/ 0 h 1955800"/>
                  <a:gd name="connsiteX8" fmla="*/ 1816100 w 1879600"/>
                  <a:gd name="connsiteY8" fmla="*/ 431800 h 1955800"/>
                  <a:gd name="connsiteX9" fmla="*/ 1879600 w 1879600"/>
                  <a:gd name="connsiteY9" fmla="*/ 889000 h 1955800"/>
                  <a:gd name="connsiteX10" fmla="*/ 1866900 w 1879600"/>
                  <a:gd name="connsiteY10" fmla="*/ 1282700 h 1955800"/>
                  <a:gd name="connsiteX11" fmla="*/ 1854200 w 1879600"/>
                  <a:gd name="connsiteY11" fmla="*/ 1473200 h 1955800"/>
                  <a:gd name="connsiteX12" fmla="*/ 1803400 w 1879600"/>
                  <a:gd name="connsiteY12" fmla="*/ 1536700 h 1955800"/>
                  <a:gd name="connsiteX13" fmla="*/ 1689100 w 1879600"/>
                  <a:gd name="connsiteY13" fmla="*/ 1651000 h 1955800"/>
                  <a:gd name="connsiteX14" fmla="*/ 1435100 w 1879600"/>
                  <a:gd name="connsiteY14" fmla="*/ 1816100 h 1955800"/>
                  <a:gd name="connsiteX15" fmla="*/ 1308100 w 1879600"/>
                  <a:gd name="connsiteY15" fmla="*/ 1854200 h 1955800"/>
                  <a:gd name="connsiteX16" fmla="*/ 1054100 w 1879600"/>
                  <a:gd name="connsiteY16" fmla="*/ 1879600 h 1955800"/>
                  <a:gd name="connsiteX17" fmla="*/ 660400 w 1879600"/>
                  <a:gd name="connsiteY17" fmla="*/ 1790700 h 1955800"/>
                  <a:gd name="connsiteX18" fmla="*/ 609600 w 1879600"/>
                  <a:gd name="connsiteY18" fmla="*/ 1752600 h 1955800"/>
                  <a:gd name="connsiteX19" fmla="*/ 330200 w 1879600"/>
                  <a:gd name="connsiteY19" fmla="*/ 1955800 h 1955800"/>
                  <a:gd name="connsiteX20" fmla="*/ 0 w 1879600"/>
                  <a:gd name="connsiteY20" fmla="*/ 1752600 h 1955800"/>
                  <a:gd name="connsiteX0" fmla="*/ 0 w 1879600"/>
                  <a:gd name="connsiteY0" fmla="*/ 1845169 h 2048369"/>
                  <a:gd name="connsiteX1" fmla="*/ 190500 w 1879600"/>
                  <a:gd name="connsiteY1" fmla="*/ 1527669 h 2048369"/>
                  <a:gd name="connsiteX2" fmla="*/ 749300 w 1879600"/>
                  <a:gd name="connsiteY2" fmla="*/ 1197469 h 2048369"/>
                  <a:gd name="connsiteX3" fmla="*/ 939800 w 1879600"/>
                  <a:gd name="connsiteY3" fmla="*/ 854569 h 2048369"/>
                  <a:gd name="connsiteX4" fmla="*/ 1231900 w 1879600"/>
                  <a:gd name="connsiteY4" fmla="*/ 524369 h 2048369"/>
                  <a:gd name="connsiteX5" fmla="*/ 1346200 w 1879600"/>
                  <a:gd name="connsiteY5" fmla="*/ 270369 h 2048369"/>
                  <a:gd name="connsiteX6" fmla="*/ 1473200 w 1879600"/>
                  <a:gd name="connsiteY6" fmla="*/ 3669 h 2048369"/>
                  <a:gd name="connsiteX7" fmla="*/ 1625600 w 1879600"/>
                  <a:gd name="connsiteY7" fmla="*/ 92569 h 2048369"/>
                  <a:gd name="connsiteX8" fmla="*/ 1816100 w 1879600"/>
                  <a:gd name="connsiteY8" fmla="*/ 524369 h 2048369"/>
                  <a:gd name="connsiteX9" fmla="*/ 1879600 w 1879600"/>
                  <a:gd name="connsiteY9" fmla="*/ 981569 h 2048369"/>
                  <a:gd name="connsiteX10" fmla="*/ 1866900 w 1879600"/>
                  <a:gd name="connsiteY10" fmla="*/ 1375269 h 2048369"/>
                  <a:gd name="connsiteX11" fmla="*/ 1854200 w 1879600"/>
                  <a:gd name="connsiteY11" fmla="*/ 1565769 h 2048369"/>
                  <a:gd name="connsiteX12" fmla="*/ 1803400 w 1879600"/>
                  <a:gd name="connsiteY12" fmla="*/ 1629269 h 2048369"/>
                  <a:gd name="connsiteX13" fmla="*/ 1689100 w 1879600"/>
                  <a:gd name="connsiteY13" fmla="*/ 1743569 h 2048369"/>
                  <a:gd name="connsiteX14" fmla="*/ 1435100 w 1879600"/>
                  <a:gd name="connsiteY14" fmla="*/ 1908669 h 2048369"/>
                  <a:gd name="connsiteX15" fmla="*/ 1308100 w 1879600"/>
                  <a:gd name="connsiteY15" fmla="*/ 1946769 h 2048369"/>
                  <a:gd name="connsiteX16" fmla="*/ 1054100 w 1879600"/>
                  <a:gd name="connsiteY16" fmla="*/ 1972169 h 2048369"/>
                  <a:gd name="connsiteX17" fmla="*/ 660400 w 1879600"/>
                  <a:gd name="connsiteY17" fmla="*/ 1883269 h 2048369"/>
                  <a:gd name="connsiteX18" fmla="*/ 609600 w 1879600"/>
                  <a:gd name="connsiteY18" fmla="*/ 1845169 h 2048369"/>
                  <a:gd name="connsiteX19" fmla="*/ 330200 w 1879600"/>
                  <a:gd name="connsiteY19" fmla="*/ 2048369 h 2048369"/>
                  <a:gd name="connsiteX20" fmla="*/ 0 w 1879600"/>
                  <a:gd name="connsiteY20" fmla="*/ 1845169 h 2048369"/>
                  <a:gd name="connsiteX0" fmla="*/ 0 w 1879600"/>
                  <a:gd name="connsiteY0" fmla="*/ 1845169 h 2048369"/>
                  <a:gd name="connsiteX1" fmla="*/ 381000 w 1879600"/>
                  <a:gd name="connsiteY1" fmla="*/ 1514969 h 2048369"/>
                  <a:gd name="connsiteX2" fmla="*/ 749300 w 1879600"/>
                  <a:gd name="connsiteY2" fmla="*/ 1197469 h 2048369"/>
                  <a:gd name="connsiteX3" fmla="*/ 939800 w 1879600"/>
                  <a:gd name="connsiteY3" fmla="*/ 854569 h 2048369"/>
                  <a:gd name="connsiteX4" fmla="*/ 1231900 w 1879600"/>
                  <a:gd name="connsiteY4" fmla="*/ 524369 h 2048369"/>
                  <a:gd name="connsiteX5" fmla="*/ 1346200 w 1879600"/>
                  <a:gd name="connsiteY5" fmla="*/ 270369 h 2048369"/>
                  <a:gd name="connsiteX6" fmla="*/ 1473200 w 1879600"/>
                  <a:gd name="connsiteY6" fmla="*/ 3669 h 2048369"/>
                  <a:gd name="connsiteX7" fmla="*/ 1625600 w 1879600"/>
                  <a:gd name="connsiteY7" fmla="*/ 92569 h 2048369"/>
                  <a:gd name="connsiteX8" fmla="*/ 1816100 w 1879600"/>
                  <a:gd name="connsiteY8" fmla="*/ 524369 h 2048369"/>
                  <a:gd name="connsiteX9" fmla="*/ 1879600 w 1879600"/>
                  <a:gd name="connsiteY9" fmla="*/ 981569 h 2048369"/>
                  <a:gd name="connsiteX10" fmla="*/ 1866900 w 1879600"/>
                  <a:gd name="connsiteY10" fmla="*/ 1375269 h 2048369"/>
                  <a:gd name="connsiteX11" fmla="*/ 1854200 w 1879600"/>
                  <a:gd name="connsiteY11" fmla="*/ 1565769 h 2048369"/>
                  <a:gd name="connsiteX12" fmla="*/ 1803400 w 1879600"/>
                  <a:gd name="connsiteY12" fmla="*/ 1629269 h 2048369"/>
                  <a:gd name="connsiteX13" fmla="*/ 1689100 w 1879600"/>
                  <a:gd name="connsiteY13" fmla="*/ 1743569 h 2048369"/>
                  <a:gd name="connsiteX14" fmla="*/ 1435100 w 1879600"/>
                  <a:gd name="connsiteY14" fmla="*/ 1908669 h 2048369"/>
                  <a:gd name="connsiteX15" fmla="*/ 1308100 w 1879600"/>
                  <a:gd name="connsiteY15" fmla="*/ 1946769 h 2048369"/>
                  <a:gd name="connsiteX16" fmla="*/ 1054100 w 1879600"/>
                  <a:gd name="connsiteY16" fmla="*/ 1972169 h 2048369"/>
                  <a:gd name="connsiteX17" fmla="*/ 660400 w 1879600"/>
                  <a:gd name="connsiteY17" fmla="*/ 1883269 h 2048369"/>
                  <a:gd name="connsiteX18" fmla="*/ 609600 w 1879600"/>
                  <a:gd name="connsiteY18" fmla="*/ 1845169 h 2048369"/>
                  <a:gd name="connsiteX19" fmla="*/ 330200 w 1879600"/>
                  <a:gd name="connsiteY19" fmla="*/ 2048369 h 2048369"/>
                  <a:gd name="connsiteX20" fmla="*/ 0 w 1879600"/>
                  <a:gd name="connsiteY20" fmla="*/ 1845169 h 2048369"/>
                  <a:gd name="connsiteX0" fmla="*/ 12862 w 1562262"/>
                  <a:gd name="connsiteY0" fmla="*/ 2048369 h 2048369"/>
                  <a:gd name="connsiteX1" fmla="*/ 63662 w 1562262"/>
                  <a:gd name="connsiteY1" fmla="*/ 1514969 h 2048369"/>
                  <a:gd name="connsiteX2" fmla="*/ 431962 w 1562262"/>
                  <a:gd name="connsiteY2" fmla="*/ 1197469 h 2048369"/>
                  <a:gd name="connsiteX3" fmla="*/ 622462 w 1562262"/>
                  <a:gd name="connsiteY3" fmla="*/ 854569 h 2048369"/>
                  <a:gd name="connsiteX4" fmla="*/ 914562 w 1562262"/>
                  <a:gd name="connsiteY4" fmla="*/ 524369 h 2048369"/>
                  <a:gd name="connsiteX5" fmla="*/ 1028862 w 1562262"/>
                  <a:gd name="connsiteY5" fmla="*/ 270369 h 2048369"/>
                  <a:gd name="connsiteX6" fmla="*/ 1155862 w 1562262"/>
                  <a:gd name="connsiteY6" fmla="*/ 3669 h 2048369"/>
                  <a:gd name="connsiteX7" fmla="*/ 1308262 w 1562262"/>
                  <a:gd name="connsiteY7" fmla="*/ 92569 h 2048369"/>
                  <a:gd name="connsiteX8" fmla="*/ 1498762 w 1562262"/>
                  <a:gd name="connsiteY8" fmla="*/ 524369 h 2048369"/>
                  <a:gd name="connsiteX9" fmla="*/ 1562262 w 1562262"/>
                  <a:gd name="connsiteY9" fmla="*/ 981569 h 2048369"/>
                  <a:gd name="connsiteX10" fmla="*/ 1549562 w 1562262"/>
                  <a:gd name="connsiteY10" fmla="*/ 1375269 h 2048369"/>
                  <a:gd name="connsiteX11" fmla="*/ 1536862 w 1562262"/>
                  <a:gd name="connsiteY11" fmla="*/ 1565769 h 2048369"/>
                  <a:gd name="connsiteX12" fmla="*/ 1486062 w 1562262"/>
                  <a:gd name="connsiteY12" fmla="*/ 1629269 h 2048369"/>
                  <a:gd name="connsiteX13" fmla="*/ 1371762 w 1562262"/>
                  <a:gd name="connsiteY13" fmla="*/ 1743569 h 2048369"/>
                  <a:gd name="connsiteX14" fmla="*/ 1117762 w 1562262"/>
                  <a:gd name="connsiteY14" fmla="*/ 1908669 h 2048369"/>
                  <a:gd name="connsiteX15" fmla="*/ 990762 w 1562262"/>
                  <a:gd name="connsiteY15" fmla="*/ 1946769 h 2048369"/>
                  <a:gd name="connsiteX16" fmla="*/ 736762 w 1562262"/>
                  <a:gd name="connsiteY16" fmla="*/ 1972169 h 2048369"/>
                  <a:gd name="connsiteX17" fmla="*/ 343062 w 1562262"/>
                  <a:gd name="connsiteY17" fmla="*/ 1883269 h 2048369"/>
                  <a:gd name="connsiteX18" fmla="*/ 292262 w 1562262"/>
                  <a:gd name="connsiteY18" fmla="*/ 1845169 h 2048369"/>
                  <a:gd name="connsiteX19" fmla="*/ 12862 w 1562262"/>
                  <a:gd name="connsiteY19" fmla="*/ 2048369 h 2048369"/>
                  <a:gd name="connsiteX0" fmla="*/ 292262 w 1562262"/>
                  <a:gd name="connsiteY0" fmla="*/ 1845169 h 1972169"/>
                  <a:gd name="connsiteX1" fmla="*/ 63662 w 1562262"/>
                  <a:gd name="connsiteY1" fmla="*/ 1514969 h 1972169"/>
                  <a:gd name="connsiteX2" fmla="*/ 431962 w 1562262"/>
                  <a:gd name="connsiteY2" fmla="*/ 1197469 h 1972169"/>
                  <a:gd name="connsiteX3" fmla="*/ 622462 w 1562262"/>
                  <a:gd name="connsiteY3" fmla="*/ 854569 h 1972169"/>
                  <a:gd name="connsiteX4" fmla="*/ 914562 w 1562262"/>
                  <a:gd name="connsiteY4" fmla="*/ 524369 h 1972169"/>
                  <a:gd name="connsiteX5" fmla="*/ 1028862 w 1562262"/>
                  <a:gd name="connsiteY5" fmla="*/ 270369 h 1972169"/>
                  <a:gd name="connsiteX6" fmla="*/ 1155862 w 1562262"/>
                  <a:gd name="connsiteY6" fmla="*/ 3669 h 1972169"/>
                  <a:gd name="connsiteX7" fmla="*/ 1308262 w 1562262"/>
                  <a:gd name="connsiteY7" fmla="*/ 92569 h 1972169"/>
                  <a:gd name="connsiteX8" fmla="*/ 1498762 w 1562262"/>
                  <a:gd name="connsiteY8" fmla="*/ 524369 h 1972169"/>
                  <a:gd name="connsiteX9" fmla="*/ 1562262 w 1562262"/>
                  <a:gd name="connsiteY9" fmla="*/ 981569 h 1972169"/>
                  <a:gd name="connsiteX10" fmla="*/ 1549562 w 1562262"/>
                  <a:gd name="connsiteY10" fmla="*/ 1375269 h 1972169"/>
                  <a:gd name="connsiteX11" fmla="*/ 1536862 w 1562262"/>
                  <a:gd name="connsiteY11" fmla="*/ 1565769 h 1972169"/>
                  <a:gd name="connsiteX12" fmla="*/ 1486062 w 1562262"/>
                  <a:gd name="connsiteY12" fmla="*/ 1629269 h 1972169"/>
                  <a:gd name="connsiteX13" fmla="*/ 1371762 w 1562262"/>
                  <a:gd name="connsiteY13" fmla="*/ 1743569 h 1972169"/>
                  <a:gd name="connsiteX14" fmla="*/ 1117762 w 1562262"/>
                  <a:gd name="connsiteY14" fmla="*/ 1908669 h 1972169"/>
                  <a:gd name="connsiteX15" fmla="*/ 990762 w 1562262"/>
                  <a:gd name="connsiteY15" fmla="*/ 1946769 h 1972169"/>
                  <a:gd name="connsiteX16" fmla="*/ 736762 w 1562262"/>
                  <a:gd name="connsiteY16" fmla="*/ 1972169 h 1972169"/>
                  <a:gd name="connsiteX17" fmla="*/ 343062 w 1562262"/>
                  <a:gd name="connsiteY17" fmla="*/ 1883269 h 1972169"/>
                  <a:gd name="connsiteX18" fmla="*/ 292262 w 1562262"/>
                  <a:gd name="connsiteY18" fmla="*/ 1845169 h 1972169"/>
                  <a:gd name="connsiteX0" fmla="*/ 640919 w 1910919"/>
                  <a:gd name="connsiteY0" fmla="*/ 1845169 h 1972169"/>
                  <a:gd name="connsiteX1" fmla="*/ 44019 w 1910919"/>
                  <a:gd name="connsiteY1" fmla="*/ 1870569 h 1972169"/>
                  <a:gd name="connsiteX2" fmla="*/ 780619 w 1910919"/>
                  <a:gd name="connsiteY2" fmla="*/ 1197469 h 1972169"/>
                  <a:gd name="connsiteX3" fmla="*/ 971119 w 1910919"/>
                  <a:gd name="connsiteY3" fmla="*/ 854569 h 1972169"/>
                  <a:gd name="connsiteX4" fmla="*/ 1263219 w 1910919"/>
                  <a:gd name="connsiteY4" fmla="*/ 524369 h 1972169"/>
                  <a:gd name="connsiteX5" fmla="*/ 1377519 w 1910919"/>
                  <a:gd name="connsiteY5" fmla="*/ 270369 h 1972169"/>
                  <a:gd name="connsiteX6" fmla="*/ 1504519 w 1910919"/>
                  <a:gd name="connsiteY6" fmla="*/ 3669 h 1972169"/>
                  <a:gd name="connsiteX7" fmla="*/ 1656919 w 1910919"/>
                  <a:gd name="connsiteY7" fmla="*/ 92569 h 1972169"/>
                  <a:gd name="connsiteX8" fmla="*/ 1847419 w 1910919"/>
                  <a:gd name="connsiteY8" fmla="*/ 524369 h 1972169"/>
                  <a:gd name="connsiteX9" fmla="*/ 1910919 w 1910919"/>
                  <a:gd name="connsiteY9" fmla="*/ 981569 h 1972169"/>
                  <a:gd name="connsiteX10" fmla="*/ 1898219 w 1910919"/>
                  <a:gd name="connsiteY10" fmla="*/ 1375269 h 1972169"/>
                  <a:gd name="connsiteX11" fmla="*/ 1885519 w 1910919"/>
                  <a:gd name="connsiteY11" fmla="*/ 1565769 h 1972169"/>
                  <a:gd name="connsiteX12" fmla="*/ 1834719 w 1910919"/>
                  <a:gd name="connsiteY12" fmla="*/ 1629269 h 1972169"/>
                  <a:gd name="connsiteX13" fmla="*/ 1720419 w 1910919"/>
                  <a:gd name="connsiteY13" fmla="*/ 1743569 h 1972169"/>
                  <a:gd name="connsiteX14" fmla="*/ 1466419 w 1910919"/>
                  <a:gd name="connsiteY14" fmla="*/ 1908669 h 1972169"/>
                  <a:gd name="connsiteX15" fmla="*/ 1339419 w 1910919"/>
                  <a:gd name="connsiteY15" fmla="*/ 1946769 h 1972169"/>
                  <a:gd name="connsiteX16" fmla="*/ 1085419 w 1910919"/>
                  <a:gd name="connsiteY16" fmla="*/ 1972169 h 1972169"/>
                  <a:gd name="connsiteX17" fmla="*/ 691719 w 1910919"/>
                  <a:gd name="connsiteY17" fmla="*/ 1883269 h 1972169"/>
                  <a:gd name="connsiteX18" fmla="*/ 640919 w 1910919"/>
                  <a:gd name="connsiteY18" fmla="*/ 1845169 h 1972169"/>
                  <a:gd name="connsiteX0" fmla="*/ 374219 w 1910919"/>
                  <a:gd name="connsiteY0" fmla="*/ 2111869 h 2112402"/>
                  <a:gd name="connsiteX1" fmla="*/ 44019 w 1910919"/>
                  <a:gd name="connsiteY1" fmla="*/ 1870569 h 2112402"/>
                  <a:gd name="connsiteX2" fmla="*/ 780619 w 1910919"/>
                  <a:gd name="connsiteY2" fmla="*/ 1197469 h 2112402"/>
                  <a:gd name="connsiteX3" fmla="*/ 971119 w 1910919"/>
                  <a:gd name="connsiteY3" fmla="*/ 854569 h 2112402"/>
                  <a:gd name="connsiteX4" fmla="*/ 1263219 w 1910919"/>
                  <a:gd name="connsiteY4" fmla="*/ 524369 h 2112402"/>
                  <a:gd name="connsiteX5" fmla="*/ 1377519 w 1910919"/>
                  <a:gd name="connsiteY5" fmla="*/ 270369 h 2112402"/>
                  <a:gd name="connsiteX6" fmla="*/ 1504519 w 1910919"/>
                  <a:gd name="connsiteY6" fmla="*/ 3669 h 2112402"/>
                  <a:gd name="connsiteX7" fmla="*/ 1656919 w 1910919"/>
                  <a:gd name="connsiteY7" fmla="*/ 92569 h 2112402"/>
                  <a:gd name="connsiteX8" fmla="*/ 1847419 w 1910919"/>
                  <a:gd name="connsiteY8" fmla="*/ 524369 h 2112402"/>
                  <a:gd name="connsiteX9" fmla="*/ 1910919 w 1910919"/>
                  <a:gd name="connsiteY9" fmla="*/ 981569 h 2112402"/>
                  <a:gd name="connsiteX10" fmla="*/ 1898219 w 1910919"/>
                  <a:gd name="connsiteY10" fmla="*/ 1375269 h 2112402"/>
                  <a:gd name="connsiteX11" fmla="*/ 1885519 w 1910919"/>
                  <a:gd name="connsiteY11" fmla="*/ 1565769 h 2112402"/>
                  <a:gd name="connsiteX12" fmla="*/ 1834719 w 1910919"/>
                  <a:gd name="connsiteY12" fmla="*/ 1629269 h 2112402"/>
                  <a:gd name="connsiteX13" fmla="*/ 1720419 w 1910919"/>
                  <a:gd name="connsiteY13" fmla="*/ 1743569 h 2112402"/>
                  <a:gd name="connsiteX14" fmla="*/ 1466419 w 1910919"/>
                  <a:gd name="connsiteY14" fmla="*/ 1908669 h 2112402"/>
                  <a:gd name="connsiteX15" fmla="*/ 1339419 w 1910919"/>
                  <a:gd name="connsiteY15" fmla="*/ 1946769 h 2112402"/>
                  <a:gd name="connsiteX16" fmla="*/ 1085419 w 1910919"/>
                  <a:gd name="connsiteY16" fmla="*/ 1972169 h 2112402"/>
                  <a:gd name="connsiteX17" fmla="*/ 691719 w 1910919"/>
                  <a:gd name="connsiteY17" fmla="*/ 1883269 h 2112402"/>
                  <a:gd name="connsiteX18" fmla="*/ 374219 w 1910919"/>
                  <a:gd name="connsiteY18" fmla="*/ 2111869 h 2112402"/>
                  <a:gd name="connsiteX0" fmla="*/ 374219 w 1910919"/>
                  <a:gd name="connsiteY0" fmla="*/ 2111869 h 2113393"/>
                  <a:gd name="connsiteX1" fmla="*/ 44019 w 1910919"/>
                  <a:gd name="connsiteY1" fmla="*/ 1870569 h 2113393"/>
                  <a:gd name="connsiteX2" fmla="*/ 780619 w 1910919"/>
                  <a:gd name="connsiteY2" fmla="*/ 1197469 h 2113393"/>
                  <a:gd name="connsiteX3" fmla="*/ 971119 w 1910919"/>
                  <a:gd name="connsiteY3" fmla="*/ 854569 h 2113393"/>
                  <a:gd name="connsiteX4" fmla="*/ 1263219 w 1910919"/>
                  <a:gd name="connsiteY4" fmla="*/ 524369 h 2113393"/>
                  <a:gd name="connsiteX5" fmla="*/ 1377519 w 1910919"/>
                  <a:gd name="connsiteY5" fmla="*/ 270369 h 2113393"/>
                  <a:gd name="connsiteX6" fmla="*/ 1504519 w 1910919"/>
                  <a:gd name="connsiteY6" fmla="*/ 3669 h 2113393"/>
                  <a:gd name="connsiteX7" fmla="*/ 1656919 w 1910919"/>
                  <a:gd name="connsiteY7" fmla="*/ 92569 h 2113393"/>
                  <a:gd name="connsiteX8" fmla="*/ 1847419 w 1910919"/>
                  <a:gd name="connsiteY8" fmla="*/ 524369 h 2113393"/>
                  <a:gd name="connsiteX9" fmla="*/ 1910919 w 1910919"/>
                  <a:gd name="connsiteY9" fmla="*/ 981569 h 2113393"/>
                  <a:gd name="connsiteX10" fmla="*/ 1898219 w 1910919"/>
                  <a:gd name="connsiteY10" fmla="*/ 1375269 h 2113393"/>
                  <a:gd name="connsiteX11" fmla="*/ 1885519 w 1910919"/>
                  <a:gd name="connsiteY11" fmla="*/ 1565769 h 2113393"/>
                  <a:gd name="connsiteX12" fmla="*/ 1834719 w 1910919"/>
                  <a:gd name="connsiteY12" fmla="*/ 1629269 h 2113393"/>
                  <a:gd name="connsiteX13" fmla="*/ 1720419 w 1910919"/>
                  <a:gd name="connsiteY13" fmla="*/ 1743569 h 2113393"/>
                  <a:gd name="connsiteX14" fmla="*/ 1466419 w 1910919"/>
                  <a:gd name="connsiteY14" fmla="*/ 1908669 h 2113393"/>
                  <a:gd name="connsiteX15" fmla="*/ 1339419 w 1910919"/>
                  <a:gd name="connsiteY15" fmla="*/ 1946769 h 2113393"/>
                  <a:gd name="connsiteX16" fmla="*/ 1085419 w 1910919"/>
                  <a:gd name="connsiteY16" fmla="*/ 1972169 h 2113393"/>
                  <a:gd name="connsiteX17" fmla="*/ 374219 w 1910919"/>
                  <a:gd name="connsiteY17" fmla="*/ 2111869 h 2113393"/>
                  <a:gd name="connsiteX0" fmla="*/ 374219 w 1910919"/>
                  <a:gd name="connsiteY0" fmla="*/ 2111869 h 2147305"/>
                  <a:gd name="connsiteX1" fmla="*/ 44019 w 1910919"/>
                  <a:gd name="connsiteY1" fmla="*/ 1870569 h 2147305"/>
                  <a:gd name="connsiteX2" fmla="*/ 780619 w 1910919"/>
                  <a:gd name="connsiteY2" fmla="*/ 1197469 h 2147305"/>
                  <a:gd name="connsiteX3" fmla="*/ 971119 w 1910919"/>
                  <a:gd name="connsiteY3" fmla="*/ 854569 h 2147305"/>
                  <a:gd name="connsiteX4" fmla="*/ 1263219 w 1910919"/>
                  <a:gd name="connsiteY4" fmla="*/ 524369 h 2147305"/>
                  <a:gd name="connsiteX5" fmla="*/ 1377519 w 1910919"/>
                  <a:gd name="connsiteY5" fmla="*/ 270369 h 2147305"/>
                  <a:gd name="connsiteX6" fmla="*/ 1504519 w 1910919"/>
                  <a:gd name="connsiteY6" fmla="*/ 3669 h 2147305"/>
                  <a:gd name="connsiteX7" fmla="*/ 1656919 w 1910919"/>
                  <a:gd name="connsiteY7" fmla="*/ 92569 h 2147305"/>
                  <a:gd name="connsiteX8" fmla="*/ 1847419 w 1910919"/>
                  <a:gd name="connsiteY8" fmla="*/ 524369 h 2147305"/>
                  <a:gd name="connsiteX9" fmla="*/ 1910919 w 1910919"/>
                  <a:gd name="connsiteY9" fmla="*/ 981569 h 2147305"/>
                  <a:gd name="connsiteX10" fmla="*/ 1898219 w 1910919"/>
                  <a:gd name="connsiteY10" fmla="*/ 1375269 h 2147305"/>
                  <a:gd name="connsiteX11" fmla="*/ 1885519 w 1910919"/>
                  <a:gd name="connsiteY11" fmla="*/ 1565769 h 2147305"/>
                  <a:gd name="connsiteX12" fmla="*/ 1834719 w 1910919"/>
                  <a:gd name="connsiteY12" fmla="*/ 1629269 h 2147305"/>
                  <a:gd name="connsiteX13" fmla="*/ 1720419 w 1910919"/>
                  <a:gd name="connsiteY13" fmla="*/ 1743569 h 2147305"/>
                  <a:gd name="connsiteX14" fmla="*/ 1466419 w 1910919"/>
                  <a:gd name="connsiteY14" fmla="*/ 1908669 h 2147305"/>
                  <a:gd name="connsiteX15" fmla="*/ 1339419 w 1910919"/>
                  <a:gd name="connsiteY15" fmla="*/ 1946769 h 2147305"/>
                  <a:gd name="connsiteX16" fmla="*/ 1110819 w 1910919"/>
                  <a:gd name="connsiteY16" fmla="*/ 2137269 h 2147305"/>
                  <a:gd name="connsiteX17" fmla="*/ 374219 w 1910919"/>
                  <a:gd name="connsiteY17" fmla="*/ 2111869 h 2147305"/>
                  <a:gd name="connsiteX0" fmla="*/ 330200 w 1866900"/>
                  <a:gd name="connsiteY0" fmla="*/ 2111869 h 2147305"/>
                  <a:gd name="connsiteX1" fmla="*/ 0 w 1866900"/>
                  <a:gd name="connsiteY1" fmla="*/ 1870569 h 2147305"/>
                  <a:gd name="connsiteX2" fmla="*/ 927100 w 1866900"/>
                  <a:gd name="connsiteY2" fmla="*/ 854569 h 2147305"/>
                  <a:gd name="connsiteX3" fmla="*/ 1219200 w 1866900"/>
                  <a:gd name="connsiteY3" fmla="*/ 524369 h 2147305"/>
                  <a:gd name="connsiteX4" fmla="*/ 1333500 w 1866900"/>
                  <a:gd name="connsiteY4" fmla="*/ 270369 h 2147305"/>
                  <a:gd name="connsiteX5" fmla="*/ 1460500 w 1866900"/>
                  <a:gd name="connsiteY5" fmla="*/ 3669 h 2147305"/>
                  <a:gd name="connsiteX6" fmla="*/ 1612900 w 1866900"/>
                  <a:gd name="connsiteY6" fmla="*/ 92569 h 2147305"/>
                  <a:gd name="connsiteX7" fmla="*/ 1803400 w 1866900"/>
                  <a:gd name="connsiteY7" fmla="*/ 524369 h 2147305"/>
                  <a:gd name="connsiteX8" fmla="*/ 1866900 w 1866900"/>
                  <a:gd name="connsiteY8" fmla="*/ 981569 h 2147305"/>
                  <a:gd name="connsiteX9" fmla="*/ 1854200 w 1866900"/>
                  <a:gd name="connsiteY9" fmla="*/ 1375269 h 2147305"/>
                  <a:gd name="connsiteX10" fmla="*/ 1841500 w 1866900"/>
                  <a:gd name="connsiteY10" fmla="*/ 1565769 h 2147305"/>
                  <a:gd name="connsiteX11" fmla="*/ 1790700 w 1866900"/>
                  <a:gd name="connsiteY11" fmla="*/ 1629269 h 2147305"/>
                  <a:gd name="connsiteX12" fmla="*/ 1676400 w 1866900"/>
                  <a:gd name="connsiteY12" fmla="*/ 1743569 h 2147305"/>
                  <a:gd name="connsiteX13" fmla="*/ 1422400 w 1866900"/>
                  <a:gd name="connsiteY13" fmla="*/ 1908669 h 2147305"/>
                  <a:gd name="connsiteX14" fmla="*/ 1295400 w 1866900"/>
                  <a:gd name="connsiteY14" fmla="*/ 1946769 h 2147305"/>
                  <a:gd name="connsiteX15" fmla="*/ 1066800 w 1866900"/>
                  <a:gd name="connsiteY15" fmla="*/ 2137269 h 2147305"/>
                  <a:gd name="connsiteX16" fmla="*/ 330200 w 1866900"/>
                  <a:gd name="connsiteY16" fmla="*/ 2111869 h 2147305"/>
                  <a:gd name="connsiteX0" fmla="*/ 330200 w 1866900"/>
                  <a:gd name="connsiteY0" fmla="*/ 2111869 h 2147305"/>
                  <a:gd name="connsiteX1" fmla="*/ 0 w 1866900"/>
                  <a:gd name="connsiteY1" fmla="*/ 1870569 h 2147305"/>
                  <a:gd name="connsiteX2" fmla="*/ 800100 w 1866900"/>
                  <a:gd name="connsiteY2" fmla="*/ 930769 h 2147305"/>
                  <a:gd name="connsiteX3" fmla="*/ 1219200 w 1866900"/>
                  <a:gd name="connsiteY3" fmla="*/ 524369 h 2147305"/>
                  <a:gd name="connsiteX4" fmla="*/ 1333500 w 1866900"/>
                  <a:gd name="connsiteY4" fmla="*/ 270369 h 2147305"/>
                  <a:gd name="connsiteX5" fmla="*/ 1460500 w 1866900"/>
                  <a:gd name="connsiteY5" fmla="*/ 3669 h 2147305"/>
                  <a:gd name="connsiteX6" fmla="*/ 1612900 w 1866900"/>
                  <a:gd name="connsiteY6" fmla="*/ 92569 h 2147305"/>
                  <a:gd name="connsiteX7" fmla="*/ 1803400 w 1866900"/>
                  <a:gd name="connsiteY7" fmla="*/ 524369 h 2147305"/>
                  <a:gd name="connsiteX8" fmla="*/ 1866900 w 1866900"/>
                  <a:gd name="connsiteY8" fmla="*/ 981569 h 2147305"/>
                  <a:gd name="connsiteX9" fmla="*/ 1854200 w 1866900"/>
                  <a:gd name="connsiteY9" fmla="*/ 1375269 h 2147305"/>
                  <a:gd name="connsiteX10" fmla="*/ 1841500 w 1866900"/>
                  <a:gd name="connsiteY10" fmla="*/ 1565769 h 2147305"/>
                  <a:gd name="connsiteX11" fmla="*/ 1790700 w 1866900"/>
                  <a:gd name="connsiteY11" fmla="*/ 1629269 h 2147305"/>
                  <a:gd name="connsiteX12" fmla="*/ 1676400 w 1866900"/>
                  <a:gd name="connsiteY12" fmla="*/ 1743569 h 2147305"/>
                  <a:gd name="connsiteX13" fmla="*/ 1422400 w 1866900"/>
                  <a:gd name="connsiteY13" fmla="*/ 1908669 h 2147305"/>
                  <a:gd name="connsiteX14" fmla="*/ 1295400 w 1866900"/>
                  <a:gd name="connsiteY14" fmla="*/ 1946769 h 2147305"/>
                  <a:gd name="connsiteX15" fmla="*/ 1066800 w 1866900"/>
                  <a:gd name="connsiteY15" fmla="*/ 2137269 h 2147305"/>
                  <a:gd name="connsiteX16" fmla="*/ 330200 w 1866900"/>
                  <a:gd name="connsiteY16" fmla="*/ 2111869 h 2147305"/>
                  <a:gd name="connsiteX0" fmla="*/ 330200 w 1866900"/>
                  <a:gd name="connsiteY0" fmla="*/ 2111869 h 2147305"/>
                  <a:gd name="connsiteX1" fmla="*/ 0 w 1866900"/>
                  <a:gd name="connsiteY1" fmla="*/ 1870569 h 2147305"/>
                  <a:gd name="connsiteX2" fmla="*/ 800100 w 1866900"/>
                  <a:gd name="connsiteY2" fmla="*/ 930769 h 2147305"/>
                  <a:gd name="connsiteX3" fmla="*/ 1219200 w 1866900"/>
                  <a:gd name="connsiteY3" fmla="*/ 524369 h 2147305"/>
                  <a:gd name="connsiteX4" fmla="*/ 1333500 w 1866900"/>
                  <a:gd name="connsiteY4" fmla="*/ 270369 h 2147305"/>
                  <a:gd name="connsiteX5" fmla="*/ 1460500 w 1866900"/>
                  <a:gd name="connsiteY5" fmla="*/ 3669 h 2147305"/>
                  <a:gd name="connsiteX6" fmla="*/ 1612900 w 1866900"/>
                  <a:gd name="connsiteY6" fmla="*/ 92569 h 2147305"/>
                  <a:gd name="connsiteX7" fmla="*/ 1803400 w 1866900"/>
                  <a:gd name="connsiteY7" fmla="*/ 524369 h 2147305"/>
                  <a:gd name="connsiteX8" fmla="*/ 1866900 w 1866900"/>
                  <a:gd name="connsiteY8" fmla="*/ 981569 h 2147305"/>
                  <a:gd name="connsiteX9" fmla="*/ 1854200 w 1866900"/>
                  <a:gd name="connsiteY9" fmla="*/ 1375269 h 2147305"/>
                  <a:gd name="connsiteX10" fmla="*/ 1841500 w 1866900"/>
                  <a:gd name="connsiteY10" fmla="*/ 1565769 h 2147305"/>
                  <a:gd name="connsiteX11" fmla="*/ 1790700 w 1866900"/>
                  <a:gd name="connsiteY11" fmla="*/ 1629269 h 2147305"/>
                  <a:gd name="connsiteX12" fmla="*/ 1676400 w 1866900"/>
                  <a:gd name="connsiteY12" fmla="*/ 1743569 h 2147305"/>
                  <a:gd name="connsiteX13" fmla="*/ 1422400 w 1866900"/>
                  <a:gd name="connsiteY13" fmla="*/ 1908669 h 2147305"/>
                  <a:gd name="connsiteX14" fmla="*/ 1295400 w 1866900"/>
                  <a:gd name="connsiteY14" fmla="*/ 1946769 h 2147305"/>
                  <a:gd name="connsiteX15" fmla="*/ 1066800 w 1866900"/>
                  <a:gd name="connsiteY15" fmla="*/ 2137269 h 2147305"/>
                  <a:gd name="connsiteX16" fmla="*/ 330200 w 1866900"/>
                  <a:gd name="connsiteY16" fmla="*/ 2111869 h 2147305"/>
                  <a:gd name="connsiteX0" fmla="*/ 333104 w 1869804"/>
                  <a:gd name="connsiteY0" fmla="*/ 2111869 h 2147305"/>
                  <a:gd name="connsiteX1" fmla="*/ 2904 w 1869804"/>
                  <a:gd name="connsiteY1" fmla="*/ 1870569 h 2147305"/>
                  <a:gd name="connsiteX2" fmla="*/ 803004 w 1869804"/>
                  <a:gd name="connsiteY2" fmla="*/ 930769 h 2147305"/>
                  <a:gd name="connsiteX3" fmla="*/ 1222104 w 1869804"/>
                  <a:gd name="connsiteY3" fmla="*/ 524369 h 2147305"/>
                  <a:gd name="connsiteX4" fmla="*/ 1336404 w 1869804"/>
                  <a:gd name="connsiteY4" fmla="*/ 270369 h 2147305"/>
                  <a:gd name="connsiteX5" fmla="*/ 1463404 w 1869804"/>
                  <a:gd name="connsiteY5" fmla="*/ 3669 h 2147305"/>
                  <a:gd name="connsiteX6" fmla="*/ 1615804 w 1869804"/>
                  <a:gd name="connsiteY6" fmla="*/ 92569 h 2147305"/>
                  <a:gd name="connsiteX7" fmla="*/ 1806304 w 1869804"/>
                  <a:gd name="connsiteY7" fmla="*/ 524369 h 2147305"/>
                  <a:gd name="connsiteX8" fmla="*/ 1869804 w 1869804"/>
                  <a:gd name="connsiteY8" fmla="*/ 981569 h 2147305"/>
                  <a:gd name="connsiteX9" fmla="*/ 1857104 w 1869804"/>
                  <a:gd name="connsiteY9" fmla="*/ 1375269 h 2147305"/>
                  <a:gd name="connsiteX10" fmla="*/ 1844404 w 1869804"/>
                  <a:gd name="connsiteY10" fmla="*/ 1565769 h 2147305"/>
                  <a:gd name="connsiteX11" fmla="*/ 1793604 w 1869804"/>
                  <a:gd name="connsiteY11" fmla="*/ 1629269 h 2147305"/>
                  <a:gd name="connsiteX12" fmla="*/ 1679304 w 1869804"/>
                  <a:gd name="connsiteY12" fmla="*/ 1743569 h 2147305"/>
                  <a:gd name="connsiteX13" fmla="*/ 1425304 w 1869804"/>
                  <a:gd name="connsiteY13" fmla="*/ 1908669 h 2147305"/>
                  <a:gd name="connsiteX14" fmla="*/ 1298304 w 1869804"/>
                  <a:gd name="connsiteY14" fmla="*/ 1946769 h 2147305"/>
                  <a:gd name="connsiteX15" fmla="*/ 1069704 w 1869804"/>
                  <a:gd name="connsiteY15" fmla="*/ 2137269 h 2147305"/>
                  <a:gd name="connsiteX16" fmla="*/ 333104 w 1869804"/>
                  <a:gd name="connsiteY16" fmla="*/ 2111869 h 2147305"/>
                  <a:gd name="connsiteX0" fmla="*/ 333104 w 1869804"/>
                  <a:gd name="connsiteY0" fmla="*/ 2111869 h 2147305"/>
                  <a:gd name="connsiteX1" fmla="*/ 2904 w 1869804"/>
                  <a:gd name="connsiteY1" fmla="*/ 1870569 h 2147305"/>
                  <a:gd name="connsiteX2" fmla="*/ 803004 w 1869804"/>
                  <a:gd name="connsiteY2" fmla="*/ 930769 h 2147305"/>
                  <a:gd name="connsiteX3" fmla="*/ 1222104 w 1869804"/>
                  <a:gd name="connsiteY3" fmla="*/ 524369 h 2147305"/>
                  <a:gd name="connsiteX4" fmla="*/ 1336404 w 1869804"/>
                  <a:gd name="connsiteY4" fmla="*/ 270369 h 2147305"/>
                  <a:gd name="connsiteX5" fmla="*/ 1463404 w 1869804"/>
                  <a:gd name="connsiteY5" fmla="*/ 3669 h 2147305"/>
                  <a:gd name="connsiteX6" fmla="*/ 1615804 w 1869804"/>
                  <a:gd name="connsiteY6" fmla="*/ 92569 h 2147305"/>
                  <a:gd name="connsiteX7" fmla="*/ 1806304 w 1869804"/>
                  <a:gd name="connsiteY7" fmla="*/ 524369 h 2147305"/>
                  <a:gd name="connsiteX8" fmla="*/ 1869804 w 1869804"/>
                  <a:gd name="connsiteY8" fmla="*/ 981569 h 2147305"/>
                  <a:gd name="connsiteX9" fmla="*/ 1857104 w 1869804"/>
                  <a:gd name="connsiteY9" fmla="*/ 1375269 h 2147305"/>
                  <a:gd name="connsiteX10" fmla="*/ 1844404 w 1869804"/>
                  <a:gd name="connsiteY10" fmla="*/ 1565769 h 2147305"/>
                  <a:gd name="connsiteX11" fmla="*/ 1793604 w 1869804"/>
                  <a:gd name="connsiteY11" fmla="*/ 1629269 h 2147305"/>
                  <a:gd name="connsiteX12" fmla="*/ 1679304 w 1869804"/>
                  <a:gd name="connsiteY12" fmla="*/ 1743569 h 2147305"/>
                  <a:gd name="connsiteX13" fmla="*/ 1425304 w 1869804"/>
                  <a:gd name="connsiteY13" fmla="*/ 1908669 h 2147305"/>
                  <a:gd name="connsiteX14" fmla="*/ 1298304 w 1869804"/>
                  <a:gd name="connsiteY14" fmla="*/ 1946769 h 2147305"/>
                  <a:gd name="connsiteX15" fmla="*/ 1069704 w 1869804"/>
                  <a:gd name="connsiteY15" fmla="*/ 2137269 h 2147305"/>
                  <a:gd name="connsiteX16" fmla="*/ 333104 w 1869804"/>
                  <a:gd name="connsiteY16" fmla="*/ 2111869 h 2147305"/>
                  <a:gd name="connsiteX0" fmla="*/ 472804 w 1869804"/>
                  <a:gd name="connsiteY0" fmla="*/ 2200769 h 2204884"/>
                  <a:gd name="connsiteX1" fmla="*/ 2904 w 1869804"/>
                  <a:gd name="connsiteY1" fmla="*/ 1870569 h 2204884"/>
                  <a:gd name="connsiteX2" fmla="*/ 803004 w 1869804"/>
                  <a:gd name="connsiteY2" fmla="*/ 930769 h 2204884"/>
                  <a:gd name="connsiteX3" fmla="*/ 1222104 w 1869804"/>
                  <a:gd name="connsiteY3" fmla="*/ 524369 h 2204884"/>
                  <a:gd name="connsiteX4" fmla="*/ 1336404 w 1869804"/>
                  <a:gd name="connsiteY4" fmla="*/ 270369 h 2204884"/>
                  <a:gd name="connsiteX5" fmla="*/ 1463404 w 1869804"/>
                  <a:gd name="connsiteY5" fmla="*/ 3669 h 2204884"/>
                  <a:gd name="connsiteX6" fmla="*/ 1615804 w 1869804"/>
                  <a:gd name="connsiteY6" fmla="*/ 92569 h 2204884"/>
                  <a:gd name="connsiteX7" fmla="*/ 1806304 w 1869804"/>
                  <a:gd name="connsiteY7" fmla="*/ 524369 h 2204884"/>
                  <a:gd name="connsiteX8" fmla="*/ 1869804 w 1869804"/>
                  <a:gd name="connsiteY8" fmla="*/ 981569 h 2204884"/>
                  <a:gd name="connsiteX9" fmla="*/ 1857104 w 1869804"/>
                  <a:gd name="connsiteY9" fmla="*/ 1375269 h 2204884"/>
                  <a:gd name="connsiteX10" fmla="*/ 1844404 w 1869804"/>
                  <a:gd name="connsiteY10" fmla="*/ 1565769 h 2204884"/>
                  <a:gd name="connsiteX11" fmla="*/ 1793604 w 1869804"/>
                  <a:gd name="connsiteY11" fmla="*/ 1629269 h 2204884"/>
                  <a:gd name="connsiteX12" fmla="*/ 1679304 w 1869804"/>
                  <a:gd name="connsiteY12" fmla="*/ 1743569 h 2204884"/>
                  <a:gd name="connsiteX13" fmla="*/ 1425304 w 1869804"/>
                  <a:gd name="connsiteY13" fmla="*/ 1908669 h 2204884"/>
                  <a:gd name="connsiteX14" fmla="*/ 1298304 w 1869804"/>
                  <a:gd name="connsiteY14" fmla="*/ 1946769 h 2204884"/>
                  <a:gd name="connsiteX15" fmla="*/ 1069704 w 1869804"/>
                  <a:gd name="connsiteY15" fmla="*/ 2137269 h 2204884"/>
                  <a:gd name="connsiteX16" fmla="*/ 472804 w 1869804"/>
                  <a:gd name="connsiteY16" fmla="*/ 2200769 h 2204884"/>
                  <a:gd name="connsiteX0" fmla="*/ 472804 w 1869804"/>
                  <a:gd name="connsiteY0" fmla="*/ 2200769 h 2205369"/>
                  <a:gd name="connsiteX1" fmla="*/ 2904 w 1869804"/>
                  <a:gd name="connsiteY1" fmla="*/ 1870569 h 2205369"/>
                  <a:gd name="connsiteX2" fmla="*/ 803004 w 1869804"/>
                  <a:gd name="connsiteY2" fmla="*/ 930769 h 2205369"/>
                  <a:gd name="connsiteX3" fmla="*/ 1222104 w 1869804"/>
                  <a:gd name="connsiteY3" fmla="*/ 524369 h 2205369"/>
                  <a:gd name="connsiteX4" fmla="*/ 1336404 w 1869804"/>
                  <a:gd name="connsiteY4" fmla="*/ 270369 h 2205369"/>
                  <a:gd name="connsiteX5" fmla="*/ 1463404 w 1869804"/>
                  <a:gd name="connsiteY5" fmla="*/ 3669 h 2205369"/>
                  <a:gd name="connsiteX6" fmla="*/ 1615804 w 1869804"/>
                  <a:gd name="connsiteY6" fmla="*/ 92569 h 2205369"/>
                  <a:gd name="connsiteX7" fmla="*/ 1806304 w 1869804"/>
                  <a:gd name="connsiteY7" fmla="*/ 524369 h 2205369"/>
                  <a:gd name="connsiteX8" fmla="*/ 1869804 w 1869804"/>
                  <a:gd name="connsiteY8" fmla="*/ 981569 h 2205369"/>
                  <a:gd name="connsiteX9" fmla="*/ 1857104 w 1869804"/>
                  <a:gd name="connsiteY9" fmla="*/ 1375269 h 2205369"/>
                  <a:gd name="connsiteX10" fmla="*/ 1844404 w 1869804"/>
                  <a:gd name="connsiteY10" fmla="*/ 1565769 h 2205369"/>
                  <a:gd name="connsiteX11" fmla="*/ 1793604 w 1869804"/>
                  <a:gd name="connsiteY11" fmla="*/ 1629269 h 2205369"/>
                  <a:gd name="connsiteX12" fmla="*/ 1679304 w 1869804"/>
                  <a:gd name="connsiteY12" fmla="*/ 1743569 h 2205369"/>
                  <a:gd name="connsiteX13" fmla="*/ 1425304 w 1869804"/>
                  <a:gd name="connsiteY13" fmla="*/ 1908669 h 2205369"/>
                  <a:gd name="connsiteX14" fmla="*/ 1069704 w 1869804"/>
                  <a:gd name="connsiteY14" fmla="*/ 2137269 h 2205369"/>
                  <a:gd name="connsiteX15" fmla="*/ 472804 w 1869804"/>
                  <a:gd name="connsiteY15" fmla="*/ 2200769 h 2205369"/>
                  <a:gd name="connsiteX0" fmla="*/ 472804 w 1869804"/>
                  <a:gd name="connsiteY0" fmla="*/ 2200769 h 2205369"/>
                  <a:gd name="connsiteX1" fmla="*/ 2904 w 1869804"/>
                  <a:gd name="connsiteY1" fmla="*/ 1870569 h 2205369"/>
                  <a:gd name="connsiteX2" fmla="*/ 803004 w 1869804"/>
                  <a:gd name="connsiteY2" fmla="*/ 930769 h 2205369"/>
                  <a:gd name="connsiteX3" fmla="*/ 1222104 w 1869804"/>
                  <a:gd name="connsiteY3" fmla="*/ 524369 h 2205369"/>
                  <a:gd name="connsiteX4" fmla="*/ 1336404 w 1869804"/>
                  <a:gd name="connsiteY4" fmla="*/ 270369 h 2205369"/>
                  <a:gd name="connsiteX5" fmla="*/ 1463404 w 1869804"/>
                  <a:gd name="connsiteY5" fmla="*/ 3669 h 2205369"/>
                  <a:gd name="connsiteX6" fmla="*/ 1615804 w 1869804"/>
                  <a:gd name="connsiteY6" fmla="*/ 92569 h 2205369"/>
                  <a:gd name="connsiteX7" fmla="*/ 1806304 w 1869804"/>
                  <a:gd name="connsiteY7" fmla="*/ 524369 h 2205369"/>
                  <a:gd name="connsiteX8" fmla="*/ 1869804 w 1869804"/>
                  <a:gd name="connsiteY8" fmla="*/ 981569 h 2205369"/>
                  <a:gd name="connsiteX9" fmla="*/ 1857104 w 1869804"/>
                  <a:gd name="connsiteY9" fmla="*/ 1375269 h 2205369"/>
                  <a:gd name="connsiteX10" fmla="*/ 1844404 w 1869804"/>
                  <a:gd name="connsiteY10" fmla="*/ 1565769 h 2205369"/>
                  <a:gd name="connsiteX11" fmla="*/ 1679304 w 1869804"/>
                  <a:gd name="connsiteY11" fmla="*/ 1743569 h 2205369"/>
                  <a:gd name="connsiteX12" fmla="*/ 1425304 w 1869804"/>
                  <a:gd name="connsiteY12" fmla="*/ 1908669 h 2205369"/>
                  <a:gd name="connsiteX13" fmla="*/ 1069704 w 1869804"/>
                  <a:gd name="connsiteY13" fmla="*/ 2137269 h 2205369"/>
                  <a:gd name="connsiteX14" fmla="*/ 472804 w 1869804"/>
                  <a:gd name="connsiteY14" fmla="*/ 2200769 h 2205369"/>
                  <a:gd name="connsiteX0" fmla="*/ 472804 w 1873122"/>
                  <a:gd name="connsiteY0" fmla="*/ 2200769 h 2205369"/>
                  <a:gd name="connsiteX1" fmla="*/ 2904 w 1873122"/>
                  <a:gd name="connsiteY1" fmla="*/ 1870569 h 2205369"/>
                  <a:gd name="connsiteX2" fmla="*/ 803004 w 1873122"/>
                  <a:gd name="connsiteY2" fmla="*/ 930769 h 2205369"/>
                  <a:gd name="connsiteX3" fmla="*/ 1222104 w 1873122"/>
                  <a:gd name="connsiteY3" fmla="*/ 524369 h 2205369"/>
                  <a:gd name="connsiteX4" fmla="*/ 1336404 w 1873122"/>
                  <a:gd name="connsiteY4" fmla="*/ 270369 h 2205369"/>
                  <a:gd name="connsiteX5" fmla="*/ 1463404 w 1873122"/>
                  <a:gd name="connsiteY5" fmla="*/ 3669 h 2205369"/>
                  <a:gd name="connsiteX6" fmla="*/ 1615804 w 1873122"/>
                  <a:gd name="connsiteY6" fmla="*/ 92569 h 2205369"/>
                  <a:gd name="connsiteX7" fmla="*/ 1806304 w 1873122"/>
                  <a:gd name="connsiteY7" fmla="*/ 524369 h 2205369"/>
                  <a:gd name="connsiteX8" fmla="*/ 1869804 w 1873122"/>
                  <a:gd name="connsiteY8" fmla="*/ 981569 h 2205369"/>
                  <a:gd name="connsiteX9" fmla="*/ 1844404 w 1873122"/>
                  <a:gd name="connsiteY9" fmla="*/ 1565769 h 2205369"/>
                  <a:gd name="connsiteX10" fmla="*/ 1679304 w 1873122"/>
                  <a:gd name="connsiteY10" fmla="*/ 1743569 h 2205369"/>
                  <a:gd name="connsiteX11" fmla="*/ 1425304 w 1873122"/>
                  <a:gd name="connsiteY11" fmla="*/ 1908669 h 2205369"/>
                  <a:gd name="connsiteX12" fmla="*/ 1069704 w 1873122"/>
                  <a:gd name="connsiteY12" fmla="*/ 2137269 h 2205369"/>
                  <a:gd name="connsiteX13" fmla="*/ 472804 w 1873122"/>
                  <a:gd name="connsiteY13" fmla="*/ 2200769 h 2205369"/>
                  <a:gd name="connsiteX0" fmla="*/ 472804 w 1873122"/>
                  <a:gd name="connsiteY0" fmla="*/ 2202405 h 2207005"/>
                  <a:gd name="connsiteX1" fmla="*/ 2904 w 1873122"/>
                  <a:gd name="connsiteY1" fmla="*/ 1872205 h 2207005"/>
                  <a:gd name="connsiteX2" fmla="*/ 803004 w 1873122"/>
                  <a:gd name="connsiteY2" fmla="*/ 932405 h 2207005"/>
                  <a:gd name="connsiteX3" fmla="*/ 1222104 w 1873122"/>
                  <a:gd name="connsiteY3" fmla="*/ 526005 h 2207005"/>
                  <a:gd name="connsiteX4" fmla="*/ 1336404 w 1873122"/>
                  <a:gd name="connsiteY4" fmla="*/ 272005 h 2207005"/>
                  <a:gd name="connsiteX5" fmla="*/ 1463404 w 1873122"/>
                  <a:gd name="connsiteY5" fmla="*/ 5305 h 2207005"/>
                  <a:gd name="connsiteX6" fmla="*/ 1806304 w 1873122"/>
                  <a:gd name="connsiteY6" fmla="*/ 526005 h 2207005"/>
                  <a:gd name="connsiteX7" fmla="*/ 1869804 w 1873122"/>
                  <a:gd name="connsiteY7" fmla="*/ 983205 h 2207005"/>
                  <a:gd name="connsiteX8" fmla="*/ 1844404 w 1873122"/>
                  <a:gd name="connsiteY8" fmla="*/ 1567405 h 2207005"/>
                  <a:gd name="connsiteX9" fmla="*/ 1679304 w 1873122"/>
                  <a:gd name="connsiteY9" fmla="*/ 1745205 h 2207005"/>
                  <a:gd name="connsiteX10" fmla="*/ 1425304 w 1873122"/>
                  <a:gd name="connsiteY10" fmla="*/ 1910305 h 2207005"/>
                  <a:gd name="connsiteX11" fmla="*/ 1069704 w 1873122"/>
                  <a:gd name="connsiteY11" fmla="*/ 2138905 h 2207005"/>
                  <a:gd name="connsiteX12" fmla="*/ 472804 w 1873122"/>
                  <a:gd name="connsiteY12" fmla="*/ 2202405 h 2207005"/>
                  <a:gd name="connsiteX0" fmla="*/ 472804 w 1873122"/>
                  <a:gd name="connsiteY0" fmla="*/ 2197357 h 2201957"/>
                  <a:gd name="connsiteX1" fmla="*/ 2904 w 1873122"/>
                  <a:gd name="connsiteY1" fmla="*/ 1867157 h 2201957"/>
                  <a:gd name="connsiteX2" fmla="*/ 803004 w 1873122"/>
                  <a:gd name="connsiteY2" fmla="*/ 927357 h 2201957"/>
                  <a:gd name="connsiteX3" fmla="*/ 1222104 w 1873122"/>
                  <a:gd name="connsiteY3" fmla="*/ 520957 h 2201957"/>
                  <a:gd name="connsiteX4" fmla="*/ 1336404 w 1873122"/>
                  <a:gd name="connsiteY4" fmla="*/ 266957 h 2201957"/>
                  <a:gd name="connsiteX5" fmla="*/ 1463404 w 1873122"/>
                  <a:gd name="connsiteY5" fmla="*/ 257 h 2201957"/>
                  <a:gd name="connsiteX6" fmla="*/ 1806304 w 1873122"/>
                  <a:gd name="connsiteY6" fmla="*/ 520957 h 2201957"/>
                  <a:gd name="connsiteX7" fmla="*/ 1869804 w 1873122"/>
                  <a:gd name="connsiteY7" fmla="*/ 978157 h 2201957"/>
                  <a:gd name="connsiteX8" fmla="*/ 1844404 w 1873122"/>
                  <a:gd name="connsiteY8" fmla="*/ 1562357 h 2201957"/>
                  <a:gd name="connsiteX9" fmla="*/ 1679304 w 1873122"/>
                  <a:gd name="connsiteY9" fmla="*/ 1740157 h 2201957"/>
                  <a:gd name="connsiteX10" fmla="*/ 1425304 w 1873122"/>
                  <a:gd name="connsiteY10" fmla="*/ 1905257 h 2201957"/>
                  <a:gd name="connsiteX11" fmla="*/ 1069704 w 1873122"/>
                  <a:gd name="connsiteY11" fmla="*/ 2133857 h 2201957"/>
                  <a:gd name="connsiteX12" fmla="*/ 472804 w 1873122"/>
                  <a:gd name="connsiteY12" fmla="*/ 2197357 h 2201957"/>
                  <a:gd name="connsiteX0" fmla="*/ 472804 w 1873122"/>
                  <a:gd name="connsiteY0" fmla="*/ 2198607 h 2203207"/>
                  <a:gd name="connsiteX1" fmla="*/ 2904 w 1873122"/>
                  <a:gd name="connsiteY1" fmla="*/ 1868407 h 2203207"/>
                  <a:gd name="connsiteX2" fmla="*/ 803004 w 1873122"/>
                  <a:gd name="connsiteY2" fmla="*/ 928607 h 2203207"/>
                  <a:gd name="connsiteX3" fmla="*/ 1222104 w 1873122"/>
                  <a:gd name="connsiteY3" fmla="*/ 522207 h 2203207"/>
                  <a:gd name="connsiteX4" fmla="*/ 1336404 w 1873122"/>
                  <a:gd name="connsiteY4" fmla="*/ 268207 h 2203207"/>
                  <a:gd name="connsiteX5" fmla="*/ 1463404 w 1873122"/>
                  <a:gd name="connsiteY5" fmla="*/ 1507 h 2203207"/>
                  <a:gd name="connsiteX6" fmla="*/ 1806304 w 1873122"/>
                  <a:gd name="connsiteY6" fmla="*/ 522207 h 2203207"/>
                  <a:gd name="connsiteX7" fmla="*/ 1869804 w 1873122"/>
                  <a:gd name="connsiteY7" fmla="*/ 979407 h 2203207"/>
                  <a:gd name="connsiteX8" fmla="*/ 1844404 w 1873122"/>
                  <a:gd name="connsiteY8" fmla="*/ 1563607 h 2203207"/>
                  <a:gd name="connsiteX9" fmla="*/ 1679304 w 1873122"/>
                  <a:gd name="connsiteY9" fmla="*/ 1741407 h 2203207"/>
                  <a:gd name="connsiteX10" fmla="*/ 1425304 w 1873122"/>
                  <a:gd name="connsiteY10" fmla="*/ 1906507 h 2203207"/>
                  <a:gd name="connsiteX11" fmla="*/ 1069704 w 1873122"/>
                  <a:gd name="connsiteY11" fmla="*/ 2135107 h 2203207"/>
                  <a:gd name="connsiteX12" fmla="*/ 472804 w 1873122"/>
                  <a:gd name="connsiteY12" fmla="*/ 2198607 h 2203207"/>
                  <a:gd name="connsiteX0" fmla="*/ 472804 w 1873122"/>
                  <a:gd name="connsiteY0" fmla="*/ 2197100 h 2201700"/>
                  <a:gd name="connsiteX1" fmla="*/ 2904 w 1873122"/>
                  <a:gd name="connsiteY1" fmla="*/ 1866900 h 2201700"/>
                  <a:gd name="connsiteX2" fmla="*/ 803004 w 1873122"/>
                  <a:gd name="connsiteY2" fmla="*/ 927100 h 2201700"/>
                  <a:gd name="connsiteX3" fmla="*/ 1222104 w 1873122"/>
                  <a:gd name="connsiteY3" fmla="*/ 520700 h 2201700"/>
                  <a:gd name="connsiteX4" fmla="*/ 1463404 w 1873122"/>
                  <a:gd name="connsiteY4" fmla="*/ 0 h 2201700"/>
                  <a:gd name="connsiteX5" fmla="*/ 1806304 w 1873122"/>
                  <a:gd name="connsiteY5" fmla="*/ 520700 h 2201700"/>
                  <a:gd name="connsiteX6" fmla="*/ 1869804 w 1873122"/>
                  <a:gd name="connsiteY6" fmla="*/ 977900 h 2201700"/>
                  <a:gd name="connsiteX7" fmla="*/ 1844404 w 1873122"/>
                  <a:gd name="connsiteY7" fmla="*/ 1562100 h 2201700"/>
                  <a:gd name="connsiteX8" fmla="*/ 1679304 w 1873122"/>
                  <a:gd name="connsiteY8" fmla="*/ 1739900 h 2201700"/>
                  <a:gd name="connsiteX9" fmla="*/ 1425304 w 1873122"/>
                  <a:gd name="connsiteY9" fmla="*/ 1905000 h 2201700"/>
                  <a:gd name="connsiteX10" fmla="*/ 1069704 w 1873122"/>
                  <a:gd name="connsiteY10" fmla="*/ 2133600 h 2201700"/>
                  <a:gd name="connsiteX11" fmla="*/ 472804 w 1873122"/>
                  <a:gd name="connsiteY11" fmla="*/ 2197100 h 2201700"/>
                  <a:gd name="connsiteX0" fmla="*/ 471672 w 1871990"/>
                  <a:gd name="connsiteY0" fmla="*/ 2197361 h 2201961"/>
                  <a:gd name="connsiteX1" fmla="*/ 1772 w 1871990"/>
                  <a:gd name="connsiteY1" fmla="*/ 1867161 h 2201961"/>
                  <a:gd name="connsiteX2" fmla="*/ 801872 w 1871990"/>
                  <a:gd name="connsiteY2" fmla="*/ 927361 h 2201961"/>
                  <a:gd name="connsiteX3" fmla="*/ 1106672 w 1871990"/>
                  <a:gd name="connsiteY3" fmla="*/ 457461 h 2201961"/>
                  <a:gd name="connsiteX4" fmla="*/ 1462272 w 1871990"/>
                  <a:gd name="connsiteY4" fmla="*/ 261 h 2201961"/>
                  <a:gd name="connsiteX5" fmla="*/ 1805172 w 1871990"/>
                  <a:gd name="connsiteY5" fmla="*/ 520961 h 2201961"/>
                  <a:gd name="connsiteX6" fmla="*/ 1868672 w 1871990"/>
                  <a:gd name="connsiteY6" fmla="*/ 978161 h 2201961"/>
                  <a:gd name="connsiteX7" fmla="*/ 1843272 w 1871990"/>
                  <a:gd name="connsiteY7" fmla="*/ 1562361 h 2201961"/>
                  <a:gd name="connsiteX8" fmla="*/ 1678172 w 1871990"/>
                  <a:gd name="connsiteY8" fmla="*/ 1740161 h 2201961"/>
                  <a:gd name="connsiteX9" fmla="*/ 1424172 w 1871990"/>
                  <a:gd name="connsiteY9" fmla="*/ 1905261 h 2201961"/>
                  <a:gd name="connsiteX10" fmla="*/ 1068572 w 1871990"/>
                  <a:gd name="connsiteY10" fmla="*/ 2133861 h 2201961"/>
                  <a:gd name="connsiteX11" fmla="*/ 471672 w 1871990"/>
                  <a:gd name="connsiteY11" fmla="*/ 2197361 h 2201961"/>
                  <a:gd name="connsiteX0" fmla="*/ 471672 w 1886449"/>
                  <a:gd name="connsiteY0" fmla="*/ 2197361 h 2201961"/>
                  <a:gd name="connsiteX1" fmla="*/ 1772 w 1886449"/>
                  <a:gd name="connsiteY1" fmla="*/ 1867161 h 2201961"/>
                  <a:gd name="connsiteX2" fmla="*/ 801872 w 1886449"/>
                  <a:gd name="connsiteY2" fmla="*/ 927361 h 2201961"/>
                  <a:gd name="connsiteX3" fmla="*/ 1106672 w 1886449"/>
                  <a:gd name="connsiteY3" fmla="*/ 457461 h 2201961"/>
                  <a:gd name="connsiteX4" fmla="*/ 1462272 w 1886449"/>
                  <a:gd name="connsiteY4" fmla="*/ 261 h 2201961"/>
                  <a:gd name="connsiteX5" fmla="*/ 1805172 w 1886449"/>
                  <a:gd name="connsiteY5" fmla="*/ 520961 h 2201961"/>
                  <a:gd name="connsiteX6" fmla="*/ 1868672 w 1886449"/>
                  <a:gd name="connsiteY6" fmla="*/ 978161 h 2201961"/>
                  <a:gd name="connsiteX7" fmla="*/ 1843272 w 1886449"/>
                  <a:gd name="connsiteY7" fmla="*/ 1562361 h 2201961"/>
                  <a:gd name="connsiteX8" fmla="*/ 1424172 w 1886449"/>
                  <a:gd name="connsiteY8" fmla="*/ 1905261 h 2201961"/>
                  <a:gd name="connsiteX9" fmla="*/ 1068572 w 1886449"/>
                  <a:gd name="connsiteY9" fmla="*/ 2133861 h 2201961"/>
                  <a:gd name="connsiteX10" fmla="*/ 471672 w 1886449"/>
                  <a:gd name="connsiteY10" fmla="*/ 2197361 h 2201961"/>
                  <a:gd name="connsiteX0" fmla="*/ 471672 w 1868967"/>
                  <a:gd name="connsiteY0" fmla="*/ 2197361 h 2201961"/>
                  <a:gd name="connsiteX1" fmla="*/ 1772 w 1868967"/>
                  <a:gd name="connsiteY1" fmla="*/ 1867161 h 2201961"/>
                  <a:gd name="connsiteX2" fmla="*/ 801872 w 1868967"/>
                  <a:gd name="connsiteY2" fmla="*/ 927361 h 2201961"/>
                  <a:gd name="connsiteX3" fmla="*/ 1106672 w 1868967"/>
                  <a:gd name="connsiteY3" fmla="*/ 457461 h 2201961"/>
                  <a:gd name="connsiteX4" fmla="*/ 1462272 w 1868967"/>
                  <a:gd name="connsiteY4" fmla="*/ 261 h 2201961"/>
                  <a:gd name="connsiteX5" fmla="*/ 1805172 w 1868967"/>
                  <a:gd name="connsiteY5" fmla="*/ 520961 h 2201961"/>
                  <a:gd name="connsiteX6" fmla="*/ 1868672 w 1868967"/>
                  <a:gd name="connsiteY6" fmla="*/ 978161 h 2201961"/>
                  <a:gd name="connsiteX7" fmla="*/ 1703572 w 1868967"/>
                  <a:gd name="connsiteY7" fmla="*/ 1625861 h 2201961"/>
                  <a:gd name="connsiteX8" fmla="*/ 1424172 w 1868967"/>
                  <a:gd name="connsiteY8" fmla="*/ 1905261 h 2201961"/>
                  <a:gd name="connsiteX9" fmla="*/ 1068572 w 1868967"/>
                  <a:gd name="connsiteY9" fmla="*/ 2133861 h 2201961"/>
                  <a:gd name="connsiteX10" fmla="*/ 471672 w 1868967"/>
                  <a:gd name="connsiteY10" fmla="*/ 2197361 h 2201961"/>
                  <a:gd name="connsiteX0" fmla="*/ 471672 w 1869334"/>
                  <a:gd name="connsiteY0" fmla="*/ 2197361 h 2209825"/>
                  <a:gd name="connsiteX1" fmla="*/ 1772 w 1869334"/>
                  <a:gd name="connsiteY1" fmla="*/ 1867161 h 2209825"/>
                  <a:gd name="connsiteX2" fmla="*/ 801872 w 1869334"/>
                  <a:gd name="connsiteY2" fmla="*/ 927361 h 2209825"/>
                  <a:gd name="connsiteX3" fmla="*/ 1106672 w 1869334"/>
                  <a:gd name="connsiteY3" fmla="*/ 457461 h 2209825"/>
                  <a:gd name="connsiteX4" fmla="*/ 1462272 w 1869334"/>
                  <a:gd name="connsiteY4" fmla="*/ 261 h 2209825"/>
                  <a:gd name="connsiteX5" fmla="*/ 1805172 w 1869334"/>
                  <a:gd name="connsiteY5" fmla="*/ 520961 h 2209825"/>
                  <a:gd name="connsiteX6" fmla="*/ 1868672 w 1869334"/>
                  <a:gd name="connsiteY6" fmla="*/ 978161 h 2209825"/>
                  <a:gd name="connsiteX7" fmla="*/ 1703572 w 1869334"/>
                  <a:gd name="connsiteY7" fmla="*/ 1625861 h 2209825"/>
                  <a:gd name="connsiteX8" fmla="*/ 1068572 w 1869334"/>
                  <a:gd name="connsiteY8" fmla="*/ 2133861 h 2209825"/>
                  <a:gd name="connsiteX9" fmla="*/ 471672 w 1869334"/>
                  <a:gd name="connsiteY9" fmla="*/ 2197361 h 2209825"/>
                  <a:gd name="connsiteX0" fmla="*/ 471672 w 1869334"/>
                  <a:gd name="connsiteY0" fmla="*/ 2794102 h 2806566"/>
                  <a:gd name="connsiteX1" fmla="*/ 1772 w 1869334"/>
                  <a:gd name="connsiteY1" fmla="*/ 2463902 h 2806566"/>
                  <a:gd name="connsiteX2" fmla="*/ 801872 w 1869334"/>
                  <a:gd name="connsiteY2" fmla="*/ 1524102 h 2806566"/>
                  <a:gd name="connsiteX3" fmla="*/ 1106672 w 1869334"/>
                  <a:gd name="connsiteY3" fmla="*/ 1054202 h 2806566"/>
                  <a:gd name="connsiteX4" fmla="*/ 1703572 w 1869334"/>
                  <a:gd name="connsiteY4" fmla="*/ 102 h 2806566"/>
                  <a:gd name="connsiteX5" fmla="*/ 1805172 w 1869334"/>
                  <a:gd name="connsiteY5" fmla="*/ 1117702 h 2806566"/>
                  <a:gd name="connsiteX6" fmla="*/ 1868672 w 1869334"/>
                  <a:gd name="connsiteY6" fmla="*/ 1574902 h 2806566"/>
                  <a:gd name="connsiteX7" fmla="*/ 1703572 w 1869334"/>
                  <a:gd name="connsiteY7" fmla="*/ 2222602 h 2806566"/>
                  <a:gd name="connsiteX8" fmla="*/ 1068572 w 1869334"/>
                  <a:gd name="connsiteY8" fmla="*/ 2730602 h 2806566"/>
                  <a:gd name="connsiteX9" fmla="*/ 471672 w 1869334"/>
                  <a:gd name="connsiteY9" fmla="*/ 2794102 h 2806566"/>
                  <a:gd name="connsiteX0" fmla="*/ 471672 w 1868991"/>
                  <a:gd name="connsiteY0" fmla="*/ 2794102 h 2798369"/>
                  <a:gd name="connsiteX1" fmla="*/ 1772 w 1868991"/>
                  <a:gd name="connsiteY1" fmla="*/ 2463902 h 2798369"/>
                  <a:gd name="connsiteX2" fmla="*/ 801872 w 1868991"/>
                  <a:gd name="connsiteY2" fmla="*/ 1524102 h 2798369"/>
                  <a:gd name="connsiteX3" fmla="*/ 1106672 w 1868991"/>
                  <a:gd name="connsiteY3" fmla="*/ 1054202 h 2798369"/>
                  <a:gd name="connsiteX4" fmla="*/ 1703572 w 1868991"/>
                  <a:gd name="connsiteY4" fmla="*/ 102 h 2798369"/>
                  <a:gd name="connsiteX5" fmla="*/ 1805172 w 1868991"/>
                  <a:gd name="connsiteY5" fmla="*/ 1117702 h 2798369"/>
                  <a:gd name="connsiteX6" fmla="*/ 1868672 w 1868991"/>
                  <a:gd name="connsiteY6" fmla="*/ 1574902 h 2798369"/>
                  <a:gd name="connsiteX7" fmla="*/ 1652772 w 1868991"/>
                  <a:gd name="connsiteY7" fmla="*/ 2527402 h 2798369"/>
                  <a:gd name="connsiteX8" fmla="*/ 1068572 w 1868991"/>
                  <a:gd name="connsiteY8" fmla="*/ 2730602 h 2798369"/>
                  <a:gd name="connsiteX9" fmla="*/ 471672 w 1868991"/>
                  <a:gd name="connsiteY9" fmla="*/ 2794102 h 2798369"/>
                  <a:gd name="connsiteX0" fmla="*/ 471672 w 1806618"/>
                  <a:gd name="connsiteY0" fmla="*/ 2794102 h 2798369"/>
                  <a:gd name="connsiteX1" fmla="*/ 1772 w 1806618"/>
                  <a:gd name="connsiteY1" fmla="*/ 2463902 h 2798369"/>
                  <a:gd name="connsiteX2" fmla="*/ 801872 w 1806618"/>
                  <a:gd name="connsiteY2" fmla="*/ 1524102 h 2798369"/>
                  <a:gd name="connsiteX3" fmla="*/ 1106672 w 1806618"/>
                  <a:gd name="connsiteY3" fmla="*/ 1054202 h 2798369"/>
                  <a:gd name="connsiteX4" fmla="*/ 1703572 w 1806618"/>
                  <a:gd name="connsiteY4" fmla="*/ 102 h 2798369"/>
                  <a:gd name="connsiteX5" fmla="*/ 1805172 w 1806618"/>
                  <a:gd name="connsiteY5" fmla="*/ 1117702 h 2798369"/>
                  <a:gd name="connsiteX6" fmla="*/ 1690872 w 1806618"/>
                  <a:gd name="connsiteY6" fmla="*/ 1600302 h 2798369"/>
                  <a:gd name="connsiteX7" fmla="*/ 1652772 w 1806618"/>
                  <a:gd name="connsiteY7" fmla="*/ 2527402 h 2798369"/>
                  <a:gd name="connsiteX8" fmla="*/ 1068572 w 1806618"/>
                  <a:gd name="connsiteY8" fmla="*/ 2730602 h 2798369"/>
                  <a:gd name="connsiteX9" fmla="*/ 471672 w 1806618"/>
                  <a:gd name="connsiteY9" fmla="*/ 2794102 h 2798369"/>
                  <a:gd name="connsiteX0" fmla="*/ 471672 w 1777711"/>
                  <a:gd name="connsiteY0" fmla="*/ 2794038 h 2798305"/>
                  <a:gd name="connsiteX1" fmla="*/ 1772 w 1777711"/>
                  <a:gd name="connsiteY1" fmla="*/ 2463838 h 2798305"/>
                  <a:gd name="connsiteX2" fmla="*/ 801872 w 1777711"/>
                  <a:gd name="connsiteY2" fmla="*/ 1524038 h 2798305"/>
                  <a:gd name="connsiteX3" fmla="*/ 1106672 w 1777711"/>
                  <a:gd name="connsiteY3" fmla="*/ 1054138 h 2798305"/>
                  <a:gd name="connsiteX4" fmla="*/ 1703572 w 1777711"/>
                  <a:gd name="connsiteY4" fmla="*/ 38 h 2798305"/>
                  <a:gd name="connsiteX5" fmla="*/ 1767072 w 1777711"/>
                  <a:gd name="connsiteY5" fmla="*/ 1092238 h 2798305"/>
                  <a:gd name="connsiteX6" fmla="*/ 1690872 w 1777711"/>
                  <a:gd name="connsiteY6" fmla="*/ 1600238 h 2798305"/>
                  <a:gd name="connsiteX7" fmla="*/ 1652772 w 1777711"/>
                  <a:gd name="connsiteY7" fmla="*/ 2527338 h 2798305"/>
                  <a:gd name="connsiteX8" fmla="*/ 1068572 w 1777711"/>
                  <a:gd name="connsiteY8" fmla="*/ 2730538 h 2798305"/>
                  <a:gd name="connsiteX9" fmla="*/ 471672 w 1777711"/>
                  <a:gd name="connsiteY9" fmla="*/ 2794038 h 2798305"/>
                  <a:gd name="connsiteX0" fmla="*/ 471672 w 1745493"/>
                  <a:gd name="connsiteY0" fmla="*/ 2800497 h 2804764"/>
                  <a:gd name="connsiteX1" fmla="*/ 1772 w 1745493"/>
                  <a:gd name="connsiteY1" fmla="*/ 2470297 h 2804764"/>
                  <a:gd name="connsiteX2" fmla="*/ 801872 w 1745493"/>
                  <a:gd name="connsiteY2" fmla="*/ 1530497 h 2804764"/>
                  <a:gd name="connsiteX3" fmla="*/ 1106672 w 1745493"/>
                  <a:gd name="connsiteY3" fmla="*/ 1060597 h 2804764"/>
                  <a:gd name="connsiteX4" fmla="*/ 1703572 w 1745493"/>
                  <a:gd name="connsiteY4" fmla="*/ 6497 h 2804764"/>
                  <a:gd name="connsiteX5" fmla="*/ 1690872 w 1745493"/>
                  <a:gd name="connsiteY5" fmla="*/ 1606697 h 2804764"/>
                  <a:gd name="connsiteX6" fmla="*/ 1652772 w 1745493"/>
                  <a:gd name="connsiteY6" fmla="*/ 2533797 h 2804764"/>
                  <a:gd name="connsiteX7" fmla="*/ 1068572 w 1745493"/>
                  <a:gd name="connsiteY7" fmla="*/ 2736997 h 2804764"/>
                  <a:gd name="connsiteX8" fmla="*/ 471672 w 1745493"/>
                  <a:gd name="connsiteY8" fmla="*/ 2800497 h 2804764"/>
                  <a:gd name="connsiteX0" fmla="*/ 471672 w 1844753"/>
                  <a:gd name="connsiteY0" fmla="*/ 2800223 h 2804490"/>
                  <a:gd name="connsiteX1" fmla="*/ 1772 w 1844753"/>
                  <a:gd name="connsiteY1" fmla="*/ 2470023 h 2804490"/>
                  <a:gd name="connsiteX2" fmla="*/ 801872 w 1844753"/>
                  <a:gd name="connsiteY2" fmla="*/ 1530223 h 2804490"/>
                  <a:gd name="connsiteX3" fmla="*/ 1106672 w 1844753"/>
                  <a:gd name="connsiteY3" fmla="*/ 1060323 h 2804490"/>
                  <a:gd name="connsiteX4" fmla="*/ 1703572 w 1844753"/>
                  <a:gd name="connsiteY4" fmla="*/ 6223 h 2804490"/>
                  <a:gd name="connsiteX5" fmla="*/ 1843272 w 1844753"/>
                  <a:gd name="connsiteY5" fmla="*/ 1593723 h 2804490"/>
                  <a:gd name="connsiteX6" fmla="*/ 1652772 w 1844753"/>
                  <a:gd name="connsiteY6" fmla="*/ 2533523 h 2804490"/>
                  <a:gd name="connsiteX7" fmla="*/ 1068572 w 1844753"/>
                  <a:gd name="connsiteY7" fmla="*/ 2736723 h 2804490"/>
                  <a:gd name="connsiteX8" fmla="*/ 471672 w 1844753"/>
                  <a:gd name="connsiteY8" fmla="*/ 2800223 h 280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4753" h="2804490">
                    <a:moveTo>
                      <a:pt x="471672" y="2800223"/>
                    </a:moveTo>
                    <a:cubicBezTo>
                      <a:pt x="361605" y="2719790"/>
                      <a:pt x="137239" y="2779056"/>
                      <a:pt x="1772" y="2470023"/>
                    </a:cubicBezTo>
                    <a:cubicBezTo>
                      <a:pt x="-38445" y="2019173"/>
                      <a:pt x="617722" y="1765173"/>
                      <a:pt x="801872" y="1530223"/>
                    </a:cubicBezTo>
                    <a:cubicBezTo>
                      <a:pt x="986022" y="1295273"/>
                      <a:pt x="956389" y="1314323"/>
                      <a:pt x="1106672" y="1060323"/>
                    </a:cubicBezTo>
                    <a:cubicBezTo>
                      <a:pt x="1256955" y="806323"/>
                      <a:pt x="1580805" y="-82677"/>
                      <a:pt x="1703572" y="6223"/>
                    </a:cubicBezTo>
                    <a:cubicBezTo>
                      <a:pt x="1826339" y="95123"/>
                      <a:pt x="1851739" y="1172506"/>
                      <a:pt x="1843272" y="1593723"/>
                    </a:cubicBezTo>
                    <a:cubicBezTo>
                      <a:pt x="1849622" y="1767289"/>
                      <a:pt x="1781889" y="2343023"/>
                      <a:pt x="1652772" y="2533523"/>
                    </a:cubicBezTo>
                    <a:cubicBezTo>
                      <a:pt x="1523655" y="2724023"/>
                      <a:pt x="1265422" y="2692273"/>
                      <a:pt x="1068572" y="2736723"/>
                    </a:cubicBezTo>
                    <a:cubicBezTo>
                      <a:pt x="871722" y="2781173"/>
                      <a:pt x="645239" y="2817156"/>
                      <a:pt x="471672" y="2800223"/>
                    </a:cubicBezTo>
                    <a:close/>
                  </a:path>
                </a:pathLst>
              </a:cu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457231A7-DCE5-08CE-B39D-7987151DF96D}"/>
                  </a:ext>
                </a:extLst>
              </p:cNvPr>
              <p:cNvSpPr/>
              <p:nvPr/>
            </p:nvSpPr>
            <p:spPr>
              <a:xfrm>
                <a:off x="5378998" y="4140300"/>
                <a:ext cx="1304203" cy="531478"/>
              </a:xfrm>
              <a:prstGeom prst="roundRect">
                <a:avLst/>
              </a:prstGeom>
              <a:solidFill>
                <a:schemeClr val="bg1">
                  <a:lumMod val="95000"/>
                </a:schemeClr>
              </a:solidFill>
              <a:ln w="127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1">
                        <a:lumMod val="85000"/>
                        <a:lumOff val="15000"/>
                      </a:schemeClr>
                    </a:solidFill>
                  </a:rPr>
                  <a:t>Clients « perdus » : 500.000 (2020-02)</a:t>
                </a:r>
              </a:p>
            </p:txBody>
          </p:sp>
          <p:sp>
            <p:nvSpPr>
              <p:cNvPr id="5" name="ZoneTexte 4">
                <a:extLst>
                  <a:ext uri="{FF2B5EF4-FFF2-40B4-BE49-F238E27FC236}">
                    <a16:creationId xmlns:a16="http://schemas.microsoft.com/office/drawing/2014/main" id="{CA086919-02B6-7529-B95E-3E97F6B145FD}"/>
                  </a:ext>
                </a:extLst>
              </p:cNvPr>
              <p:cNvSpPr txBox="1"/>
              <p:nvPr/>
            </p:nvSpPr>
            <p:spPr>
              <a:xfrm>
                <a:off x="3153103" y="1547343"/>
                <a:ext cx="3182611" cy="478825"/>
              </a:xfrm>
              <a:prstGeom prst="rect">
                <a:avLst/>
              </a:prstGeom>
              <a:solidFill>
                <a:srgbClr val="FFFFFF">
                  <a:alpha val="50196"/>
                </a:srgbClr>
              </a:solid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Evolution du nombre de visites et de ventes sur le site de mars 2019 à février 2020</a:t>
                </a:r>
              </a:p>
            </p:txBody>
          </p:sp>
          <p:sp>
            <p:nvSpPr>
              <p:cNvPr id="13" name="Nuage 12">
                <a:extLst>
                  <a:ext uri="{FF2B5EF4-FFF2-40B4-BE49-F238E27FC236}">
                    <a16:creationId xmlns:a16="http://schemas.microsoft.com/office/drawing/2014/main" id="{F9AFC4BA-CC44-FE09-D57D-B4946A0F7A17}"/>
                  </a:ext>
                </a:extLst>
              </p:cNvPr>
              <p:cNvSpPr/>
              <p:nvPr/>
            </p:nvSpPr>
            <p:spPr>
              <a:xfrm>
                <a:off x="1233775" y="4049510"/>
                <a:ext cx="1214831" cy="764831"/>
              </a:xfrm>
              <a:prstGeom prst="cloud">
                <a:avLst/>
              </a:prstGeom>
              <a:solidFill>
                <a:schemeClr val="bg1">
                  <a:lumMod val="95000"/>
                </a:schemeClr>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b="1">
                    <a:solidFill>
                      <a:schemeClr val="tx1">
                        <a:lumMod val="85000"/>
                        <a:lumOff val="15000"/>
                      </a:schemeClr>
                    </a:solidFill>
                  </a:rPr>
                  <a:t>Taux de conversion 10 %</a:t>
                </a:r>
                <a:endParaRPr lang="fr-FR" sz="1000" b="1" dirty="0">
                  <a:solidFill>
                    <a:schemeClr val="tx1">
                      <a:lumMod val="85000"/>
                      <a:lumOff val="15000"/>
                    </a:schemeClr>
                  </a:solidFill>
                </a:endParaRPr>
              </a:p>
            </p:txBody>
          </p:sp>
          <p:sp>
            <p:nvSpPr>
              <p:cNvPr id="15" name="Nuage 14">
                <a:extLst>
                  <a:ext uri="{FF2B5EF4-FFF2-40B4-BE49-F238E27FC236}">
                    <a16:creationId xmlns:a16="http://schemas.microsoft.com/office/drawing/2014/main" id="{5505D40F-5757-2D8B-36FE-D91DB2569040}"/>
                  </a:ext>
                </a:extLst>
              </p:cNvPr>
              <p:cNvSpPr/>
              <p:nvPr/>
            </p:nvSpPr>
            <p:spPr>
              <a:xfrm>
                <a:off x="6018086" y="645201"/>
                <a:ext cx="1214831" cy="722038"/>
              </a:xfrm>
              <a:prstGeom prst="cloud">
                <a:avLst/>
              </a:prstGeom>
              <a:solidFill>
                <a:schemeClr val="bg1">
                  <a:lumMod val="9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00" b="1" dirty="0">
                    <a:solidFill>
                      <a:schemeClr val="tx1">
                        <a:lumMod val="85000"/>
                        <a:lumOff val="15000"/>
                      </a:schemeClr>
                    </a:solidFill>
                  </a:rPr>
                  <a:t>Taux de conversion 5 %</a:t>
                </a:r>
              </a:p>
            </p:txBody>
          </p:sp>
        </p:grpSp>
        <p:sp>
          <p:nvSpPr>
            <p:cNvPr id="20" name="ZoneTexte 19">
              <a:extLst>
                <a:ext uri="{FF2B5EF4-FFF2-40B4-BE49-F238E27FC236}">
                  <a16:creationId xmlns:a16="http://schemas.microsoft.com/office/drawing/2014/main" id="{E8C4832B-2942-29C7-4DB4-A6435BF7F722}"/>
                </a:ext>
              </a:extLst>
            </p:cNvPr>
            <p:cNvSpPr txBox="1"/>
            <p:nvPr/>
          </p:nvSpPr>
          <p:spPr>
            <a:xfrm>
              <a:off x="0" y="1610049"/>
              <a:ext cx="814455" cy="261610"/>
            </a:xfrm>
            <a:prstGeom prst="rect">
              <a:avLst/>
            </a:prstGeom>
            <a:noFill/>
          </p:spPr>
          <p:txBody>
            <a:bodyPr wrap="square" rtlCol="0">
              <a:spAutoFit/>
            </a:bodyPr>
            <a:lstStyle>
              <a:defPPr>
                <a:defRPr lang="fr-FR"/>
              </a:defPPr>
              <a:lvl1pPr>
                <a:defRPr sz="1200"/>
              </a:lvl1pPr>
            </a:lstStyle>
            <a:p>
              <a:pPr algn="ctr"/>
              <a:r>
                <a:rPr lang="fr-FR" sz="1100" dirty="0">
                  <a:solidFill>
                    <a:schemeClr val="bg2">
                      <a:lumMod val="10000"/>
                    </a:schemeClr>
                  </a:solidFill>
                </a:rPr>
                <a:t>Unités</a:t>
              </a:r>
            </a:p>
          </p:txBody>
        </p:sp>
        <p:cxnSp>
          <p:nvCxnSpPr>
            <p:cNvPr id="22" name="Connecteur droit 21">
              <a:extLst>
                <a:ext uri="{FF2B5EF4-FFF2-40B4-BE49-F238E27FC236}">
                  <a16:creationId xmlns:a16="http://schemas.microsoft.com/office/drawing/2014/main" id="{CEB9AA03-BCC4-814C-0779-0D8210DB48A8}"/>
                </a:ext>
              </a:extLst>
            </p:cNvPr>
            <p:cNvCxnSpPr>
              <a:cxnSpLocks/>
            </p:cNvCxnSpPr>
            <p:nvPr/>
          </p:nvCxnSpPr>
          <p:spPr>
            <a:xfrm flipV="1">
              <a:off x="707759" y="1685636"/>
              <a:ext cx="0" cy="4379778"/>
            </a:xfrm>
            <a:prstGeom prst="line">
              <a:avLst/>
            </a:prstGeom>
            <a:ln w="12700">
              <a:solidFill>
                <a:schemeClr val="tx1">
                  <a:lumMod val="50000"/>
                  <a:lumOff val="50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24" name="Connecteur droit 23">
              <a:extLst>
                <a:ext uri="{FF2B5EF4-FFF2-40B4-BE49-F238E27FC236}">
                  <a16:creationId xmlns:a16="http://schemas.microsoft.com/office/drawing/2014/main" id="{7AF5A3AA-645E-1E1B-87F2-AB9F84E959ED}"/>
                </a:ext>
              </a:extLst>
            </p:cNvPr>
            <p:cNvCxnSpPr>
              <a:cxnSpLocks/>
            </p:cNvCxnSpPr>
            <p:nvPr/>
          </p:nvCxnSpPr>
          <p:spPr>
            <a:xfrm>
              <a:off x="707759" y="6023358"/>
              <a:ext cx="6180721" cy="0"/>
            </a:xfrm>
            <a:prstGeom prst="line">
              <a:avLst/>
            </a:prstGeom>
            <a:ln w="12700">
              <a:solidFill>
                <a:schemeClr val="tx1">
                  <a:lumMod val="50000"/>
                  <a:lumOff val="50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FE6A680B-D046-3966-8AFA-6F89A1D9A671}"/>
                </a:ext>
              </a:extLst>
            </p:cNvPr>
            <p:cNvSpPr txBox="1"/>
            <p:nvPr/>
          </p:nvSpPr>
          <p:spPr>
            <a:xfrm>
              <a:off x="2770246" y="6072070"/>
              <a:ext cx="1672467" cy="261610"/>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bg2">
                      <a:lumMod val="10000"/>
                    </a:schemeClr>
                  </a:solidFill>
                </a:rPr>
                <a:t>Mois</a:t>
              </a:r>
            </a:p>
          </p:txBody>
        </p:sp>
      </p:grpSp>
      <p:pic>
        <p:nvPicPr>
          <p:cNvPr id="28" name="Image 27">
            <a:extLst>
              <a:ext uri="{FF2B5EF4-FFF2-40B4-BE49-F238E27FC236}">
                <a16:creationId xmlns:a16="http://schemas.microsoft.com/office/drawing/2014/main" id="{DCF4D7AD-E44A-70F7-A4A1-3E3F1EF066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4033" y="4911818"/>
            <a:ext cx="560393" cy="507856"/>
          </a:xfrm>
          <a:prstGeom prst="rect">
            <a:avLst/>
          </a:prstGeom>
        </p:spPr>
      </p:pic>
      <p:grpSp>
        <p:nvGrpSpPr>
          <p:cNvPr id="23" name="Groupe 22">
            <a:extLst>
              <a:ext uri="{FF2B5EF4-FFF2-40B4-BE49-F238E27FC236}">
                <a16:creationId xmlns:a16="http://schemas.microsoft.com/office/drawing/2014/main" id="{63422F40-D5F0-5A02-C531-3E479FAB1226}"/>
              </a:ext>
            </a:extLst>
          </p:cNvPr>
          <p:cNvGrpSpPr/>
          <p:nvPr/>
        </p:nvGrpSpPr>
        <p:grpSpPr>
          <a:xfrm>
            <a:off x="7243011" y="842540"/>
            <a:ext cx="4769255" cy="2570714"/>
            <a:chOff x="7243011" y="963353"/>
            <a:chExt cx="4769255" cy="2570714"/>
          </a:xfrm>
        </p:grpSpPr>
        <p:sp>
          <p:nvSpPr>
            <p:cNvPr id="14" name="ZoneTexte 13">
              <a:extLst>
                <a:ext uri="{FF2B5EF4-FFF2-40B4-BE49-F238E27FC236}">
                  <a16:creationId xmlns:a16="http://schemas.microsoft.com/office/drawing/2014/main" id="{47A789B2-2384-CD49-E956-197EB55CB9A7}"/>
                </a:ext>
              </a:extLst>
            </p:cNvPr>
            <p:cNvSpPr txBox="1"/>
            <p:nvPr/>
          </p:nvSpPr>
          <p:spPr>
            <a:xfrm>
              <a:off x="7243011" y="1398173"/>
              <a:ext cx="4769255" cy="2135894"/>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360363" algn="l"/>
              <a:r>
                <a:rPr lang="fr-FR" sz="1100" dirty="0">
                  <a:solidFill>
                    <a:schemeClr val="tx1">
                      <a:lumMod val="85000"/>
                      <a:lumOff val="15000"/>
                    </a:schemeClr>
                  </a:solidFill>
                </a:rPr>
                <a:t>Augmentation des visites : hypothèses</a:t>
              </a:r>
            </a:p>
            <a:p>
              <a:pPr marL="179388" indent="-179388"/>
              <a:endParaRPr lang="fr-FR" sz="600" dirty="0">
                <a:solidFill>
                  <a:schemeClr val="tx1">
                    <a:lumMod val="85000"/>
                    <a:lumOff val="15000"/>
                  </a:schemeClr>
                </a:solidFill>
              </a:endParaRPr>
            </a:p>
            <a:p>
              <a:pPr marL="179388" indent="-179388" algn="l">
                <a:buFont typeface="Arial" panose="020B0604020202020204" pitchFamily="34" charset="0"/>
                <a:buChar char="•"/>
              </a:pPr>
              <a:r>
                <a:rPr lang="fr-FR" sz="1050" b="0" dirty="0">
                  <a:solidFill>
                    <a:schemeClr val="tx1">
                      <a:lumMod val="85000"/>
                      <a:lumOff val="15000"/>
                    </a:schemeClr>
                  </a:solidFill>
                </a:rPr>
                <a:t>Meilleur référencement comme site de vente de nourriture</a:t>
              </a:r>
            </a:p>
            <a:p>
              <a:pPr marL="179388" indent="-179388" algn="l">
                <a:buFont typeface="Arial" panose="020B0604020202020204" pitchFamily="34" charset="0"/>
                <a:buChar char="•"/>
              </a:pPr>
              <a:r>
                <a:rPr lang="fr-FR" sz="1050" b="0" dirty="0">
                  <a:solidFill>
                    <a:schemeClr val="tx1">
                      <a:lumMod val="85000"/>
                      <a:lumOff val="15000"/>
                    </a:schemeClr>
                  </a:solidFill>
                </a:rPr>
                <a:t>Evolution des pratiques d’achats de la population </a:t>
              </a:r>
              <a:r>
                <a:rPr lang="fr-FR" sz="1050" b="0" dirty="0">
                  <a:solidFill>
                    <a:schemeClr val="tx1">
                      <a:lumMod val="85000"/>
                      <a:lumOff val="15000"/>
                    </a:schemeClr>
                  </a:solidFill>
                  <a:latin typeface="MS Gothic" panose="020B0609070205080204" pitchFamily="49" charset="-128"/>
                  <a:ea typeface="MS Gothic" panose="020B0609070205080204" pitchFamily="49" charset="-128"/>
                </a:rPr>
                <a:t>✗</a:t>
              </a:r>
              <a:endParaRPr lang="fr-FR" sz="1050" b="0" dirty="0">
                <a:solidFill>
                  <a:schemeClr val="tx1">
                    <a:lumMod val="85000"/>
                    <a:lumOff val="15000"/>
                  </a:schemeClr>
                </a:solidFill>
              </a:endParaRPr>
            </a:p>
            <a:p>
              <a:pPr marL="179388" indent="-179388" algn="l">
                <a:buFont typeface="Arial" panose="020B0604020202020204" pitchFamily="34" charset="0"/>
                <a:buChar char="•"/>
              </a:pPr>
              <a:endParaRPr lang="fr-FR" sz="1050" b="0" dirty="0">
                <a:solidFill>
                  <a:schemeClr val="tx1">
                    <a:lumMod val="85000"/>
                    <a:lumOff val="15000"/>
                  </a:schemeClr>
                </a:solidFill>
              </a:endParaRPr>
            </a:p>
            <a:p>
              <a:pPr marL="447675" indent="-90488" algn="l">
                <a:tabLst>
                  <a:tab pos="357188" algn="l"/>
                </a:tabLst>
              </a:pPr>
              <a:r>
                <a:rPr lang="fr-FR" sz="1100" dirty="0">
                  <a:solidFill>
                    <a:schemeClr val="tx1">
                      <a:lumMod val="85000"/>
                      <a:lumOff val="15000"/>
                    </a:schemeClr>
                  </a:solidFill>
                </a:rPr>
                <a:t>Baisse du taux de conversion : hypothèses</a:t>
              </a:r>
            </a:p>
            <a:p>
              <a:pPr marL="179388" indent="-179388"/>
              <a:endParaRPr lang="fr-FR" sz="600" dirty="0">
                <a:solidFill>
                  <a:schemeClr val="tx1">
                    <a:lumMod val="85000"/>
                    <a:lumOff val="15000"/>
                  </a:schemeClr>
                </a:solidFill>
              </a:endParaRPr>
            </a:p>
            <a:p>
              <a:pPr marL="179388" indent="-179388" algn="l">
                <a:buFont typeface="Arial" panose="020B0604020202020204" pitchFamily="34" charset="0"/>
                <a:buChar char="•"/>
              </a:pPr>
              <a:r>
                <a:rPr lang="fr-FR" sz="1050" b="0" dirty="0">
                  <a:solidFill>
                    <a:schemeClr val="tx1">
                      <a:lumMod val="85000"/>
                      <a:lumOff val="15000"/>
                    </a:schemeClr>
                  </a:solidFill>
                </a:rPr>
                <a:t>Facteur propre à la vente de nourriture </a:t>
              </a:r>
              <a:r>
                <a:rPr lang="fr-FR" sz="1050" b="0" dirty="0">
                  <a:solidFill>
                    <a:schemeClr val="tx1">
                      <a:lumMod val="85000"/>
                      <a:lumOff val="15000"/>
                    </a:schemeClr>
                  </a:solidFill>
                  <a:latin typeface="MS Gothic" panose="020B0609070205080204" pitchFamily="49" charset="-128"/>
                  <a:ea typeface="MS Gothic" panose="020B0609070205080204" pitchFamily="49" charset="-128"/>
                </a:rPr>
                <a:t>✗</a:t>
              </a:r>
              <a:endParaRPr lang="fr-FR" sz="1050" b="0" dirty="0">
                <a:solidFill>
                  <a:schemeClr val="tx1">
                    <a:lumMod val="85000"/>
                    <a:lumOff val="15000"/>
                  </a:schemeClr>
                </a:solidFill>
              </a:endParaRPr>
            </a:p>
            <a:p>
              <a:pPr marL="179388" indent="-179388" algn="l">
                <a:buFont typeface="Arial" panose="020B0604020202020204" pitchFamily="34" charset="0"/>
                <a:buChar char="•"/>
              </a:pPr>
              <a:r>
                <a:rPr lang="fr-FR" sz="1050" b="0" dirty="0">
                  <a:solidFill>
                    <a:schemeClr val="tx1">
                      <a:lumMod val="85000"/>
                      <a:lumOff val="15000"/>
                    </a:schemeClr>
                  </a:solidFill>
                </a:rPr>
                <a:t>Evolution des pratiques d’achats de la population</a:t>
              </a:r>
              <a:r>
                <a:rPr lang="fr-FR" sz="1050" b="0" dirty="0">
                  <a:solidFill>
                    <a:schemeClr val="tx1">
                      <a:lumMod val="85000"/>
                      <a:lumOff val="15000"/>
                    </a:schemeClr>
                  </a:solidFill>
                  <a:latin typeface="MS Gothic" panose="020B0609070205080204" pitchFamily="49" charset="-128"/>
                  <a:ea typeface="MS Gothic" panose="020B0609070205080204" pitchFamily="49" charset="-128"/>
                </a:rPr>
                <a:t>✗</a:t>
              </a:r>
              <a:endParaRPr lang="fr-FR" sz="1050" b="0" dirty="0">
                <a:solidFill>
                  <a:schemeClr val="tx1">
                    <a:lumMod val="85000"/>
                    <a:lumOff val="15000"/>
                  </a:schemeClr>
                </a:solidFill>
              </a:endParaRPr>
            </a:p>
            <a:p>
              <a:pPr marL="179388" indent="-179388" algn="l">
                <a:buFont typeface="Arial" panose="020B0604020202020204" pitchFamily="34" charset="0"/>
                <a:buChar char="•"/>
              </a:pPr>
              <a:r>
                <a:rPr lang="fr-FR" sz="1050" b="0" dirty="0">
                  <a:solidFill>
                    <a:schemeClr val="tx1">
                      <a:lumMod val="85000"/>
                      <a:lumOff val="15000"/>
                    </a:schemeClr>
                  </a:solidFill>
                </a:rPr>
                <a:t>Site internet mal adapté à ce nouveau produit</a:t>
              </a:r>
            </a:p>
            <a:p>
              <a:pPr marL="179388" indent="-179388" algn="l">
                <a:buFont typeface="Arial" panose="020B0604020202020204" pitchFamily="34" charset="0"/>
                <a:buChar char="•"/>
              </a:pPr>
              <a:r>
                <a:rPr lang="fr-FR" sz="1050" b="0" dirty="0">
                  <a:solidFill>
                    <a:schemeClr val="tx1">
                      <a:lumMod val="85000"/>
                      <a:lumOff val="15000"/>
                    </a:schemeClr>
                  </a:solidFill>
                </a:rPr>
                <a:t>Autre : clients orientés par erreur vers le site, anciens clients « High-tech », …</a:t>
              </a:r>
            </a:p>
            <a:p>
              <a:pPr algn="l"/>
              <a:endParaRPr lang="fr-FR" sz="1050" b="0" dirty="0">
                <a:solidFill>
                  <a:schemeClr val="tx1">
                    <a:lumMod val="85000"/>
                    <a:lumOff val="15000"/>
                  </a:schemeClr>
                </a:solidFill>
              </a:endParaRPr>
            </a:p>
          </p:txBody>
        </p:sp>
        <p:pic>
          <p:nvPicPr>
            <p:cNvPr id="17" name="Image 16">
              <a:extLst>
                <a:ext uri="{FF2B5EF4-FFF2-40B4-BE49-F238E27FC236}">
                  <a16:creationId xmlns:a16="http://schemas.microsoft.com/office/drawing/2014/main" id="{D3FDBC41-71D9-108C-955F-BE3ABEE74178}"/>
                </a:ext>
              </a:extLst>
            </p:cNvPr>
            <p:cNvPicPr>
              <a:picLocks noChangeAspect="1"/>
            </p:cNvPicPr>
            <p:nvPr/>
          </p:nvPicPr>
          <p:blipFill>
            <a:blip r:embed="rId6">
              <a:duotone>
                <a:srgbClr val="ED7D31">
                  <a:shade val="45000"/>
                  <a:satMod val="135000"/>
                </a:srgbClr>
                <a:prstClr val="white"/>
              </a:duotone>
            </a:blip>
            <a:stretch>
              <a:fillRect/>
            </a:stretch>
          </p:blipFill>
          <p:spPr>
            <a:xfrm>
              <a:off x="11070614" y="963353"/>
              <a:ext cx="743813" cy="705668"/>
            </a:xfrm>
            <a:prstGeom prst="rect">
              <a:avLst/>
            </a:prstGeom>
            <a:ln>
              <a:solidFill>
                <a:schemeClr val="tx1">
                  <a:lumMod val="85000"/>
                  <a:lumOff val="15000"/>
                </a:schemeClr>
              </a:solidFill>
            </a:ln>
          </p:spPr>
        </p:pic>
        <p:sp>
          <p:nvSpPr>
            <p:cNvPr id="19" name="ZoneTexte 18">
              <a:extLst>
                <a:ext uri="{FF2B5EF4-FFF2-40B4-BE49-F238E27FC236}">
                  <a16:creationId xmlns:a16="http://schemas.microsoft.com/office/drawing/2014/main" id="{00747F2D-190F-96CE-8BD0-D16DAEFECE78}"/>
                </a:ext>
              </a:extLst>
            </p:cNvPr>
            <p:cNvSpPr txBox="1"/>
            <p:nvPr/>
          </p:nvSpPr>
          <p:spPr>
            <a:xfrm>
              <a:off x="8978899" y="3242142"/>
              <a:ext cx="3033365" cy="291925"/>
            </a:xfrm>
            <a:prstGeom prst="rect">
              <a:avLst/>
            </a:prstGeom>
            <a:no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sz="1000" b="0" dirty="0">
                  <a:solidFill>
                    <a:schemeClr val="tx1">
                      <a:lumMod val="85000"/>
                      <a:lumOff val="15000"/>
                    </a:schemeClr>
                  </a:solidFill>
                  <a:latin typeface="MS Gothic" panose="020B0609070205080204" pitchFamily="49" charset="-128"/>
                  <a:ea typeface="MS Gothic" panose="020B0609070205080204" pitchFamily="49" charset="-128"/>
                </a:rPr>
                <a:t>✗ </a:t>
              </a:r>
              <a:r>
                <a:rPr lang="fr-FR" sz="1000" b="0" dirty="0"/>
                <a:t>Cause externe sans marge de manœuvre</a:t>
              </a:r>
            </a:p>
          </p:txBody>
        </p:sp>
      </p:grpSp>
    </p:spTree>
    <p:extLst>
      <p:ext uri="{BB962C8B-B14F-4D97-AF65-F5344CB8AC3E}">
        <p14:creationId xmlns:p14="http://schemas.microsoft.com/office/powerpoint/2010/main" val="172967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951817A-72A0-0B4A-BAF9-E359544761CB}"/>
              </a:ext>
            </a:extLst>
          </p:cNvPr>
          <p:cNvSpPr txBox="1"/>
          <p:nvPr/>
        </p:nvSpPr>
        <p:spPr>
          <a:xfrm>
            <a:off x="0" y="232877"/>
            <a:ext cx="12192000" cy="338554"/>
          </a:xfrm>
          <a:prstGeom prst="rect">
            <a:avLst/>
          </a:prstGeom>
          <a:solidFill>
            <a:schemeClr val="bg1">
              <a:lumMod val="75000"/>
            </a:schemeClr>
          </a:solidFill>
        </p:spPr>
        <p:txBody>
          <a:bodyPr wrap="square" rtlCol="0">
            <a:spAutoFit/>
          </a:bodyPr>
          <a:lstStyle>
            <a:defPPr>
              <a:defRPr lang="fr-FR"/>
            </a:defPPr>
            <a:lvl1pPr>
              <a:defRPr sz="1200"/>
            </a:lvl1pPr>
          </a:lstStyle>
          <a:p>
            <a:r>
              <a:rPr lang="fr-FR" sz="1600" b="1" dirty="0"/>
              <a:t>	4. Un étalement du temps passé sur le site pour les achats aboutis</a:t>
            </a:r>
          </a:p>
        </p:txBody>
      </p:sp>
      <p:grpSp>
        <p:nvGrpSpPr>
          <p:cNvPr id="6" name="Groupe 5">
            <a:extLst>
              <a:ext uri="{FF2B5EF4-FFF2-40B4-BE49-F238E27FC236}">
                <a16:creationId xmlns:a16="http://schemas.microsoft.com/office/drawing/2014/main" id="{BD499CD4-9E93-1F3D-430F-8F8298AAE1FE}"/>
              </a:ext>
            </a:extLst>
          </p:cNvPr>
          <p:cNvGrpSpPr/>
          <p:nvPr/>
        </p:nvGrpSpPr>
        <p:grpSpPr>
          <a:xfrm>
            <a:off x="6788268" y="714630"/>
            <a:ext cx="5223998" cy="3426054"/>
            <a:chOff x="6788269" y="885149"/>
            <a:chExt cx="5223998" cy="3426054"/>
          </a:xfrm>
        </p:grpSpPr>
        <p:sp>
          <p:nvSpPr>
            <p:cNvPr id="7" name="ZoneTexte 6">
              <a:extLst>
                <a:ext uri="{FF2B5EF4-FFF2-40B4-BE49-F238E27FC236}">
                  <a16:creationId xmlns:a16="http://schemas.microsoft.com/office/drawing/2014/main" id="{B6789AE6-DA33-B134-8A69-C29EF844258C}"/>
                </a:ext>
              </a:extLst>
            </p:cNvPr>
            <p:cNvSpPr txBox="1"/>
            <p:nvPr/>
          </p:nvSpPr>
          <p:spPr>
            <a:xfrm>
              <a:off x="6788269" y="1319967"/>
              <a:ext cx="5223998" cy="2991236"/>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360363" algn="l"/>
              <a:r>
                <a:rPr lang="fr-FR" sz="1100" dirty="0">
                  <a:solidFill>
                    <a:schemeClr val="tx1">
                      <a:lumMod val="85000"/>
                      <a:lumOff val="15000"/>
                    </a:schemeClr>
                  </a:solidFill>
                </a:rPr>
                <a:t>	Evolutions notables</a:t>
              </a:r>
            </a:p>
            <a:p>
              <a:endParaRPr lang="fr-FR" sz="800" dirty="0">
                <a:solidFill>
                  <a:schemeClr val="tx1">
                    <a:lumMod val="85000"/>
                    <a:lumOff val="15000"/>
                  </a:schemeClr>
                </a:solidFill>
              </a:endParaRPr>
            </a:p>
            <a:p>
              <a:pPr marL="171450" indent="-171450" algn="l">
                <a:buFont typeface="Wingdings" panose="05000000000000000000" pitchFamily="2" charset="2"/>
                <a:buChar char="è"/>
              </a:pPr>
              <a:r>
                <a:rPr lang="fr-FR" sz="1050" b="0" dirty="0">
                  <a:solidFill>
                    <a:schemeClr val="tx1">
                      <a:lumMod val="85000"/>
                      <a:lumOff val="15000"/>
                    </a:schemeClr>
                  </a:solidFill>
                </a:rPr>
                <a:t>Etalement important du temps passé, à la marge comme autour de la médiane</a:t>
              </a:r>
            </a:p>
            <a:p>
              <a:pPr marL="171450" indent="-171450" algn="l">
                <a:buFont typeface="Wingdings" panose="05000000000000000000" pitchFamily="2" charset="2"/>
                <a:buChar char="è"/>
              </a:pPr>
              <a:r>
                <a:rPr lang="fr-FR" sz="1050" b="0" dirty="0">
                  <a:solidFill>
                    <a:schemeClr val="tx1">
                      <a:lumMod val="85000"/>
                      <a:lumOff val="15000"/>
                    </a:schemeClr>
                  </a:solidFill>
                </a:rPr>
                <a:t>Légère baisse de la moyenne du temps passé</a:t>
              </a:r>
            </a:p>
            <a:p>
              <a:pPr algn="l"/>
              <a:endParaRPr lang="fr-FR" sz="1050" b="0" dirty="0">
                <a:solidFill>
                  <a:schemeClr val="tx1">
                    <a:lumMod val="85000"/>
                    <a:lumOff val="15000"/>
                  </a:schemeClr>
                </a:solidFill>
              </a:endParaRPr>
            </a:p>
            <a:p>
              <a:pPr algn="l"/>
              <a:r>
                <a:rPr lang="fr-FR" sz="1050" dirty="0">
                  <a:solidFill>
                    <a:schemeClr val="tx1">
                      <a:lumMod val="85000"/>
                      <a:lumOff val="15000"/>
                    </a:schemeClr>
                  </a:solidFill>
                </a:rPr>
                <a:t>Hypothèse principale : nouvelle prépondérance de la catégorie nourriture</a:t>
              </a:r>
            </a:p>
            <a:p>
              <a:pPr algn="l"/>
              <a:endParaRPr lang="fr-FR" sz="105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Un panier nourriture contient a priori plus de produits</a:t>
              </a:r>
            </a:p>
            <a:p>
              <a:pPr marL="180975" algn="l"/>
              <a:r>
                <a:rPr lang="fr-FR" sz="1050" b="0" dirty="0">
                  <a:solidFill>
                    <a:schemeClr val="tx1">
                      <a:lumMod val="85000"/>
                      <a:lumOff val="15000"/>
                    </a:schemeClr>
                  </a:solidFill>
                </a:rPr>
                <a:t>qu’un panier « high-tech »</a:t>
              </a:r>
            </a:p>
            <a:p>
              <a:pPr marL="171450" indent="-171450" algn="l">
                <a:buFont typeface="Arial" panose="020B0604020202020204" pitchFamily="34" charset="0"/>
                <a:buChar char="•"/>
                <a:tabLst>
                  <a:tab pos="2695575" algn="l"/>
                </a:tabLst>
              </a:pPr>
              <a:r>
                <a:rPr lang="fr-FR" sz="1050" b="0" dirty="0">
                  <a:solidFill>
                    <a:schemeClr val="tx1">
                      <a:lumMod val="85000"/>
                      <a:lumOff val="15000"/>
                    </a:schemeClr>
                  </a:solidFill>
                </a:rPr>
                <a:t>Des typologies de panier plus différentes entre clients</a:t>
              </a:r>
            </a:p>
            <a:p>
              <a:pPr marL="171450" indent="-171450" algn="l">
                <a:buFont typeface="Arial" panose="020B0604020202020204" pitchFamily="34" charset="0"/>
                <a:buChar char="•"/>
                <a:tabLst>
                  <a:tab pos="2695575" algn="l"/>
                </a:tabLst>
              </a:pPr>
              <a:r>
                <a:rPr lang="fr-FR" sz="1050" b="0" dirty="0">
                  <a:solidFill>
                    <a:schemeClr val="tx1">
                      <a:lumMod val="85000"/>
                      <a:lumOff val="15000"/>
                    </a:schemeClr>
                  </a:solidFill>
                </a:rPr>
                <a:t>Une prise de décision plus rapide pour des produits</a:t>
              </a:r>
            </a:p>
            <a:p>
              <a:pPr marL="177800" algn="l">
                <a:tabLst>
                  <a:tab pos="2695575" algn="l"/>
                </a:tabLst>
              </a:pPr>
              <a:r>
                <a:rPr lang="fr-FR" sz="1050" b="0" dirty="0">
                  <a:solidFill>
                    <a:schemeClr val="tx1">
                      <a:lumMod val="85000"/>
                      <a:lumOff val="15000"/>
                    </a:schemeClr>
                  </a:solidFill>
                </a:rPr>
                <a:t>consommables</a:t>
              </a:r>
            </a:p>
            <a:p>
              <a:pPr algn="l"/>
              <a:endParaRPr lang="fr-FR" sz="1050" b="0" dirty="0">
                <a:solidFill>
                  <a:schemeClr val="tx1">
                    <a:lumMod val="85000"/>
                    <a:lumOff val="15000"/>
                  </a:schemeClr>
                </a:solidFill>
              </a:endParaRPr>
            </a:p>
            <a:p>
              <a:pPr algn="l"/>
              <a:r>
                <a:rPr lang="fr-FR" sz="1050" dirty="0">
                  <a:solidFill>
                    <a:schemeClr val="tx1">
                      <a:lumMod val="85000"/>
                      <a:lumOff val="15000"/>
                    </a:schemeClr>
                  </a:solidFill>
                </a:rPr>
                <a:t>Ne pas négliger d’autres causes possibles :</a:t>
              </a:r>
            </a:p>
            <a:p>
              <a:pPr algn="l"/>
              <a:endParaRPr lang="fr-FR" sz="105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Modification du site internet</a:t>
              </a:r>
            </a:p>
            <a:p>
              <a:pPr marL="171450" indent="-171450" algn="l">
                <a:buFont typeface="Arial" panose="020B0604020202020204" pitchFamily="34" charset="0"/>
                <a:buChar char="•"/>
              </a:pPr>
              <a:r>
                <a:rPr lang="fr-FR" sz="1050" b="0" dirty="0">
                  <a:solidFill>
                    <a:schemeClr val="tx1">
                      <a:lumMod val="85000"/>
                      <a:lumOff val="15000"/>
                    </a:schemeClr>
                  </a:solidFill>
                </a:rPr>
                <a:t>Cause externe</a:t>
              </a:r>
            </a:p>
          </p:txBody>
        </p:sp>
        <p:pic>
          <p:nvPicPr>
            <p:cNvPr id="8" name="Image 7">
              <a:extLst>
                <a:ext uri="{FF2B5EF4-FFF2-40B4-BE49-F238E27FC236}">
                  <a16:creationId xmlns:a16="http://schemas.microsoft.com/office/drawing/2014/main" id="{5DD7253D-89C3-7C2C-CF66-7FB24BADF1E4}"/>
                </a:ext>
              </a:extLst>
            </p:cNvPr>
            <p:cNvPicPr>
              <a:picLocks noChangeAspect="1"/>
            </p:cNvPicPr>
            <p:nvPr/>
          </p:nvPicPr>
          <p:blipFill>
            <a:blip r:embed="rId2">
              <a:duotone>
                <a:srgbClr val="ED7D31">
                  <a:shade val="45000"/>
                  <a:satMod val="135000"/>
                </a:srgbClr>
                <a:prstClr val="white"/>
              </a:duotone>
            </a:blip>
            <a:stretch>
              <a:fillRect/>
            </a:stretch>
          </p:blipFill>
          <p:spPr>
            <a:xfrm>
              <a:off x="11070614" y="885149"/>
              <a:ext cx="743813" cy="705668"/>
            </a:xfrm>
            <a:prstGeom prst="rect">
              <a:avLst/>
            </a:prstGeom>
            <a:ln>
              <a:solidFill>
                <a:schemeClr val="tx1">
                  <a:lumMod val="85000"/>
                  <a:lumOff val="15000"/>
                </a:schemeClr>
              </a:solidFill>
            </a:ln>
          </p:spPr>
        </p:pic>
      </p:grpSp>
      <p:cxnSp>
        <p:nvCxnSpPr>
          <p:cNvPr id="32" name="Connecteur : en arc 31">
            <a:extLst>
              <a:ext uri="{FF2B5EF4-FFF2-40B4-BE49-F238E27FC236}">
                <a16:creationId xmlns:a16="http://schemas.microsoft.com/office/drawing/2014/main" id="{5E34F92E-315F-8524-6A7F-4E1455BCFE6C}"/>
              </a:ext>
            </a:extLst>
          </p:cNvPr>
          <p:cNvCxnSpPr>
            <a:cxnSpLocks/>
          </p:cNvCxnSpPr>
          <p:nvPr/>
        </p:nvCxnSpPr>
        <p:spPr>
          <a:xfrm rot="16200000" flipV="1">
            <a:off x="-998296" y="5941260"/>
            <a:ext cx="383922" cy="270560"/>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necteur droit avec flèche 38">
            <a:extLst>
              <a:ext uri="{FF2B5EF4-FFF2-40B4-BE49-F238E27FC236}">
                <a16:creationId xmlns:a16="http://schemas.microsoft.com/office/drawing/2014/main" id="{2DF08459-5D26-FEBA-E0CA-DCE6E365621C}"/>
              </a:ext>
            </a:extLst>
          </p:cNvPr>
          <p:cNvCxnSpPr>
            <a:cxnSpLocks/>
          </p:cNvCxnSpPr>
          <p:nvPr/>
        </p:nvCxnSpPr>
        <p:spPr>
          <a:xfrm>
            <a:off x="-541548" y="4459715"/>
            <a:ext cx="0" cy="220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4" name="Groupe 63">
            <a:extLst>
              <a:ext uri="{FF2B5EF4-FFF2-40B4-BE49-F238E27FC236}">
                <a16:creationId xmlns:a16="http://schemas.microsoft.com/office/drawing/2014/main" id="{D6C18573-D5AE-11EB-CC41-1388E5276CB6}"/>
              </a:ext>
            </a:extLst>
          </p:cNvPr>
          <p:cNvGrpSpPr/>
          <p:nvPr/>
        </p:nvGrpSpPr>
        <p:grpSpPr>
          <a:xfrm>
            <a:off x="139578" y="1539237"/>
            <a:ext cx="5926992" cy="4800647"/>
            <a:chOff x="-106945" y="584038"/>
            <a:chExt cx="7181513" cy="5816762"/>
          </a:xfrm>
        </p:grpSpPr>
        <p:grpSp>
          <p:nvGrpSpPr>
            <p:cNvPr id="63" name="Groupe 62">
              <a:extLst>
                <a:ext uri="{FF2B5EF4-FFF2-40B4-BE49-F238E27FC236}">
                  <a16:creationId xmlns:a16="http://schemas.microsoft.com/office/drawing/2014/main" id="{356B492B-E0AB-44DC-6AC9-93DF9BBF5753}"/>
                </a:ext>
              </a:extLst>
            </p:cNvPr>
            <p:cNvGrpSpPr/>
            <p:nvPr/>
          </p:nvGrpSpPr>
          <p:grpSpPr>
            <a:xfrm>
              <a:off x="-106945" y="584038"/>
              <a:ext cx="7181513" cy="5816762"/>
              <a:chOff x="-106945" y="584038"/>
              <a:chExt cx="7181513" cy="5816762"/>
            </a:xfrm>
          </p:grpSpPr>
          <p:grpSp>
            <p:nvGrpSpPr>
              <p:cNvPr id="61" name="Groupe 60">
                <a:extLst>
                  <a:ext uri="{FF2B5EF4-FFF2-40B4-BE49-F238E27FC236}">
                    <a16:creationId xmlns:a16="http://schemas.microsoft.com/office/drawing/2014/main" id="{A740A828-32E1-70CD-9992-8958E2F8B91C}"/>
                  </a:ext>
                </a:extLst>
              </p:cNvPr>
              <p:cNvGrpSpPr/>
              <p:nvPr/>
            </p:nvGrpSpPr>
            <p:grpSpPr>
              <a:xfrm>
                <a:off x="-106945" y="584038"/>
                <a:ext cx="7181513" cy="5816762"/>
                <a:chOff x="-106945" y="584038"/>
                <a:chExt cx="7181513" cy="5816762"/>
              </a:xfrm>
            </p:grpSpPr>
            <p:grpSp>
              <p:nvGrpSpPr>
                <p:cNvPr id="5" name="Groupe 4">
                  <a:extLst>
                    <a:ext uri="{FF2B5EF4-FFF2-40B4-BE49-F238E27FC236}">
                      <a16:creationId xmlns:a16="http://schemas.microsoft.com/office/drawing/2014/main" id="{0571FEE2-1EBC-E73B-ABA0-9B2993ACC435}"/>
                    </a:ext>
                  </a:extLst>
                </p:cNvPr>
                <p:cNvGrpSpPr/>
                <p:nvPr/>
              </p:nvGrpSpPr>
              <p:grpSpPr>
                <a:xfrm>
                  <a:off x="240632" y="998621"/>
                  <a:ext cx="6833936" cy="5402179"/>
                  <a:chOff x="914400" y="770750"/>
                  <a:chExt cx="6833936" cy="5402179"/>
                </a:xfrm>
              </p:grpSpPr>
              <p:pic>
                <p:nvPicPr>
                  <p:cNvPr id="15" name="Image 14">
                    <a:extLst>
                      <a:ext uri="{FF2B5EF4-FFF2-40B4-BE49-F238E27FC236}">
                        <a16:creationId xmlns:a16="http://schemas.microsoft.com/office/drawing/2014/main" id="{BBF02690-6B2F-1CEF-7501-6ACF46D04961}"/>
                      </a:ext>
                    </a:extLst>
                  </p:cNvPr>
                  <p:cNvPicPr>
                    <a:picLocks noChangeAspect="1"/>
                  </p:cNvPicPr>
                  <p:nvPr/>
                </p:nvPicPr>
                <p:blipFill rotWithShape="1">
                  <a:blip r:embed="rId3">
                    <a:extLst>
                      <a:ext uri="{28A0092B-C50C-407E-A947-70E740481C1C}">
                        <a14:useLocalDpi xmlns:a14="http://schemas.microsoft.com/office/drawing/2010/main" val="0"/>
                      </a:ext>
                    </a:extLst>
                  </a:blip>
                  <a:srcRect l="9151" t="8479" r="7827" b="7141"/>
                  <a:stretch/>
                </p:blipFill>
                <p:spPr>
                  <a:xfrm>
                    <a:off x="914400" y="770750"/>
                    <a:ext cx="6833936" cy="5402179"/>
                  </a:xfrm>
                  <a:prstGeom prst="rect">
                    <a:avLst/>
                  </a:prstGeom>
                </p:spPr>
              </p:pic>
              <p:sp>
                <p:nvSpPr>
                  <p:cNvPr id="4" name="ZoneTexte 3">
                    <a:extLst>
                      <a:ext uri="{FF2B5EF4-FFF2-40B4-BE49-F238E27FC236}">
                        <a16:creationId xmlns:a16="http://schemas.microsoft.com/office/drawing/2014/main" id="{9C8B603E-DD74-9449-1ED2-17B2C781644A}"/>
                      </a:ext>
                    </a:extLst>
                  </p:cNvPr>
                  <p:cNvSpPr txBox="1"/>
                  <p:nvPr/>
                </p:nvSpPr>
                <p:spPr>
                  <a:xfrm>
                    <a:off x="2069179" y="1134924"/>
                    <a:ext cx="4124034" cy="584175"/>
                  </a:xfrm>
                  <a:prstGeom prst="rect">
                    <a:avLst/>
                  </a:prstGeom>
                  <a:solidFill>
                    <a:srgbClr val="FFFFFF">
                      <a:alpha val="50196"/>
                    </a:srgbClr>
                  </a:solid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Temps passé sur le site pour les sessions ayant abouti à un achat (février 2019 à mars 2020)</a:t>
                    </a:r>
                  </a:p>
                </p:txBody>
              </p:sp>
            </p:grpSp>
            <p:sp>
              <p:nvSpPr>
                <p:cNvPr id="60" name="ZoneTexte 59">
                  <a:extLst>
                    <a:ext uri="{FF2B5EF4-FFF2-40B4-BE49-F238E27FC236}">
                      <a16:creationId xmlns:a16="http://schemas.microsoft.com/office/drawing/2014/main" id="{148DE3FA-4304-DB89-DE88-A1B81E5C9B6E}"/>
                    </a:ext>
                  </a:extLst>
                </p:cNvPr>
                <p:cNvSpPr txBox="1"/>
                <p:nvPr/>
              </p:nvSpPr>
              <p:spPr>
                <a:xfrm>
                  <a:off x="-106945" y="584038"/>
                  <a:ext cx="1083178" cy="484798"/>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sz="1000" dirty="0">
                      <a:solidFill>
                        <a:schemeClr val="bg2">
                          <a:lumMod val="10000"/>
                        </a:schemeClr>
                      </a:solidFill>
                    </a:rPr>
                    <a:t>Temps passé (minutes)</a:t>
                  </a:r>
                </a:p>
              </p:txBody>
            </p:sp>
          </p:grpSp>
          <p:cxnSp>
            <p:nvCxnSpPr>
              <p:cNvPr id="58" name="Connecteur droit 57">
                <a:extLst>
                  <a:ext uri="{FF2B5EF4-FFF2-40B4-BE49-F238E27FC236}">
                    <a16:creationId xmlns:a16="http://schemas.microsoft.com/office/drawing/2014/main" id="{EF1018D9-B454-A620-2903-3DEC6F09D967}"/>
                  </a:ext>
                </a:extLst>
              </p:cNvPr>
              <p:cNvCxnSpPr>
                <a:cxnSpLocks/>
              </p:cNvCxnSpPr>
              <p:nvPr/>
            </p:nvCxnSpPr>
            <p:spPr>
              <a:xfrm flipV="1">
                <a:off x="520957" y="1167165"/>
                <a:ext cx="0" cy="4892908"/>
              </a:xfrm>
              <a:prstGeom prst="line">
                <a:avLst/>
              </a:prstGeom>
              <a:ln w="12700">
                <a:solidFill>
                  <a:schemeClr val="tx1">
                    <a:lumMod val="50000"/>
                    <a:lumOff val="50000"/>
                  </a:schemeClr>
                </a:solidFill>
                <a:prstDash val="solid"/>
                <a:tailEnd type="arrow"/>
              </a:ln>
            </p:spPr>
            <p:style>
              <a:lnRef idx="1">
                <a:schemeClr val="dk1"/>
              </a:lnRef>
              <a:fillRef idx="0">
                <a:schemeClr val="dk1"/>
              </a:fillRef>
              <a:effectRef idx="0">
                <a:schemeClr val="dk1"/>
              </a:effectRef>
              <a:fontRef idx="minor">
                <a:schemeClr val="tx1"/>
              </a:fontRef>
            </p:style>
          </p:cxnSp>
        </p:grpSp>
        <p:pic>
          <p:nvPicPr>
            <p:cNvPr id="43" name="Image 42">
              <a:extLst>
                <a:ext uri="{FF2B5EF4-FFF2-40B4-BE49-F238E27FC236}">
                  <a16:creationId xmlns:a16="http://schemas.microsoft.com/office/drawing/2014/main" id="{DD3E00C8-74D7-1069-E8B2-11942BC41336}"/>
                </a:ext>
              </a:extLst>
            </p:cNvPr>
            <p:cNvPicPr>
              <a:picLocks noChangeAspect="1"/>
            </p:cNvPicPr>
            <p:nvPr/>
          </p:nvPicPr>
          <p:blipFill>
            <a:blip r:embed="rId4"/>
            <a:stretch>
              <a:fillRect/>
            </a:stretch>
          </p:blipFill>
          <p:spPr>
            <a:xfrm>
              <a:off x="557054" y="4774379"/>
              <a:ext cx="838356" cy="720000"/>
            </a:xfrm>
            <a:prstGeom prst="rect">
              <a:avLst/>
            </a:prstGeom>
            <a:ln>
              <a:solidFill>
                <a:schemeClr val="tx1">
                  <a:lumMod val="85000"/>
                  <a:lumOff val="15000"/>
                </a:schemeClr>
              </a:solidFill>
            </a:ln>
          </p:spPr>
        </p:pic>
        <p:pic>
          <p:nvPicPr>
            <p:cNvPr id="45" name="Image 44">
              <a:extLst>
                <a:ext uri="{FF2B5EF4-FFF2-40B4-BE49-F238E27FC236}">
                  <a16:creationId xmlns:a16="http://schemas.microsoft.com/office/drawing/2014/main" id="{7C533672-2BB3-78E2-1748-7085EBC30418}"/>
                </a:ext>
              </a:extLst>
            </p:cNvPr>
            <p:cNvPicPr>
              <a:picLocks noChangeAspect="1"/>
            </p:cNvPicPr>
            <p:nvPr/>
          </p:nvPicPr>
          <p:blipFill>
            <a:blip r:embed="rId5"/>
            <a:stretch>
              <a:fillRect/>
            </a:stretch>
          </p:blipFill>
          <p:spPr>
            <a:xfrm>
              <a:off x="6196472" y="672936"/>
              <a:ext cx="857143" cy="720000"/>
            </a:xfrm>
            <a:prstGeom prst="rect">
              <a:avLst/>
            </a:prstGeom>
            <a:ln>
              <a:solidFill>
                <a:schemeClr val="tx1">
                  <a:lumMod val="85000"/>
                  <a:lumOff val="15000"/>
                </a:schemeClr>
              </a:solidFill>
            </a:ln>
          </p:spPr>
        </p:pic>
        <p:cxnSp>
          <p:nvCxnSpPr>
            <p:cNvPr id="46" name="Connecteur : en arc 45">
              <a:extLst>
                <a:ext uri="{FF2B5EF4-FFF2-40B4-BE49-F238E27FC236}">
                  <a16:creationId xmlns:a16="http://schemas.microsoft.com/office/drawing/2014/main" id="{2CD7D6F7-506B-C8F0-4617-A3D019FA74EA}"/>
                </a:ext>
              </a:extLst>
            </p:cNvPr>
            <p:cNvCxnSpPr>
              <a:cxnSpLocks/>
              <a:stCxn id="43" idx="0"/>
            </p:cNvCxnSpPr>
            <p:nvPr/>
          </p:nvCxnSpPr>
          <p:spPr>
            <a:xfrm rot="16200000" flipV="1">
              <a:off x="702959" y="4501105"/>
              <a:ext cx="384771" cy="161777"/>
            </a:xfrm>
            <a:prstGeom prst="curved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1" name="Connecteur droit avec flèche 50">
              <a:extLst>
                <a:ext uri="{FF2B5EF4-FFF2-40B4-BE49-F238E27FC236}">
                  <a16:creationId xmlns:a16="http://schemas.microsoft.com/office/drawing/2014/main" id="{E31E0A0F-EECF-5928-4CDA-AF4C3ADF7013}"/>
                </a:ext>
              </a:extLst>
            </p:cNvPr>
            <p:cNvCxnSpPr>
              <a:cxnSpLocks/>
              <a:stCxn id="45" idx="2"/>
            </p:cNvCxnSpPr>
            <p:nvPr/>
          </p:nvCxnSpPr>
          <p:spPr>
            <a:xfrm>
              <a:off x="6625044" y="1392936"/>
              <a:ext cx="0" cy="5540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57" name="Groupe 56">
            <a:extLst>
              <a:ext uri="{FF2B5EF4-FFF2-40B4-BE49-F238E27FC236}">
                <a16:creationId xmlns:a16="http://schemas.microsoft.com/office/drawing/2014/main" id="{C5A3DC16-C2D4-B42F-6B2E-97A6D2532E0E}"/>
              </a:ext>
            </a:extLst>
          </p:cNvPr>
          <p:cNvGrpSpPr/>
          <p:nvPr/>
        </p:nvGrpSpPr>
        <p:grpSpPr>
          <a:xfrm>
            <a:off x="6788268" y="4389608"/>
            <a:ext cx="5223997" cy="2011192"/>
            <a:chOff x="6788268" y="2989942"/>
            <a:chExt cx="5223997" cy="2011192"/>
          </a:xfrm>
        </p:grpSpPr>
        <p:sp>
          <p:nvSpPr>
            <p:cNvPr id="55" name="ZoneTexte 54">
              <a:extLst>
                <a:ext uri="{FF2B5EF4-FFF2-40B4-BE49-F238E27FC236}">
                  <a16:creationId xmlns:a16="http://schemas.microsoft.com/office/drawing/2014/main" id="{6A34EB0C-64A4-CE1D-8137-7BBCC8FEF0F2}"/>
                </a:ext>
              </a:extLst>
            </p:cNvPr>
            <p:cNvSpPr txBox="1"/>
            <p:nvPr/>
          </p:nvSpPr>
          <p:spPr>
            <a:xfrm>
              <a:off x="6788268" y="3409012"/>
              <a:ext cx="5223997" cy="1592122"/>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360363" algn="l"/>
              <a:r>
                <a:rPr lang="fr-FR" sz="1100" dirty="0">
                  <a:solidFill>
                    <a:schemeClr val="tx1">
                      <a:lumMod val="85000"/>
                      <a:lumOff val="15000"/>
                    </a:schemeClr>
                  </a:solidFill>
                </a:rPr>
                <a:t>	Risques</a:t>
              </a:r>
            </a:p>
            <a:p>
              <a:endParaRPr lang="fr-FR" sz="60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Un temps long passé sur le site peut refléter une</a:t>
              </a:r>
            </a:p>
            <a:p>
              <a:pPr marL="177800" algn="l"/>
              <a:r>
                <a:rPr lang="fr-FR" sz="1050" b="0" dirty="0">
                  <a:solidFill>
                    <a:schemeClr val="tx1">
                      <a:lumMod val="85000"/>
                      <a:lumOff val="15000"/>
                    </a:schemeClr>
                  </a:solidFill>
                </a:rPr>
                <a:t>errance, un </a:t>
              </a:r>
              <a:r>
                <a:rPr lang="fr-FR" sz="1050" dirty="0">
                  <a:solidFill>
                    <a:schemeClr val="tx1">
                      <a:lumMod val="85000"/>
                      <a:lumOff val="15000"/>
                    </a:schemeClr>
                  </a:solidFill>
                </a:rPr>
                <a:t>manque d’efficacité des achats</a:t>
              </a:r>
              <a:r>
                <a:rPr lang="fr-FR" sz="1050" b="0" dirty="0">
                  <a:solidFill>
                    <a:schemeClr val="tx1">
                      <a:lumMod val="85000"/>
                      <a:lumOff val="15000"/>
                    </a:schemeClr>
                  </a:solidFill>
                </a:rPr>
                <a:t>, donc</a:t>
              </a:r>
            </a:p>
            <a:p>
              <a:pPr marL="177800" algn="l"/>
              <a:r>
                <a:rPr lang="fr-FR" sz="1050" b="0" dirty="0">
                  <a:solidFill>
                    <a:schemeClr val="tx1">
                      <a:lumMod val="85000"/>
                      <a:lumOff val="15000"/>
                    </a:schemeClr>
                  </a:solidFill>
                </a:rPr>
                <a:t>un panier plus petit voire une </a:t>
              </a:r>
              <a:r>
                <a:rPr lang="fr-FR" sz="1050" dirty="0">
                  <a:solidFill>
                    <a:schemeClr val="tx1">
                      <a:lumMod val="85000"/>
                      <a:lumOff val="15000"/>
                    </a:schemeClr>
                  </a:solidFill>
                </a:rPr>
                <a:t>perte du client</a:t>
              </a:r>
            </a:p>
            <a:p>
              <a:pPr marL="177800" algn="l"/>
              <a:endParaRPr lang="fr-FR" sz="105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Un temps court peut également refléter un abandon</a:t>
              </a:r>
            </a:p>
            <a:p>
              <a:pPr marL="177800" algn="l"/>
              <a:r>
                <a:rPr lang="fr-FR" sz="1050" b="0" dirty="0">
                  <a:solidFill>
                    <a:schemeClr val="tx1">
                      <a:lumMod val="85000"/>
                      <a:lumOff val="15000"/>
                    </a:schemeClr>
                  </a:solidFill>
                </a:rPr>
                <a:t>prématuré par découragement</a:t>
              </a:r>
              <a:endParaRPr lang="fr-FR" sz="1200" b="0" dirty="0">
                <a:solidFill>
                  <a:schemeClr val="tx1">
                    <a:lumMod val="85000"/>
                    <a:lumOff val="15000"/>
                  </a:schemeClr>
                </a:solidFill>
              </a:endParaRPr>
            </a:p>
            <a:p>
              <a:pPr algn="l"/>
              <a:endParaRPr lang="fr-FR" sz="1050" b="0" dirty="0">
                <a:solidFill>
                  <a:schemeClr val="tx1">
                    <a:lumMod val="85000"/>
                    <a:lumOff val="15000"/>
                  </a:schemeClr>
                </a:solidFill>
              </a:endParaRPr>
            </a:p>
            <a:p>
              <a:pPr algn="l"/>
              <a:endParaRPr lang="fr-FR" sz="1050" b="0" dirty="0">
                <a:solidFill>
                  <a:schemeClr val="tx1">
                    <a:lumMod val="85000"/>
                    <a:lumOff val="15000"/>
                  </a:schemeClr>
                </a:solidFill>
              </a:endParaRPr>
            </a:p>
          </p:txBody>
        </p:sp>
        <p:sp>
          <p:nvSpPr>
            <p:cNvPr id="56" name="Rectangle 55">
              <a:extLst>
                <a:ext uri="{FF2B5EF4-FFF2-40B4-BE49-F238E27FC236}">
                  <a16:creationId xmlns:a16="http://schemas.microsoft.com/office/drawing/2014/main" id="{6ED3109A-42E0-17EB-3165-5B11A3906ACC}"/>
                </a:ext>
              </a:extLst>
            </p:cNvPr>
            <p:cNvSpPr/>
            <p:nvPr/>
          </p:nvSpPr>
          <p:spPr>
            <a:xfrm>
              <a:off x="11079490" y="2989942"/>
              <a:ext cx="734936" cy="673691"/>
            </a:xfrm>
            <a:prstGeom prst="rect">
              <a:avLst/>
            </a:prstGeom>
            <a:solidFill>
              <a:schemeClr val="bg1"/>
            </a:solidFill>
            <a:ln w="63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400" dirty="0">
                  <a:solidFill>
                    <a:srgbClr val="CB753B"/>
                  </a:solidFill>
                  <a:latin typeface="Alef" panose="00000500000000000000" pitchFamily="2" charset="-79"/>
                  <a:cs typeface="Alef" panose="00000500000000000000" pitchFamily="2" charset="-79"/>
                </a:rPr>
                <a:t>!</a:t>
              </a:r>
            </a:p>
          </p:txBody>
        </p:sp>
      </p:grpSp>
      <p:sp>
        <p:nvSpPr>
          <p:cNvPr id="59" name="ZoneTexte 58">
            <a:extLst>
              <a:ext uri="{FF2B5EF4-FFF2-40B4-BE49-F238E27FC236}">
                <a16:creationId xmlns:a16="http://schemas.microsoft.com/office/drawing/2014/main" id="{B6E40FB6-0233-2FFA-87DB-9CD0D183E952}"/>
              </a:ext>
            </a:extLst>
          </p:cNvPr>
          <p:cNvSpPr txBox="1"/>
          <p:nvPr/>
        </p:nvSpPr>
        <p:spPr>
          <a:xfrm>
            <a:off x="3062137" y="6269995"/>
            <a:ext cx="814455" cy="261610"/>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bg2">
                    <a:lumMod val="10000"/>
                  </a:schemeClr>
                </a:solidFill>
              </a:rPr>
              <a:t>Mois</a:t>
            </a:r>
          </a:p>
        </p:txBody>
      </p:sp>
      <p:pic>
        <p:nvPicPr>
          <p:cNvPr id="68" name="Image 67">
            <a:extLst>
              <a:ext uri="{FF2B5EF4-FFF2-40B4-BE49-F238E27FC236}">
                <a16:creationId xmlns:a16="http://schemas.microsoft.com/office/drawing/2014/main" id="{031394E5-2289-2979-D933-4ACC710A714F}"/>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5866" b="95251" l="9325" r="89711">
                        <a14:foregroundMark x1="9325" y1="42458" x2="9325" y2="42458"/>
                        <a14:foregroundMark x1="24437" y1="21229" x2="24437" y2="21229"/>
                        <a14:foregroundMark x1="23151" y1="29609" x2="33119" y2="30726"/>
                        <a14:foregroundMark x1="37621" y1="33240" x2="37621" y2="33240"/>
                        <a14:foregroundMark x1="49196" y1="13408" x2="49196" y2="13408"/>
                        <a14:foregroundMark x1="51447" y1="5866" x2="51447" y2="5866"/>
                        <a14:foregroundMark x1="73312" y1="22905" x2="73312" y2="22905"/>
                        <a14:foregroundMark x1="85209" y1="77933" x2="85209" y2="77933"/>
                        <a14:foregroundMark x1="42122" y1="95251" x2="42122" y2="95251"/>
                      </a14:backgroundRemoval>
                    </a14:imgEffect>
                    <a14:imgEffect>
                      <a14:artisticPaintBrush/>
                    </a14:imgEffect>
                  </a14:imgLayer>
                </a14:imgProps>
              </a:ext>
            </a:extLst>
          </a:blip>
          <a:stretch>
            <a:fillRect/>
          </a:stretch>
        </p:blipFill>
        <p:spPr>
          <a:xfrm>
            <a:off x="10481914" y="2259573"/>
            <a:ext cx="946924" cy="1090027"/>
          </a:xfrm>
          <a:prstGeom prst="rect">
            <a:avLst/>
          </a:prstGeom>
        </p:spPr>
      </p:pic>
      <p:grpSp>
        <p:nvGrpSpPr>
          <p:cNvPr id="73" name="Groupe 72">
            <a:extLst>
              <a:ext uri="{FF2B5EF4-FFF2-40B4-BE49-F238E27FC236}">
                <a16:creationId xmlns:a16="http://schemas.microsoft.com/office/drawing/2014/main" id="{AEA7E410-68B6-EA3F-BB4B-4ABAE5736ED5}"/>
              </a:ext>
            </a:extLst>
          </p:cNvPr>
          <p:cNvGrpSpPr/>
          <p:nvPr/>
        </p:nvGrpSpPr>
        <p:grpSpPr>
          <a:xfrm>
            <a:off x="10271774" y="4990955"/>
            <a:ext cx="1020205" cy="1253943"/>
            <a:chOff x="7410483" y="5317161"/>
            <a:chExt cx="807085" cy="991995"/>
          </a:xfrm>
        </p:grpSpPr>
        <p:pic>
          <p:nvPicPr>
            <p:cNvPr id="66" name="Image 65">
              <a:extLst>
                <a:ext uri="{FF2B5EF4-FFF2-40B4-BE49-F238E27FC236}">
                  <a16:creationId xmlns:a16="http://schemas.microsoft.com/office/drawing/2014/main" id="{02D909A4-77A5-2E77-DEBB-5B3B73A4DCF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684075" y="5825678"/>
              <a:ext cx="533493" cy="483478"/>
            </a:xfrm>
            <a:prstGeom prst="rect">
              <a:avLst/>
            </a:prstGeom>
          </p:spPr>
        </p:pic>
        <p:sp>
          <p:nvSpPr>
            <p:cNvPr id="67" name="Rectangle 66">
              <a:extLst>
                <a:ext uri="{FF2B5EF4-FFF2-40B4-BE49-F238E27FC236}">
                  <a16:creationId xmlns:a16="http://schemas.microsoft.com/office/drawing/2014/main" id="{BC0501FD-298C-E911-99B5-916426FF3F75}"/>
                </a:ext>
              </a:extLst>
            </p:cNvPr>
            <p:cNvSpPr/>
            <p:nvPr/>
          </p:nvSpPr>
          <p:spPr>
            <a:xfrm rot="1391332" flipH="1">
              <a:off x="7896508" y="5490045"/>
              <a:ext cx="285969" cy="291090"/>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3200" dirty="0">
                  <a:solidFill>
                    <a:schemeClr val="tx1"/>
                  </a:solidFill>
                  <a:latin typeface="Alef" panose="00000500000000000000" pitchFamily="2" charset="-79"/>
                  <a:cs typeface="Alef" panose="00000500000000000000" pitchFamily="2" charset="-79"/>
                </a:rPr>
                <a:t>?</a:t>
              </a:r>
              <a:endParaRPr lang="fr-FR" sz="2400" dirty="0">
                <a:solidFill>
                  <a:schemeClr val="tx1"/>
                </a:solidFill>
                <a:latin typeface="Alef" panose="00000500000000000000" pitchFamily="2" charset="-79"/>
                <a:cs typeface="Alef" panose="00000500000000000000" pitchFamily="2" charset="-79"/>
              </a:endParaRPr>
            </a:p>
          </p:txBody>
        </p:sp>
        <p:pic>
          <p:nvPicPr>
            <p:cNvPr id="72" name="Image 71">
              <a:extLst>
                <a:ext uri="{FF2B5EF4-FFF2-40B4-BE49-F238E27FC236}">
                  <a16:creationId xmlns:a16="http://schemas.microsoft.com/office/drawing/2014/main" id="{A70697FB-09DD-546E-5765-042285ACEBBD}"/>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6579" b="89474" l="4386" r="89474">
                          <a14:foregroundMark x1="4386" y1="32895" x2="4386" y2="32895"/>
                          <a14:foregroundMark x1="68421" y1="6579" x2="68421" y2="6579"/>
                          <a14:backgroundMark x1="67544" y1="44079" x2="67544" y2="44079"/>
                        </a14:backgroundRemoval>
                      </a14:imgEffect>
                    </a14:imgLayer>
                  </a14:imgProps>
                </a:ext>
              </a:extLst>
            </a:blip>
            <a:stretch>
              <a:fillRect/>
            </a:stretch>
          </p:blipFill>
          <p:spPr>
            <a:xfrm rot="21018119">
              <a:off x="7410483" y="5317161"/>
              <a:ext cx="377487" cy="503316"/>
            </a:xfrm>
            <a:prstGeom prst="rect">
              <a:avLst/>
            </a:prstGeom>
          </p:spPr>
        </p:pic>
      </p:grpSp>
    </p:spTree>
    <p:extLst>
      <p:ext uri="{BB962C8B-B14F-4D97-AF65-F5344CB8AC3E}">
        <p14:creationId xmlns:p14="http://schemas.microsoft.com/office/powerpoint/2010/main" val="1436448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e 53">
            <a:extLst>
              <a:ext uri="{FF2B5EF4-FFF2-40B4-BE49-F238E27FC236}">
                <a16:creationId xmlns:a16="http://schemas.microsoft.com/office/drawing/2014/main" id="{3853156D-B756-25CF-4FF7-48880914CA27}"/>
              </a:ext>
            </a:extLst>
          </p:cNvPr>
          <p:cNvGrpSpPr/>
          <p:nvPr/>
        </p:nvGrpSpPr>
        <p:grpSpPr>
          <a:xfrm>
            <a:off x="317822" y="998772"/>
            <a:ext cx="6269770" cy="4761931"/>
            <a:chOff x="154659" y="1148889"/>
            <a:chExt cx="6570302" cy="4990187"/>
          </a:xfrm>
        </p:grpSpPr>
        <p:grpSp>
          <p:nvGrpSpPr>
            <p:cNvPr id="51" name="Groupe 50">
              <a:extLst>
                <a:ext uri="{FF2B5EF4-FFF2-40B4-BE49-F238E27FC236}">
                  <a16:creationId xmlns:a16="http://schemas.microsoft.com/office/drawing/2014/main" id="{7CCE737C-2DFF-BE54-C7C5-5E0DD1321198}"/>
                </a:ext>
              </a:extLst>
            </p:cNvPr>
            <p:cNvGrpSpPr/>
            <p:nvPr/>
          </p:nvGrpSpPr>
          <p:grpSpPr>
            <a:xfrm>
              <a:off x="164844" y="1148889"/>
              <a:ext cx="6560117" cy="4990187"/>
              <a:chOff x="163745" y="1437420"/>
              <a:chExt cx="7044449" cy="5358614"/>
            </a:xfrm>
          </p:grpSpPr>
          <p:grpSp>
            <p:nvGrpSpPr>
              <p:cNvPr id="12" name="Groupe 11">
                <a:extLst>
                  <a:ext uri="{FF2B5EF4-FFF2-40B4-BE49-F238E27FC236}">
                    <a16:creationId xmlns:a16="http://schemas.microsoft.com/office/drawing/2014/main" id="{84E7DC1A-27B5-CF18-531E-AC7D7C6114C3}"/>
                  </a:ext>
                </a:extLst>
              </p:cNvPr>
              <p:cNvGrpSpPr/>
              <p:nvPr/>
            </p:nvGrpSpPr>
            <p:grpSpPr>
              <a:xfrm>
                <a:off x="163745" y="1437420"/>
                <a:ext cx="7044449" cy="5358613"/>
                <a:chOff x="163745" y="1437420"/>
                <a:chExt cx="7044449" cy="5358613"/>
              </a:xfrm>
            </p:grpSpPr>
            <p:grpSp>
              <p:nvGrpSpPr>
                <p:cNvPr id="42" name="Groupe 41">
                  <a:extLst>
                    <a:ext uri="{FF2B5EF4-FFF2-40B4-BE49-F238E27FC236}">
                      <a16:creationId xmlns:a16="http://schemas.microsoft.com/office/drawing/2014/main" id="{D6F2FE3C-A4BC-899D-0326-3043D5F479FF}"/>
                    </a:ext>
                  </a:extLst>
                </p:cNvPr>
                <p:cNvGrpSpPr/>
                <p:nvPr/>
              </p:nvGrpSpPr>
              <p:grpSpPr>
                <a:xfrm>
                  <a:off x="163745" y="1437420"/>
                  <a:ext cx="7044449" cy="5358613"/>
                  <a:chOff x="-69527" y="1623525"/>
                  <a:chExt cx="7044449" cy="5358613"/>
                </a:xfrm>
              </p:grpSpPr>
              <p:grpSp>
                <p:nvGrpSpPr>
                  <p:cNvPr id="36" name="Groupe 35">
                    <a:extLst>
                      <a:ext uri="{FF2B5EF4-FFF2-40B4-BE49-F238E27FC236}">
                        <a16:creationId xmlns:a16="http://schemas.microsoft.com/office/drawing/2014/main" id="{90476C85-6B07-A6C6-C264-DFB58165C921}"/>
                      </a:ext>
                    </a:extLst>
                  </p:cNvPr>
                  <p:cNvGrpSpPr/>
                  <p:nvPr/>
                </p:nvGrpSpPr>
                <p:grpSpPr>
                  <a:xfrm>
                    <a:off x="-69527" y="1623525"/>
                    <a:ext cx="7044449" cy="5358613"/>
                    <a:chOff x="-75552" y="1359991"/>
                    <a:chExt cx="7402739" cy="5631158"/>
                  </a:xfrm>
                </p:grpSpPr>
                <p:grpSp>
                  <p:nvGrpSpPr>
                    <p:cNvPr id="5" name="Groupe 4">
                      <a:extLst>
                        <a:ext uri="{FF2B5EF4-FFF2-40B4-BE49-F238E27FC236}">
                          <a16:creationId xmlns:a16="http://schemas.microsoft.com/office/drawing/2014/main" id="{EFDA62E2-8067-5726-4F55-40398C84C6E3}"/>
                        </a:ext>
                      </a:extLst>
                    </p:cNvPr>
                    <p:cNvGrpSpPr/>
                    <p:nvPr/>
                  </p:nvGrpSpPr>
                  <p:grpSpPr>
                    <a:xfrm>
                      <a:off x="241286" y="1359991"/>
                      <a:ext cx="6759009" cy="5307536"/>
                      <a:chOff x="781885" y="745506"/>
                      <a:chExt cx="6759009" cy="5307536"/>
                    </a:xfrm>
                  </p:grpSpPr>
                  <p:pic>
                    <p:nvPicPr>
                      <p:cNvPr id="27" name="Image 26">
                        <a:extLst>
                          <a:ext uri="{FF2B5EF4-FFF2-40B4-BE49-F238E27FC236}">
                            <a16:creationId xmlns:a16="http://schemas.microsoft.com/office/drawing/2014/main" id="{3AC2A642-420F-AE69-B9D1-F35399ABE525}"/>
                          </a:ext>
                        </a:extLst>
                      </p:cNvPr>
                      <p:cNvPicPr>
                        <a:picLocks noChangeAspect="1"/>
                      </p:cNvPicPr>
                      <p:nvPr/>
                    </p:nvPicPr>
                    <p:blipFill rotWithShape="1">
                      <a:blip r:embed="rId2">
                        <a:extLst>
                          <a:ext uri="{28A0092B-C50C-407E-A947-70E740481C1C}">
                            <a14:useLocalDpi xmlns:a14="http://schemas.microsoft.com/office/drawing/2010/main" val="0"/>
                          </a:ext>
                        </a:extLst>
                      </a:blip>
                      <a:srcRect l="9653" t="8513" r="8235" b="8586"/>
                      <a:stretch/>
                    </p:blipFill>
                    <p:spPr>
                      <a:xfrm>
                        <a:off x="781885" y="745506"/>
                        <a:ext cx="6759009" cy="5307536"/>
                      </a:xfrm>
                      <a:prstGeom prst="rect">
                        <a:avLst/>
                      </a:prstGeom>
                    </p:spPr>
                  </p:pic>
                  <p:sp>
                    <p:nvSpPr>
                      <p:cNvPr id="4" name="ZoneTexte 3">
                        <a:extLst>
                          <a:ext uri="{FF2B5EF4-FFF2-40B4-BE49-F238E27FC236}">
                            <a16:creationId xmlns:a16="http://schemas.microsoft.com/office/drawing/2014/main" id="{50C03736-0409-12E6-FA24-3251561584CB}"/>
                          </a:ext>
                        </a:extLst>
                      </p:cNvPr>
                      <p:cNvSpPr txBox="1"/>
                      <p:nvPr/>
                    </p:nvSpPr>
                    <p:spPr>
                      <a:xfrm>
                        <a:off x="936897" y="1013908"/>
                        <a:ext cx="4633119" cy="540620"/>
                      </a:xfrm>
                      <a:prstGeom prst="rect">
                        <a:avLst/>
                      </a:prstGeom>
                      <a:solidFill>
                        <a:srgbClr val="FFFFFF">
                          <a:alpha val="50196"/>
                        </a:srgbClr>
                      </a:solidFill>
                      <a:ln w="12700">
                        <a:no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200" b="1">
                            <a:solidFill>
                              <a:schemeClr val="tx1">
                                <a:lumMod val="85000"/>
                                <a:lumOff val="15000"/>
                              </a:schemeClr>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fr-FR" dirty="0"/>
                          <a:t>Ventes ayant abouti à un achat en février 2020 </a:t>
                        </a:r>
                      </a:p>
                      <a:p>
                        <a:r>
                          <a:rPr lang="fr-FR" dirty="0"/>
                          <a:t>Montant du panier en fonction du temps passé sur le site</a:t>
                        </a:r>
                      </a:p>
                    </p:txBody>
                  </p:sp>
                </p:grpSp>
                <p:sp>
                  <p:nvSpPr>
                    <p:cNvPr id="6" name="ZoneTexte 5">
                      <a:extLst>
                        <a:ext uri="{FF2B5EF4-FFF2-40B4-BE49-F238E27FC236}">
                          <a16:creationId xmlns:a16="http://schemas.microsoft.com/office/drawing/2014/main" id="{99272951-6827-26B2-EB6A-2B9C87047136}"/>
                        </a:ext>
                      </a:extLst>
                    </p:cNvPr>
                    <p:cNvSpPr txBox="1"/>
                    <p:nvPr/>
                  </p:nvSpPr>
                  <p:spPr>
                    <a:xfrm>
                      <a:off x="2577121" y="6695936"/>
                      <a:ext cx="2087340" cy="295213"/>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bg2">
                              <a:lumMod val="10000"/>
                            </a:schemeClr>
                          </a:solidFill>
                        </a:rPr>
                        <a:t>Temps passé (minutes)</a:t>
                      </a:r>
                    </a:p>
                  </p:txBody>
                </p:sp>
                <p:sp>
                  <p:nvSpPr>
                    <p:cNvPr id="7" name="ZoneTexte 6">
                      <a:extLst>
                        <a:ext uri="{FF2B5EF4-FFF2-40B4-BE49-F238E27FC236}">
                          <a16:creationId xmlns:a16="http://schemas.microsoft.com/office/drawing/2014/main" id="{5F883CE7-19F4-CAC6-D9B3-45FDA54EA1C9}"/>
                        </a:ext>
                      </a:extLst>
                    </p:cNvPr>
                    <p:cNvSpPr txBox="1"/>
                    <p:nvPr/>
                  </p:nvSpPr>
                  <p:spPr>
                    <a:xfrm rot="16200000">
                      <a:off x="-971615" y="3540911"/>
                      <a:ext cx="2087340" cy="295213"/>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r>
                        <a:rPr lang="fr-FR" dirty="0">
                          <a:solidFill>
                            <a:schemeClr val="bg2">
                              <a:lumMod val="10000"/>
                            </a:schemeClr>
                          </a:solidFill>
                        </a:rPr>
                        <a:t>Montant du panier (€)</a:t>
                      </a:r>
                    </a:p>
                  </p:txBody>
                </p:sp>
                <p:sp>
                  <p:nvSpPr>
                    <p:cNvPr id="14" name="Nuage 13">
                      <a:extLst>
                        <a:ext uri="{FF2B5EF4-FFF2-40B4-BE49-F238E27FC236}">
                          <a16:creationId xmlns:a16="http://schemas.microsoft.com/office/drawing/2014/main" id="{296AD93A-175D-654C-2E81-158FA3F87F32}"/>
                        </a:ext>
                      </a:extLst>
                    </p:cNvPr>
                    <p:cNvSpPr/>
                    <p:nvPr/>
                  </p:nvSpPr>
                  <p:spPr>
                    <a:xfrm>
                      <a:off x="3715746" y="3776269"/>
                      <a:ext cx="2380253" cy="2018520"/>
                    </a:xfrm>
                    <a:prstGeom prst="cloud">
                      <a:avLst/>
                    </a:prstGeom>
                    <a:noFill/>
                    <a:ln w="1905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09C23594-BA4F-E2AF-0C97-22B3ECC1D861}"/>
                        </a:ext>
                      </a:extLst>
                    </p:cNvPr>
                    <p:cNvSpPr/>
                    <p:nvPr/>
                  </p:nvSpPr>
                  <p:spPr>
                    <a:xfrm>
                      <a:off x="6333959" y="256424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DE96CB8-AF2F-41CB-565F-15B74B0557B1}"/>
                        </a:ext>
                      </a:extLst>
                    </p:cNvPr>
                    <p:cNvSpPr/>
                    <p:nvPr/>
                  </p:nvSpPr>
                  <p:spPr>
                    <a:xfrm>
                      <a:off x="6587959" y="284364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5B9DB83C-B42D-3A21-A569-614F0269CEEB}"/>
                        </a:ext>
                      </a:extLst>
                    </p:cNvPr>
                    <p:cNvSpPr/>
                    <p:nvPr/>
                  </p:nvSpPr>
                  <p:spPr>
                    <a:xfrm>
                      <a:off x="6820728" y="2773535"/>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4AEE222D-B5FC-E956-4E3A-DCFF1C5BE308}"/>
                        </a:ext>
                      </a:extLst>
                    </p:cNvPr>
                    <p:cNvSpPr/>
                    <p:nvPr/>
                  </p:nvSpPr>
                  <p:spPr>
                    <a:xfrm>
                      <a:off x="6821505" y="2523669"/>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ECE0FA42-376D-849B-1CEE-A9F21AA7D9EC}"/>
                        </a:ext>
                      </a:extLst>
                    </p:cNvPr>
                    <p:cNvSpPr/>
                    <p:nvPr/>
                  </p:nvSpPr>
                  <p:spPr>
                    <a:xfrm>
                      <a:off x="5934046" y="2818744"/>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763C0B67-6053-BCB9-62D1-C1E76A842B4A}"/>
                        </a:ext>
                      </a:extLst>
                    </p:cNvPr>
                    <p:cNvSpPr/>
                    <p:nvPr/>
                  </p:nvSpPr>
                  <p:spPr>
                    <a:xfrm>
                      <a:off x="6340848" y="1678590"/>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B8671B33-A6B5-F5BA-7420-84DF130C3FB2}"/>
                        </a:ext>
                      </a:extLst>
                    </p:cNvPr>
                    <p:cNvSpPr/>
                    <p:nvPr/>
                  </p:nvSpPr>
                  <p:spPr>
                    <a:xfrm>
                      <a:off x="6578105" y="1894125"/>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24">
                      <a:extLst>
                        <a:ext uri="{FF2B5EF4-FFF2-40B4-BE49-F238E27FC236}">
                          <a16:creationId xmlns:a16="http://schemas.microsoft.com/office/drawing/2014/main" id="{3E6B3151-7D53-7521-43A8-45AB4E370C34}"/>
                        </a:ext>
                      </a:extLst>
                    </p:cNvPr>
                    <p:cNvSpPr/>
                    <p:nvPr/>
                  </p:nvSpPr>
                  <p:spPr>
                    <a:xfrm>
                      <a:off x="6252647" y="195702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25">
                      <a:extLst>
                        <a:ext uri="{FF2B5EF4-FFF2-40B4-BE49-F238E27FC236}">
                          <a16:creationId xmlns:a16="http://schemas.microsoft.com/office/drawing/2014/main" id="{E97832F9-A345-6A9D-26A9-DFDD792A4571}"/>
                        </a:ext>
                      </a:extLst>
                    </p:cNvPr>
                    <p:cNvSpPr/>
                    <p:nvPr/>
                  </p:nvSpPr>
                  <p:spPr>
                    <a:xfrm>
                      <a:off x="6791930" y="2074603"/>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09373B54-D05B-02A8-601E-7ED14218368A}"/>
                        </a:ext>
                      </a:extLst>
                    </p:cNvPr>
                    <p:cNvSpPr/>
                    <p:nvPr/>
                  </p:nvSpPr>
                  <p:spPr>
                    <a:xfrm>
                      <a:off x="6096000" y="1697230"/>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EAE0A6F3-EF1B-330B-5867-FE22D22D6AFA}"/>
                        </a:ext>
                      </a:extLst>
                    </p:cNvPr>
                    <p:cNvSpPr/>
                    <p:nvPr/>
                  </p:nvSpPr>
                  <p:spPr>
                    <a:xfrm>
                      <a:off x="6820728" y="173780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5EBAEE47-1F1F-88EE-2CBF-93338A43220D}"/>
                        </a:ext>
                      </a:extLst>
                    </p:cNvPr>
                    <p:cNvSpPr/>
                    <p:nvPr/>
                  </p:nvSpPr>
                  <p:spPr>
                    <a:xfrm>
                      <a:off x="6486359" y="271664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7B51153F-90A8-8970-1480-C39225A81977}"/>
                        </a:ext>
                      </a:extLst>
                    </p:cNvPr>
                    <p:cNvSpPr/>
                    <p:nvPr/>
                  </p:nvSpPr>
                  <p:spPr>
                    <a:xfrm>
                      <a:off x="5974618" y="1525952"/>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46987B4E-415D-83D7-23E6-AECE3F343B80}"/>
                        </a:ext>
                      </a:extLst>
                    </p:cNvPr>
                    <p:cNvSpPr/>
                    <p:nvPr/>
                  </p:nvSpPr>
                  <p:spPr>
                    <a:xfrm>
                      <a:off x="6944330" y="2227003"/>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B80E0570-3A4B-8DF8-6EE0-1071267C1BEB}"/>
                        </a:ext>
                      </a:extLst>
                    </p:cNvPr>
                    <p:cNvSpPr/>
                    <p:nvPr/>
                  </p:nvSpPr>
                  <p:spPr>
                    <a:xfrm>
                      <a:off x="6248400" y="1849630"/>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D0D68D84-9B4D-BCCE-4AAA-6E9368AE386C}"/>
                        </a:ext>
                      </a:extLst>
                    </p:cNvPr>
                    <p:cNvSpPr/>
                    <p:nvPr/>
                  </p:nvSpPr>
                  <p:spPr>
                    <a:xfrm>
                      <a:off x="6700532" y="1678589"/>
                      <a:ext cx="81146" cy="81146"/>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Nuage 34">
                      <a:extLst>
                        <a:ext uri="{FF2B5EF4-FFF2-40B4-BE49-F238E27FC236}">
                          <a16:creationId xmlns:a16="http://schemas.microsoft.com/office/drawing/2014/main" id="{5B5F69A4-E45B-6674-BF64-F4FF98730D67}"/>
                        </a:ext>
                      </a:extLst>
                    </p:cNvPr>
                    <p:cNvSpPr/>
                    <p:nvPr/>
                  </p:nvSpPr>
                  <p:spPr>
                    <a:xfrm>
                      <a:off x="5194599" y="1359991"/>
                      <a:ext cx="2132588" cy="1852922"/>
                    </a:xfrm>
                    <a:prstGeom prst="cloud">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ZoneTexte 39">
                      <a:extLst>
                        <a:ext uri="{FF2B5EF4-FFF2-40B4-BE49-F238E27FC236}">
                          <a16:creationId xmlns:a16="http://schemas.microsoft.com/office/drawing/2014/main" id="{D9660E8B-29F4-A7A2-7D4B-2C81B6B5AF23}"/>
                        </a:ext>
                      </a:extLst>
                    </p:cNvPr>
                    <p:cNvSpPr txBox="1"/>
                    <p:nvPr/>
                  </p:nvSpPr>
                  <p:spPr>
                    <a:xfrm>
                      <a:off x="748840" y="2707286"/>
                      <a:ext cx="2087340" cy="277847"/>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pPr algn="l"/>
                      <a:r>
                        <a:rPr lang="fr-FR" sz="1000" dirty="0">
                          <a:solidFill>
                            <a:schemeClr val="tx1">
                              <a:lumMod val="95000"/>
                              <a:lumOff val="5000"/>
                            </a:schemeClr>
                          </a:solidFill>
                        </a:rPr>
                        <a:t>Achat perdu (hypothèse)</a:t>
                      </a:r>
                    </a:p>
                  </p:txBody>
                </p:sp>
                <p:sp>
                  <p:nvSpPr>
                    <p:cNvPr id="41" name="ZoneTexte 40">
                      <a:extLst>
                        <a:ext uri="{FF2B5EF4-FFF2-40B4-BE49-F238E27FC236}">
                          <a16:creationId xmlns:a16="http://schemas.microsoft.com/office/drawing/2014/main" id="{6E83407C-5144-C0E3-0A84-8D5BFDCA4E29}"/>
                        </a:ext>
                      </a:extLst>
                    </p:cNvPr>
                    <p:cNvSpPr txBox="1"/>
                    <p:nvPr/>
                  </p:nvSpPr>
                  <p:spPr>
                    <a:xfrm>
                      <a:off x="748840" y="2437416"/>
                      <a:ext cx="2087340" cy="258744"/>
                    </a:xfrm>
                    <a:prstGeom prst="rect">
                      <a:avLst/>
                    </a:prstGeom>
                    <a:noFill/>
                  </p:spPr>
                  <p:txBody>
                    <a:bodyPr wrap="square" rtlCol="0">
                      <a:spAutoFit/>
                    </a:bodyPr>
                    <a:lstStyle>
                      <a:defPPr>
                        <a:defRPr lang="fr-FR"/>
                      </a:defPPr>
                      <a:lvl1pPr algn="ctr">
                        <a:defRPr sz="1100">
                          <a:solidFill>
                            <a:schemeClr val="tx1">
                              <a:lumMod val="65000"/>
                              <a:lumOff val="35000"/>
                            </a:schemeClr>
                          </a:solidFill>
                        </a:defRPr>
                      </a:lvl1pPr>
                    </a:lstStyle>
                    <a:p>
                      <a:pPr algn="l"/>
                      <a:r>
                        <a:rPr lang="fr-FR" sz="1000" dirty="0">
                          <a:solidFill>
                            <a:schemeClr val="tx1">
                              <a:lumMod val="95000"/>
                              <a:lumOff val="5000"/>
                            </a:schemeClr>
                          </a:solidFill>
                        </a:rPr>
                        <a:t>Achat réalisé</a:t>
                      </a:r>
                    </a:p>
                  </p:txBody>
                </p:sp>
              </p:grpSp>
              <p:sp>
                <p:nvSpPr>
                  <p:cNvPr id="38" name="Ellipse 37">
                    <a:extLst>
                      <a:ext uri="{FF2B5EF4-FFF2-40B4-BE49-F238E27FC236}">
                        <a16:creationId xmlns:a16="http://schemas.microsoft.com/office/drawing/2014/main" id="{A07913C5-32D3-3C3A-FE5D-1EE9B83E1315}"/>
                      </a:ext>
                    </a:extLst>
                  </p:cNvPr>
                  <p:cNvSpPr/>
                  <p:nvPr/>
                </p:nvSpPr>
                <p:spPr>
                  <a:xfrm>
                    <a:off x="624621" y="2991733"/>
                    <a:ext cx="77219" cy="77219"/>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2C941D35-0B65-1354-85F4-55141E3C04B7}"/>
                      </a:ext>
                    </a:extLst>
                  </p:cNvPr>
                  <p:cNvSpPr/>
                  <p:nvPr/>
                </p:nvSpPr>
                <p:spPr>
                  <a:xfrm>
                    <a:off x="624620" y="2737346"/>
                    <a:ext cx="77219" cy="77219"/>
                  </a:xfrm>
                  <a:prstGeom prst="ellipse">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8" name="Connecteur droit avec flèche 7">
                  <a:extLst>
                    <a:ext uri="{FF2B5EF4-FFF2-40B4-BE49-F238E27FC236}">
                      <a16:creationId xmlns:a16="http://schemas.microsoft.com/office/drawing/2014/main" id="{4A6CBE34-E3FA-FD64-E8D0-8FDD95E1A3FC}"/>
                    </a:ext>
                  </a:extLst>
                </p:cNvPr>
                <p:cNvCxnSpPr>
                  <a:cxnSpLocks/>
                </p:cNvCxnSpPr>
                <p:nvPr/>
              </p:nvCxnSpPr>
              <p:spPr>
                <a:xfrm flipH="1" flipV="1">
                  <a:off x="4215295" y="3200661"/>
                  <a:ext cx="205380" cy="401538"/>
                </a:xfrm>
                <a:prstGeom prst="straightConnector1">
                  <a:avLst/>
                </a:prstGeom>
                <a:ln w="19050">
                  <a:solidFill>
                    <a:schemeClr val="tx1">
                      <a:lumMod val="85000"/>
                      <a:lumOff val="15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Connecteur droit avec flèche 12">
                  <a:extLst>
                    <a:ext uri="{FF2B5EF4-FFF2-40B4-BE49-F238E27FC236}">
                      <a16:creationId xmlns:a16="http://schemas.microsoft.com/office/drawing/2014/main" id="{F360E8EA-A147-3B27-A957-9ADD5B03EA52}"/>
                    </a:ext>
                  </a:extLst>
                </p:cNvPr>
                <p:cNvCxnSpPr>
                  <a:cxnSpLocks/>
                </p:cNvCxnSpPr>
                <p:nvPr/>
              </p:nvCxnSpPr>
              <p:spPr>
                <a:xfrm flipH="1">
                  <a:off x="4674343" y="2319040"/>
                  <a:ext cx="412591" cy="0"/>
                </a:xfrm>
                <a:prstGeom prst="straightConnector1">
                  <a:avLst/>
                </a:prstGeom>
                <a:ln w="19050">
                  <a:solidFill>
                    <a:schemeClr val="accent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6" name="Ellipse 45">
                <a:extLst>
                  <a:ext uri="{FF2B5EF4-FFF2-40B4-BE49-F238E27FC236}">
                    <a16:creationId xmlns:a16="http://schemas.microsoft.com/office/drawing/2014/main" id="{B7CFDEC8-423B-2C7B-3572-F7F90B968070}"/>
                  </a:ext>
                </a:extLst>
              </p:cNvPr>
              <p:cNvSpPr/>
              <p:nvPr/>
            </p:nvSpPr>
            <p:spPr>
              <a:xfrm>
                <a:off x="5687819" y="2303549"/>
                <a:ext cx="77219" cy="77219"/>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02324442-8AE7-0327-7B16-80DCF496796A}"/>
                  </a:ext>
                </a:extLst>
              </p:cNvPr>
              <p:cNvSpPr/>
              <p:nvPr/>
            </p:nvSpPr>
            <p:spPr>
              <a:xfrm>
                <a:off x="6253149" y="2394265"/>
                <a:ext cx="77219" cy="77219"/>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7DB28F8E-614B-5D5C-4A25-73EE7905E0C3}"/>
                  </a:ext>
                </a:extLst>
              </p:cNvPr>
              <p:cNvSpPr/>
              <p:nvPr/>
            </p:nvSpPr>
            <p:spPr>
              <a:xfrm>
                <a:off x="5524010" y="2624669"/>
                <a:ext cx="77219" cy="77219"/>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0A0F637D-534E-4FE4-A2DC-D015785FD3A3}"/>
                  </a:ext>
                </a:extLst>
              </p:cNvPr>
              <p:cNvSpPr/>
              <p:nvPr/>
            </p:nvSpPr>
            <p:spPr>
              <a:xfrm>
                <a:off x="6663852" y="2105297"/>
                <a:ext cx="77219" cy="77219"/>
              </a:xfrm>
              <a:prstGeom prst="ellipse">
                <a:avLst/>
              </a:prstGeom>
              <a:solidFill>
                <a:schemeClr val="accent2">
                  <a:lumMod val="60000"/>
                  <a:lumOff val="40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2" name="Image 51">
                <a:extLst>
                  <a:ext uri="{FF2B5EF4-FFF2-40B4-BE49-F238E27FC236}">
                    <a16:creationId xmlns:a16="http://schemas.microsoft.com/office/drawing/2014/main" id="{0465FFA0-EE44-8CF0-8301-22BAF0AE598E}"/>
                  </a:ext>
                </a:extLst>
              </p:cNvPr>
              <p:cNvPicPr>
                <a:picLocks noChangeAspect="1"/>
              </p:cNvPicPr>
              <p:nvPr/>
            </p:nvPicPr>
            <p:blipFill>
              <a:blip r:embed="rId3">
                <a:biLevel thresh="50000"/>
                <a:alphaModFix amt="85000"/>
                <a:extLst>
                  <a:ext uri="{BEBA8EAE-BF5A-486C-A8C5-ECC9F3942E4B}">
                    <a14:imgProps xmlns:a14="http://schemas.microsoft.com/office/drawing/2010/main">
                      <a14:imgLayer r:embed="rId4">
                        <a14:imgEffect>
                          <a14:artisticPhotocopy/>
                        </a14:imgEffect>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618479" y="6515108"/>
                <a:ext cx="247346" cy="280926"/>
              </a:xfrm>
              <a:prstGeom prst="rect">
                <a:avLst/>
              </a:prstGeom>
            </p:spPr>
          </p:pic>
        </p:grpSp>
        <p:pic>
          <p:nvPicPr>
            <p:cNvPr id="53" name="Image 52">
              <a:extLst>
                <a:ext uri="{FF2B5EF4-FFF2-40B4-BE49-F238E27FC236}">
                  <a16:creationId xmlns:a16="http://schemas.microsoft.com/office/drawing/2014/main" id="{D56E0823-EBB7-6CE9-29FC-F740D11300D1}"/>
                </a:ext>
              </a:extLst>
            </p:cNvPr>
            <p:cNvPicPr>
              <a:picLocks noChangeAspect="1"/>
            </p:cNvPicPr>
            <p:nvPr/>
          </p:nvPicPr>
          <p:blipFill>
            <a:blip r:embed="rId5">
              <a:alphaModFix amt="85000"/>
              <a:extLst>
                <a:ext uri="{28A0092B-C50C-407E-A947-70E740481C1C}">
                  <a14:useLocalDpi xmlns:a14="http://schemas.microsoft.com/office/drawing/2010/main" val="0"/>
                </a:ext>
              </a:extLst>
            </a:blip>
            <a:stretch>
              <a:fillRect/>
            </a:stretch>
          </p:blipFill>
          <p:spPr>
            <a:xfrm rot="16200000">
              <a:off x="175898" y="3898302"/>
              <a:ext cx="240712" cy="283190"/>
            </a:xfrm>
            <a:prstGeom prst="rect">
              <a:avLst/>
            </a:prstGeom>
          </p:spPr>
        </p:pic>
      </p:grpSp>
      <p:sp>
        <p:nvSpPr>
          <p:cNvPr id="3" name="ZoneTexte 2">
            <a:extLst>
              <a:ext uri="{FF2B5EF4-FFF2-40B4-BE49-F238E27FC236}">
                <a16:creationId xmlns:a16="http://schemas.microsoft.com/office/drawing/2014/main" id="{B67ACC9B-C4E0-77BE-AEBB-63CA891E7C30}"/>
              </a:ext>
            </a:extLst>
          </p:cNvPr>
          <p:cNvSpPr txBox="1"/>
          <p:nvPr/>
        </p:nvSpPr>
        <p:spPr>
          <a:xfrm>
            <a:off x="0" y="183822"/>
            <a:ext cx="12192000" cy="338554"/>
          </a:xfrm>
          <a:prstGeom prst="rect">
            <a:avLst/>
          </a:prstGeom>
          <a:solidFill>
            <a:schemeClr val="bg1">
              <a:lumMod val="75000"/>
            </a:schemeClr>
          </a:solidFill>
        </p:spPr>
        <p:txBody>
          <a:bodyPr wrap="square" rtlCol="0">
            <a:spAutoFit/>
          </a:bodyPr>
          <a:lstStyle>
            <a:defPPr>
              <a:defRPr lang="fr-FR"/>
            </a:defPPr>
            <a:lvl1pPr>
              <a:defRPr sz="1200"/>
            </a:lvl1pPr>
          </a:lstStyle>
          <a:p>
            <a:r>
              <a:rPr lang="fr-FR" sz="1600" b="1" dirty="0"/>
              <a:t>	5. Focus sur le panier : montant et temps passé pour chaque achat en février 2020</a:t>
            </a:r>
          </a:p>
        </p:txBody>
      </p:sp>
      <p:grpSp>
        <p:nvGrpSpPr>
          <p:cNvPr id="66" name="Groupe 65">
            <a:extLst>
              <a:ext uri="{FF2B5EF4-FFF2-40B4-BE49-F238E27FC236}">
                <a16:creationId xmlns:a16="http://schemas.microsoft.com/office/drawing/2014/main" id="{B6151CFC-5373-7E6E-D7D6-6B65D8A06086}"/>
              </a:ext>
            </a:extLst>
          </p:cNvPr>
          <p:cNvGrpSpPr/>
          <p:nvPr/>
        </p:nvGrpSpPr>
        <p:grpSpPr>
          <a:xfrm>
            <a:off x="6505406" y="2607928"/>
            <a:ext cx="5512727" cy="4066250"/>
            <a:chOff x="6492923" y="3954963"/>
            <a:chExt cx="5519343" cy="4066250"/>
          </a:xfrm>
        </p:grpSpPr>
        <p:grpSp>
          <p:nvGrpSpPr>
            <p:cNvPr id="9" name="Groupe 8">
              <a:extLst>
                <a:ext uri="{FF2B5EF4-FFF2-40B4-BE49-F238E27FC236}">
                  <a16:creationId xmlns:a16="http://schemas.microsoft.com/office/drawing/2014/main" id="{A8F8C307-08AD-0BB8-F213-90D4BC6ECB9F}"/>
                </a:ext>
              </a:extLst>
            </p:cNvPr>
            <p:cNvGrpSpPr/>
            <p:nvPr/>
          </p:nvGrpSpPr>
          <p:grpSpPr>
            <a:xfrm>
              <a:off x="6492923" y="3954963"/>
              <a:ext cx="5519343" cy="4066250"/>
              <a:chOff x="6492924" y="3657477"/>
              <a:chExt cx="5519343" cy="4066250"/>
            </a:xfrm>
          </p:grpSpPr>
          <p:sp>
            <p:nvSpPr>
              <p:cNvPr id="10" name="Rectangle 9">
                <a:extLst>
                  <a:ext uri="{FF2B5EF4-FFF2-40B4-BE49-F238E27FC236}">
                    <a16:creationId xmlns:a16="http://schemas.microsoft.com/office/drawing/2014/main" id="{1C87E5E0-1F85-47E5-6B5A-C7DFF614B688}"/>
                  </a:ext>
                </a:extLst>
              </p:cNvPr>
              <p:cNvSpPr/>
              <p:nvPr/>
            </p:nvSpPr>
            <p:spPr>
              <a:xfrm>
                <a:off x="6492924" y="3789109"/>
                <a:ext cx="5519343" cy="3934618"/>
              </a:xfrm>
              <a:prstGeom prst="rect">
                <a:avLst/>
              </a:prstGeom>
              <a:solidFill>
                <a:schemeClr val="accent1">
                  <a:lumMod val="20000"/>
                  <a:lumOff val="80000"/>
                </a:schemeClr>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tIns="108000" rtlCol="0" anchor="t"/>
              <a:lstStyle/>
              <a:p>
                <a:pPr marL="1878013">
                  <a:spcBef>
                    <a:spcPts val="600"/>
                  </a:spcBef>
                  <a:tabLst>
                    <a:tab pos="3319463" algn="l"/>
                    <a:tab pos="3498850" algn="l"/>
                  </a:tabLst>
                </a:pPr>
                <a:r>
                  <a:rPr lang="fr-FR" sz="1200" b="1" dirty="0">
                    <a:solidFill>
                      <a:schemeClr val="tx1">
                        <a:lumMod val="85000"/>
                        <a:lumOff val="15000"/>
                      </a:schemeClr>
                    </a:solidFill>
                  </a:rPr>
                  <a:t>SYNTHESE</a:t>
                </a:r>
              </a:p>
              <a:p>
                <a:pPr marL="228600" indent="-228600">
                  <a:spcBef>
                    <a:spcPts val="600"/>
                  </a:spcBef>
                  <a:buAutoNum type="arabicPeriod"/>
                  <a:tabLst>
                    <a:tab pos="3319463" algn="l"/>
                    <a:tab pos="3498850" algn="l"/>
                  </a:tabLst>
                </a:pPr>
                <a:r>
                  <a:rPr lang="fr-FR" sz="1200" dirty="0">
                    <a:solidFill>
                      <a:schemeClr val="tx1">
                        <a:lumMod val="85000"/>
                        <a:lumOff val="15000"/>
                      </a:schemeClr>
                    </a:solidFill>
                  </a:rPr>
                  <a:t>Une baisse très provisoire du chiffre d’affaires liée à l’arrêt 	       de la vente des produits « High-tech »</a:t>
                </a:r>
              </a:p>
              <a:p>
                <a:pPr marL="228600" indent="-228600">
                  <a:spcBef>
                    <a:spcPts val="600"/>
                  </a:spcBef>
                  <a:buAutoNum type="arabicPeriod"/>
                </a:pPr>
                <a:r>
                  <a:rPr lang="fr-FR" sz="1200" dirty="0">
                    <a:solidFill>
                      <a:schemeClr val="tx1">
                        <a:lumMod val="85000"/>
                        <a:lumOff val="15000"/>
                      </a:schemeClr>
                    </a:solidFill>
                  </a:rPr>
                  <a:t>De très belles perspectives d’évolution dans les prochains mois grâce aux produits de la catégorie « Nourriture »</a:t>
                </a:r>
              </a:p>
              <a:p>
                <a:pPr marL="228600" indent="-228600">
                  <a:spcBef>
                    <a:spcPts val="600"/>
                  </a:spcBef>
                  <a:buAutoNum type="arabicPeriod"/>
                </a:pPr>
                <a:r>
                  <a:rPr lang="fr-FR" sz="1200" b="1" dirty="0">
                    <a:solidFill>
                      <a:schemeClr val="tx1">
                        <a:lumMod val="85000"/>
                        <a:lumOff val="15000"/>
                      </a:schemeClr>
                    </a:solidFill>
                  </a:rPr>
                  <a:t>Proposition d’un axe stratégique : Se concentrer sur la vente de produits de la catégorie « Nourriture » en améliorant l’expérience utilisateur du site internet et en consolidant l’offre de produits</a:t>
                </a:r>
              </a:p>
              <a:p>
                <a:endParaRPr lang="fr-FR" sz="1200" b="1" dirty="0">
                  <a:solidFill>
                    <a:schemeClr val="tx1">
                      <a:lumMod val="85000"/>
                      <a:lumOff val="15000"/>
                    </a:schemeClr>
                  </a:solidFill>
                </a:endParaRPr>
              </a:p>
              <a:p>
                <a:pPr marL="625475" indent="-357188" defTabSz="536575">
                  <a:buFont typeface="Wingdings" panose="05000000000000000000" pitchFamily="2" charset="2"/>
                  <a:buChar char="è"/>
                </a:pPr>
                <a:r>
                  <a:rPr lang="fr-FR" sz="1200" b="1" dirty="0">
                    <a:solidFill>
                      <a:schemeClr val="tx1">
                        <a:lumMod val="85000"/>
                        <a:lumOff val="15000"/>
                      </a:schemeClr>
                    </a:solidFill>
                  </a:rPr>
                  <a:t>Mener une étude sur la navigation des clients sur le site internet</a:t>
                </a:r>
              </a:p>
              <a:p>
                <a:pPr marL="625475" indent="-357188" defTabSz="536575">
                  <a:buFont typeface="Wingdings" panose="05000000000000000000" pitchFamily="2" charset="2"/>
                  <a:buChar char="è"/>
                </a:pPr>
                <a:endParaRPr lang="fr-FR" sz="1200" b="1" dirty="0">
                  <a:solidFill>
                    <a:schemeClr val="tx1">
                      <a:lumMod val="85000"/>
                      <a:lumOff val="15000"/>
                    </a:schemeClr>
                  </a:solidFill>
                </a:endParaRPr>
              </a:p>
              <a:p>
                <a:pPr marL="1700213" indent="-179388" defTabSz="536575">
                  <a:buFont typeface="Arial" panose="020B0604020202020204" pitchFamily="34" charset="0"/>
                  <a:buChar char="•"/>
                  <a:tabLst>
                    <a:tab pos="1700213" algn="l"/>
                  </a:tabLst>
                </a:pPr>
                <a:r>
                  <a:rPr lang="fr-FR" sz="1200" dirty="0">
                    <a:solidFill>
                      <a:schemeClr val="tx1">
                        <a:lumMod val="85000"/>
                        <a:lumOff val="15000"/>
                      </a:schemeClr>
                    </a:solidFill>
                  </a:rPr>
                  <a:t>Déterminer le nombre d’articles par achat</a:t>
                </a:r>
              </a:p>
              <a:p>
                <a:pPr marL="1700213" indent="-179388" defTabSz="536575">
                  <a:buFont typeface="Arial" panose="020B0604020202020204" pitchFamily="34" charset="0"/>
                  <a:buChar char="•"/>
                  <a:tabLst>
                    <a:tab pos="1700213" algn="l"/>
                  </a:tabLst>
                </a:pPr>
                <a:r>
                  <a:rPr lang="fr-FR" sz="1200" dirty="0">
                    <a:solidFill>
                      <a:schemeClr val="tx1">
                        <a:lumMod val="85000"/>
                        <a:lumOff val="15000"/>
                      </a:schemeClr>
                    </a:solidFill>
                  </a:rPr>
                  <a:t>Déterminer les produits « stars » et les produits invendus</a:t>
                </a:r>
              </a:p>
              <a:p>
                <a:pPr marL="1700213" indent="-179388" defTabSz="536575">
                  <a:buFont typeface="Arial" panose="020B0604020202020204" pitchFamily="34" charset="0"/>
                  <a:buChar char="•"/>
                  <a:tabLst>
                    <a:tab pos="1700213" algn="l"/>
                  </a:tabLst>
                </a:pPr>
                <a:r>
                  <a:rPr lang="fr-FR" sz="1200" dirty="0">
                    <a:solidFill>
                      <a:schemeClr val="tx1">
                        <a:lumMod val="85000"/>
                        <a:lumOff val="15000"/>
                      </a:schemeClr>
                    </a:solidFill>
                  </a:rPr>
                  <a:t>Déterminer le profil du client « perdu »</a:t>
                </a:r>
              </a:p>
              <a:p>
                <a:pPr marL="1700213" indent="-179388" defTabSz="536575">
                  <a:buFont typeface="Arial" panose="020B0604020202020204" pitchFamily="34" charset="0"/>
                  <a:buChar char="•"/>
                  <a:tabLst>
                    <a:tab pos="1700213" algn="l"/>
                  </a:tabLst>
                </a:pPr>
                <a:r>
                  <a:rPr lang="fr-FR" sz="1200" dirty="0">
                    <a:solidFill>
                      <a:schemeClr val="tx1">
                        <a:lumMod val="85000"/>
                        <a:lumOff val="15000"/>
                      </a:schemeClr>
                    </a:solidFill>
                  </a:rPr>
                  <a:t>Augmenter le panier d’achats</a:t>
                </a:r>
              </a:p>
              <a:p>
                <a:pPr marL="1700213" indent="-179388" defTabSz="536575">
                  <a:buFont typeface="Arial" panose="020B0604020202020204" pitchFamily="34" charset="0"/>
                  <a:buChar char="•"/>
                  <a:tabLst>
                    <a:tab pos="1700213" algn="l"/>
                  </a:tabLst>
                </a:pPr>
                <a:r>
                  <a:rPr lang="fr-FR" sz="1200" dirty="0">
                    <a:solidFill>
                      <a:schemeClr val="tx1">
                        <a:lumMod val="85000"/>
                        <a:lumOff val="15000"/>
                      </a:schemeClr>
                    </a:solidFill>
                  </a:rPr>
                  <a:t>Rendre le temps passé plus efficace</a:t>
                </a:r>
              </a:p>
              <a:p>
                <a:pPr marL="625475" indent="-357188" defTabSz="536575"/>
                <a:endParaRPr lang="fr-FR" sz="1200" dirty="0">
                  <a:solidFill>
                    <a:schemeClr val="tx1">
                      <a:lumMod val="85000"/>
                      <a:lumOff val="15000"/>
                    </a:schemeClr>
                  </a:solidFill>
                </a:endParaRPr>
              </a:p>
              <a:p>
                <a:pPr marL="625475" indent="-357188" defTabSz="536575"/>
                <a:r>
                  <a:rPr lang="fr-FR" sz="1200" dirty="0">
                    <a:solidFill>
                      <a:schemeClr val="tx1">
                        <a:lumMod val="85000"/>
                        <a:lumOff val="15000"/>
                      </a:schemeClr>
                    </a:solidFill>
                    <a:latin typeface="MS Gothic" panose="020B0609070205080204" pitchFamily="49" charset="-128"/>
                    <a:ea typeface="MS Gothic" panose="020B0609070205080204" pitchFamily="49" charset="-128"/>
                  </a:rPr>
                  <a:t>☝ </a:t>
                </a:r>
                <a:r>
                  <a:rPr lang="fr-FR" sz="1200" dirty="0">
                    <a:solidFill>
                      <a:schemeClr val="tx1">
                        <a:lumMod val="85000"/>
                        <a:lumOff val="15000"/>
                      </a:schemeClr>
                    </a:solidFill>
                  </a:rPr>
                  <a:t>Ne pas délaisser l’effort sur les biens de consommation (près de 30% du CA)</a:t>
                </a:r>
                <a:endParaRPr lang="fr-FR" sz="1200" b="1" dirty="0">
                  <a:solidFill>
                    <a:schemeClr val="tx1">
                      <a:lumMod val="85000"/>
                      <a:lumOff val="15000"/>
                    </a:schemeClr>
                  </a:solidFill>
                </a:endParaRPr>
              </a:p>
              <a:p>
                <a:pPr marL="625475" indent="-357188" defTabSz="536575"/>
                <a:r>
                  <a:rPr lang="fr-FR" sz="1200" dirty="0">
                    <a:solidFill>
                      <a:schemeClr val="tx1">
                        <a:lumMod val="85000"/>
                        <a:lumOff val="15000"/>
                      </a:schemeClr>
                    </a:solidFill>
                    <a:latin typeface="MS Gothic" panose="020B0609070205080204" pitchFamily="49" charset="-128"/>
                    <a:ea typeface="MS Gothic" panose="020B0609070205080204" pitchFamily="49" charset="-128"/>
                  </a:rPr>
                  <a:t>☝ </a:t>
                </a:r>
                <a:r>
                  <a:rPr lang="fr-FR" sz="1200" dirty="0">
                    <a:solidFill>
                      <a:schemeClr val="tx1">
                        <a:lumMod val="85000"/>
                        <a:lumOff val="15000"/>
                      </a:schemeClr>
                    </a:solidFill>
                  </a:rPr>
                  <a:t>Maîtriser la croissance des ventes (solidité logistique et financière)</a:t>
                </a:r>
              </a:p>
              <a:p>
                <a:pPr marL="893763" indent="-268288">
                  <a:buFont typeface="Wingdings" panose="05000000000000000000" pitchFamily="2" charset="2"/>
                  <a:buChar char="è"/>
                </a:pPr>
                <a:endParaRPr lang="fr-FR" sz="1100" dirty="0">
                  <a:solidFill>
                    <a:schemeClr val="tx1">
                      <a:lumMod val="85000"/>
                      <a:lumOff val="15000"/>
                    </a:schemeClr>
                  </a:solidFill>
                </a:endParaRPr>
              </a:p>
              <a:p>
                <a:pPr marL="268288" indent="-268288">
                  <a:buFont typeface="Wingdings" panose="05000000000000000000" pitchFamily="2" charset="2"/>
                  <a:buChar char="è"/>
                </a:pPr>
                <a:endParaRPr lang="fr-FR" sz="1100" dirty="0">
                  <a:solidFill>
                    <a:schemeClr val="tx1">
                      <a:lumMod val="85000"/>
                      <a:lumOff val="15000"/>
                    </a:schemeClr>
                  </a:solidFill>
                </a:endParaRPr>
              </a:p>
              <a:p>
                <a:endParaRPr lang="fr-FR" sz="1100" dirty="0">
                  <a:solidFill>
                    <a:schemeClr val="tx1">
                      <a:lumMod val="85000"/>
                      <a:lumOff val="15000"/>
                    </a:schemeClr>
                  </a:solidFill>
                </a:endParaRPr>
              </a:p>
              <a:p>
                <a:pPr marL="268288" indent="-268288">
                  <a:buFont typeface="Wingdings" panose="05000000000000000000" pitchFamily="2" charset="2"/>
                  <a:buChar char="è"/>
                </a:pPr>
                <a:endParaRPr lang="fr-FR" sz="1100" dirty="0">
                  <a:solidFill>
                    <a:schemeClr val="tx1">
                      <a:lumMod val="85000"/>
                      <a:lumOff val="15000"/>
                    </a:schemeClr>
                  </a:solidFill>
                </a:endParaRPr>
              </a:p>
            </p:txBody>
          </p:sp>
          <p:pic>
            <p:nvPicPr>
              <p:cNvPr id="11" name="Image 10">
                <a:extLst>
                  <a:ext uri="{FF2B5EF4-FFF2-40B4-BE49-F238E27FC236}">
                    <a16:creationId xmlns:a16="http://schemas.microsoft.com/office/drawing/2014/main" id="{3CAE7E28-EE08-2590-98DD-D2F9A1677346}"/>
                  </a:ext>
                </a:extLst>
              </p:cNvPr>
              <p:cNvPicPr>
                <a:picLocks noChangeAspect="1"/>
              </p:cNvPicPr>
              <p:nvPr/>
            </p:nvPicPr>
            <p:blipFill>
              <a:blip r:embed="rId6">
                <a:duotone>
                  <a:srgbClr val="ED7D31">
                    <a:shade val="45000"/>
                    <a:satMod val="135000"/>
                  </a:srgbClr>
                  <a:prstClr val="white"/>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11173564" y="3657477"/>
                <a:ext cx="734936" cy="673691"/>
              </a:xfrm>
              <a:prstGeom prst="rect">
                <a:avLst/>
              </a:prstGeom>
              <a:ln>
                <a:solidFill>
                  <a:schemeClr val="tx1">
                    <a:lumMod val="85000"/>
                    <a:lumOff val="15000"/>
                  </a:schemeClr>
                </a:solidFill>
              </a:ln>
            </p:spPr>
          </p:pic>
        </p:grpSp>
        <p:pic>
          <p:nvPicPr>
            <p:cNvPr id="55" name="Picture 2" descr="illustrations, cliparts, dessins animés et icônes de icône d’ordinateur portable. afficher avec curseur de flèche de souris pointeur cliquant sur l’écran de l’ordinateur. ordinateur portable maquette jusqu’à la vue avant. services en ligne, conception web, e-commerce et marketing, curseur d’ord - ordinateur">
              <a:extLst>
                <a:ext uri="{FF2B5EF4-FFF2-40B4-BE49-F238E27FC236}">
                  <a16:creationId xmlns:a16="http://schemas.microsoft.com/office/drawing/2014/main" id="{1CE05710-38EA-9FAB-AD09-CC0D2F633321}"/>
                </a:ext>
              </a:extLst>
            </p:cNvPr>
            <p:cNvPicPr>
              <a:picLocks noChangeAspect="1" noChangeArrowheads="1"/>
            </p:cNvPicPr>
            <p:nvPr/>
          </p:nvPicPr>
          <p:blipFill rotWithShape="1">
            <a:blip r:embed="rId8">
              <a:extLst>
                <a:ext uri="{BEBA8EAE-BF5A-486C-A8C5-ECC9F3942E4B}">
                  <a14:imgProps xmlns:a14="http://schemas.microsoft.com/office/drawing/2010/main">
                    <a14:imgLayer r:embed="rId9">
                      <a14:imgEffect>
                        <a14:backgroundRemoval t="10000" b="90000" l="10000" r="90000">
                          <a14:foregroundMark x1="25327" y1="53676" x2="25327" y2="53676"/>
                          <a14:foregroundMark x1="25654" y1="37990" x2="25654" y2="43137"/>
                          <a14:foregroundMark x1="25163" y1="60539" x2="25654" y2="66422"/>
                          <a14:foregroundMark x1="25817" y1="32843" x2="25817" y2="32843"/>
                          <a14:foregroundMark x1="35131" y1="24265" x2="37092" y2="26225"/>
                          <a14:foregroundMark x1="51307" y1="10784" x2="50980" y2="13971"/>
                          <a14:foregroundMark x1="59967" y1="13725" x2="58987" y2="15931"/>
                          <a14:foregroundMark x1="65033" y1="25980" x2="66503" y2="24265"/>
                          <a14:foregroundMark x1="60784" y1="61029" x2="64542" y2="68627"/>
                          <a14:foregroundMark x1="55065" y1="59559" x2="54575" y2="58824"/>
                          <a14:foregroundMark x1="52451" y1="53676" x2="52124" y2="57108"/>
                          <a14:foregroundMark x1="43954" y1="54657" x2="43301" y2="57353"/>
                          <a14:foregroundMark x1="35458" y1="54657" x2="34804" y2="57353"/>
                          <a14:foregroundMark x1="22712" y1="83824" x2="37418" y2="83578"/>
                          <a14:foregroundMark x1="42484" y1="16176" x2="42484" y2="16176"/>
                          <a14:backgroundMark x1="41340" y1="15931" x2="41340" y2="15931"/>
                          <a14:backgroundMark x1="41993" y1="16422" x2="42157" y2="17402"/>
                          <a14:backgroundMark x1="41176" y1="14461" x2="41667" y2="15931"/>
                          <a14:backgroundMark x1="41803" y1="16176" x2="42484" y2="17402"/>
                          <a14:backgroundMark x1="41667" y1="15931" x2="41803" y2="16176"/>
                        </a14:backgroundRemoval>
                      </a14:imgEffect>
                    </a14:imgLayer>
                  </a14:imgProps>
                </a:ext>
                <a:ext uri="{28A0092B-C50C-407E-A947-70E740481C1C}">
                  <a14:useLocalDpi xmlns:a14="http://schemas.microsoft.com/office/drawing/2010/main" val="0"/>
                </a:ext>
              </a:extLst>
            </a:blip>
            <a:srcRect l="13796" r="12762"/>
            <a:stretch/>
          </p:blipFill>
          <p:spPr bwMode="auto">
            <a:xfrm>
              <a:off x="6964487" y="6274209"/>
              <a:ext cx="1079883" cy="91368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7" name="Groupe 76">
            <a:extLst>
              <a:ext uri="{FF2B5EF4-FFF2-40B4-BE49-F238E27FC236}">
                <a16:creationId xmlns:a16="http://schemas.microsoft.com/office/drawing/2014/main" id="{C172C626-2C3C-8A55-1ADD-51FD2FF073F5}"/>
              </a:ext>
            </a:extLst>
          </p:cNvPr>
          <p:cNvGrpSpPr/>
          <p:nvPr/>
        </p:nvGrpSpPr>
        <p:grpSpPr>
          <a:xfrm>
            <a:off x="5037031" y="602942"/>
            <a:ext cx="6981103" cy="4324232"/>
            <a:chOff x="4955011" y="735329"/>
            <a:chExt cx="6981103" cy="4324232"/>
          </a:xfrm>
        </p:grpSpPr>
        <p:grpSp>
          <p:nvGrpSpPr>
            <p:cNvPr id="75" name="Groupe 74">
              <a:extLst>
                <a:ext uri="{FF2B5EF4-FFF2-40B4-BE49-F238E27FC236}">
                  <a16:creationId xmlns:a16="http://schemas.microsoft.com/office/drawing/2014/main" id="{15504A1A-1703-F57F-F2B9-1CFF4DD98ED0}"/>
                </a:ext>
              </a:extLst>
            </p:cNvPr>
            <p:cNvGrpSpPr/>
            <p:nvPr/>
          </p:nvGrpSpPr>
          <p:grpSpPr>
            <a:xfrm>
              <a:off x="6797787" y="735329"/>
              <a:ext cx="5138327" cy="1890797"/>
              <a:chOff x="6797787" y="735329"/>
              <a:chExt cx="5138327" cy="1890797"/>
            </a:xfrm>
          </p:grpSpPr>
          <p:grpSp>
            <p:nvGrpSpPr>
              <p:cNvPr id="15" name="Groupe 14">
                <a:extLst>
                  <a:ext uri="{FF2B5EF4-FFF2-40B4-BE49-F238E27FC236}">
                    <a16:creationId xmlns:a16="http://schemas.microsoft.com/office/drawing/2014/main" id="{3FEC15B4-4EA8-6A43-815F-0815671AF86A}"/>
                  </a:ext>
                </a:extLst>
              </p:cNvPr>
              <p:cNvGrpSpPr/>
              <p:nvPr/>
            </p:nvGrpSpPr>
            <p:grpSpPr>
              <a:xfrm>
                <a:off x="6797787" y="735329"/>
                <a:ext cx="5138327" cy="1890797"/>
                <a:chOff x="7061558" y="1011319"/>
                <a:chExt cx="5138327" cy="1890797"/>
              </a:xfrm>
            </p:grpSpPr>
            <p:sp>
              <p:nvSpPr>
                <p:cNvPr id="16" name="ZoneTexte 15">
                  <a:extLst>
                    <a:ext uri="{FF2B5EF4-FFF2-40B4-BE49-F238E27FC236}">
                      <a16:creationId xmlns:a16="http://schemas.microsoft.com/office/drawing/2014/main" id="{90628050-EE0F-9C91-258A-2C839BB553AB}"/>
                    </a:ext>
                  </a:extLst>
                </p:cNvPr>
                <p:cNvSpPr txBox="1"/>
                <p:nvPr/>
              </p:nvSpPr>
              <p:spPr>
                <a:xfrm>
                  <a:off x="7061558" y="1203641"/>
                  <a:ext cx="5138327" cy="1698475"/>
                </a:xfrm>
                <a:prstGeom prst="rect">
                  <a:avLst/>
                </a:prstGeom>
                <a:solidFill>
                  <a:srgbClr val="E4E4E4"/>
                </a:solidFill>
                <a:ln w="12700">
                  <a:solidFill>
                    <a:schemeClr val="tx1">
                      <a:lumMod val="75000"/>
                      <a:lumOff val="25000"/>
                    </a:schemeClr>
                  </a:solidFill>
                </a:ln>
              </p:spPr>
              <p:style>
                <a:lnRef idx="2">
                  <a:schemeClr val="dk1"/>
                </a:lnRef>
                <a:fillRef idx="1">
                  <a:schemeClr val="lt1"/>
                </a:fillRef>
                <a:effectRef idx="0">
                  <a:schemeClr val="dk1"/>
                </a:effectRef>
                <a:fontRef idx="minor">
                  <a:schemeClr val="dk1"/>
                </a:fontRef>
              </p:style>
              <p:txBody>
                <a:bodyPr rtlCol="0" anchor="t"/>
                <a:lstStyle>
                  <a:defPPr>
                    <a:defRPr lang="fr-FR"/>
                  </a:defPPr>
                  <a:lvl1pPr algn="ctr">
                    <a:defRPr sz="1600" b="1">
                      <a:solidFill>
                        <a:sysClr val="windowText" lastClr="000000"/>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indent="360363" algn="l"/>
                  <a:r>
                    <a:rPr lang="fr-FR" sz="1100" dirty="0">
                      <a:solidFill>
                        <a:schemeClr val="tx1">
                          <a:lumMod val="85000"/>
                          <a:lumOff val="15000"/>
                        </a:schemeClr>
                      </a:solidFill>
                    </a:rPr>
                    <a:t>Analyse de la répartition montant du  panier / temps</a:t>
                  </a:r>
                </a:p>
                <a:p>
                  <a:pPr indent="360363" algn="l"/>
                  <a:r>
                    <a:rPr lang="fr-FR" sz="1100" dirty="0">
                      <a:solidFill>
                        <a:schemeClr val="tx1">
                          <a:lumMod val="85000"/>
                          <a:lumOff val="15000"/>
                        </a:schemeClr>
                      </a:solidFill>
                    </a:rPr>
                    <a:t>		 passé sur le site</a:t>
                  </a:r>
                </a:p>
                <a:p>
                  <a:endParaRPr lang="fr-FR" sz="600" dirty="0">
                    <a:solidFill>
                      <a:schemeClr val="tx1">
                        <a:lumMod val="85000"/>
                        <a:lumOff val="15000"/>
                      </a:schemeClr>
                    </a:solidFill>
                  </a:endParaRPr>
                </a:p>
                <a:p>
                  <a:pPr marL="171450" indent="-171450" algn="l">
                    <a:buFont typeface="Arial" panose="020B0604020202020204" pitchFamily="34" charset="0"/>
                    <a:buChar char="•"/>
                  </a:pPr>
                  <a:r>
                    <a:rPr lang="fr-FR" sz="1050" b="0" dirty="0">
                      <a:solidFill>
                        <a:schemeClr val="tx1">
                          <a:lumMod val="85000"/>
                          <a:lumOff val="15000"/>
                        </a:schemeClr>
                      </a:solidFill>
                    </a:rPr>
                    <a:t>Augmentation linéaire du montant du panier en fonction du temps passé</a:t>
                  </a:r>
                </a:p>
                <a:p>
                  <a:pPr marL="171450" indent="-171450" algn="l">
                    <a:buFont typeface="Arial" panose="020B0604020202020204" pitchFamily="34" charset="0"/>
                    <a:buChar char="•"/>
                  </a:pPr>
                  <a:r>
                    <a:rPr lang="fr-FR" sz="1050" dirty="0">
                      <a:solidFill>
                        <a:schemeClr val="tx1">
                          <a:lumMod val="85000"/>
                          <a:lumOff val="15000"/>
                        </a:schemeClr>
                      </a:solidFill>
                    </a:rPr>
                    <a:t>Panier moyen 40 € : peu de produits dans chaque panier</a:t>
                  </a:r>
                </a:p>
                <a:p>
                  <a:pPr marL="622300" algn="l"/>
                  <a:endParaRPr lang="fr-FR" sz="600" b="0" dirty="0">
                    <a:solidFill>
                      <a:schemeClr val="tx1">
                        <a:lumMod val="85000"/>
                        <a:lumOff val="15000"/>
                      </a:schemeClr>
                    </a:solidFill>
                  </a:endParaRPr>
                </a:p>
                <a:p>
                  <a:pPr marL="447675" algn="l"/>
                  <a:r>
                    <a:rPr lang="fr-FR" sz="1050" b="0" dirty="0">
                      <a:solidFill>
                        <a:schemeClr val="tx1">
                          <a:lumMod val="85000"/>
                          <a:lumOff val="15000"/>
                        </a:schemeClr>
                      </a:solidFill>
                    </a:rPr>
                    <a:t>Volontaire de la part du client ou mauvaise expérience du site qui ne lui permet pas d’acheter autant qu’il voudrait?</a:t>
                  </a:r>
                </a:p>
                <a:p>
                  <a:pPr marL="447675" algn="l"/>
                  <a:endParaRPr lang="fr-FR" sz="1050" b="0" dirty="0">
                    <a:solidFill>
                      <a:schemeClr val="tx1">
                        <a:lumMod val="85000"/>
                        <a:lumOff val="15000"/>
                      </a:schemeClr>
                    </a:solidFill>
                  </a:endParaRPr>
                </a:p>
                <a:p>
                  <a:pPr marL="447675" algn="l"/>
                  <a:r>
                    <a:rPr lang="fr-FR" sz="1050" b="0" dirty="0">
                      <a:solidFill>
                        <a:schemeClr val="tx1">
                          <a:lumMod val="85000"/>
                          <a:lumOff val="15000"/>
                        </a:schemeClr>
                      </a:solidFill>
                    </a:rPr>
                    <a:t>Augmenter le nombre d’articles par achat &amp; réduire le temps utile</a:t>
                  </a:r>
                </a:p>
                <a:p>
                  <a:pPr marL="357188" algn="l"/>
                  <a:endParaRPr lang="fr-FR" sz="1050" b="0" dirty="0">
                    <a:solidFill>
                      <a:schemeClr val="tx1">
                        <a:lumMod val="85000"/>
                        <a:lumOff val="15000"/>
                      </a:schemeClr>
                    </a:solidFill>
                  </a:endParaRPr>
                </a:p>
                <a:p>
                  <a:pPr marL="357188" algn="l">
                    <a:buFont typeface="Arial" panose="020B0604020202020204" pitchFamily="34" charset="0"/>
                    <a:buChar char="•"/>
                  </a:pPr>
                  <a:endParaRPr lang="fr-FR" sz="1050" b="0" dirty="0">
                    <a:solidFill>
                      <a:schemeClr val="tx1">
                        <a:lumMod val="85000"/>
                        <a:lumOff val="15000"/>
                      </a:schemeClr>
                    </a:solidFill>
                  </a:endParaRPr>
                </a:p>
                <a:p>
                  <a:pPr algn="l"/>
                  <a:endParaRPr lang="fr-FR" sz="1050" b="0" dirty="0">
                    <a:solidFill>
                      <a:schemeClr val="tx1">
                        <a:lumMod val="85000"/>
                        <a:lumOff val="15000"/>
                      </a:schemeClr>
                    </a:solidFill>
                  </a:endParaRPr>
                </a:p>
              </p:txBody>
            </p:sp>
            <p:pic>
              <p:nvPicPr>
                <p:cNvPr id="17" name="Image 16">
                  <a:extLst>
                    <a:ext uri="{FF2B5EF4-FFF2-40B4-BE49-F238E27FC236}">
                      <a16:creationId xmlns:a16="http://schemas.microsoft.com/office/drawing/2014/main" id="{BAB57C29-F1B7-B2FE-CD37-4FE0ECD578A8}"/>
                    </a:ext>
                  </a:extLst>
                </p:cNvPr>
                <p:cNvPicPr>
                  <a:picLocks noChangeAspect="1"/>
                </p:cNvPicPr>
                <p:nvPr/>
              </p:nvPicPr>
              <p:blipFill>
                <a:blip r:embed="rId10">
                  <a:duotone>
                    <a:srgbClr val="ED7D31">
                      <a:shade val="45000"/>
                      <a:satMod val="135000"/>
                    </a:srgbClr>
                    <a:prstClr val="white"/>
                  </a:duotone>
                </a:blip>
                <a:stretch>
                  <a:fillRect/>
                </a:stretch>
              </p:blipFill>
              <p:spPr>
                <a:xfrm>
                  <a:off x="11357308" y="1011319"/>
                  <a:ext cx="743813" cy="705668"/>
                </a:xfrm>
                <a:prstGeom prst="rect">
                  <a:avLst/>
                </a:prstGeom>
                <a:ln>
                  <a:solidFill>
                    <a:schemeClr val="tx1">
                      <a:lumMod val="85000"/>
                      <a:lumOff val="15000"/>
                    </a:schemeClr>
                  </a:solidFill>
                </a:ln>
              </p:spPr>
            </p:pic>
          </p:grpSp>
          <p:sp>
            <p:nvSpPr>
              <p:cNvPr id="57" name="Rectangle 56">
                <a:extLst>
                  <a:ext uri="{FF2B5EF4-FFF2-40B4-BE49-F238E27FC236}">
                    <a16:creationId xmlns:a16="http://schemas.microsoft.com/office/drawing/2014/main" id="{5EB64C90-085B-D911-F4E4-1CCC2348A322}"/>
                  </a:ext>
                </a:extLst>
              </p:cNvPr>
              <p:cNvSpPr/>
              <p:nvPr/>
            </p:nvSpPr>
            <p:spPr>
              <a:xfrm>
                <a:off x="6973277" y="1806738"/>
                <a:ext cx="295509" cy="407892"/>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tx1"/>
                    </a:solidFill>
                    <a:latin typeface="Alef" panose="00000500000000000000" pitchFamily="2" charset="-79"/>
                    <a:cs typeface="Alef" panose="00000500000000000000" pitchFamily="2" charset="-79"/>
                  </a:rPr>
                  <a:t>?</a:t>
                </a:r>
              </a:p>
            </p:txBody>
          </p:sp>
        </p:grpSp>
        <p:pic>
          <p:nvPicPr>
            <p:cNvPr id="76" name="Image 75">
              <a:extLst>
                <a:ext uri="{FF2B5EF4-FFF2-40B4-BE49-F238E27FC236}">
                  <a16:creationId xmlns:a16="http://schemas.microsoft.com/office/drawing/2014/main" id="{71A77077-7196-9858-9E13-972624A048F8}"/>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24286" y1="27419" x2="24286" y2="27419"/>
                          <a14:foregroundMark x1="81429" y1="54839" x2="81429" y2="54839"/>
                          <a14:backgroundMark x1="20000" y1="38710" x2="20000" y2="38710"/>
                          <a14:backgroundMark x1="35714" y1="46774" x2="35714" y2="46774"/>
                          <a14:backgroundMark x1="80000" y1="51613" x2="80000" y2="51613"/>
                          <a14:backgroundMark x1="82857" y1="61290" x2="82857" y2="61290"/>
                          <a14:backgroundMark x1="28571" y1="29032" x2="28571" y2="29032"/>
                          <a14:backgroundMark x1="81429" y1="58065" x2="81429" y2="58065"/>
                        </a14:backgroundRemoval>
                      </a14:imgEffect>
                    </a14:imgLayer>
                  </a14:imgProps>
                </a:ext>
              </a:extLst>
            </a:blip>
            <a:stretch>
              <a:fillRect/>
            </a:stretch>
          </p:blipFill>
          <p:spPr>
            <a:xfrm flipH="1">
              <a:off x="6894343" y="2161739"/>
              <a:ext cx="395826" cy="356325"/>
            </a:xfrm>
            <a:prstGeom prst="rect">
              <a:avLst/>
            </a:prstGeom>
          </p:spPr>
        </p:pic>
        <p:pic>
          <p:nvPicPr>
            <p:cNvPr id="81" name="Image 80">
              <a:extLst>
                <a:ext uri="{FF2B5EF4-FFF2-40B4-BE49-F238E27FC236}">
                  <a16:creationId xmlns:a16="http://schemas.microsoft.com/office/drawing/2014/main" id="{5F61EB19-6C28-2593-7CBE-56F699370F1F}"/>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foregroundMark x1="24286" y1="27419" x2="24286" y2="27419"/>
                          <a14:foregroundMark x1="81429" y1="54839" x2="81429" y2="54839"/>
                          <a14:backgroundMark x1="20000" y1="38710" x2="20000" y2="38710"/>
                          <a14:backgroundMark x1="35714" y1="46774" x2="35714" y2="46774"/>
                          <a14:backgroundMark x1="80000" y1="51613" x2="80000" y2="51613"/>
                          <a14:backgroundMark x1="82857" y1="61290" x2="82857" y2="61290"/>
                          <a14:backgroundMark x1="28571" y1="29032" x2="28571" y2="29032"/>
                          <a14:backgroundMark x1="81429" y1="58065" x2="81429" y2="58065"/>
                        </a14:backgroundRemoval>
                      </a14:imgEffect>
                    </a14:imgLayer>
                  </a14:imgProps>
                </a:ext>
              </a:extLst>
            </a:blip>
            <a:stretch>
              <a:fillRect/>
            </a:stretch>
          </p:blipFill>
          <p:spPr>
            <a:xfrm flipH="1">
              <a:off x="4955011" y="4703236"/>
              <a:ext cx="395826" cy="356325"/>
            </a:xfrm>
            <a:prstGeom prst="rect">
              <a:avLst/>
            </a:prstGeom>
          </p:spPr>
        </p:pic>
        <p:pic>
          <p:nvPicPr>
            <p:cNvPr id="82" name="Image 81">
              <a:extLst>
                <a:ext uri="{FF2B5EF4-FFF2-40B4-BE49-F238E27FC236}">
                  <a16:creationId xmlns:a16="http://schemas.microsoft.com/office/drawing/2014/main" id="{1B109481-9AB4-B3CA-CBC4-A2A654C13369}"/>
                </a:ext>
              </a:extLst>
            </p:cNvPr>
            <p:cNvPicPr>
              <a:picLocks noChangeAspect="1"/>
            </p:cNvPicPr>
            <p:nvPr/>
          </p:nvPicPr>
          <p:blipFill>
            <a:blip r:embed="rId11">
              <a:duotone>
                <a:schemeClr val="accent2">
                  <a:shade val="45000"/>
                  <a:satMod val="135000"/>
                </a:schemeClr>
                <a:prstClr val="white"/>
              </a:duotone>
              <a:extLst>
                <a:ext uri="{BEBA8EAE-BF5A-486C-A8C5-ECC9F3942E4B}">
                  <a14:imgProps xmlns:a14="http://schemas.microsoft.com/office/drawing/2010/main">
                    <a14:imgLayer r:embed="rId12">
                      <a14:imgEffect>
                        <a14:backgroundRemoval t="10000" b="90000" l="10000" r="90000">
                          <a14:foregroundMark x1="24286" y1="27419" x2="24286" y2="27419"/>
                          <a14:foregroundMark x1="81429" y1="54839" x2="81429" y2="54839"/>
                          <a14:backgroundMark x1="20000" y1="38710" x2="20000" y2="38710"/>
                          <a14:backgroundMark x1="35714" y1="46774" x2="35714" y2="46774"/>
                          <a14:backgroundMark x1="80000" y1="51613" x2="80000" y2="51613"/>
                          <a14:backgroundMark x1="82857" y1="61290" x2="82857" y2="61290"/>
                          <a14:backgroundMark x1="28571" y1="29032" x2="28571" y2="29032"/>
                          <a14:backgroundMark x1="81429" y1="58065" x2="81429" y2="58065"/>
                        </a14:backgroundRemoval>
                      </a14:imgEffect>
                    </a14:imgLayer>
                  </a14:imgProps>
                </a:ext>
              </a:extLst>
            </a:blip>
            <a:stretch>
              <a:fillRect/>
            </a:stretch>
          </p:blipFill>
          <p:spPr>
            <a:xfrm flipH="1">
              <a:off x="5894065" y="2490721"/>
              <a:ext cx="395826" cy="356325"/>
            </a:xfrm>
            <a:prstGeom prst="rect">
              <a:avLst/>
            </a:prstGeom>
          </p:spPr>
        </p:pic>
      </p:grpSp>
    </p:spTree>
    <p:extLst>
      <p:ext uri="{BB962C8B-B14F-4D97-AF65-F5344CB8AC3E}">
        <p14:creationId xmlns:p14="http://schemas.microsoft.com/office/powerpoint/2010/main" val="274714432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999</Words>
  <Application>Microsoft Office PowerPoint</Application>
  <PresentationFormat>Grand écran</PresentationFormat>
  <Paragraphs>173</Paragraphs>
  <Slides>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5</vt:i4>
      </vt:variant>
    </vt:vector>
  </HeadingPairs>
  <TitlesOfParts>
    <vt:vector size="12" baseType="lpstr">
      <vt:lpstr>MS Gothic</vt:lpstr>
      <vt:lpstr>Alef</vt:lpstr>
      <vt:lpstr>Arial</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Groshens</dc:creator>
  <cp:lastModifiedBy>Marie Groshens</cp:lastModifiedBy>
  <cp:revision>29</cp:revision>
  <dcterms:created xsi:type="dcterms:W3CDTF">2024-06-19T13:08:14Z</dcterms:created>
  <dcterms:modified xsi:type="dcterms:W3CDTF">2024-07-04T14:12:42Z</dcterms:modified>
</cp:coreProperties>
</file>