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8"/>
  </p:notesMasterIdLst>
  <p:sldIdLst>
    <p:sldId id="256" r:id="rId2"/>
    <p:sldId id="257" r:id="rId3"/>
    <p:sldId id="267" r:id="rId4"/>
    <p:sldId id="268" r:id="rId5"/>
    <p:sldId id="259" r:id="rId6"/>
    <p:sldId id="270" r:id="rId7"/>
    <p:sldId id="258" r:id="rId8"/>
    <p:sldId id="272" r:id="rId9"/>
    <p:sldId id="264" r:id="rId10"/>
    <p:sldId id="281" r:id="rId11"/>
    <p:sldId id="285" r:id="rId12"/>
    <p:sldId id="286" r:id="rId13"/>
    <p:sldId id="287" r:id="rId14"/>
    <p:sldId id="289" r:id="rId15"/>
    <p:sldId id="291" r:id="rId16"/>
    <p:sldId id="271" r:id="rId17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171717"/>
    <a:srgbClr val="E7E7E9"/>
    <a:srgbClr val="E26064"/>
    <a:srgbClr val="EFF4FF"/>
    <a:srgbClr val="ADADAE"/>
    <a:srgbClr val="81241D"/>
    <a:srgbClr val="F2F2F2"/>
    <a:srgbClr val="3A2C00"/>
    <a:srgbClr val="391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51" autoAdjust="0"/>
  </p:normalViewPr>
  <p:slideViewPr>
    <p:cSldViewPr snapToGrid="0">
      <p:cViewPr varScale="1">
        <p:scale>
          <a:sx n="159" d="100"/>
          <a:sy n="159" d="100"/>
        </p:scale>
        <p:origin x="15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c099360e7_3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5c099360e7_3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c099360e7_3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099360e7_3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5c099360e7_3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5c099360e7_3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8376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099360e7_3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5c099360e7_3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5c099360e7_3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6376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099360e7_3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5c099360e7_3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5c099360e7_3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9951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099360e7_3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5c099360e7_3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5c099360e7_3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210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099360e7_3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5c099360e7_3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5c099360e7_3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9751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099360e7_3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5c099360e7_3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5c099360e7_3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5286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099360e7_3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5c099360e7_3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5c099360e7_3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011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c099360e7_3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5c099360e7_3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5c099360e7_3_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c099360e7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25c099360e7_3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5c099360e7_3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67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5c099360e7_3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0332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5c099360e7_3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c099360e7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25c099360e7_3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5c099360e7_3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6134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c099360e7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25c099360e7_3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5c099360e7_3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4735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c099360e7_3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5c099360e7_3_2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5c099360e7_3_2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 avec image">
  <p:cSld name="Diapositive de titre avec imag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8" name="Google Shape;58;p1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4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1" name="Google Shape;61;p14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rgbClr val="E2606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>
  <p:cSld name="En-tête de sec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24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4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4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24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24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5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73" name="Google Shape;173;p25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74" name="Google Shape;174;p2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2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6" name="Google Shape;176;p2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5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78" name="Google Shape;178;p25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81" name="Google Shape;181;p25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389008" y="1253943"/>
            <a:ext cx="8126342" cy="337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2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5" name="Google Shape;185;p2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86" name="Google Shape;186;p2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2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8" name="Google Shape;188;p2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26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90" name="Google Shape;190;p2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93" name="Google Shape;193;p2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397265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2"/>
          </p:nvPr>
        </p:nvSpPr>
        <p:spPr>
          <a:xfrm>
            <a:off x="4629150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>
  <p:cSld name="Comparaiso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7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8" name="Google Shape;198;p27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99" name="Google Shape;199;p2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27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1" name="Google Shape;201;p2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7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203" name="Google Shape;203;p27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06" name="Google Shape;206;p27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389008" y="1260872"/>
            <a:ext cx="4036876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2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3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4"/>
          </p:nvPr>
        </p:nvSpPr>
        <p:spPr>
          <a:xfrm>
            <a:off x="389008" y="1878806"/>
            <a:ext cx="4043812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>
  <p:cSld name="Contenu avec légen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8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28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8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16" name="Google Shape;216;p28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2"/>
          </p:nvPr>
        </p:nvSpPr>
        <p:spPr>
          <a:xfrm>
            <a:off x="4620987" y="1718035"/>
            <a:ext cx="4352754" cy="325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>
  <p:cSld name="Image avec légen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9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9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29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24" name="Google Shape;224;p29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Google Shape;226;p29"/>
          <p:cNvSpPr>
            <a:spLocks noGrp="1"/>
          </p:cNvSpPr>
          <p:nvPr>
            <p:ph type="pic" idx="2"/>
          </p:nvPr>
        </p:nvSpPr>
        <p:spPr>
          <a:xfrm>
            <a:off x="4687477" y="1703895"/>
            <a:ext cx="4286263" cy="32705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Vi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29" name="Google Shape;229;p3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0" name="Google Shape;230;p3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3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" name="Google Shape;232;p3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3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>
  <p:cSld name="Titre uniqueme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38" name="Google Shape;238;p31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9" name="Google Shape;239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Google Shape;240;p3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1" name="Google Shape;241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31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personnalisée">
  <p:cSld name="Disposition personnalisé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 01">
  <p:cSld name="DISPOSITION DU TEXTE 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p15"/>
          <p:cNvCxnSpPr/>
          <p:nvPr/>
        </p:nvCxnSpPr>
        <p:spPr>
          <a:xfrm rot="10800000" flipH="1">
            <a:off x="4781550" y="3785308"/>
            <a:ext cx="1143431" cy="1352550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5" title="Sous-titre"/>
          <p:cNvSpPr txBox="1">
            <a:spLocks noGrp="1"/>
          </p:cNvSpPr>
          <p:nvPr>
            <p:ph type="body" idx="2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>
            <a:spLocks noGrp="1"/>
          </p:cNvSpPr>
          <p:nvPr>
            <p:ph type="pic" idx="3"/>
          </p:nvPr>
        </p:nvSpPr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 avec sous-titre">
  <p:cSld name="Comparaison avec sous-titr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90524" y="1578666"/>
            <a:ext cx="4106468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tx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9" name="Google Shape;79;p16" title="Puces"/>
          <p:cNvSpPr txBox="1">
            <a:spLocks noGrp="1"/>
          </p:cNvSpPr>
          <p:nvPr>
            <p:ph type="body" idx="2"/>
          </p:nvPr>
        </p:nvSpPr>
        <p:spPr>
          <a:xfrm>
            <a:off x="390524" y="2164557"/>
            <a:ext cx="4106468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tx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3"/>
          </p:nvPr>
        </p:nvSpPr>
        <p:spPr>
          <a:xfrm>
            <a:off x="4640035" y="1578666"/>
            <a:ext cx="4106700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tx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1" name="Google Shape;81;p16" title="Puces"/>
          <p:cNvSpPr txBox="1">
            <a:spLocks noGrp="1"/>
          </p:cNvSpPr>
          <p:nvPr>
            <p:ph type="body" idx="4"/>
          </p:nvPr>
        </p:nvSpPr>
        <p:spPr>
          <a:xfrm>
            <a:off x="4640035" y="2164557"/>
            <a:ext cx="4106700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tx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 title="Sous-titre"/>
          <p:cNvSpPr txBox="1">
            <a:spLocks noGrp="1"/>
          </p:cNvSpPr>
          <p:nvPr>
            <p:ph type="body" idx="5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/>
          <p:nvPr/>
        </p:nvSpPr>
        <p:spPr>
          <a:xfrm flipH="1">
            <a:off x="7262342" y="1"/>
            <a:ext cx="1885178" cy="1407216"/>
          </a:xfrm>
          <a:custGeom>
            <a:avLst/>
            <a:gdLst>
              <a:gd name="connsiteX0" fmla="*/ 0 w 2563948"/>
              <a:gd name="connsiteY0" fmla="*/ 1672389 h 1672389"/>
              <a:gd name="connsiteX1" fmla="*/ 2268044 w 2563948"/>
              <a:gd name="connsiteY1" fmla="*/ 0 h 1672389"/>
              <a:gd name="connsiteX2" fmla="*/ 2563948 w 2563948"/>
              <a:gd name="connsiteY2" fmla="*/ 0 h 1672389"/>
              <a:gd name="connsiteX3" fmla="*/ 295904 w 2563948"/>
              <a:gd name="connsiteY3" fmla="*/ 1672389 h 1672389"/>
              <a:gd name="connsiteX4" fmla="*/ 0 w 2563948"/>
              <a:gd name="connsiteY4" fmla="*/ 1672389 h 1672389"/>
              <a:gd name="connsiteX0" fmla="*/ 0 w 2278198"/>
              <a:gd name="connsiteY0" fmla="*/ 1437439 h 1672389"/>
              <a:gd name="connsiteX1" fmla="*/ 1982294 w 2278198"/>
              <a:gd name="connsiteY1" fmla="*/ 0 h 1672389"/>
              <a:gd name="connsiteX2" fmla="*/ 2278198 w 2278198"/>
              <a:gd name="connsiteY2" fmla="*/ 0 h 1672389"/>
              <a:gd name="connsiteX3" fmla="*/ 10154 w 2278198"/>
              <a:gd name="connsiteY3" fmla="*/ 1672389 h 1672389"/>
              <a:gd name="connsiteX4" fmla="*/ 0 w 2278198"/>
              <a:gd name="connsiteY4" fmla="*/ 1437439 h 1672389"/>
              <a:gd name="connsiteX0" fmla="*/ 4261 w 2282459"/>
              <a:gd name="connsiteY0" fmla="*/ 1437439 h 1680923"/>
              <a:gd name="connsiteX1" fmla="*/ 1986555 w 2282459"/>
              <a:gd name="connsiteY1" fmla="*/ 0 h 1680923"/>
              <a:gd name="connsiteX2" fmla="*/ 2282459 w 2282459"/>
              <a:gd name="connsiteY2" fmla="*/ 0 h 1680923"/>
              <a:gd name="connsiteX3" fmla="*/ 0 w 2282459"/>
              <a:gd name="connsiteY3" fmla="*/ 1680923 h 1680923"/>
              <a:gd name="connsiteX4" fmla="*/ 4261 w 2282459"/>
              <a:gd name="connsiteY4" fmla="*/ 1437439 h 168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459" h="1680923">
                <a:moveTo>
                  <a:pt x="4261" y="1437439"/>
                </a:moveTo>
                <a:lnTo>
                  <a:pt x="1986555" y="0"/>
                </a:lnTo>
                <a:lnTo>
                  <a:pt x="2282459" y="0"/>
                </a:lnTo>
                <a:lnTo>
                  <a:pt x="0" y="1680923"/>
                </a:lnTo>
                <a:cubicBezTo>
                  <a:pt x="1420" y="1599762"/>
                  <a:pt x="2841" y="1518600"/>
                  <a:pt x="4261" y="1437439"/>
                </a:cubicBezTo>
                <a:close/>
              </a:path>
            </a:pathLst>
          </a:cu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pic>
        <p:nvPicPr>
          <p:cNvPr id="2" name="Google Shape;354;p43" descr="https://lh5.googleusercontent.com/TcdnvzxQ7ulQo8GiFwfIKujloK6EfAJv7ikP-EvnfdTVQnROS3WXw6XSx9Cpd73e_l7GCUAnbxroB-qlzG2fvYdCyl-Y5QZ95MpiD-GfDN-4taJyHRqsr3vOZzc3ONTBu52b0HIdUOMeHvdHiA_5tD0">
            <a:extLst>
              <a:ext uri="{FF2B5EF4-FFF2-40B4-BE49-F238E27FC236}">
                <a16:creationId xmlns:a16="http://schemas.microsoft.com/office/drawing/2014/main" id="{739F2597-D5FE-EDFA-3DE4-1F55C5B3E642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2641" y="26480"/>
            <a:ext cx="564702" cy="5578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3776D53-8B24-9E39-AFF3-1AAEC27E0757}"/>
              </a:ext>
            </a:extLst>
          </p:cNvPr>
          <p:cNvSpPr txBox="1"/>
          <p:nvPr userDrawn="1"/>
        </p:nvSpPr>
        <p:spPr>
          <a:xfrm>
            <a:off x="253895" y="4788769"/>
            <a:ext cx="878344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1100"/>
              <a:buNone/>
              <a:defRPr sz="900">
                <a:solidFill>
                  <a:schemeClr val="tx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fr-FR" sz="700" dirty="0">
                <a:solidFill>
                  <a:schemeClr val="tx2">
                    <a:lumMod val="50000"/>
                  </a:schemeClr>
                </a:solidFill>
              </a:rPr>
              <a:t>Création d’une base de données immobilières – Laplace Immobilier – P6 Marie GROSHENS 	</a:t>
            </a:r>
            <a:fld id="{7E108D29-9ECA-4634-9DDB-205784A3EBBC}" type="datetime1">
              <a:rPr lang="fr-FR" sz="700" smtClean="0">
                <a:solidFill>
                  <a:schemeClr val="tx2">
                    <a:lumMod val="50000"/>
                  </a:schemeClr>
                </a:solidFill>
              </a:rPr>
              <a:t>21/08/2024</a:t>
            </a:fld>
            <a:r>
              <a:rPr lang="fr-FR" sz="700" dirty="0">
                <a:solidFill>
                  <a:schemeClr val="tx2">
                    <a:lumMod val="50000"/>
                  </a:schemeClr>
                </a:solidFill>
              </a:rPr>
              <a:t>					         </a:t>
            </a:r>
            <a:fld id="{8DA2AAE7-753E-46C5-8C0A-3E24CC202681}" type="slidenum">
              <a:rPr lang="fr-FR" sz="800" smtClean="0">
                <a:solidFill>
                  <a:schemeClr val="tx2">
                    <a:lumMod val="50000"/>
                  </a:schemeClr>
                </a:solidFill>
              </a:rPr>
              <a:t>‹N°›</a:t>
            </a:fld>
            <a:endParaRPr lang="fr-FR" sz="7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 avec image">
  <p:cSld name="En-tête de section avec imag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rgbClr val="EE95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7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3" name="Google Shape;93;p17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7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7" name="Google Shape;97;p17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7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 02">
  <p:cSld name="Disposition du texte 0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>
            <a:spLocks noGrp="1"/>
          </p:cNvSpPr>
          <p:nvPr>
            <p:ph type="pic" idx="2"/>
          </p:nvPr>
        </p:nvSpPr>
        <p:spPr>
          <a:xfrm>
            <a:off x="4627633" y="1076325"/>
            <a:ext cx="4516366" cy="40671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14" name="Google Shape;114;p19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 rot="10800000" flipH="1">
            <a:off x="7764236" y="889089"/>
            <a:ext cx="1379764" cy="122546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9" title="Sous-titre"/>
          <p:cNvSpPr txBox="1">
            <a:spLocks noGrp="1"/>
          </p:cNvSpPr>
          <p:nvPr>
            <p:ph type="body" idx="3"/>
          </p:nvPr>
        </p:nvSpPr>
        <p:spPr>
          <a:xfrm>
            <a:off x="398534" y="1922608"/>
            <a:ext cx="550696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8305038" y="178308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19" name="Google Shape;119;p19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au">
  <p:cSld name="Tableau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 title="Tableau"/>
          <p:cNvSpPr>
            <a:spLocks noGrp="1"/>
          </p:cNvSpPr>
          <p:nvPr>
            <p:ph type="tbl" idx="2"/>
          </p:nvPr>
        </p:nvSpPr>
        <p:spPr>
          <a:xfrm>
            <a:off x="398533" y="1998602"/>
            <a:ext cx="8245031" cy="257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4" name="Google Shape;124;p2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25" name="Google Shape;125;p2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2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7" name="Google Shape;127;p2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32" name="Google Shape;132;p20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nde photo">
  <p:cSld name="Grande pho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 rot="10800000" flipH="1">
            <a:off x="0" y="-4"/>
            <a:ext cx="8810625" cy="472440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 title="Image"/>
          <p:cNvSpPr>
            <a:spLocks noGrp="1"/>
          </p:cNvSpPr>
          <p:nvPr>
            <p:ph type="pic" idx="2"/>
          </p:nvPr>
        </p:nvSpPr>
        <p:spPr>
          <a:xfrm>
            <a:off x="269422" y="244928"/>
            <a:ext cx="8605156" cy="465364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36" name="Google Shape;136;p21"/>
          <p:cNvCxnSpPr/>
          <p:nvPr/>
        </p:nvCxnSpPr>
        <p:spPr>
          <a:xfrm rot="10800000" flipH="1">
            <a:off x="0" y="4008665"/>
            <a:ext cx="1771650" cy="93072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21" title="Titre "/>
          <p:cNvSpPr txBox="1">
            <a:spLocks noGrp="1"/>
          </p:cNvSpPr>
          <p:nvPr>
            <p:ph type="title"/>
          </p:nvPr>
        </p:nvSpPr>
        <p:spPr>
          <a:xfrm>
            <a:off x="269422" y="419101"/>
            <a:ext cx="6249917" cy="704849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216000" tIns="34275" rIns="68575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rci">
  <p:cSld name="Merci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5117197" y="2595872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2"/>
          </p:nvPr>
        </p:nvSpPr>
        <p:spPr>
          <a:xfrm>
            <a:off x="5117197" y="287958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3"/>
          </p:nvPr>
        </p:nvSpPr>
        <p:spPr>
          <a:xfrm>
            <a:off x="5117196" y="3162502"/>
            <a:ext cx="2584337" cy="21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5117197" y="344621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4844204" y="2628935"/>
            <a:ext cx="194156" cy="1941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4880717" y="2923490"/>
            <a:ext cx="121130" cy="2220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4844204" y="3245959"/>
            <a:ext cx="194156" cy="1412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4853787" y="3487561"/>
            <a:ext cx="174989" cy="17498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2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22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22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22"/>
          <p:cNvSpPr>
            <a:spLocks noGrp="1"/>
          </p:cNvSpPr>
          <p:nvPr>
            <p:ph type="pic" idx="5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 title="Titre"/>
          <p:cNvSpPr txBox="1">
            <a:spLocks noGrp="1"/>
          </p:cNvSpPr>
          <p:nvPr>
            <p:ph type="ctrTitle"/>
          </p:nvPr>
        </p:nvSpPr>
        <p:spPr>
          <a:xfrm>
            <a:off x="4781791" y="1365767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3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23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23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9" name="Google Shape;159;p23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microsoft.com/office/2007/relationships/hdphoto" Target="../media/hdphoto1.wdp"/><Relationship Id="rId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dirty="0"/>
              <a:t>Création et utilisation de la base de données immobilières</a:t>
            </a:r>
            <a:endParaRPr dirty="0"/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M</a:t>
            </a:r>
            <a:r>
              <a:rPr lang="fr" dirty="0"/>
              <a:t>arie GROSHENS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D5CCC63B-405E-4200-9844-64C9C13D692B}" type="datetime1">
              <a:rPr lang="fr" sz="1400" smtClean="0"/>
              <a:t>21/08/2024</a:t>
            </a:fld>
            <a:endParaRPr sz="1400" dirty="0"/>
          </a:p>
        </p:txBody>
      </p:sp>
      <p:pic>
        <p:nvPicPr>
          <p:cNvPr id="257" name="Google Shape;257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0217" y="3713672"/>
            <a:ext cx="4303784" cy="142982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33;p41" descr="Hexagone de couleur foncée unie au milieu d’accentuation d’image">
            <a:extLst>
              <a:ext uri="{FF2B5EF4-FFF2-40B4-BE49-F238E27FC236}">
                <a16:creationId xmlns:a16="http://schemas.microsoft.com/office/drawing/2014/main" id="{351FA557-46C2-0D9B-4FB3-857F09024FA9}"/>
              </a:ext>
            </a:extLst>
          </p:cNvPr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335;p41" descr="https://lh5.googleusercontent.com/TcdnvzxQ7ulQo8GiFwfIKujloK6EfAJv7ikP-EvnfdTVQnROS3WXw6XSx9Cpd73e_l7GCUAnbxroB-qlzG2fvYdCyl-Y5QZ95MpiD-GfDN-4taJyHRqsr3vOZzc3ONTBu52b0HIdUOMeHvdHiA_5tD0">
            <a:extLst>
              <a:ext uri="{FF2B5EF4-FFF2-40B4-BE49-F238E27FC236}">
                <a16:creationId xmlns:a16="http://schemas.microsoft.com/office/drawing/2014/main" id="{E10188FD-3E7C-8117-BCD9-9196C72096CB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420208" y="683841"/>
            <a:ext cx="2720034" cy="37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>
              <a:lnSpc>
                <a:spcPct val="90000"/>
              </a:lnSpc>
              <a:buSzPts val="1500"/>
            </a:pPr>
            <a:r>
              <a:rPr lang="fr-FR" sz="1200" b="0" dirty="0">
                <a:solidFill>
                  <a:schemeClr val="accent6"/>
                </a:solidFill>
                <a:sym typeface="Arial"/>
              </a:rPr>
              <a:t>1. Nombre total d’appartements vendus au 1er semestre 2020</a:t>
            </a:r>
            <a:endParaRPr sz="1200" b="0" dirty="0">
              <a:solidFill>
                <a:schemeClr val="accent6"/>
              </a:solidFill>
              <a:sym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F95A6BD-7B6D-DF72-8838-3C0937D9E28C}"/>
              </a:ext>
            </a:extLst>
          </p:cNvPr>
          <p:cNvSpPr txBox="1"/>
          <p:nvPr/>
        </p:nvSpPr>
        <p:spPr>
          <a:xfrm>
            <a:off x="420209" y="1877547"/>
            <a:ext cx="2720034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Count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id_vente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nombre_ventes</a:t>
            </a:r>
            <a:r>
              <a:rPr lang="fr-FR" sz="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_S1_2020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vente v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</a:p>
          <a:p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</a:t>
            </a:r>
            <a:r>
              <a:rPr lang="fr-FR" sz="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v</a:t>
            </a:r>
            <a:r>
              <a:rPr lang="fr-FR" sz="600" dirty="0" err="1">
                <a:solidFill>
                  <a:srgbClr val="171717"/>
                </a:solidFill>
                <a:latin typeface="Courier New" panose="02070309020205020404" pitchFamily="49" charset="0"/>
              </a:rPr>
              <a:t>.</a:t>
            </a:r>
            <a:r>
              <a:rPr lang="fr-FR" sz="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d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BETWEEN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'2020-01-01'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AND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'2020-06-30’</a:t>
            </a:r>
            <a:endParaRPr lang="en-US" sz="600" kern="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b</a:t>
            </a:r>
            <a:r>
              <a:rPr lang="en-US" sz="600" dirty="0" err="1">
                <a:solidFill>
                  <a:srgbClr val="171717"/>
                </a:solidFill>
                <a:latin typeface="Courier New" panose="02070309020205020404" pitchFamily="49" charset="0"/>
              </a:rPr>
              <a:t>.</a:t>
            </a:r>
            <a:r>
              <a:rPr lang="en-US" sz="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type_local</a:t>
            </a:r>
            <a:r>
              <a:rPr lang="en-US" sz="6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6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'Appartement'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fr-FR" sz="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643DDA-B55B-AA31-C7A9-FF5D26F82D8C}"/>
              </a:ext>
            </a:extLst>
          </p:cNvPr>
          <p:cNvSpPr txBox="1"/>
          <p:nvPr/>
        </p:nvSpPr>
        <p:spPr>
          <a:xfrm>
            <a:off x="3654019" y="2180987"/>
            <a:ext cx="279221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code_reg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nom_reg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nb_ventes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fr-FR" sz="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   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departement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type_local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'Appartement'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'2020-01-01'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'2020-06-30'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nom_reg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code_reg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600" dirty="0"/>
          </a:p>
        </p:txBody>
      </p:sp>
      <p:sp>
        <p:nvSpPr>
          <p:cNvPr id="8" name="Google Shape;344;p42">
            <a:extLst>
              <a:ext uri="{FF2B5EF4-FFF2-40B4-BE49-F238E27FC236}">
                <a16:creationId xmlns:a16="http://schemas.microsoft.com/office/drawing/2014/main" id="{5DA6A8BC-C6C5-F66A-D499-944A5BCD9EAD}"/>
              </a:ext>
            </a:extLst>
          </p:cNvPr>
          <p:cNvSpPr txBox="1">
            <a:spLocks/>
          </p:cNvSpPr>
          <p:nvPr/>
        </p:nvSpPr>
        <p:spPr>
          <a:xfrm>
            <a:off x="3654018" y="683841"/>
            <a:ext cx="3224692" cy="37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fr-FR" sz="1200" dirty="0"/>
              <a:t>2. Nombre de ventes d’appartement par région pour le 1</a:t>
            </a:r>
            <a:r>
              <a:rPr lang="fr-FR" sz="1200" baseline="30000" dirty="0"/>
              <a:t>er</a:t>
            </a:r>
            <a:r>
              <a:rPr lang="fr-FR" sz="1200" dirty="0"/>
              <a:t> semestre 2020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1AED9C2-2CC1-4285-4A63-925078D34DC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6806" y="1252458"/>
            <a:ext cx="2093899" cy="244375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D620BA-3D49-7C36-75BD-34258EA14AD0}"/>
              </a:ext>
            </a:extLst>
          </p:cNvPr>
          <p:cNvSpPr txBox="1"/>
          <p:nvPr/>
        </p:nvSpPr>
        <p:spPr>
          <a:xfrm>
            <a:off x="420208" y="1247974"/>
            <a:ext cx="2720034" cy="553999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fr-FR"/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Jointure sur les tables vente et bien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ventes dont la date est dans le 1</a:t>
            </a:r>
            <a:r>
              <a:rPr lang="fr-FR" sz="700" b="0" baseline="30000" dirty="0">
                <a:solidFill>
                  <a:schemeClr val="tx1">
                    <a:lumMod val="50000"/>
                  </a:schemeClr>
                </a:solidFill>
              </a:rPr>
              <a:t>er</a:t>
            </a: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 semestre 2020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biens de type appartement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Compter le nombre d’entrées correspondant dans la table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05830D8-70CB-2AF0-9191-DDB0622CF206}"/>
              </a:ext>
            </a:extLst>
          </p:cNvPr>
          <p:cNvSpPr txBox="1"/>
          <p:nvPr/>
        </p:nvSpPr>
        <p:spPr>
          <a:xfrm>
            <a:off x="3654018" y="1252459"/>
            <a:ext cx="2792212" cy="853876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fr-FR"/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Jointure sur les tables vente, bien, commune,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departement</a:t>
            </a: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region</a:t>
            </a: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ventes dont la date est dans le 1</a:t>
            </a:r>
            <a:r>
              <a:rPr lang="fr-FR" sz="700" b="0" baseline="30000" dirty="0">
                <a:solidFill>
                  <a:schemeClr val="tx1">
                    <a:lumMod val="50000"/>
                  </a:schemeClr>
                </a:solidFill>
              </a:rPr>
              <a:t>er</a:t>
            </a: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 semestre 2020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biens de type appartement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Grouper par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region</a:t>
            </a: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Compter le nombre d’entrées par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region</a:t>
            </a: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F65A8EC-77AC-3900-067E-49F43CF7E226}"/>
              </a:ext>
            </a:extLst>
          </p:cNvPr>
          <p:cNvSpPr/>
          <p:nvPr/>
        </p:nvSpPr>
        <p:spPr>
          <a:xfrm>
            <a:off x="6556806" y="3804371"/>
            <a:ext cx="1289218" cy="6001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600" dirty="0">
                <a:solidFill>
                  <a:schemeClr val="tx1">
                    <a:lumMod val="50000"/>
                  </a:schemeClr>
                </a:solidFill>
              </a:rPr>
              <a:t>A comparer au nombre d’appartements total de chaque région pour obtenir une mesure de l’activité immobilière de chaque région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93135D6-55C1-588B-56F4-A100544A50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208" y="2507119"/>
            <a:ext cx="1005534" cy="32081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3" name="Google Shape;276;p35">
            <a:extLst>
              <a:ext uri="{FF2B5EF4-FFF2-40B4-BE49-F238E27FC236}">
                <a16:creationId xmlns:a16="http://schemas.microsoft.com/office/drawing/2014/main" id="{C2860879-427F-8868-9FD0-A866E3BAF648}"/>
              </a:ext>
            </a:extLst>
          </p:cNvPr>
          <p:cNvSpPr txBox="1">
            <a:spLocks/>
          </p:cNvSpPr>
          <p:nvPr/>
        </p:nvSpPr>
        <p:spPr>
          <a:xfrm>
            <a:off x="389008" y="156772"/>
            <a:ext cx="7232997" cy="42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700" b="0" dirty="0"/>
              <a:t>5. Vérification du bon fonctionnement : requêtes SQL (1/7)</a:t>
            </a:r>
          </a:p>
        </p:txBody>
      </p:sp>
    </p:spTree>
    <p:extLst>
      <p:ext uri="{BB962C8B-B14F-4D97-AF65-F5344CB8AC3E}">
        <p14:creationId xmlns:p14="http://schemas.microsoft.com/office/powerpoint/2010/main" val="21937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0D204E3B-66E0-0B8E-2798-0E45A323641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4711" y="3252090"/>
            <a:ext cx="2680571" cy="145811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947B3CC-A55D-B065-2DEF-538A9D2D0FDE}"/>
              </a:ext>
            </a:extLst>
          </p:cNvPr>
          <p:cNvSpPr txBox="1"/>
          <p:nvPr/>
        </p:nvSpPr>
        <p:spPr>
          <a:xfrm>
            <a:off x="389007" y="2031916"/>
            <a:ext cx="4098772" cy="16619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66700" algn="l"/>
                <a:tab pos="450850" algn="l"/>
              </a:tabLst>
            </a:pP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total_ventes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type_local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'Appartement'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nb_pieces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600" b="1" kern="0" dirty="0" err="1">
                <a:solidFill>
                  <a:srgbClr val="FF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To_char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C0C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id_vente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i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total_ventes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'00D00%’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prop_appartements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id_vente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nb_ventes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fr-FR" sz="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type_local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'Appartement'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nb_pieces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total_ventes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nb_pieces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600" dirty="0"/>
          </a:p>
        </p:txBody>
      </p:sp>
      <p:sp>
        <p:nvSpPr>
          <p:cNvPr id="15" name="Google Shape;344;p42"/>
          <p:cNvSpPr txBox="1">
            <a:spLocks noGrp="1"/>
          </p:cNvSpPr>
          <p:nvPr>
            <p:ph type="body" idx="1"/>
          </p:nvPr>
        </p:nvSpPr>
        <p:spPr>
          <a:xfrm>
            <a:off x="4849762" y="690138"/>
            <a:ext cx="3005644" cy="50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>
              <a:lnSpc>
                <a:spcPct val="90000"/>
              </a:lnSpc>
              <a:buSzPts val="1500"/>
            </a:pPr>
            <a:r>
              <a:rPr lang="fr-FR" sz="1200" b="0" dirty="0">
                <a:solidFill>
                  <a:schemeClr val="accent6"/>
                </a:solidFill>
                <a:sym typeface="Arial"/>
              </a:rPr>
              <a:t>4. Liste des 10 départements où le prix du mètre carré est le plus élevé</a:t>
            </a:r>
            <a:endParaRPr sz="1200" b="0" dirty="0">
              <a:solidFill>
                <a:schemeClr val="accent6"/>
              </a:solidFill>
              <a:sym typeface="Arial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95A6BD-7B6D-DF72-8838-3C0937D9E28C}"/>
              </a:ext>
            </a:extLst>
          </p:cNvPr>
          <p:cNvSpPr txBox="1"/>
          <p:nvPr/>
        </p:nvSpPr>
        <p:spPr>
          <a:xfrm>
            <a:off x="4862005" y="2005165"/>
            <a:ext cx="3005645" cy="117724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nom_dep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code_dep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i="1" kern="0" dirty="0" err="1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surface_carrez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prix_m2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departement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notnull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nom_dep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code_dep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prix_m2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10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600" dirty="0">
              <a:solidFill>
                <a:srgbClr val="FF000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3AA8263-9CC1-EE33-602B-0C5C56B4ABE0}"/>
              </a:ext>
            </a:extLst>
          </p:cNvPr>
          <p:cNvSpPr txBox="1"/>
          <p:nvPr/>
        </p:nvSpPr>
        <p:spPr>
          <a:xfrm>
            <a:off x="389007" y="1067977"/>
            <a:ext cx="4098771" cy="826997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fr-FR"/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CTE retournant le nombre total de ventes d’appartement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Jointure des tables vente et bien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biens de type appartement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Grouper les ventes par nombre de pièces des biens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Compter le nombre de ventes par nombre de pièces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Retourner la proportion en divisant ce nombre par le nombre total d’appartements avec mise sous forme de pourcentage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1D6E2F-945D-F818-3CF1-F63A759692F4}"/>
              </a:ext>
            </a:extLst>
          </p:cNvPr>
          <p:cNvSpPr txBox="1"/>
          <p:nvPr/>
        </p:nvSpPr>
        <p:spPr>
          <a:xfrm>
            <a:off x="4862005" y="1112053"/>
            <a:ext cx="3005645" cy="826997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fr-FR"/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Jointure des tables vente, bien, commune et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departement</a:t>
            </a: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ventes de prix non nul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Grouper par département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Calculer la moyenne du prix au m² des ventes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Trier par prix moyen décroissant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Sélectionner les 10 premières lignes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F8AB4383-766C-81C7-EB21-E27E3803E499}"/>
              </a:ext>
            </a:extLst>
          </p:cNvPr>
          <p:cNvGrpSpPr/>
          <p:nvPr/>
        </p:nvGrpSpPr>
        <p:grpSpPr>
          <a:xfrm>
            <a:off x="2695612" y="3771901"/>
            <a:ext cx="1790041" cy="938304"/>
            <a:chOff x="2306588" y="3839809"/>
            <a:chExt cx="1660488" cy="87039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DEA8F4C9-471B-6FB9-F292-CBA8E1331CA9}"/>
                </a:ext>
              </a:extLst>
            </p:cNvPr>
            <p:cNvGrpSpPr/>
            <p:nvPr/>
          </p:nvGrpSpPr>
          <p:grpSpPr>
            <a:xfrm>
              <a:off x="2306588" y="3839809"/>
              <a:ext cx="1660488" cy="870395"/>
              <a:chOff x="2306588" y="3839809"/>
              <a:chExt cx="1660488" cy="870395"/>
            </a:xfrm>
          </p:grpSpPr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F6AB2597-83CC-52B2-5CC8-37949CA093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306589" y="4017409"/>
                <a:ext cx="1660487" cy="69279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A70B06CA-624E-2B20-0585-DEB45333B0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306588" y="3839809"/>
                <a:ext cx="1660487" cy="194764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9792B5-76C2-2F81-ABB4-416037CA55B0}"/>
                </a:ext>
              </a:extLst>
            </p:cNvPr>
            <p:cNvSpPr/>
            <p:nvPr/>
          </p:nvSpPr>
          <p:spPr>
            <a:xfrm>
              <a:off x="2306588" y="3839809"/>
              <a:ext cx="1660488" cy="870395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38C609BE-1F27-DF03-20A9-F51B34198AA2}"/>
              </a:ext>
            </a:extLst>
          </p:cNvPr>
          <p:cNvGrpSpPr/>
          <p:nvPr/>
        </p:nvGrpSpPr>
        <p:grpSpPr>
          <a:xfrm>
            <a:off x="857378" y="3771901"/>
            <a:ext cx="1790040" cy="938304"/>
            <a:chOff x="926466" y="3839809"/>
            <a:chExt cx="1660487" cy="870395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12266753-808D-DE76-7EB6-3C671CD06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26466" y="3839809"/>
              <a:ext cx="1660487" cy="870395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0C5541-F233-1914-28CF-6F368A1F27E5}"/>
                </a:ext>
              </a:extLst>
            </p:cNvPr>
            <p:cNvSpPr/>
            <p:nvPr/>
          </p:nvSpPr>
          <p:spPr>
            <a:xfrm>
              <a:off x="926466" y="4017409"/>
              <a:ext cx="1660487" cy="127470"/>
            </a:xfrm>
            <a:prstGeom prst="rect">
              <a:avLst/>
            </a:prstGeom>
            <a:solidFill>
              <a:srgbClr val="EAB2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5EACE90-13B2-2705-8B5C-49B20D953B9A}"/>
              </a:ext>
            </a:extLst>
          </p:cNvPr>
          <p:cNvSpPr/>
          <p:nvPr/>
        </p:nvSpPr>
        <p:spPr>
          <a:xfrm>
            <a:off x="3785916" y="3332634"/>
            <a:ext cx="786084" cy="4002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600" b="1" dirty="0">
                <a:solidFill>
                  <a:schemeClr val="tx1">
                    <a:lumMod val="50000"/>
                  </a:schemeClr>
                </a:solidFill>
              </a:rPr>
              <a:t>30 appartements sans nombre de pièces renseigné </a:t>
            </a:r>
          </a:p>
        </p:txBody>
      </p:sp>
      <p:sp>
        <p:nvSpPr>
          <p:cNvPr id="22" name="Google Shape;276;p35">
            <a:extLst>
              <a:ext uri="{FF2B5EF4-FFF2-40B4-BE49-F238E27FC236}">
                <a16:creationId xmlns:a16="http://schemas.microsoft.com/office/drawing/2014/main" id="{CD65D253-48C5-2A22-FAAB-E91B4BCCD0F2}"/>
              </a:ext>
            </a:extLst>
          </p:cNvPr>
          <p:cNvSpPr txBox="1">
            <a:spLocks/>
          </p:cNvSpPr>
          <p:nvPr/>
        </p:nvSpPr>
        <p:spPr>
          <a:xfrm>
            <a:off x="389008" y="156772"/>
            <a:ext cx="7232997" cy="42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700" b="0" dirty="0"/>
              <a:t>5. Vérification du bon fonctionnement : requêtes SQL (2/7)</a:t>
            </a:r>
          </a:p>
        </p:txBody>
      </p:sp>
      <p:sp>
        <p:nvSpPr>
          <p:cNvPr id="24" name="Google Shape;344;p42">
            <a:extLst>
              <a:ext uri="{FF2B5EF4-FFF2-40B4-BE49-F238E27FC236}">
                <a16:creationId xmlns:a16="http://schemas.microsoft.com/office/drawing/2014/main" id="{819D7BF2-17B7-AC8C-4BF0-2BC652DA207F}"/>
              </a:ext>
            </a:extLst>
          </p:cNvPr>
          <p:cNvSpPr txBox="1">
            <a:spLocks/>
          </p:cNvSpPr>
          <p:nvPr/>
        </p:nvSpPr>
        <p:spPr>
          <a:xfrm>
            <a:off x="389007" y="690138"/>
            <a:ext cx="4098772" cy="24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fr-FR" sz="1200" dirty="0"/>
              <a:t>3. Proportion des ventes d’appartements par nombre de pièces</a:t>
            </a:r>
          </a:p>
        </p:txBody>
      </p:sp>
    </p:spTree>
    <p:extLst>
      <p:ext uri="{BB962C8B-B14F-4D97-AF65-F5344CB8AC3E}">
        <p14:creationId xmlns:p14="http://schemas.microsoft.com/office/powerpoint/2010/main" val="396228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FB4032A-C0C2-269C-5E2A-5942E200E6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84" r="1392" b="2770"/>
          <a:stretch/>
        </p:blipFill>
        <p:spPr>
          <a:xfrm>
            <a:off x="420208" y="3169311"/>
            <a:ext cx="1413355" cy="34303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F2643DDA-B55B-AA31-C7A9-FF5D26F82D8C}"/>
              </a:ext>
            </a:extLst>
          </p:cNvPr>
          <p:cNvSpPr txBox="1"/>
          <p:nvPr/>
        </p:nvSpPr>
        <p:spPr>
          <a:xfrm>
            <a:off x="389008" y="1891651"/>
            <a:ext cx="2993970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600" kern="0" dirty="0" err="1">
                <a:solidFill>
                  <a:srgbClr val="C0C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nom_reg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i="1" kern="0" dirty="0" err="1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surface_carrez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prix_m2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departement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 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type_local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'Maison'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notnull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nom_reg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'Ile-de-France'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nom_reg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900" dirty="0"/>
          </a:p>
        </p:txBody>
      </p:sp>
      <p:sp>
        <p:nvSpPr>
          <p:cNvPr id="22" name="Google Shape;344;p42">
            <a:extLst>
              <a:ext uri="{FF2B5EF4-FFF2-40B4-BE49-F238E27FC236}">
                <a16:creationId xmlns:a16="http://schemas.microsoft.com/office/drawing/2014/main" id="{819D7BF2-17B7-AC8C-4BF0-2BC652DA207F}"/>
              </a:ext>
            </a:extLst>
          </p:cNvPr>
          <p:cNvSpPr txBox="1">
            <a:spLocks/>
          </p:cNvSpPr>
          <p:nvPr/>
        </p:nvSpPr>
        <p:spPr>
          <a:xfrm>
            <a:off x="3865170" y="690678"/>
            <a:ext cx="3998443" cy="381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fr-FR" sz="1200" dirty="0"/>
              <a:t>6. Liste des 10 appartements les plus chers avec la région et le nombre de mètres carrés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947B3CC-A55D-B065-2DEF-538A9D2D0FDE}"/>
              </a:ext>
            </a:extLst>
          </p:cNvPr>
          <p:cNvSpPr txBox="1"/>
          <p:nvPr/>
        </p:nvSpPr>
        <p:spPr>
          <a:xfrm>
            <a:off x="3863831" y="1891651"/>
            <a:ext cx="399978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id_vente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b="1" kern="0" dirty="0" err="1">
                <a:solidFill>
                  <a:srgbClr val="FF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To_char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surface_carrez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'9G999G999'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prix_m2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b="1" kern="0" dirty="0" err="1">
                <a:solidFill>
                  <a:srgbClr val="FF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To_char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'9G999G999'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surface_carrez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surface_bati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nb_pieces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nom_commune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nom_reg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departement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 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type_local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'Appartement'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notnull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10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0F89881-4D55-39F5-BC55-192E8BA3FB2B}"/>
              </a:ext>
            </a:extLst>
          </p:cNvPr>
          <p:cNvSpPr txBox="1"/>
          <p:nvPr/>
        </p:nvSpPr>
        <p:spPr>
          <a:xfrm>
            <a:off x="393221" y="1191159"/>
            <a:ext cx="2990059" cy="516992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fr-FR"/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Jointure des tables vente, bien, commune,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departement</a:t>
            </a: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 et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region</a:t>
            </a: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biens de type maison de prix non nul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biens situés dans la région Ile-de-France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Calculer la moyenne des prix moyen au m² des ventes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ABF55E2-2384-17CE-CEF9-9F8FBD9354FF}"/>
              </a:ext>
            </a:extLst>
          </p:cNvPr>
          <p:cNvSpPr txBox="1"/>
          <p:nvPr/>
        </p:nvSpPr>
        <p:spPr>
          <a:xfrm>
            <a:off x="3863830" y="1191158"/>
            <a:ext cx="3999783" cy="643589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fr-FR"/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Jointure des tables vente, bien, commune,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departement</a:t>
            </a: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 et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region</a:t>
            </a: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biens de type appartement de prix non nul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Sélectionner la région et la surface de chaque bien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Trier par prix décroissant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Sélectionner les 10 premières lignes</a:t>
            </a:r>
          </a:p>
        </p:txBody>
      </p:sp>
      <p:sp>
        <p:nvSpPr>
          <p:cNvPr id="9" name="Google Shape;276;p35">
            <a:extLst>
              <a:ext uri="{FF2B5EF4-FFF2-40B4-BE49-F238E27FC236}">
                <a16:creationId xmlns:a16="http://schemas.microsoft.com/office/drawing/2014/main" id="{C5AED09D-F94A-AF39-CFF9-46331C5B17E7}"/>
              </a:ext>
            </a:extLst>
          </p:cNvPr>
          <p:cNvSpPr txBox="1">
            <a:spLocks/>
          </p:cNvSpPr>
          <p:nvPr/>
        </p:nvSpPr>
        <p:spPr>
          <a:xfrm>
            <a:off x="389008" y="156772"/>
            <a:ext cx="7232997" cy="42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700" b="0" dirty="0"/>
              <a:t>5. Vérification du bon fonctionnement : requêtes SQL (3/7)</a:t>
            </a:r>
          </a:p>
        </p:txBody>
      </p:sp>
      <p:sp>
        <p:nvSpPr>
          <p:cNvPr id="11" name="Google Shape;344;p42">
            <a:extLst>
              <a:ext uri="{FF2B5EF4-FFF2-40B4-BE49-F238E27FC236}">
                <a16:creationId xmlns:a16="http://schemas.microsoft.com/office/drawing/2014/main" id="{5DA6A8BC-C6C5-F66A-D499-944A5BCD9EAD}"/>
              </a:ext>
            </a:extLst>
          </p:cNvPr>
          <p:cNvSpPr txBox="1">
            <a:spLocks/>
          </p:cNvSpPr>
          <p:nvPr/>
        </p:nvSpPr>
        <p:spPr>
          <a:xfrm>
            <a:off x="389008" y="692684"/>
            <a:ext cx="2993970" cy="381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fr-FR" sz="1200" dirty="0"/>
              <a:t>5. Prix moyen du mètre carré d’une maison en Île-de-France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AEA4C88-09E7-F1D4-844B-5A823422EE0B}"/>
              </a:ext>
            </a:extLst>
          </p:cNvPr>
          <p:cNvGrpSpPr/>
          <p:nvPr/>
        </p:nvGrpSpPr>
        <p:grpSpPr>
          <a:xfrm>
            <a:off x="3886543" y="3512344"/>
            <a:ext cx="3977070" cy="1300705"/>
            <a:chOff x="484314" y="3510773"/>
            <a:chExt cx="3977070" cy="1300705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D032654-6132-934B-7D9A-8DAB8DAAE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314" y="3510773"/>
              <a:ext cx="3977070" cy="1300705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54BC8B-740C-119A-7362-46DB4909C51B}"/>
                </a:ext>
              </a:extLst>
            </p:cNvPr>
            <p:cNvSpPr/>
            <p:nvPr/>
          </p:nvSpPr>
          <p:spPr>
            <a:xfrm>
              <a:off x="1023373" y="3713273"/>
              <a:ext cx="362298" cy="405972"/>
            </a:xfrm>
            <a:prstGeom prst="rect">
              <a:avLst/>
            </a:prstGeom>
            <a:solidFill>
              <a:srgbClr val="EAB2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E720C5-46CC-0F1A-8131-34A16FC65CAD}"/>
                </a:ext>
              </a:extLst>
            </p:cNvPr>
            <p:cNvSpPr/>
            <p:nvPr/>
          </p:nvSpPr>
          <p:spPr>
            <a:xfrm>
              <a:off x="1749445" y="3917273"/>
              <a:ext cx="946498" cy="117795"/>
            </a:xfrm>
            <a:prstGeom prst="rect">
              <a:avLst/>
            </a:prstGeom>
            <a:solidFill>
              <a:srgbClr val="EAB2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F98203-E92D-5D0C-6A52-0FBBDFB5A5B6}"/>
                </a:ext>
              </a:extLst>
            </p:cNvPr>
            <p:cNvSpPr/>
            <p:nvPr/>
          </p:nvSpPr>
          <p:spPr>
            <a:xfrm>
              <a:off x="1755795" y="4453893"/>
              <a:ext cx="946498" cy="234011"/>
            </a:xfrm>
            <a:prstGeom prst="rect">
              <a:avLst/>
            </a:prstGeom>
            <a:solidFill>
              <a:srgbClr val="EAB2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D35048E-FEA0-286D-12DF-7C0B36A50E0F}"/>
              </a:ext>
            </a:extLst>
          </p:cNvPr>
          <p:cNvSpPr/>
          <p:nvPr/>
        </p:nvSpPr>
        <p:spPr>
          <a:xfrm>
            <a:off x="7758063" y="3714844"/>
            <a:ext cx="1289218" cy="10113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600" b="1" dirty="0">
                <a:solidFill>
                  <a:schemeClr val="tx1">
                    <a:lumMod val="50000"/>
                  </a:schemeClr>
                </a:solidFill>
              </a:rPr>
              <a:t>Données aberrantes</a:t>
            </a:r>
          </a:p>
          <a:p>
            <a:pPr algn="ctr"/>
            <a:r>
              <a:rPr lang="fr-FR" sz="600" dirty="0">
                <a:solidFill>
                  <a:schemeClr val="tx1">
                    <a:lumMod val="50000"/>
                  </a:schemeClr>
                </a:solidFill>
              </a:rPr>
              <a:t>Prix, surface carrez, surface bâti et nombre de pièces incohérents : </a:t>
            </a:r>
          </a:p>
          <a:p>
            <a:pPr algn="ctr"/>
            <a:r>
              <a:rPr lang="fr-FR" sz="600" dirty="0">
                <a:solidFill>
                  <a:schemeClr val="tx1">
                    <a:lumMod val="50000"/>
                  </a:schemeClr>
                </a:solidFill>
              </a:rPr>
              <a:t>Le prix correspond peut-être  parfois à l’ensemble de la vente et non à celle du 1</a:t>
            </a:r>
            <a:r>
              <a:rPr lang="fr-FR" sz="600" baseline="30000" dirty="0">
                <a:solidFill>
                  <a:schemeClr val="tx1">
                    <a:lumMod val="50000"/>
                  </a:schemeClr>
                </a:solidFill>
              </a:rPr>
              <a:t>er</a:t>
            </a:r>
            <a:r>
              <a:rPr lang="fr-FR" sz="600" dirty="0">
                <a:solidFill>
                  <a:schemeClr val="tx1">
                    <a:lumMod val="50000"/>
                  </a:schemeClr>
                </a:solidFill>
              </a:rPr>
              <a:t> lot</a:t>
            </a:r>
          </a:p>
          <a:p>
            <a:pPr algn="ctr"/>
            <a:endParaRPr lang="fr-FR" sz="600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fr-FR" sz="600" b="1" dirty="0">
                <a:solidFill>
                  <a:schemeClr val="tx1">
                    <a:lumMod val="50000"/>
                  </a:schemeClr>
                </a:solidFill>
              </a:rPr>
              <a:t>Nettoyage de données  à réaliser</a:t>
            </a:r>
          </a:p>
        </p:txBody>
      </p:sp>
    </p:spTree>
    <p:extLst>
      <p:ext uri="{BB962C8B-B14F-4D97-AF65-F5344CB8AC3E}">
        <p14:creationId xmlns:p14="http://schemas.microsoft.com/office/powerpoint/2010/main" val="27437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344;p42">
            <a:extLst>
              <a:ext uri="{FF2B5EF4-FFF2-40B4-BE49-F238E27FC236}">
                <a16:creationId xmlns:a16="http://schemas.microsoft.com/office/drawing/2014/main" id="{F52013BD-CCA4-CE5E-99A0-F4BA7614DA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9008" y="695773"/>
            <a:ext cx="3303135" cy="37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>
              <a:lnSpc>
                <a:spcPct val="90000"/>
              </a:lnSpc>
              <a:buSzPts val="1500"/>
            </a:pPr>
            <a:r>
              <a:rPr lang="fr-FR" sz="1200" b="0" dirty="0">
                <a:solidFill>
                  <a:schemeClr val="accent6"/>
                </a:solidFill>
                <a:sym typeface="Arial"/>
              </a:rPr>
              <a:t>7. Taux d’évolution du nombre de ventes entre le premier et le second trimestre de 2020</a:t>
            </a:r>
            <a:endParaRPr sz="1200" b="0" dirty="0">
              <a:solidFill>
                <a:schemeClr val="accent6"/>
              </a:solidFill>
              <a:sym typeface="Arial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87B720A-6EC8-710D-1C8B-4AC7BF22E095}"/>
              </a:ext>
            </a:extLst>
          </p:cNvPr>
          <p:cNvSpPr txBox="1"/>
          <p:nvPr/>
        </p:nvSpPr>
        <p:spPr>
          <a:xfrm>
            <a:off x="389008" y="1937651"/>
            <a:ext cx="3306662" cy="19677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179388" algn="l"/>
                <a:tab pos="358775" algn="l"/>
                <a:tab pos="539750" algn="l"/>
              </a:tabLst>
            </a:pP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nb_ventes_trimestre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fr-FR" sz="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179388" algn="l"/>
                <a:tab pos="358775" algn="l"/>
                <a:tab pos="539750" algn="l"/>
              </a:tabLst>
            </a:pP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Cast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'2020-01-01’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'2020-03-31’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179388" algn="l"/>
                <a:tab pos="358775" algn="l"/>
                <a:tab pos="539750" algn="l"/>
              </a:tabLst>
            </a:pPr>
            <a:r>
              <a:rPr lang="fr-FR" sz="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i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179388" algn="l"/>
                <a:tab pos="358775" algn="l"/>
                <a:tab pos="539750" algn="l"/>
              </a:tabLst>
            </a:pPr>
            <a:r>
              <a:rPr lang="fr-FR" sz="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ventes_t1_2020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'2020-04-01'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'2020-06-30’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179388" algn="l"/>
                <a:tab pos="358775" algn="l"/>
                <a:tab pos="539750" algn="l"/>
              </a:tabLst>
            </a:pP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i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179388" algn="l"/>
                <a:tab pos="358775" algn="l"/>
                <a:tab pos="539750" algn="l"/>
              </a:tabLst>
            </a:pP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ventes_t2_2020)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ventes_t1_2020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ventes_t2_2020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fr-FR" sz="600" b="1" kern="0" dirty="0" err="1">
                <a:solidFill>
                  <a:srgbClr val="FF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To_char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100 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ventes_t2_2020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ventes_t1_2020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ventes_t1_2020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'0D0%’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taux_evolution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nb_ventes_trimestre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6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7A2B646-6390-5BCA-D80A-A532AEB35BAF}"/>
              </a:ext>
            </a:extLst>
          </p:cNvPr>
          <p:cNvSpPr txBox="1"/>
          <p:nvPr/>
        </p:nvSpPr>
        <p:spPr>
          <a:xfrm>
            <a:off x="4400549" y="2087327"/>
            <a:ext cx="423544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444500" algn="l"/>
              </a:tabLst>
            </a:pP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b="1" kern="0" dirty="0">
                <a:solidFill>
                  <a:srgbClr val="FF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i="1" kern="0" dirty="0" err="1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C0C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surface_carrez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rang_region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tabLst>
                <a:tab pos="444500" algn="l"/>
              </a:tabLst>
            </a:pPr>
            <a:r>
              <a:rPr lang="fr-FR" sz="600" dirty="0">
                <a:solidFill>
                  <a:srgbClr val="17171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nom_reg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i="1" kern="0" dirty="0" err="1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surface_carrez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prix_m2_region_min_t4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b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nb_ventes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departement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type_local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'Appartement'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nb_pieces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4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notnull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nom_reg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rang_region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600" dirty="0"/>
          </a:p>
        </p:txBody>
      </p:sp>
      <p:sp>
        <p:nvSpPr>
          <p:cNvPr id="29" name="Google Shape;344;p42">
            <a:extLst>
              <a:ext uri="{FF2B5EF4-FFF2-40B4-BE49-F238E27FC236}">
                <a16:creationId xmlns:a16="http://schemas.microsoft.com/office/drawing/2014/main" id="{71C23B56-77C7-E05B-8B8F-C62ED81801E4}"/>
              </a:ext>
            </a:extLst>
          </p:cNvPr>
          <p:cNvSpPr txBox="1">
            <a:spLocks/>
          </p:cNvSpPr>
          <p:nvPr/>
        </p:nvSpPr>
        <p:spPr>
          <a:xfrm>
            <a:off x="4396336" y="685044"/>
            <a:ext cx="3580392" cy="50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fr-FR" sz="1200" dirty="0"/>
              <a:t>8. Classement des régions par rapport au prix au mètre carré des appartement de plus de 4 pièces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73DBA13A-886B-FEF9-C145-4CBA0B557C7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51" y="4025794"/>
            <a:ext cx="2084122" cy="38085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1CCA881-3BB7-11A2-3B7B-A29354C625D3}"/>
              </a:ext>
            </a:extLst>
          </p:cNvPr>
          <p:cNvSpPr txBox="1"/>
          <p:nvPr/>
        </p:nvSpPr>
        <p:spPr>
          <a:xfrm>
            <a:off x="393222" y="1126815"/>
            <a:ext cx="3303135" cy="728626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fr-FR"/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CTE retournant dans la table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nb_ventes_trimestre</a:t>
            </a: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 le nombre de ventes pour le T1 2020 et pour le T2 2020 :</a:t>
            </a:r>
          </a:p>
          <a:p>
            <a:pPr marL="3619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ventes dont la date appartient au trimestre voulu</a:t>
            </a:r>
          </a:p>
          <a:p>
            <a:pPr marL="3619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Compter le nombre d’entrées dans la table vente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Calculer le taux d’évolution à partir de ces deux données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Mettre ce taux sous forme de pourcentage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9D8255C-2E91-FF5A-9601-2AF7918EFA11}"/>
              </a:ext>
            </a:extLst>
          </p:cNvPr>
          <p:cNvSpPr txBox="1"/>
          <p:nvPr/>
        </p:nvSpPr>
        <p:spPr>
          <a:xfrm>
            <a:off x="4400550" y="1143414"/>
            <a:ext cx="4235450" cy="855663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fr-FR"/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Jointure sur les tables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region</a:t>
            </a: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departement</a:t>
            </a: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, commune, bien, vente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bien de type appartement de plus de 4 pièces de prix non nul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Grouper par région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Calculer le prix au m² de chaque région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Calculer le rang de chaque région selon son prix au m²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Afficher les données pour chaque région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Trier par rang décroissant de la région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5491B01-58EB-614B-FB35-A2C49BD7929F}"/>
              </a:ext>
            </a:extLst>
          </p:cNvPr>
          <p:cNvSpPr/>
          <p:nvPr/>
        </p:nvSpPr>
        <p:spPr>
          <a:xfrm>
            <a:off x="2585776" y="4025794"/>
            <a:ext cx="1147188" cy="3808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600" b="1" dirty="0">
                <a:solidFill>
                  <a:schemeClr val="tx1">
                    <a:lumMod val="50000"/>
                  </a:schemeClr>
                </a:solidFill>
              </a:rPr>
              <a:t>Evolution positive malgré le confinement du 2</a:t>
            </a:r>
            <a:r>
              <a:rPr lang="fr-FR" sz="600" b="1" baseline="30000" dirty="0">
                <a:solidFill>
                  <a:schemeClr val="tx1">
                    <a:lumMod val="50000"/>
                  </a:schemeClr>
                </a:solidFill>
              </a:rPr>
              <a:t>ème</a:t>
            </a:r>
            <a:r>
              <a:rPr lang="fr-FR" sz="600" b="1" dirty="0">
                <a:solidFill>
                  <a:schemeClr val="tx1">
                    <a:lumMod val="50000"/>
                  </a:schemeClr>
                </a:solidFill>
              </a:rPr>
              <a:t> trimestre 2020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606DFBF-B9FF-208A-FB56-DC476EF40EEF}"/>
              </a:ext>
            </a:extLst>
          </p:cNvPr>
          <p:cNvGrpSpPr/>
          <p:nvPr/>
        </p:nvGrpSpPr>
        <p:grpSpPr>
          <a:xfrm>
            <a:off x="6454652" y="2730139"/>
            <a:ext cx="2526752" cy="2007865"/>
            <a:chOff x="6454652" y="2730139"/>
            <a:chExt cx="2526752" cy="200786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DED443FF-68B2-D3BA-CB00-844782140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54652" y="2730139"/>
              <a:ext cx="2526751" cy="2007865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</p:pic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7520FDF1-C53D-D7DA-5FBE-35BB9E27A15A}"/>
                </a:ext>
              </a:extLst>
            </p:cNvPr>
            <p:cNvGrpSpPr/>
            <p:nvPr/>
          </p:nvGrpSpPr>
          <p:grpSpPr>
            <a:xfrm>
              <a:off x="6454652" y="3031975"/>
              <a:ext cx="2526752" cy="1350016"/>
              <a:chOff x="6256130" y="3146712"/>
              <a:chExt cx="2526752" cy="135001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DB8CD3-847E-B910-11EA-2B8A85F8A924}"/>
                  </a:ext>
                </a:extLst>
              </p:cNvPr>
              <p:cNvSpPr/>
              <p:nvPr/>
            </p:nvSpPr>
            <p:spPr>
              <a:xfrm>
                <a:off x="6256130" y="3374258"/>
                <a:ext cx="2526751" cy="105920"/>
              </a:xfrm>
              <a:prstGeom prst="rect">
                <a:avLst/>
              </a:prstGeom>
              <a:solidFill>
                <a:srgbClr val="EAB2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68A76C2-F40E-C1C9-E420-525900C66EBE}"/>
                  </a:ext>
                </a:extLst>
              </p:cNvPr>
              <p:cNvSpPr/>
              <p:nvPr/>
            </p:nvSpPr>
            <p:spPr>
              <a:xfrm>
                <a:off x="6256131" y="4390808"/>
                <a:ext cx="2526751" cy="105920"/>
              </a:xfrm>
              <a:prstGeom prst="rect">
                <a:avLst/>
              </a:prstGeom>
              <a:solidFill>
                <a:srgbClr val="EAB2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1C6E766-5169-EDDB-F6AA-CA9EDD00F8A2}"/>
                  </a:ext>
                </a:extLst>
              </p:cNvPr>
              <p:cNvSpPr/>
              <p:nvPr/>
            </p:nvSpPr>
            <p:spPr>
              <a:xfrm>
                <a:off x="6256131" y="4163262"/>
                <a:ext cx="2526751" cy="105920"/>
              </a:xfrm>
              <a:prstGeom prst="rect">
                <a:avLst/>
              </a:prstGeom>
              <a:solidFill>
                <a:srgbClr val="EAB2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36F203-6008-BCAD-6594-EC2AB373959E}"/>
                  </a:ext>
                </a:extLst>
              </p:cNvPr>
              <p:cNvSpPr/>
              <p:nvPr/>
            </p:nvSpPr>
            <p:spPr>
              <a:xfrm>
                <a:off x="6256130" y="3146712"/>
                <a:ext cx="2526751" cy="105920"/>
              </a:xfrm>
              <a:prstGeom prst="rect">
                <a:avLst/>
              </a:prstGeom>
              <a:solidFill>
                <a:srgbClr val="EAB2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4633CAF-6D7D-79F6-F690-3078AE0B6602}"/>
              </a:ext>
            </a:extLst>
          </p:cNvPr>
          <p:cNvSpPr/>
          <p:nvPr/>
        </p:nvSpPr>
        <p:spPr>
          <a:xfrm>
            <a:off x="4981074" y="3735469"/>
            <a:ext cx="1346811" cy="7226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600" b="1" dirty="0">
                <a:solidFill>
                  <a:schemeClr val="tx1">
                    <a:lumMod val="50000"/>
                  </a:schemeClr>
                </a:solidFill>
              </a:rPr>
              <a:t>Certains échantillons sont trop faibles pour être représentatifs </a:t>
            </a:r>
            <a:r>
              <a:rPr lang="fr-FR" sz="600" dirty="0">
                <a:solidFill>
                  <a:schemeClr val="tx1">
                    <a:lumMod val="50000"/>
                  </a:schemeClr>
                </a:solidFill>
              </a:rPr>
              <a:t>: France non métropolitaine &amp; Corse dans une moindre mesure</a:t>
            </a:r>
          </a:p>
          <a:p>
            <a:pPr algn="ctr"/>
            <a:endParaRPr lang="fr-FR" sz="600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fr-FR" sz="600" dirty="0">
                <a:solidFill>
                  <a:schemeClr val="tx1">
                    <a:lumMod val="50000"/>
                  </a:schemeClr>
                </a:solidFill>
              </a:rPr>
              <a:t>Ratio probablement différent entre appartements et maisons</a:t>
            </a:r>
          </a:p>
        </p:txBody>
      </p:sp>
      <p:sp>
        <p:nvSpPr>
          <p:cNvPr id="17" name="Google Shape;276;p35">
            <a:extLst>
              <a:ext uri="{FF2B5EF4-FFF2-40B4-BE49-F238E27FC236}">
                <a16:creationId xmlns:a16="http://schemas.microsoft.com/office/drawing/2014/main" id="{23B14B11-9567-42C2-B8CE-815A0BF599AA}"/>
              </a:ext>
            </a:extLst>
          </p:cNvPr>
          <p:cNvSpPr txBox="1">
            <a:spLocks/>
          </p:cNvSpPr>
          <p:nvPr/>
        </p:nvSpPr>
        <p:spPr>
          <a:xfrm>
            <a:off x="389008" y="156772"/>
            <a:ext cx="7232997" cy="42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700" b="0" dirty="0"/>
              <a:t>5. Vérification du bon fonctionnement : requêtes SQL (4/7)</a:t>
            </a:r>
          </a:p>
        </p:txBody>
      </p:sp>
    </p:spTree>
    <p:extLst>
      <p:ext uri="{BB962C8B-B14F-4D97-AF65-F5344CB8AC3E}">
        <p14:creationId xmlns:p14="http://schemas.microsoft.com/office/powerpoint/2010/main" val="161730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6D934BA-F884-9082-E0FD-EAE3BBA76F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7032" y="4247674"/>
            <a:ext cx="1766971" cy="33635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947B3CC-A55D-B065-2DEF-538A9D2D0FDE}"/>
              </a:ext>
            </a:extLst>
          </p:cNvPr>
          <p:cNvSpPr txBox="1"/>
          <p:nvPr/>
        </p:nvSpPr>
        <p:spPr>
          <a:xfrm>
            <a:off x="337053" y="1953048"/>
            <a:ext cx="337964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dirty="0" err="1">
                <a:solidFill>
                  <a:srgbClr val="171717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nom_commune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id_vente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nombre_ventes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'2020-01-01'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'2020-03-31'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nom_commune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id_vente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&gt;=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50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nombre_ventes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600" dirty="0"/>
          </a:p>
        </p:txBody>
      </p:sp>
      <p:sp>
        <p:nvSpPr>
          <p:cNvPr id="26" name="Google Shape;344;p42"/>
          <p:cNvSpPr txBox="1">
            <a:spLocks/>
          </p:cNvSpPr>
          <p:nvPr/>
        </p:nvSpPr>
        <p:spPr>
          <a:xfrm>
            <a:off x="4357031" y="695773"/>
            <a:ext cx="3902648" cy="42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fr-FR" sz="1200" dirty="0"/>
              <a:t>10. Différence en pourcentage du prix au mètre carré entre un appartement de 2 pièces et un appartement de 3 pièces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95A6BD-7B6D-DF72-8838-3C0937D9E28C}"/>
              </a:ext>
            </a:extLst>
          </p:cNvPr>
          <p:cNvSpPr txBox="1"/>
          <p:nvPr/>
        </p:nvSpPr>
        <p:spPr>
          <a:xfrm>
            <a:off x="4362175" y="2156270"/>
            <a:ext cx="4505099" cy="19681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71463" algn="l"/>
                <a:tab pos="534988" algn="l"/>
              </a:tabLst>
            </a:pP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constantes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b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prix_m2_pieces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 	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nb_pieces</a:t>
            </a:r>
            <a:r>
              <a:rPr lang="fr-FR" sz="600" kern="1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sz="600" i="1" kern="100" dirty="0" err="1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fr-FR" sz="600" kern="10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</a:t>
            </a:r>
            <a:r>
              <a:rPr lang="fr-FR" sz="600" kern="1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fr-FR" sz="600" kern="100" dirty="0" err="1">
                <a:solidFill>
                  <a:srgbClr val="C0C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surface_carrez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prix_moyen_m2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vente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 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bien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		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fr-FR" sz="600" kern="10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nb_pieces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600" kern="1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fr-FR" sz="600" kern="10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type_local</a:t>
            </a:r>
            <a:r>
              <a:rPr lang="fr-FR" sz="600" kern="1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=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'Appartement’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fr-FR" sz="600" kern="100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notnull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nb_pieces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		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prix_moyen_m2</a:t>
            </a: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prix_m2_pieces</a:t>
            </a: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nb_pieces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2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prix_m2_f2</a:t>
            </a:r>
            <a:r>
              <a:rPr lang="fr-FR" sz="600" kern="100" dirty="0">
                <a:solidFill>
                  <a:srgbClr val="C0C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		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prix_moyen_m2</a:t>
            </a: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prix_m2_pieces</a:t>
            </a: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nb_pieces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prix_m2_f3</a:t>
            </a:r>
            <a:b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)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b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round(prix_m2_f2)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prix_m2_f2</a:t>
            </a:r>
            <a:r>
              <a:rPr lang="fr-FR" sz="600" kern="1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fr-FR" sz="600" kern="100" dirty="0">
                <a:solidFill>
                  <a:srgbClr val="C0C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round(prix_m2_f3)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prix_m2_f3</a:t>
            </a:r>
            <a:r>
              <a:rPr lang="fr-FR" sz="600" kern="1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fr-FR" sz="600" kern="1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to_char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100 </a:t>
            </a:r>
            <a:r>
              <a:rPr lang="fr-FR" sz="600" kern="1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prix_m2_f2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FR" sz="600" kern="1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prix_m2_f3</a:t>
            </a:r>
            <a:r>
              <a:rPr lang="fr-FR" sz="600" kern="1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fr-FR" sz="600" kern="1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r-FR" sz="600" kern="100" dirty="0">
                <a:solidFill>
                  <a:srgbClr val="C0C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prix_m2_t3</a:t>
            </a:r>
            <a:r>
              <a:rPr lang="fr-FR" sz="600" kern="1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600" kern="100" dirty="0">
                <a:solidFill>
                  <a:srgbClr val="C0C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'00D0%’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diff_prix_f2_f3</a:t>
            </a:r>
            <a:br>
              <a: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r-FR" sz="6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600" kern="1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constantes</a:t>
            </a:r>
            <a:r>
              <a:rPr lang="fr-FR" sz="600" kern="100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fr-FR" sz="600" kern="1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0226F6-A741-6635-F1F8-2E16C8FF8EBF}"/>
              </a:ext>
            </a:extLst>
          </p:cNvPr>
          <p:cNvSpPr txBox="1"/>
          <p:nvPr/>
        </p:nvSpPr>
        <p:spPr>
          <a:xfrm>
            <a:off x="4362174" y="1176320"/>
            <a:ext cx="4505100" cy="862665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fr-FR"/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fr-FR" sz="700" b="0" baseline="30000" dirty="0">
                <a:solidFill>
                  <a:schemeClr val="tx1">
                    <a:lumMod val="50000"/>
                  </a:schemeClr>
                </a:solidFill>
              </a:rPr>
              <a:t>ère</a:t>
            </a: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 CTE ‘prix_m2_pieces’ retournant les prix au m² des appartements en fonction du nombre de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pieces</a:t>
            </a: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 :</a:t>
            </a:r>
          </a:p>
          <a:p>
            <a:pPr marL="44450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Jointure des tables vente et bien</a:t>
            </a:r>
          </a:p>
          <a:p>
            <a:pPr marL="44450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biens de type appartement de prix non nul</a:t>
            </a:r>
          </a:p>
          <a:p>
            <a:pPr marL="44450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biens dont le nombre de pièces est 2 ou 3</a:t>
            </a:r>
          </a:p>
          <a:p>
            <a:pPr marL="44450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Retourner le prix au m² comme la moyenne des prix au m² des ventes</a:t>
            </a:r>
          </a:p>
          <a:p>
            <a:pPr marL="180975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fr-FR" sz="700" b="0" baseline="30000" dirty="0">
                <a:solidFill>
                  <a:schemeClr val="tx1">
                    <a:lumMod val="50000"/>
                  </a:schemeClr>
                </a:solidFill>
              </a:rPr>
              <a:t>ème</a:t>
            </a: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 CTE ‘constantes’ retournant prix_m2_t2 et prix_m2_t3 depuis la CTE ‘prix_m2_pieces’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Afficher les prix au m² pour les T2 et les T3 et le pourcentage de différence calculé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4BD0FA6-F6A0-DA37-19F8-A935EB5752EE}"/>
              </a:ext>
            </a:extLst>
          </p:cNvPr>
          <p:cNvSpPr txBox="1"/>
          <p:nvPr/>
        </p:nvSpPr>
        <p:spPr>
          <a:xfrm>
            <a:off x="337053" y="1176321"/>
            <a:ext cx="3379646" cy="703280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fr-FR"/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Jointure sur les tables vente, bien et commune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ventes dont la date appartient au 1</a:t>
            </a:r>
            <a:r>
              <a:rPr lang="fr-FR" sz="700" b="0" baseline="30000" dirty="0">
                <a:solidFill>
                  <a:schemeClr val="tx1">
                    <a:lumMod val="50000"/>
                  </a:schemeClr>
                </a:solidFill>
              </a:rPr>
              <a:t>er</a:t>
            </a: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 trimestre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Grouper par commune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Compter le nombre de ventes par commune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communes où le nombre de ventes est &gt;= 50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Afficher le nom de chaque commune et le nombre de ventes pour chacune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984D402-EAF8-EE69-377C-EB83D3681560}"/>
              </a:ext>
            </a:extLst>
          </p:cNvPr>
          <p:cNvGrpSpPr/>
          <p:nvPr/>
        </p:nvGrpSpPr>
        <p:grpSpPr>
          <a:xfrm>
            <a:off x="141117" y="2968034"/>
            <a:ext cx="3955636" cy="1757412"/>
            <a:chOff x="439206" y="3222484"/>
            <a:chExt cx="3391004" cy="1416426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75A82194-7846-42CF-684E-B53BEBCB9552}"/>
                </a:ext>
              </a:extLst>
            </p:cNvPr>
            <p:cNvGrpSpPr/>
            <p:nvPr/>
          </p:nvGrpSpPr>
          <p:grpSpPr>
            <a:xfrm>
              <a:off x="439206" y="3222484"/>
              <a:ext cx="3391004" cy="1416425"/>
              <a:chOff x="233734" y="1923637"/>
              <a:chExt cx="5600768" cy="2339444"/>
            </a:xfrm>
          </p:grpSpPr>
          <p:pic>
            <p:nvPicPr>
              <p:cNvPr id="29" name="Image 28">
                <a:extLst>
                  <a:ext uri="{FF2B5EF4-FFF2-40B4-BE49-F238E27FC236}">
                    <a16:creationId xmlns:a16="http://schemas.microsoft.com/office/drawing/2014/main" id="{2DF7A038-CE6A-7787-852B-D04163117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35681" y="2146835"/>
                <a:ext cx="1780063" cy="1802176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0343F81C-A8AF-4760-DC89-1BF03A1F1DC2}"/>
                  </a:ext>
                </a:extLst>
              </p:cNvPr>
              <p:cNvGrpSpPr/>
              <p:nvPr/>
            </p:nvGrpSpPr>
            <p:grpSpPr>
              <a:xfrm>
                <a:off x="233734" y="1923637"/>
                <a:ext cx="5600768" cy="2339444"/>
                <a:chOff x="233734" y="1923637"/>
                <a:chExt cx="5600768" cy="2339444"/>
              </a:xfrm>
            </p:grpSpPr>
            <p:pic>
              <p:nvPicPr>
                <p:cNvPr id="31" name="Image 30">
                  <a:extLst>
                    <a:ext uri="{FF2B5EF4-FFF2-40B4-BE49-F238E27FC236}">
                      <a16:creationId xmlns:a16="http://schemas.microsoft.com/office/drawing/2014/main" id="{CE13DBD4-BB4E-2654-AE5F-3B2418FCDA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233734" y="1933832"/>
                  <a:ext cx="1798820" cy="2329249"/>
                </a:xfrm>
                <a:prstGeom prst="rect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</p:pic>
            <p:grpSp>
              <p:nvGrpSpPr>
                <p:cNvPr id="32" name="Groupe 31">
                  <a:extLst>
                    <a:ext uri="{FF2B5EF4-FFF2-40B4-BE49-F238E27FC236}">
                      <a16:creationId xmlns:a16="http://schemas.microsoft.com/office/drawing/2014/main" id="{E886211D-62BF-B1C8-93EB-C90A0E41CA6B}"/>
                    </a:ext>
                  </a:extLst>
                </p:cNvPr>
                <p:cNvGrpSpPr/>
                <p:nvPr/>
              </p:nvGrpSpPr>
              <p:grpSpPr>
                <a:xfrm>
                  <a:off x="2134708" y="1923637"/>
                  <a:ext cx="3699794" cy="2315845"/>
                  <a:chOff x="2134708" y="1923637"/>
                  <a:chExt cx="3699794" cy="2315845"/>
                </a:xfrm>
              </p:grpSpPr>
              <p:pic>
                <p:nvPicPr>
                  <p:cNvPr id="33" name="Image 32">
                    <a:extLst>
                      <a:ext uri="{FF2B5EF4-FFF2-40B4-BE49-F238E27FC236}">
                        <a16:creationId xmlns:a16="http://schemas.microsoft.com/office/drawing/2014/main" id="{3E7F85DC-ECD8-6478-57F9-24F2903E27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2134708" y="1925452"/>
                    <a:ext cx="1798820" cy="234778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34" name="Image 33">
                    <a:extLst>
                      <a:ext uri="{FF2B5EF4-FFF2-40B4-BE49-F238E27FC236}">
                        <a16:creationId xmlns:a16="http://schemas.microsoft.com/office/drawing/2014/main" id="{D897ED55-2FFE-82AB-E6CD-CAFAB767AC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2134708" y="2160231"/>
                    <a:ext cx="1798820" cy="2079251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35" name="Image 34">
                    <a:extLst>
                      <a:ext uri="{FF2B5EF4-FFF2-40B4-BE49-F238E27FC236}">
                        <a16:creationId xmlns:a16="http://schemas.microsoft.com/office/drawing/2014/main" id="{A0AEAE2E-BBBD-19B5-41FC-A39986CCE8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4035682" y="1923637"/>
                    <a:ext cx="1798820" cy="234778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8BCFA6-CD57-E261-BA4D-4ED6E02F4742}"/>
                </a:ext>
              </a:extLst>
            </p:cNvPr>
            <p:cNvSpPr/>
            <p:nvPr/>
          </p:nvSpPr>
          <p:spPr>
            <a:xfrm>
              <a:off x="1597112" y="3228658"/>
              <a:ext cx="1082147" cy="1410252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2AC38E-68D8-7DFC-28DF-077E4249A374}"/>
                </a:ext>
              </a:extLst>
            </p:cNvPr>
            <p:cNvSpPr/>
            <p:nvPr/>
          </p:nvSpPr>
          <p:spPr>
            <a:xfrm>
              <a:off x="2743653" y="3228658"/>
              <a:ext cx="1082147" cy="1220096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Google Shape;276;p35">
            <a:extLst>
              <a:ext uri="{FF2B5EF4-FFF2-40B4-BE49-F238E27FC236}">
                <a16:creationId xmlns:a16="http://schemas.microsoft.com/office/drawing/2014/main" id="{C659414F-1D47-16A3-0E5E-E777A2AFE212}"/>
              </a:ext>
            </a:extLst>
          </p:cNvPr>
          <p:cNvSpPr txBox="1">
            <a:spLocks/>
          </p:cNvSpPr>
          <p:nvPr/>
        </p:nvSpPr>
        <p:spPr>
          <a:xfrm>
            <a:off x="389008" y="156772"/>
            <a:ext cx="7232997" cy="42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700" b="0" dirty="0"/>
              <a:t>5. Vérification du bon fonctionnement : requêtes SQL (5/7)</a:t>
            </a:r>
          </a:p>
        </p:txBody>
      </p:sp>
      <p:sp>
        <p:nvSpPr>
          <p:cNvPr id="13" name="Google Shape;344;p42">
            <a:extLst>
              <a:ext uri="{FF2B5EF4-FFF2-40B4-BE49-F238E27FC236}">
                <a16:creationId xmlns:a16="http://schemas.microsoft.com/office/drawing/2014/main" id="{819D7BF2-17B7-AC8C-4BF0-2BC652DA207F}"/>
              </a:ext>
            </a:extLst>
          </p:cNvPr>
          <p:cNvSpPr txBox="1">
            <a:spLocks/>
          </p:cNvSpPr>
          <p:nvPr/>
        </p:nvSpPr>
        <p:spPr>
          <a:xfrm>
            <a:off x="337052" y="695773"/>
            <a:ext cx="3379646" cy="373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fr-FR" sz="1200" dirty="0"/>
              <a:t>9. Liste des communes ayant eu au moins 50 ventes au 1er trimestre</a:t>
            </a:r>
          </a:p>
        </p:txBody>
      </p:sp>
    </p:spTree>
    <p:extLst>
      <p:ext uri="{BB962C8B-B14F-4D97-AF65-F5344CB8AC3E}">
        <p14:creationId xmlns:p14="http://schemas.microsoft.com/office/powerpoint/2010/main" val="25129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>
            <a:extLst>
              <a:ext uri="{FF2B5EF4-FFF2-40B4-BE49-F238E27FC236}">
                <a16:creationId xmlns:a16="http://schemas.microsoft.com/office/drawing/2014/main" id="{4947B3CC-A55D-B065-2DEF-538A9D2D0FDE}"/>
              </a:ext>
            </a:extLst>
          </p:cNvPr>
          <p:cNvSpPr txBox="1"/>
          <p:nvPr/>
        </p:nvSpPr>
        <p:spPr>
          <a:xfrm>
            <a:off x="389008" y="2459813"/>
            <a:ext cx="3767548" cy="22159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80975" algn="l"/>
                <a:tab pos="357188" algn="l"/>
                <a:tab pos="538163" algn="l"/>
              </a:tabLst>
            </a:pP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prix_moyen_commune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code_dep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nom_commune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fr-FR" sz="600" dirty="0">
              <a:solidFill>
                <a:srgbClr val="171717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80975" algn="l"/>
                <a:tab pos="357188" algn="l"/>
                <a:tab pos="538163" algn="l"/>
              </a:tabLst>
            </a:pP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dirty="0" err="1">
                <a:solidFill>
                  <a:srgbClr val="8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nb_ventes</a:t>
            </a:r>
            <a:r>
              <a:rPr lang="fr-FR" sz="600" dirty="0">
                <a:solidFill>
                  <a:srgbClr val="8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600" b="1" kern="0" dirty="0" err="1">
                <a:solidFill>
                  <a:srgbClr val="FF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To_char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i="1" kern="0" dirty="0" err="1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'999G999G999’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prix_moyen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600" b="1" kern="0" dirty="0">
                <a:solidFill>
                  <a:srgbClr val="FF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(partition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code_dep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i="1" kern="0" dirty="0" err="1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C0C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rang_dep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 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departement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code_dep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'6'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'13'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'33'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'59’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'69’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notnull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nom_commune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code_dep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nom_commune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code_dep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rang_dep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prix_moyen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prix_moyen_commune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rang_dep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3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prix_moyen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FD7EFB-E04C-1952-88DB-7A2B986D1BD6}"/>
              </a:ext>
            </a:extLst>
          </p:cNvPr>
          <p:cNvSpPr txBox="1"/>
          <p:nvPr/>
        </p:nvSpPr>
        <p:spPr>
          <a:xfrm>
            <a:off x="389008" y="1027814"/>
            <a:ext cx="3767548" cy="1348423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fr-FR"/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CTE retournant les prix moyens des communes demandées et leur rang dans le département :</a:t>
            </a:r>
          </a:p>
          <a:p>
            <a:pPr marL="44450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Jointure des tables vente, bien, commune et </a:t>
            </a:r>
            <a:r>
              <a:rPr lang="fr-FR" sz="700" b="0" dirty="0" err="1">
                <a:solidFill>
                  <a:schemeClr val="tx1">
                    <a:lumMod val="50000"/>
                  </a:schemeClr>
                </a:solidFill>
              </a:rPr>
              <a:t>departement</a:t>
            </a: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  <a:p>
            <a:pPr marL="44450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ventes de prix non nul</a:t>
            </a:r>
          </a:p>
          <a:p>
            <a:pPr marL="44450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communes de code 6, 13, 33, 59, 69</a:t>
            </a:r>
          </a:p>
          <a:p>
            <a:pPr marL="44450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Grouper par commune</a:t>
            </a:r>
          </a:p>
          <a:p>
            <a:pPr marL="44450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Retourner le prix moyen au m² comme le rapport entre la somme des prix et la somme des surfaces</a:t>
            </a:r>
          </a:p>
          <a:p>
            <a:pPr marL="44450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Retourner le rang de chaque commune dans son département à partir de ce prix moyen au m²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communes dont le rang départemental est &lt;= 3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Retourner le nom de la commune, le département, et le prix moyen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6434C8D-8874-87AA-C600-E94AD304320A}"/>
              </a:ext>
            </a:extLst>
          </p:cNvPr>
          <p:cNvGrpSpPr/>
          <p:nvPr/>
        </p:nvGrpSpPr>
        <p:grpSpPr>
          <a:xfrm>
            <a:off x="4514132" y="1632640"/>
            <a:ext cx="3187041" cy="2146433"/>
            <a:chOff x="4350533" y="2459813"/>
            <a:chExt cx="3187041" cy="2146433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46A43D8C-7537-2856-5776-544ADCF0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58562" y="2459813"/>
              <a:ext cx="3170983" cy="2146433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</p:pic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B4A0F5E9-ABC5-EC4C-3C1F-FC188E6FCFFD}"/>
                </a:ext>
              </a:extLst>
            </p:cNvPr>
            <p:cNvGrpSpPr/>
            <p:nvPr/>
          </p:nvGrpSpPr>
          <p:grpSpPr>
            <a:xfrm>
              <a:off x="4350533" y="2799538"/>
              <a:ext cx="3187041" cy="1022572"/>
              <a:chOff x="2152228" y="3498349"/>
              <a:chExt cx="2192341" cy="71005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FB96504-DF9F-180D-143D-860A8AA2613F}"/>
                  </a:ext>
                </a:extLst>
              </p:cNvPr>
              <p:cNvSpPr/>
              <p:nvPr/>
            </p:nvSpPr>
            <p:spPr>
              <a:xfrm>
                <a:off x="2152228" y="3498349"/>
                <a:ext cx="2186818" cy="178098"/>
              </a:xfrm>
              <a:prstGeom prst="rect">
                <a:avLst/>
              </a:prstGeom>
              <a:solidFill>
                <a:srgbClr val="EAB2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C771418-6A14-619E-9876-69F455895FF7}"/>
                  </a:ext>
                </a:extLst>
              </p:cNvPr>
              <p:cNvSpPr/>
              <p:nvPr/>
            </p:nvSpPr>
            <p:spPr>
              <a:xfrm>
                <a:off x="2157751" y="3765447"/>
                <a:ext cx="2186818" cy="442959"/>
              </a:xfrm>
              <a:prstGeom prst="rect">
                <a:avLst/>
              </a:prstGeom>
              <a:solidFill>
                <a:srgbClr val="EAB2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540ABB7-D803-C52C-F641-3AE215513FB4}"/>
              </a:ext>
            </a:extLst>
          </p:cNvPr>
          <p:cNvSpPr/>
          <p:nvPr/>
        </p:nvSpPr>
        <p:spPr>
          <a:xfrm>
            <a:off x="4522161" y="3891327"/>
            <a:ext cx="1938797" cy="6121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600" b="1" dirty="0">
                <a:solidFill>
                  <a:schemeClr val="tx1">
                    <a:lumMod val="50000"/>
                  </a:schemeClr>
                </a:solidFill>
              </a:rPr>
              <a:t>Echantillonnage trop serré : </a:t>
            </a:r>
          </a:p>
          <a:p>
            <a:pPr algn="ctr"/>
            <a:r>
              <a:rPr lang="fr-FR" sz="600" b="1" dirty="0">
                <a:solidFill>
                  <a:schemeClr val="tx1">
                    <a:lumMod val="50000"/>
                  </a:schemeClr>
                </a:solidFill>
              </a:rPr>
              <a:t>Plusieurs moyennes basée sur 1 ou 2 ventes</a:t>
            </a:r>
          </a:p>
          <a:p>
            <a:pPr algn="ctr"/>
            <a:endParaRPr lang="fr-FR" sz="600" b="1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fr-FR" sz="600" b="1" dirty="0">
                <a:solidFill>
                  <a:schemeClr val="tx1">
                    <a:lumMod val="50000"/>
                  </a:schemeClr>
                </a:solidFill>
              </a:rPr>
              <a:t>Travailler sur des communautés de commune, ou sur une période plus longue ?</a:t>
            </a:r>
          </a:p>
        </p:txBody>
      </p:sp>
      <p:sp>
        <p:nvSpPr>
          <p:cNvPr id="19" name="Google Shape;276;p35">
            <a:extLst>
              <a:ext uri="{FF2B5EF4-FFF2-40B4-BE49-F238E27FC236}">
                <a16:creationId xmlns:a16="http://schemas.microsoft.com/office/drawing/2014/main" id="{D1719C91-EBB7-32B1-9471-5CF80DF834DF}"/>
              </a:ext>
            </a:extLst>
          </p:cNvPr>
          <p:cNvSpPr txBox="1">
            <a:spLocks/>
          </p:cNvSpPr>
          <p:nvPr/>
        </p:nvSpPr>
        <p:spPr>
          <a:xfrm>
            <a:off x="389008" y="156772"/>
            <a:ext cx="7232997" cy="42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700" b="0" dirty="0"/>
              <a:t>5. Vérification du bon fonctionnement : requêtes SQL (6/7)</a:t>
            </a:r>
          </a:p>
        </p:txBody>
      </p:sp>
      <p:sp>
        <p:nvSpPr>
          <p:cNvPr id="23" name="Google Shape;344;p42">
            <a:extLst>
              <a:ext uri="{FF2B5EF4-FFF2-40B4-BE49-F238E27FC236}">
                <a16:creationId xmlns:a16="http://schemas.microsoft.com/office/drawing/2014/main" id="{819D7BF2-17B7-AC8C-4BF0-2BC652DA207F}"/>
              </a:ext>
            </a:extLst>
          </p:cNvPr>
          <p:cNvSpPr txBox="1">
            <a:spLocks/>
          </p:cNvSpPr>
          <p:nvPr/>
        </p:nvSpPr>
        <p:spPr>
          <a:xfrm>
            <a:off x="389008" y="693552"/>
            <a:ext cx="6825096" cy="254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fr-FR" sz="1200" dirty="0"/>
              <a:t>11. Moyennes des valeurs foncières pour le top 3 des communes des départements 6, 13, 33, 59 et 69</a:t>
            </a:r>
          </a:p>
        </p:txBody>
      </p:sp>
    </p:spTree>
    <p:extLst>
      <p:ext uri="{BB962C8B-B14F-4D97-AF65-F5344CB8AC3E}">
        <p14:creationId xmlns:p14="http://schemas.microsoft.com/office/powerpoint/2010/main" val="1673289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6;p35">
            <a:extLst>
              <a:ext uri="{FF2B5EF4-FFF2-40B4-BE49-F238E27FC236}">
                <a16:creationId xmlns:a16="http://schemas.microsoft.com/office/drawing/2014/main" id="{332630C5-CC72-6502-8E17-E7F863BB9A52}"/>
              </a:ext>
            </a:extLst>
          </p:cNvPr>
          <p:cNvSpPr txBox="1">
            <a:spLocks/>
          </p:cNvSpPr>
          <p:nvPr/>
        </p:nvSpPr>
        <p:spPr>
          <a:xfrm>
            <a:off x="389008" y="156772"/>
            <a:ext cx="7232997" cy="42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700" b="0" dirty="0"/>
              <a:t>5. Vérification du bon fonctionnement : requêtes SQL (7/7)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2643DDA-B55B-AA31-C7A9-FF5D26F82D8C}"/>
              </a:ext>
            </a:extLst>
          </p:cNvPr>
          <p:cNvSpPr txBox="1"/>
          <p:nvPr/>
        </p:nvSpPr>
        <p:spPr>
          <a:xfrm>
            <a:off x="389008" y="2118262"/>
            <a:ext cx="3401538" cy="13752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79388" algn="l"/>
                <a:tab pos="358775" algn="l"/>
                <a:tab pos="538163" algn="l"/>
              </a:tabLst>
            </a:pP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code_dep_code_com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nom_commune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600" b="1" kern="0" dirty="0" err="1">
                <a:solidFill>
                  <a:srgbClr val="FF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To_char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i="1" kern="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i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'0D0 ‰’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nb_ventes_pour_1000_hab,</a:t>
            </a:r>
            <a:b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NATURAL JOIN 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10000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nom_commune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600" kern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code_dep_code_com</a:t>
            </a:r>
            <a:b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nb_ventes_pour_1000_hab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600" kern="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fr-FR" sz="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20</a:t>
            </a:r>
            <a:r>
              <a:rPr lang="fr-FR" sz="600" kern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B935C0A-0465-A7BF-8110-E95C15104F8D}"/>
              </a:ext>
            </a:extLst>
          </p:cNvPr>
          <p:cNvSpPr txBox="1"/>
          <p:nvPr/>
        </p:nvSpPr>
        <p:spPr>
          <a:xfrm>
            <a:off x="389007" y="1222844"/>
            <a:ext cx="3401540" cy="842821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fr-FR"/>
            </a:defPPr>
            <a:lvl1pPr algn="ctr">
              <a:defRPr sz="1600" b="1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Jointure sur les tables commune, bien, vente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Filtrer les communes de population &gt;= 10 000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Grouper par commune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Calculer pour chaque commune le nombre de vente pour 1000 habitants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Trier les communes par nombre de ventes pour 1000 habitants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Sélectionner les 20 premières valeurs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700" b="0" dirty="0">
                <a:solidFill>
                  <a:schemeClr val="tx1">
                    <a:lumMod val="50000"/>
                  </a:schemeClr>
                </a:solidFill>
              </a:rPr>
              <a:t>Afficher chaque commune et le nombre de ventes mis en forme en ‰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sz="700" b="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31E2106-5764-CA74-5949-C6E844A40F9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1800" y="1222843"/>
            <a:ext cx="3284489" cy="278155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23" name="Google Shape;344;p42">
            <a:extLst>
              <a:ext uri="{FF2B5EF4-FFF2-40B4-BE49-F238E27FC236}">
                <a16:creationId xmlns:a16="http://schemas.microsoft.com/office/drawing/2014/main" id="{5DA6A8BC-C6C5-F66A-D499-944A5BCD9EAD}"/>
              </a:ext>
            </a:extLst>
          </p:cNvPr>
          <p:cNvSpPr txBox="1">
            <a:spLocks/>
          </p:cNvSpPr>
          <p:nvPr/>
        </p:nvSpPr>
        <p:spPr>
          <a:xfrm>
            <a:off x="389007" y="689807"/>
            <a:ext cx="6697592" cy="42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fr-FR" sz="1200" dirty="0"/>
              <a:t>12. Les 20 communes avec le plus de transactions pour 1000 habitants pour les communes qui dépassent les 10 000 habitants</a:t>
            </a:r>
          </a:p>
        </p:txBody>
      </p:sp>
    </p:spTree>
    <p:extLst>
      <p:ext uri="{BB962C8B-B14F-4D97-AF65-F5344CB8AC3E}">
        <p14:creationId xmlns:p14="http://schemas.microsoft.com/office/powerpoint/2010/main" val="36880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40591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-FR" dirty="0"/>
              <a:t>Création d’une base de données immobilières </a:t>
            </a:r>
            <a:endParaRPr dirty="0"/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2"/>
          </p:nvPr>
        </p:nvSpPr>
        <p:spPr>
          <a:xfrm>
            <a:off x="398534" y="1922607"/>
            <a:ext cx="3792467" cy="72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À partir des données gouvernementales de transactions immobilières du 1er semestre 2020 en France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398533" y="2681330"/>
            <a:ext cx="4186132" cy="197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271463" lvl="0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Pts val="1800"/>
              <a:buFont typeface="+mj-lt"/>
              <a:buAutoNum type="arabicPeriod"/>
              <a:tabLst>
                <a:tab pos="271463" algn="l"/>
              </a:tabLst>
            </a:pP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Données initiales et conformité RGPD</a:t>
            </a:r>
          </a:p>
          <a:p>
            <a:pPr marL="271463" lvl="0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Pts val="1800"/>
              <a:buFont typeface="+mj-lt"/>
              <a:buAutoNum type="arabicPeriod"/>
              <a:tabLst>
                <a:tab pos="271463" algn="l"/>
              </a:tabLst>
            </a:pP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Définition du schéma relationnel et du dictionnaire de données</a:t>
            </a:r>
          </a:p>
          <a:p>
            <a:pPr marL="271463" lvl="0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Pts val="1800"/>
              <a:buFont typeface="+mj-lt"/>
              <a:buAutoNum type="arabicPeriod"/>
              <a:tabLst>
                <a:tab pos="271463" algn="l"/>
              </a:tabLst>
            </a:pP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Définition de la stratégie d’enregistrement des données</a:t>
            </a:r>
          </a:p>
          <a:p>
            <a:pPr marL="271463" lvl="0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Pts val="1800"/>
              <a:buFont typeface="+mj-lt"/>
              <a:buAutoNum type="arabicPeriod"/>
              <a:tabLst>
                <a:tab pos="271463" algn="l"/>
              </a:tabLst>
            </a:pP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Implémentation et chargement de la base de données</a:t>
            </a:r>
          </a:p>
          <a:p>
            <a:pPr marL="271463" lvl="0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Pts val="1800"/>
              <a:buFont typeface="+mj-lt"/>
              <a:buAutoNum type="arabicPeriod"/>
              <a:tabLst>
                <a:tab pos="271463" algn="l"/>
              </a:tabLst>
            </a:pP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Vérification de son bon fonctionnement : requêtes SQL et résultats</a:t>
            </a:r>
          </a:p>
        </p:txBody>
      </p:sp>
      <p:pic>
        <p:nvPicPr>
          <p:cNvPr id="268" name="Google Shape;268;p34" title="Horizon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6949D7A0-8DBE-DC87-0398-1B4285D74791}"/>
              </a:ext>
            </a:extLst>
          </p:cNvPr>
          <p:cNvGrpSpPr/>
          <p:nvPr/>
        </p:nvGrpSpPr>
        <p:grpSpPr>
          <a:xfrm>
            <a:off x="3813962" y="3223182"/>
            <a:ext cx="2454108" cy="1763546"/>
            <a:chOff x="3813962" y="3223182"/>
            <a:chExt cx="2454108" cy="1763546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46E91D3F-C96D-A211-122D-D875D6BE7103}"/>
                </a:ext>
              </a:extLst>
            </p:cNvPr>
            <p:cNvGrpSpPr/>
            <p:nvPr/>
          </p:nvGrpSpPr>
          <p:grpSpPr>
            <a:xfrm>
              <a:off x="3813962" y="3223182"/>
              <a:ext cx="2454108" cy="1763546"/>
              <a:chOff x="3749056" y="3169863"/>
              <a:chExt cx="2454108" cy="1763546"/>
            </a:xfrm>
          </p:grpSpPr>
          <p:sp>
            <p:nvSpPr>
              <p:cNvPr id="21" name="Organigramme : Alternative 52">
                <a:extLst>
                  <a:ext uri="{FF2B5EF4-FFF2-40B4-BE49-F238E27FC236}">
                    <a16:creationId xmlns:a16="http://schemas.microsoft.com/office/drawing/2014/main" id="{E866B9BD-E65C-FFC2-A6DA-B03099167C65}"/>
                  </a:ext>
                </a:extLst>
              </p:cNvPr>
              <p:cNvSpPr/>
              <p:nvPr/>
            </p:nvSpPr>
            <p:spPr>
              <a:xfrm>
                <a:off x="3830040" y="3169863"/>
                <a:ext cx="2317547" cy="1615771"/>
              </a:xfrm>
              <a:custGeom>
                <a:avLst/>
                <a:gdLst>
                  <a:gd name="connsiteX0" fmla="*/ 0 w 1015756"/>
                  <a:gd name="connsiteY0" fmla="*/ 169293 h 2236982"/>
                  <a:gd name="connsiteX1" fmla="*/ 169293 w 1015756"/>
                  <a:gd name="connsiteY1" fmla="*/ 0 h 2236982"/>
                  <a:gd name="connsiteX2" fmla="*/ 846463 w 1015756"/>
                  <a:gd name="connsiteY2" fmla="*/ 0 h 2236982"/>
                  <a:gd name="connsiteX3" fmla="*/ 1015756 w 1015756"/>
                  <a:gd name="connsiteY3" fmla="*/ 169293 h 2236982"/>
                  <a:gd name="connsiteX4" fmla="*/ 1015756 w 1015756"/>
                  <a:gd name="connsiteY4" fmla="*/ 2067689 h 2236982"/>
                  <a:gd name="connsiteX5" fmla="*/ 846463 w 1015756"/>
                  <a:gd name="connsiteY5" fmla="*/ 2236982 h 2236982"/>
                  <a:gd name="connsiteX6" fmla="*/ 169293 w 1015756"/>
                  <a:gd name="connsiteY6" fmla="*/ 2236982 h 2236982"/>
                  <a:gd name="connsiteX7" fmla="*/ 0 w 1015756"/>
                  <a:gd name="connsiteY7" fmla="*/ 2067689 h 2236982"/>
                  <a:gd name="connsiteX8" fmla="*/ 0 w 1015756"/>
                  <a:gd name="connsiteY8" fmla="*/ 169293 h 2236982"/>
                  <a:gd name="connsiteX0" fmla="*/ 98 w 1015854"/>
                  <a:gd name="connsiteY0" fmla="*/ 169293 h 2236982"/>
                  <a:gd name="connsiteX1" fmla="*/ 169391 w 1015854"/>
                  <a:gd name="connsiteY1" fmla="*/ 0 h 2236982"/>
                  <a:gd name="connsiteX2" fmla="*/ 846561 w 1015854"/>
                  <a:gd name="connsiteY2" fmla="*/ 0 h 2236982"/>
                  <a:gd name="connsiteX3" fmla="*/ 1015854 w 1015854"/>
                  <a:gd name="connsiteY3" fmla="*/ 169293 h 2236982"/>
                  <a:gd name="connsiteX4" fmla="*/ 1015854 w 1015854"/>
                  <a:gd name="connsiteY4" fmla="*/ 2067689 h 2236982"/>
                  <a:gd name="connsiteX5" fmla="*/ 846561 w 1015854"/>
                  <a:gd name="connsiteY5" fmla="*/ 2236982 h 2236982"/>
                  <a:gd name="connsiteX6" fmla="*/ 169391 w 1015854"/>
                  <a:gd name="connsiteY6" fmla="*/ 2236982 h 2236982"/>
                  <a:gd name="connsiteX7" fmla="*/ 98 w 1015854"/>
                  <a:gd name="connsiteY7" fmla="*/ 2067689 h 2236982"/>
                  <a:gd name="connsiteX8" fmla="*/ 98 w 1015854"/>
                  <a:gd name="connsiteY8" fmla="*/ 169293 h 2236982"/>
                  <a:gd name="connsiteX0" fmla="*/ 0 w 1015756"/>
                  <a:gd name="connsiteY0" fmla="*/ 169293 h 2236982"/>
                  <a:gd name="connsiteX1" fmla="*/ 169293 w 1015756"/>
                  <a:gd name="connsiteY1" fmla="*/ 0 h 2236982"/>
                  <a:gd name="connsiteX2" fmla="*/ 846463 w 1015756"/>
                  <a:gd name="connsiteY2" fmla="*/ 0 h 2236982"/>
                  <a:gd name="connsiteX3" fmla="*/ 1015756 w 1015756"/>
                  <a:gd name="connsiteY3" fmla="*/ 169293 h 2236982"/>
                  <a:gd name="connsiteX4" fmla="*/ 1015756 w 1015756"/>
                  <a:gd name="connsiteY4" fmla="*/ 2067689 h 2236982"/>
                  <a:gd name="connsiteX5" fmla="*/ 846463 w 1015756"/>
                  <a:gd name="connsiteY5" fmla="*/ 2236982 h 2236982"/>
                  <a:gd name="connsiteX6" fmla="*/ 169293 w 1015756"/>
                  <a:gd name="connsiteY6" fmla="*/ 2236982 h 2236982"/>
                  <a:gd name="connsiteX7" fmla="*/ 0 w 1015756"/>
                  <a:gd name="connsiteY7" fmla="*/ 2067689 h 2236982"/>
                  <a:gd name="connsiteX8" fmla="*/ 0 w 1015756"/>
                  <a:gd name="connsiteY8" fmla="*/ 169293 h 2236982"/>
                  <a:gd name="connsiteX0" fmla="*/ 0 w 1016118"/>
                  <a:gd name="connsiteY0" fmla="*/ 169293 h 2236982"/>
                  <a:gd name="connsiteX1" fmla="*/ 169293 w 1016118"/>
                  <a:gd name="connsiteY1" fmla="*/ 0 h 2236982"/>
                  <a:gd name="connsiteX2" fmla="*/ 846463 w 1016118"/>
                  <a:gd name="connsiteY2" fmla="*/ 0 h 2236982"/>
                  <a:gd name="connsiteX3" fmla="*/ 1015756 w 1016118"/>
                  <a:gd name="connsiteY3" fmla="*/ 169293 h 2236982"/>
                  <a:gd name="connsiteX4" fmla="*/ 1015756 w 1016118"/>
                  <a:gd name="connsiteY4" fmla="*/ 2067689 h 2236982"/>
                  <a:gd name="connsiteX5" fmla="*/ 846463 w 1016118"/>
                  <a:gd name="connsiteY5" fmla="*/ 2236982 h 2236982"/>
                  <a:gd name="connsiteX6" fmla="*/ 169293 w 1016118"/>
                  <a:gd name="connsiteY6" fmla="*/ 2236982 h 2236982"/>
                  <a:gd name="connsiteX7" fmla="*/ 0 w 1016118"/>
                  <a:gd name="connsiteY7" fmla="*/ 2067689 h 2236982"/>
                  <a:gd name="connsiteX8" fmla="*/ 0 w 1016118"/>
                  <a:gd name="connsiteY8" fmla="*/ 169293 h 2236982"/>
                  <a:gd name="connsiteX0" fmla="*/ 0 w 1018403"/>
                  <a:gd name="connsiteY0" fmla="*/ 169293 h 2236982"/>
                  <a:gd name="connsiteX1" fmla="*/ 169293 w 1018403"/>
                  <a:gd name="connsiteY1" fmla="*/ 0 h 2236982"/>
                  <a:gd name="connsiteX2" fmla="*/ 846463 w 1018403"/>
                  <a:gd name="connsiteY2" fmla="*/ 0 h 2236982"/>
                  <a:gd name="connsiteX3" fmla="*/ 1015756 w 1018403"/>
                  <a:gd name="connsiteY3" fmla="*/ 169293 h 2236982"/>
                  <a:gd name="connsiteX4" fmla="*/ 1015756 w 1018403"/>
                  <a:gd name="connsiteY4" fmla="*/ 2067689 h 2236982"/>
                  <a:gd name="connsiteX5" fmla="*/ 846463 w 1018403"/>
                  <a:gd name="connsiteY5" fmla="*/ 2236982 h 2236982"/>
                  <a:gd name="connsiteX6" fmla="*/ 169293 w 1018403"/>
                  <a:gd name="connsiteY6" fmla="*/ 2236982 h 2236982"/>
                  <a:gd name="connsiteX7" fmla="*/ 0 w 1018403"/>
                  <a:gd name="connsiteY7" fmla="*/ 2067689 h 2236982"/>
                  <a:gd name="connsiteX8" fmla="*/ 0 w 1018403"/>
                  <a:gd name="connsiteY8" fmla="*/ 169293 h 2236982"/>
                  <a:gd name="connsiteX0" fmla="*/ 0 w 1018403"/>
                  <a:gd name="connsiteY0" fmla="*/ 169293 h 2236982"/>
                  <a:gd name="connsiteX1" fmla="*/ 169293 w 1018403"/>
                  <a:gd name="connsiteY1" fmla="*/ 0 h 2236982"/>
                  <a:gd name="connsiteX2" fmla="*/ 846463 w 1018403"/>
                  <a:gd name="connsiteY2" fmla="*/ 0 h 2236982"/>
                  <a:gd name="connsiteX3" fmla="*/ 1015756 w 1018403"/>
                  <a:gd name="connsiteY3" fmla="*/ 169293 h 2236982"/>
                  <a:gd name="connsiteX4" fmla="*/ 1015756 w 1018403"/>
                  <a:gd name="connsiteY4" fmla="*/ 2067689 h 2236982"/>
                  <a:gd name="connsiteX5" fmla="*/ 846463 w 1018403"/>
                  <a:gd name="connsiteY5" fmla="*/ 2236982 h 2236982"/>
                  <a:gd name="connsiteX6" fmla="*/ 169293 w 1018403"/>
                  <a:gd name="connsiteY6" fmla="*/ 2236982 h 2236982"/>
                  <a:gd name="connsiteX7" fmla="*/ 0 w 1018403"/>
                  <a:gd name="connsiteY7" fmla="*/ 2067689 h 2236982"/>
                  <a:gd name="connsiteX8" fmla="*/ 0 w 1018403"/>
                  <a:gd name="connsiteY8" fmla="*/ 169293 h 2236982"/>
                  <a:gd name="connsiteX0" fmla="*/ 0 w 1018403"/>
                  <a:gd name="connsiteY0" fmla="*/ 169293 h 2236982"/>
                  <a:gd name="connsiteX1" fmla="*/ 169293 w 1018403"/>
                  <a:gd name="connsiteY1" fmla="*/ 0 h 2236982"/>
                  <a:gd name="connsiteX2" fmla="*/ 846463 w 1018403"/>
                  <a:gd name="connsiteY2" fmla="*/ 0 h 2236982"/>
                  <a:gd name="connsiteX3" fmla="*/ 1015756 w 1018403"/>
                  <a:gd name="connsiteY3" fmla="*/ 169293 h 2236982"/>
                  <a:gd name="connsiteX4" fmla="*/ 1015756 w 1018403"/>
                  <a:gd name="connsiteY4" fmla="*/ 2067689 h 2236982"/>
                  <a:gd name="connsiteX5" fmla="*/ 846463 w 1018403"/>
                  <a:gd name="connsiteY5" fmla="*/ 2236982 h 2236982"/>
                  <a:gd name="connsiteX6" fmla="*/ 169293 w 1018403"/>
                  <a:gd name="connsiteY6" fmla="*/ 2236982 h 2236982"/>
                  <a:gd name="connsiteX7" fmla="*/ 0 w 1018403"/>
                  <a:gd name="connsiteY7" fmla="*/ 2067689 h 2236982"/>
                  <a:gd name="connsiteX8" fmla="*/ 0 w 1018403"/>
                  <a:gd name="connsiteY8" fmla="*/ 169293 h 2236982"/>
                  <a:gd name="connsiteX0" fmla="*/ 4512 w 1022915"/>
                  <a:gd name="connsiteY0" fmla="*/ 169293 h 2236982"/>
                  <a:gd name="connsiteX1" fmla="*/ 173805 w 1022915"/>
                  <a:gd name="connsiteY1" fmla="*/ 0 h 2236982"/>
                  <a:gd name="connsiteX2" fmla="*/ 850975 w 1022915"/>
                  <a:gd name="connsiteY2" fmla="*/ 0 h 2236982"/>
                  <a:gd name="connsiteX3" fmla="*/ 1020268 w 1022915"/>
                  <a:gd name="connsiteY3" fmla="*/ 169293 h 2236982"/>
                  <a:gd name="connsiteX4" fmla="*/ 1020268 w 1022915"/>
                  <a:gd name="connsiteY4" fmla="*/ 2067689 h 2236982"/>
                  <a:gd name="connsiteX5" fmla="*/ 850975 w 1022915"/>
                  <a:gd name="connsiteY5" fmla="*/ 2236982 h 2236982"/>
                  <a:gd name="connsiteX6" fmla="*/ 173805 w 1022915"/>
                  <a:gd name="connsiteY6" fmla="*/ 2236982 h 2236982"/>
                  <a:gd name="connsiteX7" fmla="*/ 4512 w 1022915"/>
                  <a:gd name="connsiteY7" fmla="*/ 2067689 h 2236982"/>
                  <a:gd name="connsiteX8" fmla="*/ 4512 w 1022915"/>
                  <a:gd name="connsiteY8" fmla="*/ 169293 h 2236982"/>
                  <a:gd name="connsiteX0" fmla="*/ 5917 w 1024320"/>
                  <a:gd name="connsiteY0" fmla="*/ 169293 h 2236982"/>
                  <a:gd name="connsiteX1" fmla="*/ 175210 w 1024320"/>
                  <a:gd name="connsiteY1" fmla="*/ 0 h 2236982"/>
                  <a:gd name="connsiteX2" fmla="*/ 852380 w 1024320"/>
                  <a:gd name="connsiteY2" fmla="*/ 0 h 2236982"/>
                  <a:gd name="connsiteX3" fmla="*/ 1021673 w 1024320"/>
                  <a:gd name="connsiteY3" fmla="*/ 169293 h 2236982"/>
                  <a:gd name="connsiteX4" fmla="*/ 1021673 w 1024320"/>
                  <a:gd name="connsiteY4" fmla="*/ 2067689 h 2236982"/>
                  <a:gd name="connsiteX5" fmla="*/ 852380 w 1024320"/>
                  <a:gd name="connsiteY5" fmla="*/ 2236982 h 2236982"/>
                  <a:gd name="connsiteX6" fmla="*/ 175210 w 1024320"/>
                  <a:gd name="connsiteY6" fmla="*/ 2236982 h 2236982"/>
                  <a:gd name="connsiteX7" fmla="*/ 5917 w 1024320"/>
                  <a:gd name="connsiteY7" fmla="*/ 2067689 h 2236982"/>
                  <a:gd name="connsiteX8" fmla="*/ 5917 w 1024320"/>
                  <a:gd name="connsiteY8" fmla="*/ 169293 h 2236982"/>
                  <a:gd name="connsiteX0" fmla="*/ 529 w 1018932"/>
                  <a:gd name="connsiteY0" fmla="*/ 169293 h 2236982"/>
                  <a:gd name="connsiteX1" fmla="*/ 169822 w 1018932"/>
                  <a:gd name="connsiteY1" fmla="*/ 0 h 2236982"/>
                  <a:gd name="connsiteX2" fmla="*/ 846992 w 1018932"/>
                  <a:gd name="connsiteY2" fmla="*/ 0 h 2236982"/>
                  <a:gd name="connsiteX3" fmla="*/ 1016285 w 1018932"/>
                  <a:gd name="connsiteY3" fmla="*/ 169293 h 2236982"/>
                  <a:gd name="connsiteX4" fmla="*/ 1016285 w 1018932"/>
                  <a:gd name="connsiteY4" fmla="*/ 2067689 h 2236982"/>
                  <a:gd name="connsiteX5" fmla="*/ 846992 w 1018932"/>
                  <a:gd name="connsiteY5" fmla="*/ 2236982 h 2236982"/>
                  <a:gd name="connsiteX6" fmla="*/ 169822 w 1018932"/>
                  <a:gd name="connsiteY6" fmla="*/ 2236982 h 2236982"/>
                  <a:gd name="connsiteX7" fmla="*/ 529 w 1018932"/>
                  <a:gd name="connsiteY7" fmla="*/ 2067689 h 2236982"/>
                  <a:gd name="connsiteX8" fmla="*/ 529 w 1018932"/>
                  <a:gd name="connsiteY8" fmla="*/ 169293 h 2236982"/>
                  <a:gd name="connsiteX0" fmla="*/ 529 w 1017557"/>
                  <a:gd name="connsiteY0" fmla="*/ 169293 h 2236982"/>
                  <a:gd name="connsiteX1" fmla="*/ 169822 w 1017557"/>
                  <a:gd name="connsiteY1" fmla="*/ 0 h 2236982"/>
                  <a:gd name="connsiteX2" fmla="*/ 846992 w 1017557"/>
                  <a:gd name="connsiteY2" fmla="*/ 0 h 2236982"/>
                  <a:gd name="connsiteX3" fmla="*/ 1016285 w 1017557"/>
                  <a:gd name="connsiteY3" fmla="*/ 169293 h 2236982"/>
                  <a:gd name="connsiteX4" fmla="*/ 1016285 w 1017557"/>
                  <a:gd name="connsiteY4" fmla="*/ 2067689 h 2236982"/>
                  <a:gd name="connsiteX5" fmla="*/ 846992 w 1017557"/>
                  <a:gd name="connsiteY5" fmla="*/ 2236982 h 2236982"/>
                  <a:gd name="connsiteX6" fmla="*/ 169822 w 1017557"/>
                  <a:gd name="connsiteY6" fmla="*/ 2236982 h 2236982"/>
                  <a:gd name="connsiteX7" fmla="*/ 529 w 1017557"/>
                  <a:gd name="connsiteY7" fmla="*/ 2067689 h 2236982"/>
                  <a:gd name="connsiteX8" fmla="*/ 529 w 1017557"/>
                  <a:gd name="connsiteY8" fmla="*/ 169293 h 2236982"/>
                  <a:gd name="connsiteX0" fmla="*/ 529 w 1016285"/>
                  <a:gd name="connsiteY0" fmla="*/ 169535 h 2237224"/>
                  <a:gd name="connsiteX1" fmla="*/ 169822 w 1016285"/>
                  <a:gd name="connsiteY1" fmla="*/ 242 h 2237224"/>
                  <a:gd name="connsiteX2" fmla="*/ 846992 w 1016285"/>
                  <a:gd name="connsiteY2" fmla="*/ 242 h 2237224"/>
                  <a:gd name="connsiteX3" fmla="*/ 1016285 w 1016285"/>
                  <a:gd name="connsiteY3" fmla="*/ 169535 h 2237224"/>
                  <a:gd name="connsiteX4" fmla="*/ 1016285 w 1016285"/>
                  <a:gd name="connsiteY4" fmla="*/ 2067931 h 2237224"/>
                  <a:gd name="connsiteX5" fmla="*/ 846992 w 1016285"/>
                  <a:gd name="connsiteY5" fmla="*/ 2237224 h 2237224"/>
                  <a:gd name="connsiteX6" fmla="*/ 169822 w 1016285"/>
                  <a:gd name="connsiteY6" fmla="*/ 2237224 h 2237224"/>
                  <a:gd name="connsiteX7" fmla="*/ 529 w 1016285"/>
                  <a:gd name="connsiteY7" fmla="*/ 2067931 h 2237224"/>
                  <a:gd name="connsiteX8" fmla="*/ 529 w 1016285"/>
                  <a:gd name="connsiteY8" fmla="*/ 169535 h 223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6285" h="2237224">
                    <a:moveTo>
                      <a:pt x="529" y="169535"/>
                    </a:moveTo>
                    <a:cubicBezTo>
                      <a:pt x="6879" y="-3338"/>
                      <a:pt x="-9401" y="6592"/>
                      <a:pt x="169822" y="242"/>
                    </a:cubicBezTo>
                    <a:lnTo>
                      <a:pt x="846992" y="242"/>
                    </a:lnTo>
                    <a:cubicBezTo>
                      <a:pt x="1010890" y="242"/>
                      <a:pt x="1014507" y="-13679"/>
                      <a:pt x="1016285" y="169535"/>
                    </a:cubicBezTo>
                    <a:lnTo>
                      <a:pt x="1016285" y="2067931"/>
                    </a:lnTo>
                    <a:cubicBezTo>
                      <a:pt x="1013110" y="2231279"/>
                      <a:pt x="1010340" y="2237224"/>
                      <a:pt x="846992" y="2237224"/>
                    </a:cubicBezTo>
                    <a:lnTo>
                      <a:pt x="169822" y="2237224"/>
                    </a:lnTo>
                    <a:cubicBezTo>
                      <a:pt x="3299" y="2237224"/>
                      <a:pt x="-2646" y="2224929"/>
                      <a:pt x="529" y="2067931"/>
                    </a:cubicBezTo>
                    <a:lnTo>
                      <a:pt x="529" y="169535"/>
                    </a:lnTo>
                    <a:close/>
                  </a:path>
                </a:pathLst>
              </a:custGeom>
              <a:solidFill>
                <a:srgbClr val="EFF4FF"/>
              </a:solidFill>
              <a:ln w="952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34B798-D93D-5D58-17D3-D22E91825E32}"/>
                  </a:ext>
                </a:extLst>
              </p:cNvPr>
              <p:cNvSpPr/>
              <p:nvPr/>
            </p:nvSpPr>
            <p:spPr>
              <a:xfrm>
                <a:off x="3749056" y="3176474"/>
                <a:ext cx="2454108" cy="175693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900" dirty="0">
                    <a:solidFill>
                      <a:schemeClr val="bg2">
                        <a:lumMod val="10000"/>
                      </a:schemeClr>
                    </a:solidFill>
                  </a:rPr>
                  <a:t>        données_communes.xlsx </a:t>
                </a:r>
                <a:r>
                  <a:rPr kumimoji="0" lang="fr-FR" sz="7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F2F2F2">
                        <a:lumMod val="10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rPr>
                  <a:t>34 991 lignes</a:t>
                </a:r>
              </a:p>
            </p:txBody>
          </p:sp>
        </p:grpSp>
        <p:pic>
          <p:nvPicPr>
            <p:cNvPr id="11" name="Picture 2" descr="Microsoft Office Excel (2019–present)">
              <a:extLst>
                <a:ext uri="{FF2B5EF4-FFF2-40B4-BE49-F238E27FC236}">
                  <a16:creationId xmlns:a16="http://schemas.microsoft.com/office/drawing/2014/main" id="{B4CE79C3-C4F9-B4CE-59F1-0F4C06B18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104" y="3247318"/>
              <a:ext cx="202326" cy="188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AD36690-9103-F9B7-FBA4-635A671470BF}"/>
              </a:ext>
            </a:extLst>
          </p:cNvPr>
          <p:cNvGrpSpPr/>
          <p:nvPr/>
        </p:nvGrpSpPr>
        <p:grpSpPr>
          <a:xfrm>
            <a:off x="6432095" y="134371"/>
            <a:ext cx="2585218" cy="4725078"/>
            <a:chOff x="6417437" y="189396"/>
            <a:chExt cx="2585218" cy="4725078"/>
          </a:xfrm>
        </p:grpSpPr>
        <p:sp>
          <p:nvSpPr>
            <p:cNvPr id="19" name="Organigramme : Alternative 52">
              <a:extLst>
                <a:ext uri="{FF2B5EF4-FFF2-40B4-BE49-F238E27FC236}">
                  <a16:creationId xmlns:a16="http://schemas.microsoft.com/office/drawing/2014/main" id="{C2FFA101-2F89-CAD7-BD35-8F37A52D2E64}"/>
                </a:ext>
              </a:extLst>
            </p:cNvPr>
            <p:cNvSpPr/>
            <p:nvPr/>
          </p:nvSpPr>
          <p:spPr>
            <a:xfrm>
              <a:off x="6498385" y="189396"/>
              <a:ext cx="2423322" cy="4698003"/>
            </a:xfrm>
            <a:custGeom>
              <a:avLst/>
              <a:gdLst>
                <a:gd name="connsiteX0" fmla="*/ 0 w 1015756"/>
                <a:gd name="connsiteY0" fmla="*/ 169293 h 2236982"/>
                <a:gd name="connsiteX1" fmla="*/ 169293 w 1015756"/>
                <a:gd name="connsiteY1" fmla="*/ 0 h 2236982"/>
                <a:gd name="connsiteX2" fmla="*/ 846463 w 1015756"/>
                <a:gd name="connsiteY2" fmla="*/ 0 h 2236982"/>
                <a:gd name="connsiteX3" fmla="*/ 1015756 w 1015756"/>
                <a:gd name="connsiteY3" fmla="*/ 169293 h 2236982"/>
                <a:gd name="connsiteX4" fmla="*/ 1015756 w 1015756"/>
                <a:gd name="connsiteY4" fmla="*/ 2067689 h 2236982"/>
                <a:gd name="connsiteX5" fmla="*/ 846463 w 1015756"/>
                <a:gd name="connsiteY5" fmla="*/ 2236982 h 2236982"/>
                <a:gd name="connsiteX6" fmla="*/ 169293 w 1015756"/>
                <a:gd name="connsiteY6" fmla="*/ 2236982 h 2236982"/>
                <a:gd name="connsiteX7" fmla="*/ 0 w 1015756"/>
                <a:gd name="connsiteY7" fmla="*/ 2067689 h 2236982"/>
                <a:gd name="connsiteX8" fmla="*/ 0 w 1015756"/>
                <a:gd name="connsiteY8" fmla="*/ 169293 h 2236982"/>
                <a:gd name="connsiteX0" fmla="*/ 98 w 1015854"/>
                <a:gd name="connsiteY0" fmla="*/ 169293 h 2236982"/>
                <a:gd name="connsiteX1" fmla="*/ 169391 w 1015854"/>
                <a:gd name="connsiteY1" fmla="*/ 0 h 2236982"/>
                <a:gd name="connsiteX2" fmla="*/ 846561 w 1015854"/>
                <a:gd name="connsiteY2" fmla="*/ 0 h 2236982"/>
                <a:gd name="connsiteX3" fmla="*/ 1015854 w 1015854"/>
                <a:gd name="connsiteY3" fmla="*/ 169293 h 2236982"/>
                <a:gd name="connsiteX4" fmla="*/ 1015854 w 1015854"/>
                <a:gd name="connsiteY4" fmla="*/ 2067689 h 2236982"/>
                <a:gd name="connsiteX5" fmla="*/ 846561 w 1015854"/>
                <a:gd name="connsiteY5" fmla="*/ 2236982 h 2236982"/>
                <a:gd name="connsiteX6" fmla="*/ 169391 w 1015854"/>
                <a:gd name="connsiteY6" fmla="*/ 2236982 h 2236982"/>
                <a:gd name="connsiteX7" fmla="*/ 98 w 1015854"/>
                <a:gd name="connsiteY7" fmla="*/ 2067689 h 2236982"/>
                <a:gd name="connsiteX8" fmla="*/ 98 w 1015854"/>
                <a:gd name="connsiteY8" fmla="*/ 169293 h 2236982"/>
                <a:gd name="connsiteX0" fmla="*/ 0 w 1015756"/>
                <a:gd name="connsiteY0" fmla="*/ 169293 h 2236982"/>
                <a:gd name="connsiteX1" fmla="*/ 169293 w 1015756"/>
                <a:gd name="connsiteY1" fmla="*/ 0 h 2236982"/>
                <a:gd name="connsiteX2" fmla="*/ 846463 w 1015756"/>
                <a:gd name="connsiteY2" fmla="*/ 0 h 2236982"/>
                <a:gd name="connsiteX3" fmla="*/ 1015756 w 1015756"/>
                <a:gd name="connsiteY3" fmla="*/ 169293 h 2236982"/>
                <a:gd name="connsiteX4" fmla="*/ 1015756 w 1015756"/>
                <a:gd name="connsiteY4" fmla="*/ 2067689 h 2236982"/>
                <a:gd name="connsiteX5" fmla="*/ 846463 w 1015756"/>
                <a:gd name="connsiteY5" fmla="*/ 2236982 h 2236982"/>
                <a:gd name="connsiteX6" fmla="*/ 169293 w 1015756"/>
                <a:gd name="connsiteY6" fmla="*/ 2236982 h 2236982"/>
                <a:gd name="connsiteX7" fmla="*/ 0 w 1015756"/>
                <a:gd name="connsiteY7" fmla="*/ 2067689 h 2236982"/>
                <a:gd name="connsiteX8" fmla="*/ 0 w 1015756"/>
                <a:gd name="connsiteY8" fmla="*/ 169293 h 2236982"/>
                <a:gd name="connsiteX0" fmla="*/ 0 w 1016118"/>
                <a:gd name="connsiteY0" fmla="*/ 169293 h 2236982"/>
                <a:gd name="connsiteX1" fmla="*/ 169293 w 1016118"/>
                <a:gd name="connsiteY1" fmla="*/ 0 h 2236982"/>
                <a:gd name="connsiteX2" fmla="*/ 846463 w 1016118"/>
                <a:gd name="connsiteY2" fmla="*/ 0 h 2236982"/>
                <a:gd name="connsiteX3" fmla="*/ 1015756 w 1016118"/>
                <a:gd name="connsiteY3" fmla="*/ 169293 h 2236982"/>
                <a:gd name="connsiteX4" fmla="*/ 1015756 w 1016118"/>
                <a:gd name="connsiteY4" fmla="*/ 2067689 h 2236982"/>
                <a:gd name="connsiteX5" fmla="*/ 846463 w 1016118"/>
                <a:gd name="connsiteY5" fmla="*/ 2236982 h 2236982"/>
                <a:gd name="connsiteX6" fmla="*/ 169293 w 1016118"/>
                <a:gd name="connsiteY6" fmla="*/ 2236982 h 2236982"/>
                <a:gd name="connsiteX7" fmla="*/ 0 w 1016118"/>
                <a:gd name="connsiteY7" fmla="*/ 2067689 h 2236982"/>
                <a:gd name="connsiteX8" fmla="*/ 0 w 1016118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4512 w 1022915"/>
                <a:gd name="connsiteY0" fmla="*/ 169293 h 2236982"/>
                <a:gd name="connsiteX1" fmla="*/ 173805 w 1022915"/>
                <a:gd name="connsiteY1" fmla="*/ 0 h 2236982"/>
                <a:gd name="connsiteX2" fmla="*/ 850975 w 1022915"/>
                <a:gd name="connsiteY2" fmla="*/ 0 h 2236982"/>
                <a:gd name="connsiteX3" fmla="*/ 1020268 w 1022915"/>
                <a:gd name="connsiteY3" fmla="*/ 169293 h 2236982"/>
                <a:gd name="connsiteX4" fmla="*/ 1020268 w 1022915"/>
                <a:gd name="connsiteY4" fmla="*/ 2067689 h 2236982"/>
                <a:gd name="connsiteX5" fmla="*/ 850975 w 1022915"/>
                <a:gd name="connsiteY5" fmla="*/ 2236982 h 2236982"/>
                <a:gd name="connsiteX6" fmla="*/ 173805 w 1022915"/>
                <a:gd name="connsiteY6" fmla="*/ 2236982 h 2236982"/>
                <a:gd name="connsiteX7" fmla="*/ 4512 w 1022915"/>
                <a:gd name="connsiteY7" fmla="*/ 2067689 h 2236982"/>
                <a:gd name="connsiteX8" fmla="*/ 4512 w 1022915"/>
                <a:gd name="connsiteY8" fmla="*/ 169293 h 2236982"/>
                <a:gd name="connsiteX0" fmla="*/ 5917 w 1024320"/>
                <a:gd name="connsiteY0" fmla="*/ 169293 h 2236982"/>
                <a:gd name="connsiteX1" fmla="*/ 175210 w 1024320"/>
                <a:gd name="connsiteY1" fmla="*/ 0 h 2236982"/>
                <a:gd name="connsiteX2" fmla="*/ 852380 w 1024320"/>
                <a:gd name="connsiteY2" fmla="*/ 0 h 2236982"/>
                <a:gd name="connsiteX3" fmla="*/ 1021673 w 1024320"/>
                <a:gd name="connsiteY3" fmla="*/ 169293 h 2236982"/>
                <a:gd name="connsiteX4" fmla="*/ 1021673 w 1024320"/>
                <a:gd name="connsiteY4" fmla="*/ 2067689 h 2236982"/>
                <a:gd name="connsiteX5" fmla="*/ 852380 w 1024320"/>
                <a:gd name="connsiteY5" fmla="*/ 2236982 h 2236982"/>
                <a:gd name="connsiteX6" fmla="*/ 175210 w 1024320"/>
                <a:gd name="connsiteY6" fmla="*/ 2236982 h 2236982"/>
                <a:gd name="connsiteX7" fmla="*/ 5917 w 1024320"/>
                <a:gd name="connsiteY7" fmla="*/ 2067689 h 2236982"/>
                <a:gd name="connsiteX8" fmla="*/ 5917 w 1024320"/>
                <a:gd name="connsiteY8" fmla="*/ 169293 h 2236982"/>
                <a:gd name="connsiteX0" fmla="*/ 529 w 1018932"/>
                <a:gd name="connsiteY0" fmla="*/ 169293 h 2236982"/>
                <a:gd name="connsiteX1" fmla="*/ 169822 w 1018932"/>
                <a:gd name="connsiteY1" fmla="*/ 0 h 2236982"/>
                <a:gd name="connsiteX2" fmla="*/ 846992 w 1018932"/>
                <a:gd name="connsiteY2" fmla="*/ 0 h 2236982"/>
                <a:gd name="connsiteX3" fmla="*/ 1016285 w 1018932"/>
                <a:gd name="connsiteY3" fmla="*/ 169293 h 2236982"/>
                <a:gd name="connsiteX4" fmla="*/ 1016285 w 1018932"/>
                <a:gd name="connsiteY4" fmla="*/ 2067689 h 2236982"/>
                <a:gd name="connsiteX5" fmla="*/ 846992 w 1018932"/>
                <a:gd name="connsiteY5" fmla="*/ 2236982 h 2236982"/>
                <a:gd name="connsiteX6" fmla="*/ 169822 w 1018932"/>
                <a:gd name="connsiteY6" fmla="*/ 2236982 h 2236982"/>
                <a:gd name="connsiteX7" fmla="*/ 529 w 1018932"/>
                <a:gd name="connsiteY7" fmla="*/ 2067689 h 2236982"/>
                <a:gd name="connsiteX8" fmla="*/ 529 w 1018932"/>
                <a:gd name="connsiteY8" fmla="*/ 169293 h 22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8932" h="2236982">
                  <a:moveTo>
                    <a:pt x="529" y="169293"/>
                  </a:moveTo>
                  <a:cubicBezTo>
                    <a:pt x="6879" y="-3580"/>
                    <a:pt x="-9401" y="6350"/>
                    <a:pt x="169822" y="0"/>
                  </a:cubicBezTo>
                  <a:lnTo>
                    <a:pt x="846992" y="0"/>
                  </a:lnTo>
                  <a:cubicBezTo>
                    <a:pt x="1032565" y="0"/>
                    <a:pt x="1022635" y="2770"/>
                    <a:pt x="1016285" y="169293"/>
                  </a:cubicBezTo>
                  <a:lnTo>
                    <a:pt x="1016285" y="2067689"/>
                  </a:lnTo>
                  <a:cubicBezTo>
                    <a:pt x="1013110" y="2231037"/>
                    <a:pt x="1010340" y="2236982"/>
                    <a:pt x="846992" y="2236982"/>
                  </a:cubicBezTo>
                  <a:lnTo>
                    <a:pt x="169822" y="2236982"/>
                  </a:lnTo>
                  <a:cubicBezTo>
                    <a:pt x="3299" y="2236982"/>
                    <a:pt x="-2646" y="2224687"/>
                    <a:pt x="529" y="2067689"/>
                  </a:cubicBezTo>
                  <a:lnTo>
                    <a:pt x="529" y="169293"/>
                  </a:lnTo>
                  <a:close/>
                </a:path>
              </a:pathLst>
            </a:custGeom>
            <a:solidFill>
              <a:srgbClr val="EFF4FF"/>
            </a:solidFill>
            <a:ln w="952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173532-77F9-EF08-8CB7-7ABEDBA58825}"/>
                </a:ext>
              </a:extLst>
            </p:cNvPr>
            <p:cNvSpPr/>
            <p:nvPr/>
          </p:nvSpPr>
          <p:spPr>
            <a:xfrm>
              <a:off x="6417437" y="216471"/>
              <a:ext cx="2585218" cy="469800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900" dirty="0">
                  <a:solidFill>
                    <a:schemeClr val="bg2">
                      <a:lumMod val="10000"/>
                    </a:schemeClr>
                  </a:solidFill>
                </a:rPr>
                <a:t>référentiel_géographique.xlsx</a:t>
              </a:r>
            </a:p>
            <a:p>
              <a:pPr algn="ctr"/>
              <a:r>
                <a:rPr lang="fr-FR" sz="700" i="1" dirty="0">
                  <a:solidFill>
                    <a:schemeClr val="bg2">
                      <a:lumMod val="10000"/>
                    </a:schemeClr>
                  </a:solidFill>
                </a:rPr>
                <a:t>38 916 lignes</a:t>
              </a:r>
            </a:p>
          </p:txBody>
        </p:sp>
      </p:grp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EE90054E-C199-F05D-F427-5A982FC50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41732"/>
              </p:ext>
            </p:extLst>
          </p:nvPr>
        </p:nvGraphicFramePr>
        <p:xfrm>
          <a:off x="6625411" y="464711"/>
          <a:ext cx="2198586" cy="4273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145">
                  <a:extLst>
                    <a:ext uri="{9D8B030D-6E8A-4147-A177-3AD203B41FA5}">
                      <a16:colId xmlns:a16="http://schemas.microsoft.com/office/drawing/2014/main" val="1974306635"/>
                    </a:ext>
                  </a:extLst>
                </a:gridCol>
                <a:gridCol w="1353441">
                  <a:extLst>
                    <a:ext uri="{9D8B030D-6E8A-4147-A177-3AD203B41FA5}">
                      <a16:colId xmlns:a16="http://schemas.microsoft.com/office/drawing/2014/main" val="2020583476"/>
                    </a:ext>
                  </a:extLst>
                </a:gridCol>
              </a:tblGrid>
              <a:tr h="17039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Nom de colonne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Exemple de valeurs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76798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regrgp_nom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Province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648125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reg_nom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Auvergne-Rhône-Alpes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913318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reg_nom_old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Rhône-Alpes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803222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aca_nom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Lyon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62782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dep_nom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Ain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50966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com_code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01004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345500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com_code1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1004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871641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com_code2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1004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124107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com_id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C01004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426378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com_nom_maj_court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AMBERIEU EN BUGEY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56323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com_nom_maj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AMBERIEU-EN-BUGEY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54875"/>
                  </a:ext>
                </a:extLst>
              </a:tr>
              <a:tr h="975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com_nom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Ambérieu-en-Bugey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066410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uu_code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1303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282841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uu_id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UU01303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117601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uucr_id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UU01303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755524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uucr_nom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Ambérieu-en-Bugey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432986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ze_id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ZE8201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777631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dep_code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730662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dep_id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D001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53410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dep_nom_num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Ain (01)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201634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dep_num_nom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01 - Ain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191154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aca_code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965121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aca_id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A10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517877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reg_code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84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261365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reg_id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R84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471314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reg_code_old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82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25925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reg_id_old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R82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474921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fd_id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FD111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714045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fr_id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FR11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43419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fe_id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FE1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34258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uu_id_99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UU01303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096229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au_code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743265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au_id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AU002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527874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auc_id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AU002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092787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auc_nom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Lyon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43237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uu_id_10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UU01302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714637"/>
                  </a:ext>
                </a:extLst>
              </a:tr>
              <a:tr h="8881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geolocalisation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45.9608475114,5.3729257777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65099"/>
                  </a:ext>
                </a:extLst>
              </a:tr>
            </a:tbl>
          </a:graphicData>
        </a:graphic>
      </p:graphicFrame>
      <p:grpSp>
        <p:nvGrpSpPr>
          <p:cNvPr id="18" name="Groupe 17">
            <a:extLst>
              <a:ext uri="{FF2B5EF4-FFF2-40B4-BE49-F238E27FC236}">
                <a16:creationId xmlns:a16="http://schemas.microsoft.com/office/drawing/2014/main" id="{FFF04BDD-B605-CC64-9BD4-75B20DF875EB}"/>
              </a:ext>
            </a:extLst>
          </p:cNvPr>
          <p:cNvGrpSpPr/>
          <p:nvPr/>
        </p:nvGrpSpPr>
        <p:grpSpPr>
          <a:xfrm>
            <a:off x="221885" y="717568"/>
            <a:ext cx="2454110" cy="4068066"/>
            <a:chOff x="221885" y="717568"/>
            <a:chExt cx="2454110" cy="4068066"/>
          </a:xfrm>
        </p:grpSpPr>
        <p:sp>
          <p:nvSpPr>
            <p:cNvPr id="16" name="Organigramme : Alternative 52">
              <a:extLst>
                <a:ext uri="{FF2B5EF4-FFF2-40B4-BE49-F238E27FC236}">
                  <a16:creationId xmlns:a16="http://schemas.microsoft.com/office/drawing/2014/main" id="{66B7058E-B858-F977-5EFB-63473F57B855}"/>
                </a:ext>
              </a:extLst>
            </p:cNvPr>
            <p:cNvSpPr/>
            <p:nvPr/>
          </p:nvSpPr>
          <p:spPr>
            <a:xfrm>
              <a:off x="320003" y="717568"/>
              <a:ext cx="2268733" cy="3964122"/>
            </a:xfrm>
            <a:custGeom>
              <a:avLst/>
              <a:gdLst>
                <a:gd name="connsiteX0" fmla="*/ 0 w 1015756"/>
                <a:gd name="connsiteY0" fmla="*/ 169293 h 2236982"/>
                <a:gd name="connsiteX1" fmla="*/ 169293 w 1015756"/>
                <a:gd name="connsiteY1" fmla="*/ 0 h 2236982"/>
                <a:gd name="connsiteX2" fmla="*/ 846463 w 1015756"/>
                <a:gd name="connsiteY2" fmla="*/ 0 h 2236982"/>
                <a:gd name="connsiteX3" fmla="*/ 1015756 w 1015756"/>
                <a:gd name="connsiteY3" fmla="*/ 169293 h 2236982"/>
                <a:gd name="connsiteX4" fmla="*/ 1015756 w 1015756"/>
                <a:gd name="connsiteY4" fmla="*/ 2067689 h 2236982"/>
                <a:gd name="connsiteX5" fmla="*/ 846463 w 1015756"/>
                <a:gd name="connsiteY5" fmla="*/ 2236982 h 2236982"/>
                <a:gd name="connsiteX6" fmla="*/ 169293 w 1015756"/>
                <a:gd name="connsiteY6" fmla="*/ 2236982 h 2236982"/>
                <a:gd name="connsiteX7" fmla="*/ 0 w 1015756"/>
                <a:gd name="connsiteY7" fmla="*/ 2067689 h 2236982"/>
                <a:gd name="connsiteX8" fmla="*/ 0 w 1015756"/>
                <a:gd name="connsiteY8" fmla="*/ 169293 h 2236982"/>
                <a:gd name="connsiteX0" fmla="*/ 98 w 1015854"/>
                <a:gd name="connsiteY0" fmla="*/ 169293 h 2236982"/>
                <a:gd name="connsiteX1" fmla="*/ 169391 w 1015854"/>
                <a:gd name="connsiteY1" fmla="*/ 0 h 2236982"/>
                <a:gd name="connsiteX2" fmla="*/ 846561 w 1015854"/>
                <a:gd name="connsiteY2" fmla="*/ 0 h 2236982"/>
                <a:gd name="connsiteX3" fmla="*/ 1015854 w 1015854"/>
                <a:gd name="connsiteY3" fmla="*/ 169293 h 2236982"/>
                <a:gd name="connsiteX4" fmla="*/ 1015854 w 1015854"/>
                <a:gd name="connsiteY4" fmla="*/ 2067689 h 2236982"/>
                <a:gd name="connsiteX5" fmla="*/ 846561 w 1015854"/>
                <a:gd name="connsiteY5" fmla="*/ 2236982 h 2236982"/>
                <a:gd name="connsiteX6" fmla="*/ 169391 w 1015854"/>
                <a:gd name="connsiteY6" fmla="*/ 2236982 h 2236982"/>
                <a:gd name="connsiteX7" fmla="*/ 98 w 1015854"/>
                <a:gd name="connsiteY7" fmla="*/ 2067689 h 2236982"/>
                <a:gd name="connsiteX8" fmla="*/ 98 w 1015854"/>
                <a:gd name="connsiteY8" fmla="*/ 169293 h 2236982"/>
                <a:gd name="connsiteX0" fmla="*/ 0 w 1015756"/>
                <a:gd name="connsiteY0" fmla="*/ 169293 h 2236982"/>
                <a:gd name="connsiteX1" fmla="*/ 169293 w 1015756"/>
                <a:gd name="connsiteY1" fmla="*/ 0 h 2236982"/>
                <a:gd name="connsiteX2" fmla="*/ 846463 w 1015756"/>
                <a:gd name="connsiteY2" fmla="*/ 0 h 2236982"/>
                <a:gd name="connsiteX3" fmla="*/ 1015756 w 1015756"/>
                <a:gd name="connsiteY3" fmla="*/ 169293 h 2236982"/>
                <a:gd name="connsiteX4" fmla="*/ 1015756 w 1015756"/>
                <a:gd name="connsiteY4" fmla="*/ 2067689 h 2236982"/>
                <a:gd name="connsiteX5" fmla="*/ 846463 w 1015756"/>
                <a:gd name="connsiteY5" fmla="*/ 2236982 h 2236982"/>
                <a:gd name="connsiteX6" fmla="*/ 169293 w 1015756"/>
                <a:gd name="connsiteY6" fmla="*/ 2236982 h 2236982"/>
                <a:gd name="connsiteX7" fmla="*/ 0 w 1015756"/>
                <a:gd name="connsiteY7" fmla="*/ 2067689 h 2236982"/>
                <a:gd name="connsiteX8" fmla="*/ 0 w 1015756"/>
                <a:gd name="connsiteY8" fmla="*/ 169293 h 2236982"/>
                <a:gd name="connsiteX0" fmla="*/ 0 w 1016118"/>
                <a:gd name="connsiteY0" fmla="*/ 169293 h 2236982"/>
                <a:gd name="connsiteX1" fmla="*/ 169293 w 1016118"/>
                <a:gd name="connsiteY1" fmla="*/ 0 h 2236982"/>
                <a:gd name="connsiteX2" fmla="*/ 846463 w 1016118"/>
                <a:gd name="connsiteY2" fmla="*/ 0 h 2236982"/>
                <a:gd name="connsiteX3" fmla="*/ 1015756 w 1016118"/>
                <a:gd name="connsiteY3" fmla="*/ 169293 h 2236982"/>
                <a:gd name="connsiteX4" fmla="*/ 1015756 w 1016118"/>
                <a:gd name="connsiteY4" fmla="*/ 2067689 h 2236982"/>
                <a:gd name="connsiteX5" fmla="*/ 846463 w 1016118"/>
                <a:gd name="connsiteY5" fmla="*/ 2236982 h 2236982"/>
                <a:gd name="connsiteX6" fmla="*/ 169293 w 1016118"/>
                <a:gd name="connsiteY6" fmla="*/ 2236982 h 2236982"/>
                <a:gd name="connsiteX7" fmla="*/ 0 w 1016118"/>
                <a:gd name="connsiteY7" fmla="*/ 2067689 h 2236982"/>
                <a:gd name="connsiteX8" fmla="*/ 0 w 1016118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4512 w 1022915"/>
                <a:gd name="connsiteY0" fmla="*/ 169293 h 2236982"/>
                <a:gd name="connsiteX1" fmla="*/ 173805 w 1022915"/>
                <a:gd name="connsiteY1" fmla="*/ 0 h 2236982"/>
                <a:gd name="connsiteX2" fmla="*/ 850975 w 1022915"/>
                <a:gd name="connsiteY2" fmla="*/ 0 h 2236982"/>
                <a:gd name="connsiteX3" fmla="*/ 1020268 w 1022915"/>
                <a:gd name="connsiteY3" fmla="*/ 169293 h 2236982"/>
                <a:gd name="connsiteX4" fmla="*/ 1020268 w 1022915"/>
                <a:gd name="connsiteY4" fmla="*/ 2067689 h 2236982"/>
                <a:gd name="connsiteX5" fmla="*/ 850975 w 1022915"/>
                <a:gd name="connsiteY5" fmla="*/ 2236982 h 2236982"/>
                <a:gd name="connsiteX6" fmla="*/ 173805 w 1022915"/>
                <a:gd name="connsiteY6" fmla="*/ 2236982 h 2236982"/>
                <a:gd name="connsiteX7" fmla="*/ 4512 w 1022915"/>
                <a:gd name="connsiteY7" fmla="*/ 2067689 h 2236982"/>
                <a:gd name="connsiteX8" fmla="*/ 4512 w 1022915"/>
                <a:gd name="connsiteY8" fmla="*/ 169293 h 2236982"/>
                <a:gd name="connsiteX0" fmla="*/ 5917 w 1024320"/>
                <a:gd name="connsiteY0" fmla="*/ 169293 h 2236982"/>
                <a:gd name="connsiteX1" fmla="*/ 175210 w 1024320"/>
                <a:gd name="connsiteY1" fmla="*/ 0 h 2236982"/>
                <a:gd name="connsiteX2" fmla="*/ 852380 w 1024320"/>
                <a:gd name="connsiteY2" fmla="*/ 0 h 2236982"/>
                <a:gd name="connsiteX3" fmla="*/ 1021673 w 1024320"/>
                <a:gd name="connsiteY3" fmla="*/ 169293 h 2236982"/>
                <a:gd name="connsiteX4" fmla="*/ 1021673 w 1024320"/>
                <a:gd name="connsiteY4" fmla="*/ 2067689 h 2236982"/>
                <a:gd name="connsiteX5" fmla="*/ 852380 w 1024320"/>
                <a:gd name="connsiteY5" fmla="*/ 2236982 h 2236982"/>
                <a:gd name="connsiteX6" fmla="*/ 175210 w 1024320"/>
                <a:gd name="connsiteY6" fmla="*/ 2236982 h 2236982"/>
                <a:gd name="connsiteX7" fmla="*/ 5917 w 1024320"/>
                <a:gd name="connsiteY7" fmla="*/ 2067689 h 2236982"/>
                <a:gd name="connsiteX8" fmla="*/ 5917 w 1024320"/>
                <a:gd name="connsiteY8" fmla="*/ 169293 h 2236982"/>
                <a:gd name="connsiteX0" fmla="*/ 529 w 1018932"/>
                <a:gd name="connsiteY0" fmla="*/ 169293 h 2236982"/>
                <a:gd name="connsiteX1" fmla="*/ 169822 w 1018932"/>
                <a:gd name="connsiteY1" fmla="*/ 0 h 2236982"/>
                <a:gd name="connsiteX2" fmla="*/ 846992 w 1018932"/>
                <a:gd name="connsiteY2" fmla="*/ 0 h 2236982"/>
                <a:gd name="connsiteX3" fmla="*/ 1016285 w 1018932"/>
                <a:gd name="connsiteY3" fmla="*/ 169293 h 2236982"/>
                <a:gd name="connsiteX4" fmla="*/ 1016285 w 1018932"/>
                <a:gd name="connsiteY4" fmla="*/ 2067689 h 2236982"/>
                <a:gd name="connsiteX5" fmla="*/ 846992 w 1018932"/>
                <a:gd name="connsiteY5" fmla="*/ 2236982 h 2236982"/>
                <a:gd name="connsiteX6" fmla="*/ 169822 w 1018932"/>
                <a:gd name="connsiteY6" fmla="*/ 2236982 h 2236982"/>
                <a:gd name="connsiteX7" fmla="*/ 529 w 1018932"/>
                <a:gd name="connsiteY7" fmla="*/ 2067689 h 2236982"/>
                <a:gd name="connsiteX8" fmla="*/ 529 w 1018932"/>
                <a:gd name="connsiteY8" fmla="*/ 169293 h 22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8932" h="2236982">
                  <a:moveTo>
                    <a:pt x="529" y="169293"/>
                  </a:moveTo>
                  <a:cubicBezTo>
                    <a:pt x="6879" y="-3580"/>
                    <a:pt x="-9401" y="6350"/>
                    <a:pt x="169822" y="0"/>
                  </a:cubicBezTo>
                  <a:lnTo>
                    <a:pt x="846992" y="0"/>
                  </a:lnTo>
                  <a:cubicBezTo>
                    <a:pt x="1032565" y="0"/>
                    <a:pt x="1022635" y="2770"/>
                    <a:pt x="1016285" y="169293"/>
                  </a:cubicBezTo>
                  <a:lnTo>
                    <a:pt x="1016285" y="2067689"/>
                  </a:lnTo>
                  <a:cubicBezTo>
                    <a:pt x="1013110" y="2231037"/>
                    <a:pt x="1010340" y="2236982"/>
                    <a:pt x="846992" y="2236982"/>
                  </a:cubicBezTo>
                  <a:lnTo>
                    <a:pt x="169822" y="2236982"/>
                  </a:lnTo>
                  <a:cubicBezTo>
                    <a:pt x="3299" y="2236982"/>
                    <a:pt x="-2646" y="2224687"/>
                    <a:pt x="529" y="2067689"/>
                  </a:cubicBezTo>
                  <a:lnTo>
                    <a:pt x="529" y="169293"/>
                  </a:lnTo>
                  <a:close/>
                </a:path>
              </a:pathLst>
            </a:custGeom>
            <a:solidFill>
              <a:srgbClr val="EFF4FF"/>
            </a:solidFill>
            <a:ln w="952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867B03F-EE52-A795-45E8-FC33AFF9B921}"/>
                </a:ext>
              </a:extLst>
            </p:cNvPr>
            <p:cNvSpPr/>
            <p:nvPr/>
          </p:nvSpPr>
          <p:spPr>
            <a:xfrm>
              <a:off x="221885" y="739283"/>
              <a:ext cx="2454110" cy="404635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900" dirty="0">
                  <a:solidFill>
                    <a:schemeClr val="bg2">
                      <a:lumMod val="10000"/>
                    </a:schemeClr>
                  </a:solidFill>
                </a:rPr>
                <a:t>valeurs_foncières.xlsx</a:t>
              </a:r>
            </a:p>
            <a:p>
              <a:pPr algn="ctr"/>
              <a:r>
                <a:rPr lang="fr-FR" sz="700" i="1" dirty="0">
                  <a:solidFill>
                    <a:schemeClr val="bg2">
                      <a:lumMod val="10000"/>
                    </a:schemeClr>
                  </a:solidFill>
                </a:rPr>
                <a:t>34 169 lignes</a:t>
              </a:r>
            </a:p>
          </p:txBody>
        </p:sp>
      </p:grp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3489F6A-1F19-F001-D1A7-EB6640125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459842"/>
              </p:ext>
            </p:extLst>
          </p:nvPr>
        </p:nvGraphicFramePr>
        <p:xfrm>
          <a:off x="4008256" y="3486929"/>
          <a:ext cx="2117638" cy="1294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982003356"/>
                    </a:ext>
                  </a:extLst>
                </a:gridCol>
                <a:gridCol w="1292138">
                  <a:extLst>
                    <a:ext uri="{9D8B030D-6E8A-4147-A177-3AD203B41FA5}">
                      <a16:colId xmlns:a16="http://schemas.microsoft.com/office/drawing/2014/main" val="2187844732"/>
                    </a:ext>
                  </a:extLst>
                </a:gridCol>
              </a:tblGrid>
              <a:tr h="180825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Nom de colonne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Exemple de valeurs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888022"/>
                  </a:ext>
                </a:extLst>
              </a:tr>
              <a:tr h="1105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CODREG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84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300389"/>
                  </a:ext>
                </a:extLst>
              </a:tr>
              <a:tr h="1105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CODDEP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01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23876"/>
                  </a:ext>
                </a:extLst>
              </a:tr>
              <a:tr h="1105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CODARR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02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860611"/>
                  </a:ext>
                </a:extLst>
              </a:tr>
              <a:tr h="1105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CODCAN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08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86048"/>
                  </a:ext>
                </a:extLst>
              </a:tr>
              <a:tr h="1105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CODCOM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001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699658"/>
                  </a:ext>
                </a:extLst>
              </a:tr>
              <a:tr h="184130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COM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L'Abergement-Clémenciat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88159"/>
                  </a:ext>
                </a:extLst>
              </a:tr>
              <a:tr h="1105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PMUN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779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080524"/>
                  </a:ext>
                </a:extLst>
              </a:tr>
              <a:tr h="1105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PCAP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19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307787"/>
                  </a:ext>
                </a:extLst>
              </a:tr>
              <a:tr h="109569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PTOT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798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405076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9AC08870-F671-C83F-26AD-78BE6082A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56048"/>
              </p:ext>
            </p:extLst>
          </p:nvPr>
        </p:nvGraphicFramePr>
        <p:xfrm>
          <a:off x="417091" y="1096144"/>
          <a:ext cx="2094879" cy="3434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888">
                  <a:extLst>
                    <a:ext uri="{9D8B030D-6E8A-4147-A177-3AD203B41FA5}">
                      <a16:colId xmlns:a16="http://schemas.microsoft.com/office/drawing/2014/main" val="2982003356"/>
                    </a:ext>
                  </a:extLst>
                </a:gridCol>
                <a:gridCol w="995991">
                  <a:extLst>
                    <a:ext uri="{9D8B030D-6E8A-4147-A177-3AD203B41FA5}">
                      <a16:colId xmlns:a16="http://schemas.microsoft.com/office/drawing/2014/main" val="2187844732"/>
                    </a:ext>
                  </a:extLst>
                </a:gridCol>
              </a:tblGrid>
              <a:tr h="178176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Nom de colonne (non vides)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Exemple de valeurs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34538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No disposition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300389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Date mutation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2020/01/08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23876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Nature mutation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Vente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860611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Valeur </a:t>
                      </a:r>
                      <a:r>
                        <a:rPr lang="fr-FR" sz="700" b="1" i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fonciere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283000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86048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No voie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123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699658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B/T/Q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B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322546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Code type de voie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88159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Type de voie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AV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080524"/>
                  </a:ext>
                </a:extLst>
              </a:tr>
              <a:tr h="6906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Code voie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905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307787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Voie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SAINT MICHEL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405076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Code ID commune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1357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29007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Code postal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45160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259558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Commune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OLIVET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823716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Code </a:t>
                      </a:r>
                      <a:r>
                        <a:rPr lang="fr-FR" sz="700" b="1" i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departement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45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260252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Code commune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232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866831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Section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BK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847556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No plan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281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048816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1er lot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123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73279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Surface Carrez du 1er lot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116,72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895118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Nombre de lots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790907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Code type local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17512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700" b="1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Type local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700" b="1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Maison</a:t>
                      </a: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948129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700" b="1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Surface </a:t>
                      </a:r>
                      <a:r>
                        <a:rPr lang="fr-FR" sz="700" b="1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reelle</a:t>
                      </a:r>
                      <a:r>
                        <a:rPr lang="fr-FR" sz="700" b="1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fr-FR" sz="700" b="1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bati</a:t>
                      </a:r>
                      <a:endParaRPr lang="fr-FR" sz="700" b="1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700" b="1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109</a:t>
                      </a: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721361"/>
                  </a:ext>
                </a:extLst>
              </a:tr>
              <a:tr h="10355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Nombre </a:t>
                      </a:r>
                      <a:r>
                        <a:rPr lang="fr-FR" sz="700" b="1" i="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pieces</a:t>
                      </a:r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principales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907222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Nature culture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AG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31940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Nature culture speciale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IMM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76227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Surface terrain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1112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02988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rgbClr val="C00000"/>
                          </a:solidFill>
                          <a:effectLst/>
                        </a:rPr>
                        <a:t>Nom de l'</a:t>
                      </a:r>
                      <a:r>
                        <a:rPr lang="fr-FR" sz="700" b="1" i="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acquereur</a:t>
                      </a:r>
                      <a:endParaRPr lang="fr-FR" sz="700" b="1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rgbClr val="C00000"/>
                          </a:solidFill>
                          <a:effectLst/>
                        </a:rPr>
                        <a:t>DUPONT</a:t>
                      </a:r>
                      <a:endParaRPr lang="fr-FR" sz="700" b="1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014264"/>
                  </a:ext>
                </a:extLst>
              </a:tr>
            </a:tbl>
          </a:graphicData>
        </a:graphic>
      </p:graphicFrame>
      <p:sp>
        <p:nvSpPr>
          <p:cNvPr id="7" name="Nuage 6">
            <a:extLst>
              <a:ext uri="{FF2B5EF4-FFF2-40B4-BE49-F238E27FC236}">
                <a16:creationId xmlns:a16="http://schemas.microsoft.com/office/drawing/2014/main" id="{CF0B4446-A051-A2D2-D27B-AC883C475DA3}"/>
              </a:ext>
            </a:extLst>
          </p:cNvPr>
          <p:cNvSpPr/>
          <p:nvPr/>
        </p:nvSpPr>
        <p:spPr>
          <a:xfrm>
            <a:off x="2269381" y="3906949"/>
            <a:ext cx="1241396" cy="774740"/>
          </a:xfrm>
          <a:prstGeom prst="cloud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>
                    <a:lumMod val="50000"/>
                  </a:schemeClr>
                </a:solidFill>
              </a:rPr>
              <a:t>RGPD : Nom acquéreur à supprimer des données</a:t>
            </a:r>
          </a:p>
        </p:txBody>
      </p:sp>
      <p:sp>
        <p:nvSpPr>
          <p:cNvPr id="9" name="Google Shape;276;p35">
            <a:extLst>
              <a:ext uri="{FF2B5EF4-FFF2-40B4-BE49-F238E27FC236}">
                <a16:creationId xmlns:a16="http://schemas.microsoft.com/office/drawing/2014/main" id="{5FC310C5-4C29-E1D1-17E0-14DA185E6723}"/>
              </a:ext>
            </a:extLst>
          </p:cNvPr>
          <p:cNvSpPr txBox="1">
            <a:spLocks/>
          </p:cNvSpPr>
          <p:nvPr/>
        </p:nvSpPr>
        <p:spPr>
          <a:xfrm>
            <a:off x="389007" y="156772"/>
            <a:ext cx="6011667" cy="42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700" b="0" dirty="0"/>
              <a:t>1. Données initiales et conformité RGPD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5DDCF19-8AAC-0E6A-ABFC-6ED8BCFF80C8}"/>
              </a:ext>
            </a:extLst>
          </p:cNvPr>
          <p:cNvSpPr txBox="1"/>
          <p:nvPr/>
        </p:nvSpPr>
        <p:spPr>
          <a:xfrm>
            <a:off x="2803009" y="737005"/>
            <a:ext cx="3409484" cy="237191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200" dirty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3 tables </a:t>
            </a:r>
            <a:r>
              <a:rPr lang="fr-FR" sz="800" b="1" dirty="0">
                <a:solidFill>
                  <a:schemeClr val="tx1">
                    <a:lumMod val="50000"/>
                  </a:schemeClr>
                </a:solidFill>
              </a:rPr>
              <a:t>issues des données gouvernementales </a:t>
            </a:r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800" b="1" dirty="0">
                <a:solidFill>
                  <a:schemeClr val="tx1">
                    <a:lumMod val="50000"/>
                  </a:schemeClr>
                </a:solidFill>
              </a:rPr>
              <a:t>‘</a:t>
            </a:r>
            <a:r>
              <a:rPr lang="fr-FR" sz="800" b="1" dirty="0" err="1">
                <a:solidFill>
                  <a:schemeClr val="tx1">
                    <a:lumMod val="50000"/>
                  </a:schemeClr>
                </a:solidFill>
              </a:rPr>
              <a:t>Valeurs_foncières</a:t>
            </a:r>
            <a:r>
              <a:rPr lang="fr-FR" sz="800" b="1" dirty="0">
                <a:solidFill>
                  <a:schemeClr val="tx1">
                    <a:lumMod val="50000"/>
                  </a:schemeClr>
                </a:solidFill>
              </a:rPr>
              <a:t>’</a:t>
            </a:r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, décrivant les transactions immobilières enregistrées par notaires (ici sur le 1</a:t>
            </a:r>
            <a:r>
              <a:rPr lang="fr-FR" sz="800" baseline="30000" dirty="0">
                <a:solidFill>
                  <a:schemeClr val="tx1">
                    <a:lumMod val="50000"/>
                  </a:schemeClr>
                </a:solidFill>
              </a:rPr>
              <a:t>er</a:t>
            </a:r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 semestre 2020) avec</a:t>
            </a:r>
          </a:p>
          <a:p>
            <a:pPr marL="358775" lvl="3" indent="-171450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le prix et la date de vente et </a:t>
            </a:r>
            <a:r>
              <a:rPr lang="fr-FR" sz="800" u="sng" dirty="0">
                <a:solidFill>
                  <a:schemeClr val="tx1">
                    <a:lumMod val="50000"/>
                  </a:schemeClr>
                </a:solidFill>
              </a:rPr>
              <a:t>le nom de l’acquéreur</a:t>
            </a:r>
          </a:p>
          <a:p>
            <a:pPr marL="358775" lvl="3" indent="-171450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les caractéristiques de construction et d’urbanisme du bien (ou du 1</a:t>
            </a:r>
            <a:r>
              <a:rPr lang="fr-FR" sz="800" baseline="30000" dirty="0">
                <a:solidFill>
                  <a:schemeClr val="tx1">
                    <a:lumMod val="50000"/>
                  </a:schemeClr>
                </a:solidFill>
              </a:rPr>
              <a:t>er</a:t>
            </a:r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 lot de chaque vente en cas de vente en bloc)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800" b="1" dirty="0">
                <a:solidFill>
                  <a:schemeClr val="tx1">
                    <a:lumMod val="50000"/>
                  </a:schemeClr>
                </a:solidFill>
              </a:rPr>
              <a:t>‘</a:t>
            </a:r>
            <a:r>
              <a:rPr lang="fr-FR" sz="800" b="1" dirty="0" err="1">
                <a:solidFill>
                  <a:schemeClr val="tx1">
                    <a:lumMod val="50000"/>
                  </a:schemeClr>
                </a:solidFill>
              </a:rPr>
              <a:t>Référentiel_géographique</a:t>
            </a:r>
            <a:r>
              <a:rPr lang="fr-FR" sz="800" b="1" dirty="0">
                <a:solidFill>
                  <a:schemeClr val="tx1">
                    <a:lumMod val="50000"/>
                  </a:schemeClr>
                </a:solidFill>
              </a:rPr>
              <a:t>’</a:t>
            </a:r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, décrivant de multiples données géographiques et administratives pour chaque commune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800" b="1" dirty="0">
                <a:solidFill>
                  <a:schemeClr val="tx1">
                    <a:lumMod val="50000"/>
                  </a:schemeClr>
                </a:solidFill>
              </a:rPr>
              <a:t>‘</a:t>
            </a:r>
            <a:r>
              <a:rPr lang="fr-FR" sz="800" b="1" dirty="0" err="1">
                <a:solidFill>
                  <a:schemeClr val="tx1">
                    <a:lumMod val="50000"/>
                  </a:schemeClr>
                </a:solidFill>
              </a:rPr>
              <a:t>Données_communes</a:t>
            </a:r>
            <a:r>
              <a:rPr lang="fr-FR" sz="800" b="1" dirty="0">
                <a:solidFill>
                  <a:schemeClr val="tx1">
                    <a:lumMod val="50000"/>
                  </a:schemeClr>
                </a:solidFill>
              </a:rPr>
              <a:t>’</a:t>
            </a:r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, décrivant :</a:t>
            </a:r>
          </a:p>
          <a:p>
            <a:pPr marL="358775" indent="-171450" algn="l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les principaux codes administratifs de chaque commune</a:t>
            </a:r>
          </a:p>
          <a:p>
            <a:pPr marL="358775" indent="-171450" algn="l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sa population</a:t>
            </a:r>
          </a:p>
          <a:p>
            <a:pPr marL="358775" indent="-171450" algn="l">
              <a:buFont typeface="Arial" panose="020B0604020202020204" pitchFamily="34" charset="0"/>
              <a:buChar char="•"/>
            </a:pPr>
            <a:endParaRPr lang="fr-FR" sz="800" dirty="0">
              <a:solidFill>
                <a:schemeClr val="tx1">
                  <a:lumMod val="50000"/>
                </a:schemeClr>
              </a:solidFill>
            </a:endParaRPr>
          </a:p>
          <a:p>
            <a:pPr marL="285750" marR="0" indent="-285750" algn="l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fr-FR" sz="800" b="1" i="0" u="none" strike="noStrike" dirty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D9E2F3"/>
                </a:highlight>
                <a:latin typeface="Arial" panose="020B0604020202020204" pitchFamily="34" charset="0"/>
              </a:rPr>
              <a:t>Présélection des données à récupérer dans notre base de données 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Données de la vente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Données caractéristiques du bien influençant la valeur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tx1">
                    <a:lumMod val="50000"/>
                  </a:schemeClr>
                </a:solidFill>
              </a:rPr>
              <a:t>Données géographiques</a:t>
            </a:r>
          </a:p>
          <a:p>
            <a:pPr marL="285750" marR="0" indent="-285750" algn="l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endParaRPr lang="fr-FR" sz="800" b="1" i="0" u="none" strike="noStrike" dirty="0">
              <a:solidFill>
                <a:schemeClr val="tx1">
                  <a:lumMod val="50000"/>
                </a:schemeClr>
              </a:solidFill>
              <a:effectLst/>
              <a:highlight>
                <a:srgbClr val="D9E2F3"/>
              </a:highlight>
              <a:latin typeface="Arial" panose="020B0604020202020204" pitchFamily="34" charset="0"/>
            </a:endParaRPr>
          </a:p>
          <a:p>
            <a:pPr marL="358775" indent="-171450" algn="l">
              <a:buFont typeface="Wingdings" panose="05000000000000000000" pitchFamily="2" charset="2"/>
              <a:buChar char="è"/>
            </a:pPr>
            <a:endParaRPr lang="fr-FR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BE23676-EF1F-F489-5752-1BB27A76879E}"/>
              </a:ext>
            </a:extLst>
          </p:cNvPr>
          <p:cNvGrpSpPr/>
          <p:nvPr/>
        </p:nvGrpSpPr>
        <p:grpSpPr>
          <a:xfrm>
            <a:off x="2944724" y="545984"/>
            <a:ext cx="350016" cy="343167"/>
            <a:chOff x="2378149" y="504598"/>
            <a:chExt cx="395369" cy="38763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74EB70-5EFB-F0D1-C325-017F1887EA91}"/>
                </a:ext>
              </a:extLst>
            </p:cNvPr>
            <p:cNvSpPr/>
            <p:nvPr/>
          </p:nvSpPr>
          <p:spPr>
            <a:xfrm>
              <a:off x="2378149" y="504598"/>
              <a:ext cx="395369" cy="387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E2606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Graphique 11">
              <a:extLst>
                <a:ext uri="{FF2B5EF4-FFF2-40B4-BE49-F238E27FC236}">
                  <a16:creationId xmlns:a16="http://schemas.microsoft.com/office/drawing/2014/main" id="{24A6B14F-3E24-FA70-D18B-00E8E73D053A}"/>
                </a:ext>
              </a:extLst>
            </p:cNvPr>
            <p:cNvSpPr/>
            <p:nvPr/>
          </p:nvSpPr>
          <p:spPr>
            <a:xfrm>
              <a:off x="2424823" y="545307"/>
              <a:ext cx="307934" cy="307534"/>
            </a:xfrm>
            <a:custGeom>
              <a:avLst/>
              <a:gdLst>
                <a:gd name="connsiteX0" fmla="*/ 1188820 w 1323751"/>
                <a:gd name="connsiteY0" fmla="*/ 669341 h 1322035"/>
                <a:gd name="connsiteX1" fmla="*/ 1199535 w 1323751"/>
                <a:gd name="connsiteY1" fmla="*/ 652600 h 1322035"/>
                <a:gd name="connsiteX2" fmla="*/ 1315078 w 1323751"/>
                <a:gd name="connsiteY2" fmla="*/ 594740 h 1322035"/>
                <a:gd name="connsiteX3" fmla="*/ 1323591 w 1323751"/>
                <a:gd name="connsiteY3" fmla="*/ 578139 h 1322035"/>
                <a:gd name="connsiteX4" fmla="*/ 1296953 w 1323751"/>
                <a:gd name="connsiteY4" fmla="*/ 455368 h 1322035"/>
                <a:gd name="connsiteX5" fmla="*/ 1282310 w 1323751"/>
                <a:gd name="connsiteY5" fmla="*/ 443477 h 1322035"/>
                <a:gd name="connsiteX6" fmla="*/ 1150912 w 1323751"/>
                <a:gd name="connsiteY6" fmla="*/ 434980 h 1322035"/>
                <a:gd name="connsiteX7" fmla="*/ 1134137 w 1323751"/>
                <a:gd name="connsiteY7" fmla="*/ 423918 h 1322035"/>
                <a:gd name="connsiteX8" fmla="*/ 1116270 w 1323751"/>
                <a:gd name="connsiteY8" fmla="*/ 391066 h 1322035"/>
                <a:gd name="connsiteX9" fmla="*/ 1116351 w 1323751"/>
                <a:gd name="connsiteY9" fmla="*/ 371121 h 1322035"/>
                <a:gd name="connsiteX10" fmla="*/ 1182701 w 1323751"/>
                <a:gd name="connsiteY10" fmla="*/ 259250 h 1322035"/>
                <a:gd name="connsiteX11" fmla="*/ 1180982 w 1323751"/>
                <a:gd name="connsiteY11" fmla="*/ 240601 h 1322035"/>
                <a:gd name="connsiteX12" fmla="*/ 1091579 w 1323751"/>
                <a:gd name="connsiteY12" fmla="*/ 149441 h 1322035"/>
                <a:gd name="connsiteX13" fmla="*/ 1072914 w 1323751"/>
                <a:gd name="connsiteY13" fmla="*/ 147267 h 1322035"/>
                <a:gd name="connsiteX14" fmla="*/ 958585 w 1323751"/>
                <a:gd name="connsiteY14" fmla="*/ 210709 h 1322035"/>
                <a:gd name="connsiteX15" fmla="*/ 938575 w 1323751"/>
                <a:gd name="connsiteY15" fmla="*/ 210331 h 1322035"/>
                <a:gd name="connsiteX16" fmla="*/ 907680 w 1323751"/>
                <a:gd name="connsiteY16" fmla="*/ 192785 h 1322035"/>
                <a:gd name="connsiteX17" fmla="*/ 897050 w 1323751"/>
                <a:gd name="connsiteY17" fmla="*/ 175798 h 1322035"/>
                <a:gd name="connsiteX18" fmla="*/ 892347 w 1323751"/>
                <a:gd name="connsiteY18" fmla="*/ 44733 h 1322035"/>
                <a:gd name="connsiteX19" fmla="*/ 880861 w 1323751"/>
                <a:gd name="connsiteY19" fmla="*/ 29832 h 1322035"/>
                <a:gd name="connsiteX20" fmla="*/ 757036 w 1323751"/>
                <a:gd name="connsiteY20" fmla="*/ 206 h 1322035"/>
                <a:gd name="connsiteX21" fmla="*/ 740179 w 1323751"/>
                <a:gd name="connsiteY21" fmla="*/ 8334 h 1322035"/>
                <a:gd name="connsiteX22" fmla="*/ 678691 w 1323751"/>
                <a:gd name="connsiteY22" fmla="*/ 122788 h 1322035"/>
                <a:gd name="connsiteX23" fmla="*/ 667371 w 1323751"/>
                <a:gd name="connsiteY23" fmla="*/ 132866 h 1322035"/>
                <a:gd name="connsiteX24" fmla="*/ 664437 w 1323751"/>
                <a:gd name="connsiteY24" fmla="*/ 132866 h 1322035"/>
                <a:gd name="connsiteX25" fmla="*/ 623117 w 1323751"/>
                <a:gd name="connsiteY25" fmla="*/ 134636 h 1322035"/>
                <a:gd name="connsiteX26" fmla="*/ 604984 w 1323751"/>
                <a:gd name="connsiteY26" fmla="*/ 126004 h 1322035"/>
                <a:gd name="connsiteX27" fmla="*/ 529820 w 1323751"/>
                <a:gd name="connsiteY27" fmla="*/ 17787 h 1322035"/>
                <a:gd name="connsiteX28" fmla="*/ 512076 w 1323751"/>
                <a:gd name="connsiteY28" fmla="*/ 11376 h 1322035"/>
                <a:gd name="connsiteX29" fmla="*/ 393803 w 1323751"/>
                <a:gd name="connsiteY29" fmla="*/ 51272 h 1322035"/>
                <a:gd name="connsiteX30" fmla="*/ 383975 w 1323751"/>
                <a:gd name="connsiteY30" fmla="*/ 67122 h 1322035"/>
                <a:gd name="connsiteX31" fmla="*/ 394058 w 1323751"/>
                <a:gd name="connsiteY31" fmla="*/ 195750 h 1322035"/>
                <a:gd name="connsiteX32" fmla="*/ 385244 w 1323751"/>
                <a:gd name="connsiteY32" fmla="*/ 213554 h 1322035"/>
                <a:gd name="connsiteX33" fmla="*/ 347641 w 1323751"/>
                <a:gd name="connsiteY33" fmla="*/ 239591 h 1322035"/>
                <a:gd name="connsiteX34" fmla="*/ 327665 w 1323751"/>
                <a:gd name="connsiteY34" fmla="*/ 242062 h 1322035"/>
                <a:gd name="connsiteX35" fmla="*/ 205895 w 1323751"/>
                <a:gd name="connsiteY35" fmla="*/ 191647 h 1322035"/>
                <a:gd name="connsiteX36" fmla="*/ 187469 w 1323751"/>
                <a:gd name="connsiteY36" fmla="*/ 195819 h 1322035"/>
                <a:gd name="connsiteX37" fmla="*/ 111576 w 1323751"/>
                <a:gd name="connsiteY37" fmla="*/ 289928 h 1322035"/>
                <a:gd name="connsiteX38" fmla="*/ 111804 w 1323751"/>
                <a:gd name="connsiteY38" fmla="*/ 308519 h 1322035"/>
                <a:gd name="connsiteX39" fmla="*/ 189455 w 1323751"/>
                <a:gd name="connsiteY39" fmla="*/ 410790 h 1322035"/>
                <a:gd name="connsiteX40" fmla="*/ 191591 w 1323751"/>
                <a:gd name="connsiteY40" fmla="*/ 430500 h 1322035"/>
                <a:gd name="connsiteX41" fmla="*/ 170474 w 1323751"/>
                <a:gd name="connsiteY41" fmla="*/ 481053 h 1322035"/>
                <a:gd name="connsiteX42" fmla="*/ 155028 w 1323751"/>
                <a:gd name="connsiteY42" fmla="*/ 493938 h 1322035"/>
                <a:gd name="connsiteX43" fmla="*/ 25840 w 1323751"/>
                <a:gd name="connsiteY43" fmla="*/ 517268 h 1322035"/>
                <a:gd name="connsiteX44" fmla="*/ 12639 w 1323751"/>
                <a:gd name="connsiteY44" fmla="*/ 530747 h 1322035"/>
                <a:gd name="connsiteX45" fmla="*/ 0 w 1323751"/>
                <a:gd name="connsiteY45" fmla="*/ 657612 h 1322035"/>
                <a:gd name="connsiteX46" fmla="*/ 0 w 1323751"/>
                <a:gd name="connsiteY46" fmla="*/ 657867 h 1322035"/>
                <a:gd name="connsiteX47" fmla="*/ 10873 w 1323751"/>
                <a:gd name="connsiteY47" fmla="*/ 662343 h 1322035"/>
                <a:gd name="connsiteX48" fmla="*/ 131432 w 1323751"/>
                <a:gd name="connsiteY48" fmla="*/ 706377 h 1322035"/>
                <a:gd name="connsiteX49" fmla="*/ 143928 w 1323751"/>
                <a:gd name="connsiteY49" fmla="*/ 721795 h 1322035"/>
                <a:gd name="connsiteX50" fmla="*/ 155229 w 1323751"/>
                <a:gd name="connsiteY50" fmla="*/ 783413 h 1322035"/>
                <a:gd name="connsiteX51" fmla="*/ 149330 w 1323751"/>
                <a:gd name="connsiteY51" fmla="*/ 802575 h 1322035"/>
                <a:gd name="connsiteX52" fmla="*/ 53843 w 1323751"/>
                <a:gd name="connsiteY52" fmla="*/ 891503 h 1322035"/>
                <a:gd name="connsiteX53" fmla="*/ 50153 w 1323751"/>
                <a:gd name="connsiteY53" fmla="*/ 909920 h 1322035"/>
                <a:gd name="connsiteX54" fmla="*/ 102230 w 1323751"/>
                <a:gd name="connsiteY54" fmla="*/ 1010888 h 1322035"/>
                <a:gd name="connsiteX55" fmla="*/ 119349 w 1323751"/>
                <a:gd name="connsiteY55" fmla="*/ 1018341 h 1322035"/>
                <a:gd name="connsiteX56" fmla="*/ 245113 w 1323751"/>
                <a:gd name="connsiteY56" fmla="*/ 990084 h 1322035"/>
                <a:gd name="connsiteX57" fmla="*/ 264052 w 1323751"/>
                <a:gd name="connsiteY57" fmla="*/ 996218 h 1322035"/>
                <a:gd name="connsiteX58" fmla="*/ 310411 w 1323751"/>
                <a:gd name="connsiteY58" fmla="*/ 1044423 h 1322035"/>
                <a:gd name="connsiteX59" fmla="*/ 315917 w 1323751"/>
                <a:gd name="connsiteY59" fmla="*/ 1063620 h 1322035"/>
                <a:gd name="connsiteX60" fmla="*/ 283908 w 1323751"/>
                <a:gd name="connsiteY60" fmla="*/ 1189109 h 1322035"/>
                <a:gd name="connsiteX61" fmla="*/ 290821 w 1323751"/>
                <a:gd name="connsiteY61" fmla="*/ 1206509 h 1322035"/>
                <a:gd name="connsiteX62" fmla="*/ 388999 w 1323751"/>
                <a:gd name="connsiteY62" fmla="*/ 1261835 h 1322035"/>
                <a:gd name="connsiteX63" fmla="*/ 407475 w 1323751"/>
                <a:gd name="connsiteY63" fmla="*/ 1258763 h 1322035"/>
                <a:gd name="connsiteX64" fmla="*/ 498543 w 1323751"/>
                <a:gd name="connsiteY64" fmla="*/ 1166446 h 1322035"/>
                <a:gd name="connsiteX65" fmla="*/ 517837 w 1323751"/>
                <a:gd name="connsiteY65" fmla="*/ 1161215 h 1322035"/>
                <a:gd name="connsiteX66" fmla="*/ 582591 w 1323751"/>
                <a:gd name="connsiteY66" fmla="*/ 1175607 h 1322035"/>
                <a:gd name="connsiteX67" fmla="*/ 597631 w 1323751"/>
                <a:gd name="connsiteY67" fmla="*/ 1188616 h 1322035"/>
                <a:gd name="connsiteX68" fmla="*/ 638265 w 1323751"/>
                <a:gd name="connsiteY68" fmla="*/ 1310639 h 1322035"/>
                <a:gd name="connsiteX69" fmla="*/ 653483 w 1323751"/>
                <a:gd name="connsiteY69" fmla="*/ 1321939 h 1322035"/>
                <a:gd name="connsiteX70" fmla="*/ 664425 w 1323751"/>
                <a:gd name="connsiteY70" fmla="*/ 1322035 h 1322035"/>
                <a:gd name="connsiteX71" fmla="*/ 767488 w 1323751"/>
                <a:gd name="connsiteY71" fmla="*/ 1313669 h 1322035"/>
                <a:gd name="connsiteX72" fmla="*/ 781337 w 1323751"/>
                <a:gd name="connsiteY72" fmla="*/ 1300849 h 1322035"/>
                <a:gd name="connsiteX73" fmla="*/ 808234 w 1323751"/>
                <a:gd name="connsiteY73" fmla="*/ 1173024 h 1322035"/>
                <a:gd name="connsiteX74" fmla="*/ 821586 w 1323751"/>
                <a:gd name="connsiteY74" fmla="*/ 1158038 h 1322035"/>
                <a:gd name="connsiteX75" fmla="*/ 878555 w 1323751"/>
                <a:gd name="connsiteY75" fmla="*/ 1136439 h 1322035"/>
                <a:gd name="connsiteX76" fmla="*/ 898199 w 1323751"/>
                <a:gd name="connsiteY76" fmla="*/ 1139153 h 1322035"/>
                <a:gd name="connsiteX77" fmla="*/ 998136 w 1323751"/>
                <a:gd name="connsiteY77" fmla="*/ 1219660 h 1322035"/>
                <a:gd name="connsiteX78" fmla="*/ 1016712 w 1323751"/>
                <a:gd name="connsiteY78" fmla="*/ 1220420 h 1322035"/>
                <a:gd name="connsiteX79" fmla="*/ 1110525 w 1323751"/>
                <a:gd name="connsiteY79" fmla="*/ 1149278 h 1322035"/>
                <a:gd name="connsiteX80" fmla="*/ 1115241 w 1323751"/>
                <a:gd name="connsiteY80" fmla="*/ 1130999 h 1322035"/>
                <a:gd name="connsiteX81" fmla="*/ 1068457 w 1323751"/>
                <a:gd name="connsiteY81" fmla="*/ 1008135 h 1322035"/>
                <a:gd name="connsiteX82" fmla="*/ 1071515 w 1323751"/>
                <a:gd name="connsiteY82" fmla="*/ 988253 h 1322035"/>
                <a:gd name="connsiteX83" fmla="*/ 1102486 w 1323751"/>
                <a:gd name="connsiteY83" fmla="*/ 946035 h 1322035"/>
                <a:gd name="connsiteX84" fmla="*/ 1120492 w 1323751"/>
                <a:gd name="connsiteY84" fmla="*/ 937707 h 1322035"/>
                <a:gd name="connsiteX85" fmla="*/ 1248354 w 1323751"/>
                <a:gd name="connsiteY85" fmla="*/ 951433 h 1322035"/>
                <a:gd name="connsiteX86" fmla="*/ 1264432 w 1323751"/>
                <a:gd name="connsiteY86" fmla="*/ 942044 h 1322035"/>
                <a:gd name="connsiteX87" fmla="*/ 1306315 w 1323751"/>
                <a:gd name="connsiteY87" fmla="*/ 827513 h 1322035"/>
                <a:gd name="connsiteX88" fmla="*/ 1300389 w 1323751"/>
                <a:gd name="connsiteY88" fmla="*/ 809585 h 1322035"/>
                <a:gd name="connsiteX89" fmla="*/ 1194276 w 1323751"/>
                <a:gd name="connsiteY89" fmla="*/ 731276 h 1322035"/>
                <a:gd name="connsiteX90" fmla="*/ 1186067 w 1323751"/>
                <a:gd name="connsiteY90" fmla="*/ 712893 h 1322035"/>
                <a:gd name="connsiteX91" fmla="*/ 1188820 w 1323751"/>
                <a:gd name="connsiteY91" fmla="*/ 669341 h 1322035"/>
                <a:gd name="connsiteX92" fmla="*/ 662729 w 1323751"/>
                <a:gd name="connsiteY92" fmla="*/ 1047300 h 1322035"/>
                <a:gd name="connsiteX93" fmla="*/ 275515 w 1323751"/>
                <a:gd name="connsiteY93" fmla="*/ 660091 h 1322035"/>
                <a:gd name="connsiteX94" fmla="*/ 662729 w 1323751"/>
                <a:gd name="connsiteY94" fmla="*/ 272883 h 1322035"/>
                <a:gd name="connsiteX95" fmla="*/ 1049943 w 1323751"/>
                <a:gd name="connsiteY95" fmla="*/ 660091 h 1322035"/>
                <a:gd name="connsiteX96" fmla="*/ 662729 w 1323751"/>
                <a:gd name="connsiteY96" fmla="*/ 1047300 h 132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323751" h="1322035">
                  <a:moveTo>
                    <a:pt x="1188820" y="669341"/>
                  </a:moveTo>
                  <a:cubicBezTo>
                    <a:pt x="1189024" y="662983"/>
                    <a:pt x="1193844" y="655449"/>
                    <a:pt x="1199535" y="652600"/>
                  </a:cubicBezTo>
                  <a:lnTo>
                    <a:pt x="1315078" y="594740"/>
                  </a:lnTo>
                  <a:cubicBezTo>
                    <a:pt x="1320765" y="591891"/>
                    <a:pt x="1324598" y="584423"/>
                    <a:pt x="1323591" y="578139"/>
                  </a:cubicBezTo>
                  <a:lnTo>
                    <a:pt x="1296953" y="455368"/>
                  </a:lnTo>
                  <a:cubicBezTo>
                    <a:pt x="1295249" y="449238"/>
                    <a:pt x="1288656" y="443890"/>
                    <a:pt x="1282310" y="443477"/>
                  </a:cubicBezTo>
                  <a:lnTo>
                    <a:pt x="1150912" y="434980"/>
                  </a:lnTo>
                  <a:cubicBezTo>
                    <a:pt x="1144562" y="434567"/>
                    <a:pt x="1137013" y="429590"/>
                    <a:pt x="1134137" y="423918"/>
                  </a:cubicBezTo>
                  <a:lnTo>
                    <a:pt x="1116270" y="391066"/>
                  </a:lnTo>
                  <a:cubicBezTo>
                    <a:pt x="1113070" y="385568"/>
                    <a:pt x="1113105" y="376592"/>
                    <a:pt x="1116351" y="371121"/>
                  </a:cubicBezTo>
                  <a:lnTo>
                    <a:pt x="1182701" y="259250"/>
                  </a:lnTo>
                  <a:cubicBezTo>
                    <a:pt x="1185948" y="253779"/>
                    <a:pt x="1185173" y="245386"/>
                    <a:pt x="1180982" y="240601"/>
                  </a:cubicBezTo>
                  <a:lnTo>
                    <a:pt x="1091579" y="149441"/>
                  </a:lnTo>
                  <a:cubicBezTo>
                    <a:pt x="1086875" y="145158"/>
                    <a:pt x="1078474" y="144179"/>
                    <a:pt x="1072914" y="147267"/>
                  </a:cubicBezTo>
                  <a:lnTo>
                    <a:pt x="958585" y="210709"/>
                  </a:lnTo>
                  <a:cubicBezTo>
                    <a:pt x="953022" y="213797"/>
                    <a:pt x="944019" y="213624"/>
                    <a:pt x="938575" y="210331"/>
                  </a:cubicBezTo>
                  <a:lnTo>
                    <a:pt x="907680" y="192785"/>
                  </a:lnTo>
                  <a:cubicBezTo>
                    <a:pt x="902063" y="189801"/>
                    <a:pt x="897278" y="182155"/>
                    <a:pt x="897050" y="175798"/>
                  </a:cubicBezTo>
                  <a:lnTo>
                    <a:pt x="892347" y="44733"/>
                  </a:lnTo>
                  <a:cubicBezTo>
                    <a:pt x="892119" y="38376"/>
                    <a:pt x="886949" y="31671"/>
                    <a:pt x="880861" y="29832"/>
                  </a:cubicBezTo>
                  <a:lnTo>
                    <a:pt x="757036" y="206"/>
                  </a:lnTo>
                  <a:cubicBezTo>
                    <a:pt x="750774" y="-927"/>
                    <a:pt x="743190" y="2728"/>
                    <a:pt x="740179" y="8334"/>
                  </a:cubicBezTo>
                  <a:lnTo>
                    <a:pt x="678691" y="122788"/>
                  </a:lnTo>
                  <a:cubicBezTo>
                    <a:pt x="675680" y="128394"/>
                    <a:pt x="670586" y="132928"/>
                    <a:pt x="667371" y="132866"/>
                  </a:cubicBezTo>
                  <a:lnTo>
                    <a:pt x="664437" y="132866"/>
                  </a:lnTo>
                  <a:cubicBezTo>
                    <a:pt x="646593" y="132866"/>
                    <a:pt x="623117" y="134636"/>
                    <a:pt x="623117" y="134636"/>
                  </a:cubicBezTo>
                  <a:cubicBezTo>
                    <a:pt x="616774" y="135114"/>
                    <a:pt x="608612" y="131232"/>
                    <a:pt x="604984" y="126004"/>
                  </a:cubicBezTo>
                  <a:lnTo>
                    <a:pt x="529820" y="17787"/>
                  </a:lnTo>
                  <a:cubicBezTo>
                    <a:pt x="526192" y="12563"/>
                    <a:pt x="518207" y="9679"/>
                    <a:pt x="512076" y="11376"/>
                  </a:cubicBezTo>
                  <a:lnTo>
                    <a:pt x="393803" y="51272"/>
                  </a:lnTo>
                  <a:cubicBezTo>
                    <a:pt x="387900" y="53647"/>
                    <a:pt x="383478" y="60780"/>
                    <a:pt x="383975" y="67122"/>
                  </a:cubicBezTo>
                  <a:lnTo>
                    <a:pt x="394058" y="195750"/>
                  </a:lnTo>
                  <a:cubicBezTo>
                    <a:pt x="394555" y="202092"/>
                    <a:pt x="390588" y="210104"/>
                    <a:pt x="385244" y="213554"/>
                  </a:cubicBezTo>
                  <a:lnTo>
                    <a:pt x="347641" y="239591"/>
                  </a:lnTo>
                  <a:cubicBezTo>
                    <a:pt x="342532" y="243381"/>
                    <a:pt x="333545" y="244495"/>
                    <a:pt x="327665" y="242062"/>
                  </a:cubicBezTo>
                  <a:lnTo>
                    <a:pt x="205895" y="191647"/>
                  </a:lnTo>
                  <a:cubicBezTo>
                    <a:pt x="200015" y="189215"/>
                    <a:pt x="191725" y="191092"/>
                    <a:pt x="187469" y="195819"/>
                  </a:cubicBezTo>
                  <a:lnTo>
                    <a:pt x="111576" y="289928"/>
                  </a:lnTo>
                  <a:cubicBezTo>
                    <a:pt x="107855" y="295087"/>
                    <a:pt x="107956" y="303453"/>
                    <a:pt x="111804" y="308519"/>
                  </a:cubicBezTo>
                  <a:lnTo>
                    <a:pt x="189455" y="410790"/>
                  </a:lnTo>
                  <a:cubicBezTo>
                    <a:pt x="193302" y="415857"/>
                    <a:pt x="194262" y="424724"/>
                    <a:pt x="191591" y="430500"/>
                  </a:cubicBezTo>
                  <a:lnTo>
                    <a:pt x="170474" y="481053"/>
                  </a:lnTo>
                  <a:cubicBezTo>
                    <a:pt x="168241" y="487010"/>
                    <a:pt x="161290" y="492809"/>
                    <a:pt x="155028" y="493938"/>
                  </a:cubicBezTo>
                  <a:lnTo>
                    <a:pt x="25840" y="517268"/>
                  </a:lnTo>
                  <a:cubicBezTo>
                    <a:pt x="19579" y="518398"/>
                    <a:pt x="13641" y="524462"/>
                    <a:pt x="12639" y="530747"/>
                  </a:cubicBezTo>
                  <a:cubicBezTo>
                    <a:pt x="12639" y="530747"/>
                    <a:pt x="0" y="610190"/>
                    <a:pt x="0" y="657612"/>
                  </a:cubicBezTo>
                  <a:lnTo>
                    <a:pt x="0" y="657867"/>
                  </a:lnTo>
                  <a:cubicBezTo>
                    <a:pt x="4" y="658148"/>
                    <a:pt x="4900" y="660161"/>
                    <a:pt x="10873" y="662343"/>
                  </a:cubicBezTo>
                  <a:lnTo>
                    <a:pt x="131432" y="706377"/>
                  </a:lnTo>
                  <a:cubicBezTo>
                    <a:pt x="137408" y="708559"/>
                    <a:pt x="143030" y="715499"/>
                    <a:pt x="143928" y="721795"/>
                  </a:cubicBezTo>
                  <a:lnTo>
                    <a:pt x="155229" y="783413"/>
                  </a:lnTo>
                  <a:cubicBezTo>
                    <a:pt x="156640" y="789617"/>
                    <a:pt x="153983" y="798238"/>
                    <a:pt x="149330" y="802575"/>
                  </a:cubicBezTo>
                  <a:lnTo>
                    <a:pt x="53843" y="891503"/>
                  </a:lnTo>
                  <a:cubicBezTo>
                    <a:pt x="49189" y="895840"/>
                    <a:pt x="47527" y="904126"/>
                    <a:pt x="50153" y="909920"/>
                  </a:cubicBezTo>
                  <a:lnTo>
                    <a:pt x="102230" y="1010888"/>
                  </a:lnTo>
                  <a:cubicBezTo>
                    <a:pt x="105438" y="1016382"/>
                    <a:pt x="113141" y="1019737"/>
                    <a:pt x="119349" y="1018341"/>
                  </a:cubicBezTo>
                  <a:lnTo>
                    <a:pt x="245113" y="990084"/>
                  </a:lnTo>
                  <a:cubicBezTo>
                    <a:pt x="251321" y="988688"/>
                    <a:pt x="259842" y="991449"/>
                    <a:pt x="264052" y="996218"/>
                  </a:cubicBezTo>
                  <a:lnTo>
                    <a:pt x="310411" y="1044423"/>
                  </a:lnTo>
                  <a:cubicBezTo>
                    <a:pt x="315011" y="1048819"/>
                    <a:pt x="317490" y="1057455"/>
                    <a:pt x="315917" y="1063620"/>
                  </a:cubicBezTo>
                  <a:lnTo>
                    <a:pt x="283908" y="1189109"/>
                  </a:lnTo>
                  <a:cubicBezTo>
                    <a:pt x="282335" y="1195274"/>
                    <a:pt x="285447" y="1203105"/>
                    <a:pt x="290821" y="1206509"/>
                  </a:cubicBezTo>
                  <a:lnTo>
                    <a:pt x="388999" y="1261835"/>
                  </a:lnTo>
                  <a:cubicBezTo>
                    <a:pt x="394694" y="1264673"/>
                    <a:pt x="403006" y="1263289"/>
                    <a:pt x="407475" y="1258763"/>
                  </a:cubicBezTo>
                  <a:lnTo>
                    <a:pt x="498543" y="1166446"/>
                  </a:lnTo>
                  <a:cubicBezTo>
                    <a:pt x="503012" y="1161916"/>
                    <a:pt x="511695" y="1159564"/>
                    <a:pt x="517837" y="1161215"/>
                  </a:cubicBezTo>
                  <a:lnTo>
                    <a:pt x="582591" y="1175607"/>
                  </a:lnTo>
                  <a:cubicBezTo>
                    <a:pt x="588852" y="1176725"/>
                    <a:pt x="595623" y="1182578"/>
                    <a:pt x="597631" y="1188616"/>
                  </a:cubicBezTo>
                  <a:lnTo>
                    <a:pt x="638265" y="1310639"/>
                  </a:lnTo>
                  <a:cubicBezTo>
                    <a:pt x="640274" y="1316672"/>
                    <a:pt x="647121" y="1321758"/>
                    <a:pt x="653483" y="1321939"/>
                  </a:cubicBezTo>
                  <a:cubicBezTo>
                    <a:pt x="653483" y="1321939"/>
                    <a:pt x="656891" y="1322035"/>
                    <a:pt x="664425" y="1322035"/>
                  </a:cubicBezTo>
                  <a:cubicBezTo>
                    <a:pt x="703486" y="1322035"/>
                    <a:pt x="767488" y="1313669"/>
                    <a:pt x="767488" y="1313669"/>
                  </a:cubicBezTo>
                  <a:cubicBezTo>
                    <a:pt x="773796" y="1312844"/>
                    <a:pt x="780030" y="1307076"/>
                    <a:pt x="781337" y="1300849"/>
                  </a:cubicBezTo>
                  <a:lnTo>
                    <a:pt x="808234" y="1173024"/>
                  </a:lnTo>
                  <a:cubicBezTo>
                    <a:pt x="809545" y="1166797"/>
                    <a:pt x="815552" y="1160054"/>
                    <a:pt x="821586" y="1158038"/>
                  </a:cubicBezTo>
                  <a:lnTo>
                    <a:pt x="878555" y="1136439"/>
                  </a:lnTo>
                  <a:cubicBezTo>
                    <a:pt x="884408" y="1133941"/>
                    <a:pt x="893245" y="1135163"/>
                    <a:pt x="898199" y="1139153"/>
                  </a:cubicBezTo>
                  <a:lnTo>
                    <a:pt x="998136" y="1219660"/>
                  </a:lnTo>
                  <a:cubicBezTo>
                    <a:pt x="1003090" y="1223651"/>
                    <a:pt x="1011449" y="1223994"/>
                    <a:pt x="1016712" y="1220420"/>
                  </a:cubicBezTo>
                  <a:lnTo>
                    <a:pt x="1110525" y="1149278"/>
                  </a:lnTo>
                  <a:cubicBezTo>
                    <a:pt x="1115383" y="1145168"/>
                    <a:pt x="1117504" y="1136944"/>
                    <a:pt x="1115241" y="1130999"/>
                  </a:cubicBezTo>
                  <a:lnTo>
                    <a:pt x="1068457" y="1008135"/>
                  </a:lnTo>
                  <a:cubicBezTo>
                    <a:pt x="1066194" y="1002190"/>
                    <a:pt x="1067570" y="993242"/>
                    <a:pt x="1071515" y="988253"/>
                  </a:cubicBezTo>
                  <a:lnTo>
                    <a:pt x="1102486" y="946035"/>
                  </a:lnTo>
                  <a:cubicBezTo>
                    <a:pt x="1106064" y="940776"/>
                    <a:pt x="1114165" y="937025"/>
                    <a:pt x="1120492" y="937707"/>
                  </a:cubicBezTo>
                  <a:lnTo>
                    <a:pt x="1248354" y="951433"/>
                  </a:lnTo>
                  <a:cubicBezTo>
                    <a:pt x="1254681" y="952111"/>
                    <a:pt x="1261914" y="947885"/>
                    <a:pt x="1264432" y="942044"/>
                  </a:cubicBezTo>
                  <a:lnTo>
                    <a:pt x="1306315" y="827513"/>
                  </a:lnTo>
                  <a:cubicBezTo>
                    <a:pt x="1308173" y="821429"/>
                    <a:pt x="1305509" y="813359"/>
                    <a:pt x="1300389" y="809585"/>
                  </a:cubicBezTo>
                  <a:lnTo>
                    <a:pt x="1194276" y="731276"/>
                  </a:lnTo>
                  <a:cubicBezTo>
                    <a:pt x="1189156" y="727497"/>
                    <a:pt x="1185462" y="719227"/>
                    <a:pt x="1186067" y="712893"/>
                  </a:cubicBezTo>
                  <a:lnTo>
                    <a:pt x="1188820" y="669341"/>
                  </a:lnTo>
                  <a:close/>
                  <a:moveTo>
                    <a:pt x="662729" y="1047300"/>
                  </a:moveTo>
                  <a:cubicBezTo>
                    <a:pt x="448880" y="1047300"/>
                    <a:pt x="275515" y="873945"/>
                    <a:pt x="275515" y="660091"/>
                  </a:cubicBezTo>
                  <a:cubicBezTo>
                    <a:pt x="275515" y="446242"/>
                    <a:pt x="448872" y="272883"/>
                    <a:pt x="662729" y="272883"/>
                  </a:cubicBezTo>
                  <a:cubicBezTo>
                    <a:pt x="876585" y="272883"/>
                    <a:pt x="1049943" y="446238"/>
                    <a:pt x="1049943" y="660091"/>
                  </a:cubicBezTo>
                  <a:cubicBezTo>
                    <a:pt x="1049943" y="873945"/>
                    <a:pt x="876585" y="1047300"/>
                    <a:pt x="662729" y="1047300"/>
                  </a:cubicBezTo>
                  <a:close/>
                </a:path>
              </a:pathLst>
            </a:custGeom>
            <a:solidFill>
              <a:srgbClr val="E26064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  <p:pic>
        <p:nvPicPr>
          <p:cNvPr id="1026" name="Picture 2" descr="Microsoft Office Excel (2019–present)">
            <a:extLst>
              <a:ext uri="{FF2B5EF4-FFF2-40B4-BE49-F238E27FC236}">
                <a16:creationId xmlns:a16="http://schemas.microsoft.com/office/drawing/2014/main" id="{049EBAE0-D832-7C1E-161E-B8A9979BA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7358" y="761086"/>
            <a:ext cx="202326" cy="18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icrosoft Office Excel (2019–present)">
            <a:extLst>
              <a:ext uri="{FF2B5EF4-FFF2-40B4-BE49-F238E27FC236}">
                <a16:creationId xmlns:a16="http://schemas.microsoft.com/office/drawing/2014/main" id="{53EAB3C6-ADCE-672F-1B09-91EB486A2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3145" y="229026"/>
            <a:ext cx="202326" cy="18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77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76;p35">
            <a:extLst>
              <a:ext uri="{FF2B5EF4-FFF2-40B4-BE49-F238E27FC236}">
                <a16:creationId xmlns:a16="http://schemas.microsoft.com/office/drawing/2014/main" id="{57DD62AE-8F41-129B-6D91-88813399C59F}"/>
              </a:ext>
            </a:extLst>
          </p:cNvPr>
          <p:cNvSpPr txBox="1">
            <a:spLocks/>
          </p:cNvSpPr>
          <p:nvPr/>
        </p:nvSpPr>
        <p:spPr>
          <a:xfrm>
            <a:off x="389007" y="156772"/>
            <a:ext cx="7049761" cy="415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700" b="0" dirty="0"/>
              <a:t>2. Définition du dictionnaire de données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ECE8857-6549-6FDE-3264-368F828C3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44560"/>
              </p:ext>
            </p:extLst>
          </p:nvPr>
        </p:nvGraphicFramePr>
        <p:xfrm>
          <a:off x="2686050" y="572430"/>
          <a:ext cx="6284595" cy="4230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344">
                  <a:extLst>
                    <a:ext uri="{9D8B030D-6E8A-4147-A177-3AD203B41FA5}">
                      <a16:colId xmlns:a16="http://schemas.microsoft.com/office/drawing/2014/main" val="2916503885"/>
                    </a:ext>
                  </a:extLst>
                </a:gridCol>
                <a:gridCol w="1544460">
                  <a:extLst>
                    <a:ext uri="{9D8B030D-6E8A-4147-A177-3AD203B41FA5}">
                      <a16:colId xmlns:a16="http://schemas.microsoft.com/office/drawing/2014/main" val="1684783538"/>
                    </a:ext>
                  </a:extLst>
                </a:gridCol>
                <a:gridCol w="503225">
                  <a:extLst>
                    <a:ext uri="{9D8B030D-6E8A-4147-A177-3AD203B41FA5}">
                      <a16:colId xmlns:a16="http://schemas.microsoft.com/office/drawing/2014/main" val="2483146545"/>
                    </a:ext>
                  </a:extLst>
                </a:gridCol>
                <a:gridCol w="538662">
                  <a:extLst>
                    <a:ext uri="{9D8B030D-6E8A-4147-A177-3AD203B41FA5}">
                      <a16:colId xmlns:a16="http://schemas.microsoft.com/office/drawing/2014/main" val="3582656183"/>
                    </a:ext>
                  </a:extLst>
                </a:gridCol>
                <a:gridCol w="680416">
                  <a:extLst>
                    <a:ext uri="{9D8B030D-6E8A-4147-A177-3AD203B41FA5}">
                      <a16:colId xmlns:a16="http://schemas.microsoft.com/office/drawing/2014/main" val="1386576524"/>
                    </a:ext>
                  </a:extLst>
                </a:gridCol>
                <a:gridCol w="1339569">
                  <a:extLst>
                    <a:ext uri="{9D8B030D-6E8A-4147-A177-3AD203B41FA5}">
                      <a16:colId xmlns:a16="http://schemas.microsoft.com/office/drawing/2014/main" val="1024793627"/>
                    </a:ext>
                  </a:extLst>
                </a:gridCol>
                <a:gridCol w="841919">
                  <a:extLst>
                    <a:ext uri="{9D8B030D-6E8A-4147-A177-3AD203B41FA5}">
                      <a16:colId xmlns:a16="http://schemas.microsoft.com/office/drawing/2014/main" val="3889425192"/>
                    </a:ext>
                  </a:extLst>
                </a:gridCol>
              </a:tblGrid>
              <a:tr h="142906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DICTIONNAIRE DES DONNÉES</a:t>
                      </a:r>
                      <a:endParaRPr lang="fr-FR" sz="9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312262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CODE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SIGNIFICATION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TYPE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LONGUEUR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NATURE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REGLE DE GESTION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REGLE DE CALCUL</a:t>
                      </a:r>
                      <a:endParaRPr lang="fr-FR" sz="7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5105"/>
                  </a:ext>
                </a:extLst>
              </a:tr>
              <a:tr h="12803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Table ‘vente’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b"/>
                </a:tc>
                <a:extLst>
                  <a:ext uri="{0D108BD9-81ED-4DB2-BD59-A6C34878D82A}">
                    <a16:rowId xmlns:a16="http://schemas.microsoft.com/office/drawing/2014/main" val="2368343668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id_vente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ID dans la base de données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Integer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NC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Elémentaire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Clé primaire - Not </a:t>
                      </a:r>
                      <a:r>
                        <a:rPr lang="fr-FR" sz="70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null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Incrémentation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403500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prix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Valeur de la vente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Float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NC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Elémentaire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Not </a:t>
                      </a:r>
                      <a:r>
                        <a:rPr lang="fr-FR" sz="70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null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127233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date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date de la vente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Date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NC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Elémentaire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Not null - </a:t>
                      </a:r>
                      <a:r>
                        <a:rPr lang="en-US" sz="70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jj</a:t>
                      </a:r>
                      <a:r>
                        <a:rPr lang="en-US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/mm/</a:t>
                      </a:r>
                      <a:r>
                        <a:rPr lang="en-US" sz="70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aaaa</a:t>
                      </a:r>
                      <a:endParaRPr lang="en-US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highlight>
                          <a:srgbClr val="D9E2F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23240311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id_bien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ID du bien dans la table bien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Integer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NC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Elémentaire</a:t>
                      </a:r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Clé étrangère (bien) - Not </a:t>
                      </a:r>
                      <a:r>
                        <a:rPr lang="fr-FR" sz="70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null</a:t>
                      </a:r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highlight>
                          <a:srgbClr val="D9E2F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0894155"/>
                  </a:ext>
                </a:extLst>
              </a:tr>
              <a:tr h="128037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800" b="1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Table ‘bien’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7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highlight>
                          <a:srgbClr val="D9E2F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15" marR="9315" marT="9315" marB="0" anchor="b"/>
                </a:tc>
                <a:extLst>
                  <a:ext uri="{0D108BD9-81ED-4DB2-BD59-A6C34878D82A}">
                    <a16:rowId xmlns:a16="http://schemas.microsoft.com/office/drawing/2014/main" val="364043799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id_bien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ID du bien dans la table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Clé primaire - 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Incrémentation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4599386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no_voie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Numéro de voie du bien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8591822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BTQ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bis/ter…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1499832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type_voie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Type de la voie (rue, avenue…)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83997166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voie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Nom de la voie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75209761"/>
                  </a:ext>
                </a:extLst>
              </a:tr>
              <a:tr h="217454">
                <a:tc>
                  <a:txBody>
                    <a:bodyPr/>
                    <a:lstStyle/>
                    <a:p>
                      <a:pPr algn="ctr" fontAlgn="t"/>
                      <a:r>
                        <a:rPr lang="fr-FR" sz="65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code_dep_code_com</a:t>
                      </a:r>
                      <a:endParaRPr lang="fr-FR" sz="65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 commune unique dans la table commune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Clé étrangère (commune) - Not </a:t>
                      </a:r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Code_dep</a:t>
                      </a:r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code_com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29390016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type_local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Type de local (appartement, maison..)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4800565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surface_carrez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Surface loi carrez du bien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 </a:t>
                      </a:r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1753060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surface_bati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Surface totale du bâti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90287970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nb_pieces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Nombre de pièces du bien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0640318"/>
                  </a:ext>
                </a:extLst>
              </a:tr>
              <a:tr h="128242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800" b="1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Table ‘commune’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3294048"/>
                  </a:ext>
                </a:extLst>
              </a:tr>
              <a:tr h="21745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5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code_dep_code_com</a:t>
                      </a:r>
                      <a:endParaRPr lang="fr-FR" sz="65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 unique commune formé du code département et du code commune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Concaténer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Clé primaire - Not </a:t>
                      </a:r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Code_dep</a:t>
                      </a:r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+ </a:t>
                      </a:r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code_com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2037016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nom_commune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Nom de la commune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21351123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code_com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 de la commune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7766895"/>
                  </a:ext>
                </a:extLst>
              </a:tr>
              <a:tr h="21745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code_dep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 du département de la commune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Clé étrangère (département) - Not </a:t>
                      </a:r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76645022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t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population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Population totale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3069000"/>
                  </a:ext>
                </a:extLst>
              </a:tr>
              <a:tr h="128242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800" b="1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Table ‘département’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2083628"/>
                  </a:ext>
                </a:extLst>
              </a:tr>
              <a:tr h="21745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code_dep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 département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Clé primaire - Not </a:t>
                      </a:r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78879690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nom_dep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Nom du département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0924675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code_reg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 de la région du département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Clé étrangère (région) - 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5807441"/>
                  </a:ext>
                </a:extLst>
              </a:tr>
              <a:tr h="128242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800" b="1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Table ‘région’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6532903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code_reg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 région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Clé primaire - Not </a:t>
                      </a:r>
                      <a:r>
                        <a:rPr lang="fr-FR" sz="700" b="0" i="0" u="none" strike="noStrike" cap="non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8322135"/>
                  </a:ext>
                </a:extLst>
              </a:tr>
              <a:tr h="12101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nom_reg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Nom de la région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Elémentaire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 cap="non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490614"/>
                  </a:ext>
                </a:extLst>
              </a:tr>
            </a:tbl>
          </a:graphicData>
        </a:graphic>
      </p:graphicFrame>
      <p:sp>
        <p:nvSpPr>
          <p:cNvPr id="4" name="Organigramme : Alternative 3">
            <a:extLst>
              <a:ext uri="{FF2B5EF4-FFF2-40B4-BE49-F238E27FC236}">
                <a16:creationId xmlns:a16="http://schemas.microsoft.com/office/drawing/2014/main" id="{67283B8B-BD2C-2AF3-0E80-BBA7694474A9}"/>
              </a:ext>
            </a:extLst>
          </p:cNvPr>
          <p:cNvSpPr/>
          <p:nvPr/>
        </p:nvSpPr>
        <p:spPr>
          <a:xfrm>
            <a:off x="2686050" y="967142"/>
            <a:ext cx="833438" cy="132996"/>
          </a:xfrm>
          <a:prstGeom prst="flowChartAlternateProcess">
            <a:avLst/>
          </a:prstGeom>
          <a:noFill/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fr-FR" sz="8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Organigramme : Alternative 9">
            <a:extLst>
              <a:ext uri="{FF2B5EF4-FFF2-40B4-BE49-F238E27FC236}">
                <a16:creationId xmlns:a16="http://schemas.microsoft.com/office/drawing/2014/main" id="{695B82CD-86D0-6A59-A24D-C19CDB080D6D}"/>
              </a:ext>
            </a:extLst>
          </p:cNvPr>
          <p:cNvSpPr/>
          <p:nvPr/>
        </p:nvSpPr>
        <p:spPr>
          <a:xfrm>
            <a:off x="2686050" y="3024188"/>
            <a:ext cx="833438" cy="218373"/>
          </a:xfrm>
          <a:prstGeom prst="flowChartAlternateProcess">
            <a:avLst/>
          </a:prstGeom>
          <a:noFill/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fr-FR" sz="8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Organigramme : Alternative 10">
            <a:extLst>
              <a:ext uri="{FF2B5EF4-FFF2-40B4-BE49-F238E27FC236}">
                <a16:creationId xmlns:a16="http://schemas.microsoft.com/office/drawing/2014/main" id="{9DFA0554-EC49-9915-DA96-44B041312542}"/>
              </a:ext>
            </a:extLst>
          </p:cNvPr>
          <p:cNvSpPr/>
          <p:nvPr/>
        </p:nvSpPr>
        <p:spPr>
          <a:xfrm>
            <a:off x="2686050" y="1583422"/>
            <a:ext cx="833438" cy="132996"/>
          </a:xfrm>
          <a:prstGeom prst="flowChartAlternateProcess">
            <a:avLst/>
          </a:prstGeom>
          <a:noFill/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fr-FR" sz="8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A7B23A7-3288-5C32-6C07-1316312ED621}"/>
              </a:ext>
            </a:extLst>
          </p:cNvPr>
          <p:cNvGrpSpPr/>
          <p:nvPr/>
        </p:nvGrpSpPr>
        <p:grpSpPr>
          <a:xfrm>
            <a:off x="173354" y="967142"/>
            <a:ext cx="2315846" cy="3319526"/>
            <a:chOff x="4119319" y="3181844"/>
            <a:chExt cx="2315846" cy="2879403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51DE17D-7A12-6BC6-3956-69D1BDF4BC29}"/>
                </a:ext>
              </a:extLst>
            </p:cNvPr>
            <p:cNvSpPr txBox="1"/>
            <p:nvPr/>
          </p:nvSpPr>
          <p:spPr>
            <a:xfrm>
              <a:off x="4119319" y="3334228"/>
              <a:ext cx="2315846" cy="2727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E26064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marL="92075" indent="-92075" algn="l">
                <a:buFont typeface="Arial" panose="020B0604020202020204" pitchFamily="34" charset="0"/>
                <a:buChar char="•"/>
              </a:pPr>
              <a:r>
                <a:rPr lang="fr-FR" sz="800" dirty="0">
                  <a:solidFill>
                    <a:schemeClr val="tx1">
                      <a:lumMod val="50000"/>
                    </a:schemeClr>
                  </a:solidFill>
                </a:rPr>
                <a:t>Définition des tables qui constitueront notre base de données, avec une attention portée au respect de la norme 3NF : </a:t>
              </a:r>
              <a:r>
                <a:rPr lang="fr-FR" sz="800" b="1" dirty="0">
                  <a:solidFill>
                    <a:schemeClr val="tx1">
                      <a:lumMod val="50000"/>
                    </a:schemeClr>
                  </a:solidFill>
                </a:rPr>
                <a:t>pas de dépendances fonctionnelles entre colonnes au sein d’une table (hors PK)</a:t>
              </a:r>
            </a:p>
            <a:p>
              <a:pPr marL="92075" indent="-92075" algn="l">
                <a:buFont typeface="Arial" panose="020B0604020202020204" pitchFamily="34" charset="0"/>
                <a:buChar char="•"/>
              </a:pPr>
              <a:endParaRPr lang="fr-FR" sz="800" b="1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marL="92075" indent="-92075" algn="l">
                <a:buFont typeface="Arial" panose="020B0604020202020204" pitchFamily="34" charset="0"/>
                <a:buChar char="•"/>
              </a:pPr>
              <a:r>
                <a:rPr lang="fr-FR" sz="800" dirty="0">
                  <a:solidFill>
                    <a:schemeClr val="tx1">
                      <a:lumMod val="50000"/>
                    </a:schemeClr>
                  </a:solidFill>
                </a:rPr>
                <a:t>Définition des colonnes de chaque table, avec définition des clés primaires </a:t>
              </a:r>
              <a:r>
                <a:rPr lang="fr-FR" sz="800" b="1" dirty="0">
                  <a:solidFill>
                    <a:schemeClr val="tx1">
                      <a:lumMod val="50000"/>
                    </a:schemeClr>
                  </a:solidFill>
                </a:rPr>
                <a:t>:</a:t>
              </a:r>
            </a:p>
            <a:p>
              <a:pPr marL="182563" indent="-92075" algn="l">
                <a:buFont typeface="Arial" panose="020B0604020202020204" pitchFamily="34" charset="0"/>
                <a:buChar char="•"/>
              </a:pPr>
              <a:r>
                <a:rPr lang="fr-FR" sz="800" b="1" dirty="0">
                  <a:solidFill>
                    <a:schemeClr val="tx1">
                      <a:lumMod val="50000"/>
                    </a:schemeClr>
                  </a:solidFill>
                </a:rPr>
                <a:t>Par incrémentation d’</a:t>
              </a:r>
              <a:r>
                <a:rPr lang="fr-FR" sz="800" b="1" dirty="0" err="1">
                  <a:solidFill>
                    <a:schemeClr val="tx1">
                      <a:lumMod val="50000"/>
                    </a:schemeClr>
                  </a:solidFill>
                </a:rPr>
                <a:t>id_vente</a:t>
              </a:r>
              <a:r>
                <a:rPr lang="fr-FR" sz="800" b="1" dirty="0">
                  <a:solidFill>
                    <a:schemeClr val="tx1">
                      <a:lumMod val="50000"/>
                    </a:schemeClr>
                  </a:solidFill>
                </a:rPr>
                <a:t> (table ‘vente’)</a:t>
              </a:r>
            </a:p>
            <a:p>
              <a:pPr marL="182563" indent="-92075" algn="l">
                <a:buFont typeface="Arial" panose="020B0604020202020204" pitchFamily="34" charset="0"/>
                <a:buChar char="•"/>
              </a:pPr>
              <a:r>
                <a:rPr lang="fr-FR" sz="800" b="1" dirty="0">
                  <a:solidFill>
                    <a:schemeClr val="tx1">
                      <a:lumMod val="50000"/>
                    </a:schemeClr>
                  </a:solidFill>
                </a:rPr>
                <a:t>Par incrémentation d’</a:t>
              </a:r>
              <a:r>
                <a:rPr lang="fr-FR" sz="800" b="1" dirty="0" err="1">
                  <a:solidFill>
                    <a:schemeClr val="tx1">
                      <a:lumMod val="50000"/>
                    </a:schemeClr>
                  </a:solidFill>
                </a:rPr>
                <a:t>id_bien</a:t>
              </a:r>
              <a:r>
                <a:rPr lang="fr-FR" sz="800" b="1" dirty="0">
                  <a:solidFill>
                    <a:schemeClr val="tx1">
                      <a:lumMod val="50000"/>
                    </a:schemeClr>
                  </a:solidFill>
                </a:rPr>
                <a:t> (table ‘bien)</a:t>
              </a:r>
            </a:p>
            <a:p>
              <a:pPr marL="182563" indent="-92075" algn="l">
                <a:buFont typeface="Arial" panose="020B0604020202020204" pitchFamily="34" charset="0"/>
                <a:buChar char="•"/>
              </a:pPr>
              <a:r>
                <a:rPr lang="fr-FR" sz="800" b="1" dirty="0">
                  <a:solidFill>
                    <a:schemeClr val="tx1">
                      <a:lumMod val="50000"/>
                    </a:schemeClr>
                  </a:solidFill>
                </a:rPr>
                <a:t>‘</a:t>
              </a:r>
              <a:r>
                <a:rPr lang="fr-FR" sz="800" b="1" dirty="0" err="1">
                  <a:solidFill>
                    <a:schemeClr val="tx1">
                      <a:lumMod val="50000"/>
                    </a:schemeClr>
                  </a:solidFill>
                </a:rPr>
                <a:t>code_dep_code_com</a:t>
              </a:r>
              <a:r>
                <a:rPr lang="fr-FR" sz="800" dirty="0">
                  <a:solidFill>
                    <a:schemeClr val="tx1">
                      <a:lumMod val="50000"/>
                    </a:schemeClr>
                  </a:solidFill>
                </a:rPr>
                <a:t>’ : créé par concaténation du code département et du code commune</a:t>
              </a:r>
            </a:p>
            <a:p>
              <a:pPr marL="182563" indent="-92075" algn="l">
                <a:buFont typeface="Arial" panose="020B0604020202020204" pitchFamily="34" charset="0"/>
                <a:buChar char="•"/>
              </a:pPr>
              <a:endParaRPr lang="fr-FR" sz="8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marL="92075" indent="-92075" algn="l">
                <a:buFont typeface="Arial" panose="020B0604020202020204" pitchFamily="34" charset="0"/>
                <a:buChar char="•"/>
              </a:pPr>
              <a:r>
                <a:rPr lang="fr-FR" sz="800" dirty="0">
                  <a:solidFill>
                    <a:schemeClr val="tx1">
                      <a:lumMod val="50000"/>
                    </a:schemeClr>
                  </a:solidFill>
                </a:rPr>
                <a:t>Identification des clés étrangères</a:t>
              </a:r>
            </a:p>
            <a:p>
              <a:pPr marL="182563" indent="-92075" algn="l">
                <a:buFont typeface="Arial" panose="020B0604020202020204" pitchFamily="34" charset="0"/>
                <a:buChar char="•"/>
              </a:pPr>
              <a:endParaRPr lang="fr-FR" sz="8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marL="92075" indent="-92075" algn="l">
                <a:buFont typeface="Arial" panose="020B0604020202020204" pitchFamily="34" charset="0"/>
                <a:buChar char="•"/>
              </a:pPr>
              <a:r>
                <a:rPr lang="fr-FR" sz="800" dirty="0">
                  <a:solidFill>
                    <a:schemeClr val="tx1">
                      <a:lumMod val="50000"/>
                    </a:schemeClr>
                  </a:solidFill>
                </a:rPr>
                <a:t>Identification par analyse des données des fichiers d’origine : </a:t>
              </a:r>
            </a:p>
            <a:p>
              <a:pPr marL="182563" indent="-92075" algn="l">
                <a:buFont typeface="Arial" panose="020B0604020202020204" pitchFamily="34" charset="0"/>
                <a:buChar char="•"/>
              </a:pPr>
              <a:r>
                <a:rPr lang="fr-FR" sz="800" dirty="0">
                  <a:solidFill>
                    <a:schemeClr val="tx1">
                      <a:lumMod val="50000"/>
                    </a:schemeClr>
                  </a:solidFill>
                </a:rPr>
                <a:t>du type des données, </a:t>
              </a:r>
            </a:p>
            <a:p>
              <a:pPr marL="182563" indent="-92075" algn="l">
                <a:buFont typeface="Arial" panose="020B0604020202020204" pitchFamily="34" charset="0"/>
                <a:buChar char="•"/>
              </a:pPr>
              <a:r>
                <a:rPr lang="fr-FR" sz="800" dirty="0">
                  <a:solidFill>
                    <a:schemeClr val="tx1">
                      <a:lumMod val="50000"/>
                    </a:schemeClr>
                  </a:solidFill>
                </a:rPr>
                <a:t>de la longueur des ‘varchar’</a:t>
              </a:r>
            </a:p>
            <a:p>
              <a:pPr marL="182563" indent="-92075" algn="l">
                <a:buFont typeface="Arial" panose="020B0604020202020204" pitchFamily="34" charset="0"/>
                <a:buChar char="•"/>
              </a:pPr>
              <a:r>
                <a:rPr lang="fr-FR" sz="800" dirty="0">
                  <a:solidFill>
                    <a:schemeClr val="tx1">
                      <a:lumMod val="50000"/>
                    </a:schemeClr>
                  </a:solidFill>
                </a:rPr>
                <a:t>des règles de gestion et de calcul</a:t>
              </a:r>
            </a:p>
            <a:p>
              <a:pPr marL="182563" indent="-92075" algn="l">
                <a:buFont typeface="Arial" panose="020B0604020202020204" pitchFamily="34" charset="0"/>
                <a:buChar char="•"/>
              </a:pPr>
              <a:endParaRPr lang="fr-FR" sz="8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marL="171450" indent="-171450" algn="l">
                <a:buFont typeface="Wingdings" panose="05000000000000000000" pitchFamily="2" charset="2"/>
                <a:buChar char="è"/>
              </a:pPr>
              <a:endParaRPr lang="fr-FR" sz="8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marL="171450" indent="-171450" algn="l">
                <a:buFont typeface="Wingdings" panose="05000000000000000000" pitchFamily="2" charset="2"/>
                <a:buChar char="è"/>
              </a:pPr>
              <a:endParaRPr lang="fr-FR" sz="8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marL="171450" indent="-171450" algn="l">
                <a:buFont typeface="Wingdings" panose="05000000000000000000" pitchFamily="2" charset="2"/>
                <a:buChar char="è"/>
              </a:pPr>
              <a:endParaRPr lang="fr-FR" sz="8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95C1F879-B311-8D07-A6F7-D8AE814944FC}"/>
                </a:ext>
              </a:extLst>
            </p:cNvPr>
            <p:cNvGrpSpPr/>
            <p:nvPr/>
          </p:nvGrpSpPr>
          <p:grpSpPr>
            <a:xfrm>
              <a:off x="4221984" y="3181844"/>
              <a:ext cx="350016" cy="307058"/>
              <a:chOff x="2378149" y="605294"/>
              <a:chExt cx="395369" cy="34684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FC6923-9CAD-57F4-10DB-904C6D0541A2}"/>
                  </a:ext>
                </a:extLst>
              </p:cNvPr>
              <p:cNvSpPr/>
              <p:nvPr/>
            </p:nvSpPr>
            <p:spPr>
              <a:xfrm>
                <a:off x="2378149" y="605294"/>
                <a:ext cx="395369" cy="3468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E2606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Graphique 11">
                <a:extLst>
                  <a:ext uri="{FF2B5EF4-FFF2-40B4-BE49-F238E27FC236}">
                    <a16:creationId xmlns:a16="http://schemas.microsoft.com/office/drawing/2014/main" id="{55F3CBF0-00DB-0A5A-A957-367AE07E7AA8}"/>
                  </a:ext>
                </a:extLst>
              </p:cNvPr>
              <p:cNvSpPr/>
              <p:nvPr/>
            </p:nvSpPr>
            <p:spPr>
              <a:xfrm>
                <a:off x="2424823" y="637573"/>
                <a:ext cx="307934" cy="275175"/>
              </a:xfrm>
              <a:custGeom>
                <a:avLst/>
                <a:gdLst>
                  <a:gd name="connsiteX0" fmla="*/ 1188820 w 1323751"/>
                  <a:gd name="connsiteY0" fmla="*/ 669341 h 1322035"/>
                  <a:gd name="connsiteX1" fmla="*/ 1199535 w 1323751"/>
                  <a:gd name="connsiteY1" fmla="*/ 652600 h 1322035"/>
                  <a:gd name="connsiteX2" fmla="*/ 1315078 w 1323751"/>
                  <a:gd name="connsiteY2" fmla="*/ 594740 h 1322035"/>
                  <a:gd name="connsiteX3" fmla="*/ 1323591 w 1323751"/>
                  <a:gd name="connsiteY3" fmla="*/ 578139 h 1322035"/>
                  <a:gd name="connsiteX4" fmla="*/ 1296953 w 1323751"/>
                  <a:gd name="connsiteY4" fmla="*/ 455368 h 1322035"/>
                  <a:gd name="connsiteX5" fmla="*/ 1282310 w 1323751"/>
                  <a:gd name="connsiteY5" fmla="*/ 443477 h 1322035"/>
                  <a:gd name="connsiteX6" fmla="*/ 1150912 w 1323751"/>
                  <a:gd name="connsiteY6" fmla="*/ 434980 h 1322035"/>
                  <a:gd name="connsiteX7" fmla="*/ 1134137 w 1323751"/>
                  <a:gd name="connsiteY7" fmla="*/ 423918 h 1322035"/>
                  <a:gd name="connsiteX8" fmla="*/ 1116270 w 1323751"/>
                  <a:gd name="connsiteY8" fmla="*/ 391066 h 1322035"/>
                  <a:gd name="connsiteX9" fmla="*/ 1116351 w 1323751"/>
                  <a:gd name="connsiteY9" fmla="*/ 371121 h 1322035"/>
                  <a:gd name="connsiteX10" fmla="*/ 1182701 w 1323751"/>
                  <a:gd name="connsiteY10" fmla="*/ 259250 h 1322035"/>
                  <a:gd name="connsiteX11" fmla="*/ 1180982 w 1323751"/>
                  <a:gd name="connsiteY11" fmla="*/ 240601 h 1322035"/>
                  <a:gd name="connsiteX12" fmla="*/ 1091579 w 1323751"/>
                  <a:gd name="connsiteY12" fmla="*/ 149441 h 1322035"/>
                  <a:gd name="connsiteX13" fmla="*/ 1072914 w 1323751"/>
                  <a:gd name="connsiteY13" fmla="*/ 147267 h 1322035"/>
                  <a:gd name="connsiteX14" fmla="*/ 958585 w 1323751"/>
                  <a:gd name="connsiteY14" fmla="*/ 210709 h 1322035"/>
                  <a:gd name="connsiteX15" fmla="*/ 938575 w 1323751"/>
                  <a:gd name="connsiteY15" fmla="*/ 210331 h 1322035"/>
                  <a:gd name="connsiteX16" fmla="*/ 907680 w 1323751"/>
                  <a:gd name="connsiteY16" fmla="*/ 192785 h 1322035"/>
                  <a:gd name="connsiteX17" fmla="*/ 897050 w 1323751"/>
                  <a:gd name="connsiteY17" fmla="*/ 175798 h 1322035"/>
                  <a:gd name="connsiteX18" fmla="*/ 892347 w 1323751"/>
                  <a:gd name="connsiteY18" fmla="*/ 44733 h 1322035"/>
                  <a:gd name="connsiteX19" fmla="*/ 880861 w 1323751"/>
                  <a:gd name="connsiteY19" fmla="*/ 29832 h 1322035"/>
                  <a:gd name="connsiteX20" fmla="*/ 757036 w 1323751"/>
                  <a:gd name="connsiteY20" fmla="*/ 206 h 1322035"/>
                  <a:gd name="connsiteX21" fmla="*/ 740179 w 1323751"/>
                  <a:gd name="connsiteY21" fmla="*/ 8334 h 1322035"/>
                  <a:gd name="connsiteX22" fmla="*/ 678691 w 1323751"/>
                  <a:gd name="connsiteY22" fmla="*/ 122788 h 1322035"/>
                  <a:gd name="connsiteX23" fmla="*/ 667371 w 1323751"/>
                  <a:gd name="connsiteY23" fmla="*/ 132866 h 1322035"/>
                  <a:gd name="connsiteX24" fmla="*/ 664437 w 1323751"/>
                  <a:gd name="connsiteY24" fmla="*/ 132866 h 1322035"/>
                  <a:gd name="connsiteX25" fmla="*/ 623117 w 1323751"/>
                  <a:gd name="connsiteY25" fmla="*/ 134636 h 1322035"/>
                  <a:gd name="connsiteX26" fmla="*/ 604984 w 1323751"/>
                  <a:gd name="connsiteY26" fmla="*/ 126004 h 1322035"/>
                  <a:gd name="connsiteX27" fmla="*/ 529820 w 1323751"/>
                  <a:gd name="connsiteY27" fmla="*/ 17787 h 1322035"/>
                  <a:gd name="connsiteX28" fmla="*/ 512076 w 1323751"/>
                  <a:gd name="connsiteY28" fmla="*/ 11376 h 1322035"/>
                  <a:gd name="connsiteX29" fmla="*/ 393803 w 1323751"/>
                  <a:gd name="connsiteY29" fmla="*/ 51272 h 1322035"/>
                  <a:gd name="connsiteX30" fmla="*/ 383975 w 1323751"/>
                  <a:gd name="connsiteY30" fmla="*/ 67122 h 1322035"/>
                  <a:gd name="connsiteX31" fmla="*/ 394058 w 1323751"/>
                  <a:gd name="connsiteY31" fmla="*/ 195750 h 1322035"/>
                  <a:gd name="connsiteX32" fmla="*/ 385244 w 1323751"/>
                  <a:gd name="connsiteY32" fmla="*/ 213554 h 1322035"/>
                  <a:gd name="connsiteX33" fmla="*/ 347641 w 1323751"/>
                  <a:gd name="connsiteY33" fmla="*/ 239591 h 1322035"/>
                  <a:gd name="connsiteX34" fmla="*/ 327665 w 1323751"/>
                  <a:gd name="connsiteY34" fmla="*/ 242062 h 1322035"/>
                  <a:gd name="connsiteX35" fmla="*/ 205895 w 1323751"/>
                  <a:gd name="connsiteY35" fmla="*/ 191647 h 1322035"/>
                  <a:gd name="connsiteX36" fmla="*/ 187469 w 1323751"/>
                  <a:gd name="connsiteY36" fmla="*/ 195819 h 1322035"/>
                  <a:gd name="connsiteX37" fmla="*/ 111576 w 1323751"/>
                  <a:gd name="connsiteY37" fmla="*/ 289928 h 1322035"/>
                  <a:gd name="connsiteX38" fmla="*/ 111804 w 1323751"/>
                  <a:gd name="connsiteY38" fmla="*/ 308519 h 1322035"/>
                  <a:gd name="connsiteX39" fmla="*/ 189455 w 1323751"/>
                  <a:gd name="connsiteY39" fmla="*/ 410790 h 1322035"/>
                  <a:gd name="connsiteX40" fmla="*/ 191591 w 1323751"/>
                  <a:gd name="connsiteY40" fmla="*/ 430500 h 1322035"/>
                  <a:gd name="connsiteX41" fmla="*/ 170474 w 1323751"/>
                  <a:gd name="connsiteY41" fmla="*/ 481053 h 1322035"/>
                  <a:gd name="connsiteX42" fmla="*/ 155028 w 1323751"/>
                  <a:gd name="connsiteY42" fmla="*/ 493938 h 1322035"/>
                  <a:gd name="connsiteX43" fmla="*/ 25840 w 1323751"/>
                  <a:gd name="connsiteY43" fmla="*/ 517268 h 1322035"/>
                  <a:gd name="connsiteX44" fmla="*/ 12639 w 1323751"/>
                  <a:gd name="connsiteY44" fmla="*/ 530747 h 1322035"/>
                  <a:gd name="connsiteX45" fmla="*/ 0 w 1323751"/>
                  <a:gd name="connsiteY45" fmla="*/ 657612 h 1322035"/>
                  <a:gd name="connsiteX46" fmla="*/ 0 w 1323751"/>
                  <a:gd name="connsiteY46" fmla="*/ 657867 h 1322035"/>
                  <a:gd name="connsiteX47" fmla="*/ 10873 w 1323751"/>
                  <a:gd name="connsiteY47" fmla="*/ 662343 h 1322035"/>
                  <a:gd name="connsiteX48" fmla="*/ 131432 w 1323751"/>
                  <a:gd name="connsiteY48" fmla="*/ 706377 h 1322035"/>
                  <a:gd name="connsiteX49" fmla="*/ 143928 w 1323751"/>
                  <a:gd name="connsiteY49" fmla="*/ 721795 h 1322035"/>
                  <a:gd name="connsiteX50" fmla="*/ 155229 w 1323751"/>
                  <a:gd name="connsiteY50" fmla="*/ 783413 h 1322035"/>
                  <a:gd name="connsiteX51" fmla="*/ 149330 w 1323751"/>
                  <a:gd name="connsiteY51" fmla="*/ 802575 h 1322035"/>
                  <a:gd name="connsiteX52" fmla="*/ 53843 w 1323751"/>
                  <a:gd name="connsiteY52" fmla="*/ 891503 h 1322035"/>
                  <a:gd name="connsiteX53" fmla="*/ 50153 w 1323751"/>
                  <a:gd name="connsiteY53" fmla="*/ 909920 h 1322035"/>
                  <a:gd name="connsiteX54" fmla="*/ 102230 w 1323751"/>
                  <a:gd name="connsiteY54" fmla="*/ 1010888 h 1322035"/>
                  <a:gd name="connsiteX55" fmla="*/ 119349 w 1323751"/>
                  <a:gd name="connsiteY55" fmla="*/ 1018341 h 1322035"/>
                  <a:gd name="connsiteX56" fmla="*/ 245113 w 1323751"/>
                  <a:gd name="connsiteY56" fmla="*/ 990084 h 1322035"/>
                  <a:gd name="connsiteX57" fmla="*/ 264052 w 1323751"/>
                  <a:gd name="connsiteY57" fmla="*/ 996218 h 1322035"/>
                  <a:gd name="connsiteX58" fmla="*/ 310411 w 1323751"/>
                  <a:gd name="connsiteY58" fmla="*/ 1044423 h 1322035"/>
                  <a:gd name="connsiteX59" fmla="*/ 315917 w 1323751"/>
                  <a:gd name="connsiteY59" fmla="*/ 1063620 h 1322035"/>
                  <a:gd name="connsiteX60" fmla="*/ 283908 w 1323751"/>
                  <a:gd name="connsiteY60" fmla="*/ 1189109 h 1322035"/>
                  <a:gd name="connsiteX61" fmla="*/ 290821 w 1323751"/>
                  <a:gd name="connsiteY61" fmla="*/ 1206509 h 1322035"/>
                  <a:gd name="connsiteX62" fmla="*/ 388999 w 1323751"/>
                  <a:gd name="connsiteY62" fmla="*/ 1261835 h 1322035"/>
                  <a:gd name="connsiteX63" fmla="*/ 407475 w 1323751"/>
                  <a:gd name="connsiteY63" fmla="*/ 1258763 h 1322035"/>
                  <a:gd name="connsiteX64" fmla="*/ 498543 w 1323751"/>
                  <a:gd name="connsiteY64" fmla="*/ 1166446 h 1322035"/>
                  <a:gd name="connsiteX65" fmla="*/ 517837 w 1323751"/>
                  <a:gd name="connsiteY65" fmla="*/ 1161215 h 1322035"/>
                  <a:gd name="connsiteX66" fmla="*/ 582591 w 1323751"/>
                  <a:gd name="connsiteY66" fmla="*/ 1175607 h 1322035"/>
                  <a:gd name="connsiteX67" fmla="*/ 597631 w 1323751"/>
                  <a:gd name="connsiteY67" fmla="*/ 1188616 h 1322035"/>
                  <a:gd name="connsiteX68" fmla="*/ 638265 w 1323751"/>
                  <a:gd name="connsiteY68" fmla="*/ 1310639 h 1322035"/>
                  <a:gd name="connsiteX69" fmla="*/ 653483 w 1323751"/>
                  <a:gd name="connsiteY69" fmla="*/ 1321939 h 1322035"/>
                  <a:gd name="connsiteX70" fmla="*/ 664425 w 1323751"/>
                  <a:gd name="connsiteY70" fmla="*/ 1322035 h 1322035"/>
                  <a:gd name="connsiteX71" fmla="*/ 767488 w 1323751"/>
                  <a:gd name="connsiteY71" fmla="*/ 1313669 h 1322035"/>
                  <a:gd name="connsiteX72" fmla="*/ 781337 w 1323751"/>
                  <a:gd name="connsiteY72" fmla="*/ 1300849 h 1322035"/>
                  <a:gd name="connsiteX73" fmla="*/ 808234 w 1323751"/>
                  <a:gd name="connsiteY73" fmla="*/ 1173024 h 1322035"/>
                  <a:gd name="connsiteX74" fmla="*/ 821586 w 1323751"/>
                  <a:gd name="connsiteY74" fmla="*/ 1158038 h 1322035"/>
                  <a:gd name="connsiteX75" fmla="*/ 878555 w 1323751"/>
                  <a:gd name="connsiteY75" fmla="*/ 1136439 h 1322035"/>
                  <a:gd name="connsiteX76" fmla="*/ 898199 w 1323751"/>
                  <a:gd name="connsiteY76" fmla="*/ 1139153 h 1322035"/>
                  <a:gd name="connsiteX77" fmla="*/ 998136 w 1323751"/>
                  <a:gd name="connsiteY77" fmla="*/ 1219660 h 1322035"/>
                  <a:gd name="connsiteX78" fmla="*/ 1016712 w 1323751"/>
                  <a:gd name="connsiteY78" fmla="*/ 1220420 h 1322035"/>
                  <a:gd name="connsiteX79" fmla="*/ 1110525 w 1323751"/>
                  <a:gd name="connsiteY79" fmla="*/ 1149278 h 1322035"/>
                  <a:gd name="connsiteX80" fmla="*/ 1115241 w 1323751"/>
                  <a:gd name="connsiteY80" fmla="*/ 1130999 h 1322035"/>
                  <a:gd name="connsiteX81" fmla="*/ 1068457 w 1323751"/>
                  <a:gd name="connsiteY81" fmla="*/ 1008135 h 1322035"/>
                  <a:gd name="connsiteX82" fmla="*/ 1071515 w 1323751"/>
                  <a:gd name="connsiteY82" fmla="*/ 988253 h 1322035"/>
                  <a:gd name="connsiteX83" fmla="*/ 1102486 w 1323751"/>
                  <a:gd name="connsiteY83" fmla="*/ 946035 h 1322035"/>
                  <a:gd name="connsiteX84" fmla="*/ 1120492 w 1323751"/>
                  <a:gd name="connsiteY84" fmla="*/ 937707 h 1322035"/>
                  <a:gd name="connsiteX85" fmla="*/ 1248354 w 1323751"/>
                  <a:gd name="connsiteY85" fmla="*/ 951433 h 1322035"/>
                  <a:gd name="connsiteX86" fmla="*/ 1264432 w 1323751"/>
                  <a:gd name="connsiteY86" fmla="*/ 942044 h 1322035"/>
                  <a:gd name="connsiteX87" fmla="*/ 1306315 w 1323751"/>
                  <a:gd name="connsiteY87" fmla="*/ 827513 h 1322035"/>
                  <a:gd name="connsiteX88" fmla="*/ 1300389 w 1323751"/>
                  <a:gd name="connsiteY88" fmla="*/ 809585 h 1322035"/>
                  <a:gd name="connsiteX89" fmla="*/ 1194276 w 1323751"/>
                  <a:gd name="connsiteY89" fmla="*/ 731276 h 1322035"/>
                  <a:gd name="connsiteX90" fmla="*/ 1186067 w 1323751"/>
                  <a:gd name="connsiteY90" fmla="*/ 712893 h 1322035"/>
                  <a:gd name="connsiteX91" fmla="*/ 1188820 w 1323751"/>
                  <a:gd name="connsiteY91" fmla="*/ 669341 h 1322035"/>
                  <a:gd name="connsiteX92" fmla="*/ 662729 w 1323751"/>
                  <a:gd name="connsiteY92" fmla="*/ 1047300 h 1322035"/>
                  <a:gd name="connsiteX93" fmla="*/ 275515 w 1323751"/>
                  <a:gd name="connsiteY93" fmla="*/ 660091 h 1322035"/>
                  <a:gd name="connsiteX94" fmla="*/ 662729 w 1323751"/>
                  <a:gd name="connsiteY94" fmla="*/ 272883 h 1322035"/>
                  <a:gd name="connsiteX95" fmla="*/ 1049943 w 1323751"/>
                  <a:gd name="connsiteY95" fmla="*/ 660091 h 1322035"/>
                  <a:gd name="connsiteX96" fmla="*/ 662729 w 1323751"/>
                  <a:gd name="connsiteY96" fmla="*/ 1047300 h 1322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323751" h="1322035">
                    <a:moveTo>
                      <a:pt x="1188820" y="669341"/>
                    </a:moveTo>
                    <a:cubicBezTo>
                      <a:pt x="1189024" y="662983"/>
                      <a:pt x="1193844" y="655449"/>
                      <a:pt x="1199535" y="652600"/>
                    </a:cubicBezTo>
                    <a:lnTo>
                      <a:pt x="1315078" y="594740"/>
                    </a:lnTo>
                    <a:cubicBezTo>
                      <a:pt x="1320765" y="591891"/>
                      <a:pt x="1324598" y="584423"/>
                      <a:pt x="1323591" y="578139"/>
                    </a:cubicBezTo>
                    <a:lnTo>
                      <a:pt x="1296953" y="455368"/>
                    </a:lnTo>
                    <a:cubicBezTo>
                      <a:pt x="1295249" y="449238"/>
                      <a:pt x="1288656" y="443890"/>
                      <a:pt x="1282310" y="443477"/>
                    </a:cubicBezTo>
                    <a:lnTo>
                      <a:pt x="1150912" y="434980"/>
                    </a:lnTo>
                    <a:cubicBezTo>
                      <a:pt x="1144562" y="434567"/>
                      <a:pt x="1137013" y="429590"/>
                      <a:pt x="1134137" y="423918"/>
                    </a:cubicBezTo>
                    <a:lnTo>
                      <a:pt x="1116270" y="391066"/>
                    </a:lnTo>
                    <a:cubicBezTo>
                      <a:pt x="1113070" y="385568"/>
                      <a:pt x="1113105" y="376592"/>
                      <a:pt x="1116351" y="371121"/>
                    </a:cubicBezTo>
                    <a:lnTo>
                      <a:pt x="1182701" y="259250"/>
                    </a:lnTo>
                    <a:cubicBezTo>
                      <a:pt x="1185948" y="253779"/>
                      <a:pt x="1185173" y="245386"/>
                      <a:pt x="1180982" y="240601"/>
                    </a:cubicBezTo>
                    <a:lnTo>
                      <a:pt x="1091579" y="149441"/>
                    </a:lnTo>
                    <a:cubicBezTo>
                      <a:pt x="1086875" y="145158"/>
                      <a:pt x="1078474" y="144179"/>
                      <a:pt x="1072914" y="147267"/>
                    </a:cubicBezTo>
                    <a:lnTo>
                      <a:pt x="958585" y="210709"/>
                    </a:lnTo>
                    <a:cubicBezTo>
                      <a:pt x="953022" y="213797"/>
                      <a:pt x="944019" y="213624"/>
                      <a:pt x="938575" y="210331"/>
                    </a:cubicBezTo>
                    <a:lnTo>
                      <a:pt x="907680" y="192785"/>
                    </a:lnTo>
                    <a:cubicBezTo>
                      <a:pt x="902063" y="189801"/>
                      <a:pt x="897278" y="182155"/>
                      <a:pt x="897050" y="175798"/>
                    </a:cubicBezTo>
                    <a:lnTo>
                      <a:pt x="892347" y="44733"/>
                    </a:lnTo>
                    <a:cubicBezTo>
                      <a:pt x="892119" y="38376"/>
                      <a:pt x="886949" y="31671"/>
                      <a:pt x="880861" y="29832"/>
                    </a:cubicBezTo>
                    <a:lnTo>
                      <a:pt x="757036" y="206"/>
                    </a:lnTo>
                    <a:cubicBezTo>
                      <a:pt x="750774" y="-927"/>
                      <a:pt x="743190" y="2728"/>
                      <a:pt x="740179" y="8334"/>
                    </a:cubicBezTo>
                    <a:lnTo>
                      <a:pt x="678691" y="122788"/>
                    </a:lnTo>
                    <a:cubicBezTo>
                      <a:pt x="675680" y="128394"/>
                      <a:pt x="670586" y="132928"/>
                      <a:pt x="667371" y="132866"/>
                    </a:cubicBezTo>
                    <a:lnTo>
                      <a:pt x="664437" y="132866"/>
                    </a:lnTo>
                    <a:cubicBezTo>
                      <a:pt x="646593" y="132866"/>
                      <a:pt x="623117" y="134636"/>
                      <a:pt x="623117" y="134636"/>
                    </a:cubicBezTo>
                    <a:cubicBezTo>
                      <a:pt x="616774" y="135114"/>
                      <a:pt x="608612" y="131232"/>
                      <a:pt x="604984" y="126004"/>
                    </a:cubicBezTo>
                    <a:lnTo>
                      <a:pt x="529820" y="17787"/>
                    </a:lnTo>
                    <a:cubicBezTo>
                      <a:pt x="526192" y="12563"/>
                      <a:pt x="518207" y="9679"/>
                      <a:pt x="512076" y="11376"/>
                    </a:cubicBezTo>
                    <a:lnTo>
                      <a:pt x="393803" y="51272"/>
                    </a:lnTo>
                    <a:cubicBezTo>
                      <a:pt x="387900" y="53647"/>
                      <a:pt x="383478" y="60780"/>
                      <a:pt x="383975" y="67122"/>
                    </a:cubicBezTo>
                    <a:lnTo>
                      <a:pt x="394058" y="195750"/>
                    </a:lnTo>
                    <a:cubicBezTo>
                      <a:pt x="394555" y="202092"/>
                      <a:pt x="390588" y="210104"/>
                      <a:pt x="385244" y="213554"/>
                    </a:cubicBezTo>
                    <a:lnTo>
                      <a:pt x="347641" y="239591"/>
                    </a:lnTo>
                    <a:cubicBezTo>
                      <a:pt x="342532" y="243381"/>
                      <a:pt x="333545" y="244495"/>
                      <a:pt x="327665" y="242062"/>
                    </a:cubicBezTo>
                    <a:lnTo>
                      <a:pt x="205895" y="191647"/>
                    </a:lnTo>
                    <a:cubicBezTo>
                      <a:pt x="200015" y="189215"/>
                      <a:pt x="191725" y="191092"/>
                      <a:pt x="187469" y="195819"/>
                    </a:cubicBezTo>
                    <a:lnTo>
                      <a:pt x="111576" y="289928"/>
                    </a:lnTo>
                    <a:cubicBezTo>
                      <a:pt x="107855" y="295087"/>
                      <a:pt x="107956" y="303453"/>
                      <a:pt x="111804" y="308519"/>
                    </a:cubicBezTo>
                    <a:lnTo>
                      <a:pt x="189455" y="410790"/>
                    </a:lnTo>
                    <a:cubicBezTo>
                      <a:pt x="193302" y="415857"/>
                      <a:pt x="194262" y="424724"/>
                      <a:pt x="191591" y="430500"/>
                    </a:cubicBezTo>
                    <a:lnTo>
                      <a:pt x="170474" y="481053"/>
                    </a:lnTo>
                    <a:cubicBezTo>
                      <a:pt x="168241" y="487010"/>
                      <a:pt x="161290" y="492809"/>
                      <a:pt x="155028" y="493938"/>
                    </a:cubicBezTo>
                    <a:lnTo>
                      <a:pt x="25840" y="517268"/>
                    </a:lnTo>
                    <a:cubicBezTo>
                      <a:pt x="19579" y="518398"/>
                      <a:pt x="13641" y="524462"/>
                      <a:pt x="12639" y="530747"/>
                    </a:cubicBezTo>
                    <a:cubicBezTo>
                      <a:pt x="12639" y="530747"/>
                      <a:pt x="0" y="610190"/>
                      <a:pt x="0" y="657612"/>
                    </a:cubicBezTo>
                    <a:lnTo>
                      <a:pt x="0" y="657867"/>
                    </a:lnTo>
                    <a:cubicBezTo>
                      <a:pt x="4" y="658148"/>
                      <a:pt x="4900" y="660161"/>
                      <a:pt x="10873" y="662343"/>
                    </a:cubicBezTo>
                    <a:lnTo>
                      <a:pt x="131432" y="706377"/>
                    </a:lnTo>
                    <a:cubicBezTo>
                      <a:pt x="137408" y="708559"/>
                      <a:pt x="143030" y="715499"/>
                      <a:pt x="143928" y="721795"/>
                    </a:cubicBezTo>
                    <a:lnTo>
                      <a:pt x="155229" y="783413"/>
                    </a:lnTo>
                    <a:cubicBezTo>
                      <a:pt x="156640" y="789617"/>
                      <a:pt x="153983" y="798238"/>
                      <a:pt x="149330" y="802575"/>
                    </a:cubicBezTo>
                    <a:lnTo>
                      <a:pt x="53843" y="891503"/>
                    </a:lnTo>
                    <a:cubicBezTo>
                      <a:pt x="49189" y="895840"/>
                      <a:pt x="47527" y="904126"/>
                      <a:pt x="50153" y="909920"/>
                    </a:cubicBezTo>
                    <a:lnTo>
                      <a:pt x="102230" y="1010888"/>
                    </a:lnTo>
                    <a:cubicBezTo>
                      <a:pt x="105438" y="1016382"/>
                      <a:pt x="113141" y="1019737"/>
                      <a:pt x="119349" y="1018341"/>
                    </a:cubicBezTo>
                    <a:lnTo>
                      <a:pt x="245113" y="990084"/>
                    </a:lnTo>
                    <a:cubicBezTo>
                      <a:pt x="251321" y="988688"/>
                      <a:pt x="259842" y="991449"/>
                      <a:pt x="264052" y="996218"/>
                    </a:cubicBezTo>
                    <a:lnTo>
                      <a:pt x="310411" y="1044423"/>
                    </a:lnTo>
                    <a:cubicBezTo>
                      <a:pt x="315011" y="1048819"/>
                      <a:pt x="317490" y="1057455"/>
                      <a:pt x="315917" y="1063620"/>
                    </a:cubicBezTo>
                    <a:lnTo>
                      <a:pt x="283908" y="1189109"/>
                    </a:lnTo>
                    <a:cubicBezTo>
                      <a:pt x="282335" y="1195274"/>
                      <a:pt x="285447" y="1203105"/>
                      <a:pt x="290821" y="1206509"/>
                    </a:cubicBezTo>
                    <a:lnTo>
                      <a:pt x="388999" y="1261835"/>
                    </a:lnTo>
                    <a:cubicBezTo>
                      <a:pt x="394694" y="1264673"/>
                      <a:pt x="403006" y="1263289"/>
                      <a:pt x="407475" y="1258763"/>
                    </a:cubicBezTo>
                    <a:lnTo>
                      <a:pt x="498543" y="1166446"/>
                    </a:lnTo>
                    <a:cubicBezTo>
                      <a:pt x="503012" y="1161916"/>
                      <a:pt x="511695" y="1159564"/>
                      <a:pt x="517837" y="1161215"/>
                    </a:cubicBezTo>
                    <a:lnTo>
                      <a:pt x="582591" y="1175607"/>
                    </a:lnTo>
                    <a:cubicBezTo>
                      <a:pt x="588852" y="1176725"/>
                      <a:pt x="595623" y="1182578"/>
                      <a:pt x="597631" y="1188616"/>
                    </a:cubicBezTo>
                    <a:lnTo>
                      <a:pt x="638265" y="1310639"/>
                    </a:lnTo>
                    <a:cubicBezTo>
                      <a:pt x="640274" y="1316672"/>
                      <a:pt x="647121" y="1321758"/>
                      <a:pt x="653483" y="1321939"/>
                    </a:cubicBezTo>
                    <a:cubicBezTo>
                      <a:pt x="653483" y="1321939"/>
                      <a:pt x="656891" y="1322035"/>
                      <a:pt x="664425" y="1322035"/>
                    </a:cubicBezTo>
                    <a:cubicBezTo>
                      <a:pt x="703486" y="1322035"/>
                      <a:pt x="767488" y="1313669"/>
                      <a:pt x="767488" y="1313669"/>
                    </a:cubicBezTo>
                    <a:cubicBezTo>
                      <a:pt x="773796" y="1312844"/>
                      <a:pt x="780030" y="1307076"/>
                      <a:pt x="781337" y="1300849"/>
                    </a:cubicBezTo>
                    <a:lnTo>
                      <a:pt x="808234" y="1173024"/>
                    </a:lnTo>
                    <a:cubicBezTo>
                      <a:pt x="809545" y="1166797"/>
                      <a:pt x="815552" y="1160054"/>
                      <a:pt x="821586" y="1158038"/>
                    </a:cubicBezTo>
                    <a:lnTo>
                      <a:pt x="878555" y="1136439"/>
                    </a:lnTo>
                    <a:cubicBezTo>
                      <a:pt x="884408" y="1133941"/>
                      <a:pt x="893245" y="1135163"/>
                      <a:pt x="898199" y="1139153"/>
                    </a:cubicBezTo>
                    <a:lnTo>
                      <a:pt x="998136" y="1219660"/>
                    </a:lnTo>
                    <a:cubicBezTo>
                      <a:pt x="1003090" y="1223651"/>
                      <a:pt x="1011449" y="1223994"/>
                      <a:pt x="1016712" y="1220420"/>
                    </a:cubicBezTo>
                    <a:lnTo>
                      <a:pt x="1110525" y="1149278"/>
                    </a:lnTo>
                    <a:cubicBezTo>
                      <a:pt x="1115383" y="1145168"/>
                      <a:pt x="1117504" y="1136944"/>
                      <a:pt x="1115241" y="1130999"/>
                    </a:cubicBezTo>
                    <a:lnTo>
                      <a:pt x="1068457" y="1008135"/>
                    </a:lnTo>
                    <a:cubicBezTo>
                      <a:pt x="1066194" y="1002190"/>
                      <a:pt x="1067570" y="993242"/>
                      <a:pt x="1071515" y="988253"/>
                    </a:cubicBezTo>
                    <a:lnTo>
                      <a:pt x="1102486" y="946035"/>
                    </a:lnTo>
                    <a:cubicBezTo>
                      <a:pt x="1106064" y="940776"/>
                      <a:pt x="1114165" y="937025"/>
                      <a:pt x="1120492" y="937707"/>
                    </a:cubicBezTo>
                    <a:lnTo>
                      <a:pt x="1248354" y="951433"/>
                    </a:lnTo>
                    <a:cubicBezTo>
                      <a:pt x="1254681" y="952111"/>
                      <a:pt x="1261914" y="947885"/>
                      <a:pt x="1264432" y="942044"/>
                    </a:cubicBezTo>
                    <a:lnTo>
                      <a:pt x="1306315" y="827513"/>
                    </a:lnTo>
                    <a:cubicBezTo>
                      <a:pt x="1308173" y="821429"/>
                      <a:pt x="1305509" y="813359"/>
                      <a:pt x="1300389" y="809585"/>
                    </a:cubicBezTo>
                    <a:lnTo>
                      <a:pt x="1194276" y="731276"/>
                    </a:lnTo>
                    <a:cubicBezTo>
                      <a:pt x="1189156" y="727497"/>
                      <a:pt x="1185462" y="719227"/>
                      <a:pt x="1186067" y="712893"/>
                    </a:cubicBezTo>
                    <a:lnTo>
                      <a:pt x="1188820" y="669341"/>
                    </a:lnTo>
                    <a:close/>
                    <a:moveTo>
                      <a:pt x="662729" y="1047300"/>
                    </a:moveTo>
                    <a:cubicBezTo>
                      <a:pt x="448880" y="1047300"/>
                      <a:pt x="275515" y="873945"/>
                      <a:pt x="275515" y="660091"/>
                    </a:cubicBezTo>
                    <a:cubicBezTo>
                      <a:pt x="275515" y="446242"/>
                      <a:pt x="448872" y="272883"/>
                      <a:pt x="662729" y="272883"/>
                    </a:cubicBezTo>
                    <a:cubicBezTo>
                      <a:pt x="876585" y="272883"/>
                      <a:pt x="1049943" y="446238"/>
                      <a:pt x="1049943" y="660091"/>
                    </a:cubicBezTo>
                    <a:cubicBezTo>
                      <a:pt x="1049943" y="873945"/>
                      <a:pt x="876585" y="1047300"/>
                      <a:pt x="662729" y="1047300"/>
                    </a:cubicBezTo>
                    <a:close/>
                  </a:path>
                </a:pathLst>
              </a:custGeom>
              <a:solidFill>
                <a:srgbClr val="E26064"/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</p:grpSp>
      </p:grpSp>
      <p:pic>
        <p:nvPicPr>
          <p:cNvPr id="19" name="Image 18">
            <a:extLst>
              <a:ext uri="{FF2B5EF4-FFF2-40B4-BE49-F238E27FC236}">
                <a16:creationId xmlns:a16="http://schemas.microsoft.com/office/drawing/2014/main" id="{09E0DF28-A4D9-9A31-CE74-F228143416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86364" y1="42188" x2="86364" y2="42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2884" y="3242561"/>
            <a:ext cx="248738" cy="2412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C8CA56C-CC66-3E76-96DD-915F53CF7AD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8852" y1="10526" x2="68852" y2="10526"/>
                        <a14:foregroundMark x1="86885" y1="31579" x2="86885" y2="315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6476" y="2067061"/>
            <a:ext cx="248738" cy="232428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3CA4CEE3-4249-F0CC-7D92-E5F18F0A64C4}"/>
              </a:ext>
            </a:extLst>
          </p:cNvPr>
          <p:cNvGrpSpPr/>
          <p:nvPr/>
        </p:nvGrpSpPr>
        <p:grpSpPr>
          <a:xfrm>
            <a:off x="6864350" y="242119"/>
            <a:ext cx="444779" cy="446582"/>
            <a:chOff x="7982940" y="327384"/>
            <a:chExt cx="444779" cy="4465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4185AE-D8A9-BC9D-E30C-D5E0A83121D2}"/>
                </a:ext>
              </a:extLst>
            </p:cNvPr>
            <p:cNvSpPr/>
            <p:nvPr/>
          </p:nvSpPr>
          <p:spPr>
            <a:xfrm>
              <a:off x="7982940" y="327384"/>
              <a:ext cx="444779" cy="446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Picture 2" descr="Microsoft Office Excel (2019–present)">
              <a:extLst>
                <a:ext uri="{FF2B5EF4-FFF2-40B4-BE49-F238E27FC236}">
                  <a16:creationId xmlns:a16="http://schemas.microsoft.com/office/drawing/2014/main" id="{9F8C1029-A9F0-EBE2-885D-CA9BED538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3645" y="396243"/>
              <a:ext cx="341313" cy="318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106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76;p35">
            <a:extLst>
              <a:ext uri="{FF2B5EF4-FFF2-40B4-BE49-F238E27FC236}">
                <a16:creationId xmlns:a16="http://schemas.microsoft.com/office/drawing/2014/main" id="{57DD62AE-8F41-129B-6D91-88813399C59F}"/>
              </a:ext>
            </a:extLst>
          </p:cNvPr>
          <p:cNvSpPr txBox="1">
            <a:spLocks/>
          </p:cNvSpPr>
          <p:nvPr/>
        </p:nvSpPr>
        <p:spPr>
          <a:xfrm>
            <a:off x="389007" y="156771"/>
            <a:ext cx="7049761" cy="46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700" b="0" dirty="0"/>
              <a:t>2. … et du schéma relationnel</a:t>
            </a:r>
          </a:p>
        </p:txBody>
      </p:sp>
      <p:grpSp>
        <p:nvGrpSpPr>
          <p:cNvPr id="264" name="Groupe 263">
            <a:extLst>
              <a:ext uri="{FF2B5EF4-FFF2-40B4-BE49-F238E27FC236}">
                <a16:creationId xmlns:a16="http://schemas.microsoft.com/office/drawing/2014/main" id="{E1F573A0-4930-EB1C-6674-EAC08E088E6D}"/>
              </a:ext>
            </a:extLst>
          </p:cNvPr>
          <p:cNvGrpSpPr/>
          <p:nvPr/>
        </p:nvGrpSpPr>
        <p:grpSpPr>
          <a:xfrm>
            <a:off x="228602" y="1469064"/>
            <a:ext cx="1300240" cy="1370355"/>
            <a:chOff x="228602" y="1068356"/>
            <a:chExt cx="1300240" cy="1370355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4BFAF824-F057-E99D-67BE-ACF73CB9F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8602" y="1068356"/>
              <a:ext cx="1276495" cy="1370355"/>
            </a:xfrm>
            <a:prstGeom prst="rect">
              <a:avLst/>
            </a:prstGeom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</p:pic>
        <p:sp>
          <p:nvSpPr>
            <p:cNvPr id="35" name="Étoile : 4 branches 34">
              <a:extLst>
                <a:ext uri="{FF2B5EF4-FFF2-40B4-BE49-F238E27FC236}">
                  <a16:creationId xmlns:a16="http://schemas.microsoft.com/office/drawing/2014/main" id="{5ACFDA8B-8C5F-5F7A-407C-DBACFAAA7908}"/>
                </a:ext>
              </a:extLst>
            </p:cNvPr>
            <p:cNvSpPr/>
            <p:nvPr/>
          </p:nvSpPr>
          <p:spPr>
            <a:xfrm>
              <a:off x="1476590" y="2297604"/>
              <a:ext cx="52252" cy="45720"/>
            </a:xfrm>
            <a:prstGeom prst="star4">
              <a:avLst>
                <a:gd name="adj" fmla="val 195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5" name="Groupe 264">
            <a:extLst>
              <a:ext uri="{FF2B5EF4-FFF2-40B4-BE49-F238E27FC236}">
                <a16:creationId xmlns:a16="http://schemas.microsoft.com/office/drawing/2014/main" id="{6D698EC9-7372-8080-B314-E67E384FE1D9}"/>
              </a:ext>
            </a:extLst>
          </p:cNvPr>
          <p:cNvGrpSpPr/>
          <p:nvPr/>
        </p:nvGrpSpPr>
        <p:grpSpPr>
          <a:xfrm>
            <a:off x="7484481" y="1469064"/>
            <a:ext cx="1306375" cy="1133828"/>
            <a:chOff x="7484481" y="1068356"/>
            <a:chExt cx="1306375" cy="1133828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B1F9DB2C-A8A4-26E4-A6B5-95703E821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10606" y="1068356"/>
              <a:ext cx="1280250" cy="1133828"/>
            </a:xfrm>
            <a:prstGeom prst="rect">
              <a:avLst/>
            </a:prstGeom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</p:pic>
        <p:sp>
          <p:nvSpPr>
            <p:cNvPr id="39" name="Étoile : 4 branches 38">
              <a:extLst>
                <a:ext uri="{FF2B5EF4-FFF2-40B4-BE49-F238E27FC236}">
                  <a16:creationId xmlns:a16="http://schemas.microsoft.com/office/drawing/2014/main" id="{F939533E-0581-0F2C-8A62-8C6D6D1A7E1D}"/>
                </a:ext>
              </a:extLst>
            </p:cNvPr>
            <p:cNvSpPr/>
            <p:nvPr/>
          </p:nvSpPr>
          <p:spPr>
            <a:xfrm>
              <a:off x="7484481" y="1741450"/>
              <a:ext cx="52250" cy="45720"/>
            </a:xfrm>
            <a:prstGeom prst="star4">
              <a:avLst>
                <a:gd name="adj" fmla="val 1951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3" name="Groupe 262">
            <a:extLst>
              <a:ext uri="{FF2B5EF4-FFF2-40B4-BE49-F238E27FC236}">
                <a16:creationId xmlns:a16="http://schemas.microsoft.com/office/drawing/2014/main" id="{85C53607-4E33-993C-24EE-35CB5481B640}"/>
              </a:ext>
            </a:extLst>
          </p:cNvPr>
          <p:cNvGrpSpPr/>
          <p:nvPr/>
        </p:nvGrpSpPr>
        <p:grpSpPr>
          <a:xfrm>
            <a:off x="2030663" y="1469064"/>
            <a:ext cx="1314854" cy="2903780"/>
            <a:chOff x="1730110" y="1068356"/>
            <a:chExt cx="1314854" cy="2903780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902B08CA-B042-0D4C-F758-5F37E6077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53707" y="1068356"/>
              <a:ext cx="1272274" cy="2903780"/>
            </a:xfrm>
            <a:prstGeom prst="rect">
              <a:avLst/>
            </a:prstGeom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</p:pic>
        <p:sp>
          <p:nvSpPr>
            <p:cNvPr id="36" name="Étoile : 4 branches 35">
              <a:extLst>
                <a:ext uri="{FF2B5EF4-FFF2-40B4-BE49-F238E27FC236}">
                  <a16:creationId xmlns:a16="http://schemas.microsoft.com/office/drawing/2014/main" id="{8BA90795-8645-DF9F-18AD-BFEBC413A407}"/>
                </a:ext>
              </a:extLst>
            </p:cNvPr>
            <p:cNvSpPr/>
            <p:nvPr/>
          </p:nvSpPr>
          <p:spPr>
            <a:xfrm>
              <a:off x="1730110" y="1730673"/>
              <a:ext cx="52250" cy="45720"/>
            </a:xfrm>
            <a:prstGeom prst="star4">
              <a:avLst>
                <a:gd name="adj" fmla="val 1951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Étoile : 4 branches 39">
              <a:extLst>
                <a:ext uri="{FF2B5EF4-FFF2-40B4-BE49-F238E27FC236}">
                  <a16:creationId xmlns:a16="http://schemas.microsoft.com/office/drawing/2014/main" id="{5A33FF02-6CC3-D742-393F-BE43D2A5FB1E}"/>
                </a:ext>
              </a:extLst>
            </p:cNvPr>
            <p:cNvSpPr/>
            <p:nvPr/>
          </p:nvSpPr>
          <p:spPr>
            <a:xfrm>
              <a:off x="2992712" y="2890729"/>
              <a:ext cx="52252" cy="45720"/>
            </a:xfrm>
            <a:prstGeom prst="star4">
              <a:avLst>
                <a:gd name="adj" fmla="val 195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2" name="Groupe 261">
            <a:extLst>
              <a:ext uri="{FF2B5EF4-FFF2-40B4-BE49-F238E27FC236}">
                <a16:creationId xmlns:a16="http://schemas.microsoft.com/office/drawing/2014/main" id="{4882E402-E260-2C96-3F8A-6910665005A4}"/>
              </a:ext>
            </a:extLst>
          </p:cNvPr>
          <p:cNvGrpSpPr/>
          <p:nvPr/>
        </p:nvGrpSpPr>
        <p:grpSpPr>
          <a:xfrm>
            <a:off x="3847338" y="1469064"/>
            <a:ext cx="1319042" cy="1971059"/>
            <a:chOff x="3237293" y="1068356"/>
            <a:chExt cx="1319042" cy="1971059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0ADADC0F-A27C-FDD6-A275-B51628056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63418" y="1068356"/>
              <a:ext cx="1272741" cy="1971059"/>
            </a:xfrm>
            <a:prstGeom prst="rect">
              <a:avLst/>
            </a:prstGeom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</p:pic>
        <p:sp>
          <p:nvSpPr>
            <p:cNvPr id="37" name="Étoile : 4 branches 36">
              <a:extLst>
                <a:ext uri="{FF2B5EF4-FFF2-40B4-BE49-F238E27FC236}">
                  <a16:creationId xmlns:a16="http://schemas.microsoft.com/office/drawing/2014/main" id="{3897C661-5FE9-07C6-54D1-2127DA621A41}"/>
                </a:ext>
              </a:extLst>
            </p:cNvPr>
            <p:cNvSpPr/>
            <p:nvPr/>
          </p:nvSpPr>
          <p:spPr>
            <a:xfrm>
              <a:off x="3237293" y="1741450"/>
              <a:ext cx="52250" cy="45720"/>
            </a:xfrm>
            <a:prstGeom prst="star4">
              <a:avLst>
                <a:gd name="adj" fmla="val 1951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Étoile : 4 branches 40">
              <a:extLst>
                <a:ext uri="{FF2B5EF4-FFF2-40B4-BE49-F238E27FC236}">
                  <a16:creationId xmlns:a16="http://schemas.microsoft.com/office/drawing/2014/main" id="{31F3E7B3-1A74-95A1-60BF-E12E562A3250}"/>
                </a:ext>
              </a:extLst>
            </p:cNvPr>
            <p:cNvSpPr/>
            <p:nvPr/>
          </p:nvSpPr>
          <p:spPr>
            <a:xfrm>
              <a:off x="4504083" y="2646594"/>
              <a:ext cx="52252" cy="45720"/>
            </a:xfrm>
            <a:prstGeom prst="star4">
              <a:avLst>
                <a:gd name="adj" fmla="val 195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1" name="Groupe 260">
            <a:extLst>
              <a:ext uri="{FF2B5EF4-FFF2-40B4-BE49-F238E27FC236}">
                <a16:creationId xmlns:a16="http://schemas.microsoft.com/office/drawing/2014/main" id="{13E92C93-341E-7F46-6586-44BBDEB728ED}"/>
              </a:ext>
            </a:extLst>
          </p:cNvPr>
          <p:cNvGrpSpPr/>
          <p:nvPr/>
        </p:nvGrpSpPr>
        <p:grpSpPr>
          <a:xfrm>
            <a:off x="5668201" y="1469064"/>
            <a:ext cx="1314461" cy="1456707"/>
            <a:chOff x="4754614" y="1068356"/>
            <a:chExt cx="1314461" cy="1456707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8301F044-6D2C-275C-8757-BF59788E5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73596" y="1068356"/>
              <a:ext cx="1276496" cy="1456707"/>
            </a:xfrm>
            <a:prstGeom prst="rect">
              <a:avLst/>
            </a:prstGeom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</p:pic>
        <p:sp>
          <p:nvSpPr>
            <p:cNvPr id="38" name="Étoile : 4 branches 37">
              <a:extLst>
                <a:ext uri="{FF2B5EF4-FFF2-40B4-BE49-F238E27FC236}">
                  <a16:creationId xmlns:a16="http://schemas.microsoft.com/office/drawing/2014/main" id="{653669B2-4A5E-F5DF-8A3A-C79C5473D0F6}"/>
                </a:ext>
              </a:extLst>
            </p:cNvPr>
            <p:cNvSpPr/>
            <p:nvPr/>
          </p:nvSpPr>
          <p:spPr>
            <a:xfrm>
              <a:off x="4754614" y="1741450"/>
              <a:ext cx="52250" cy="45720"/>
            </a:xfrm>
            <a:prstGeom prst="star4">
              <a:avLst>
                <a:gd name="adj" fmla="val 1951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Étoile : 4 branches 41">
              <a:extLst>
                <a:ext uri="{FF2B5EF4-FFF2-40B4-BE49-F238E27FC236}">
                  <a16:creationId xmlns:a16="http://schemas.microsoft.com/office/drawing/2014/main" id="{7D529E88-963B-42B3-1826-8CB716D58E8A}"/>
                </a:ext>
              </a:extLst>
            </p:cNvPr>
            <p:cNvSpPr/>
            <p:nvPr/>
          </p:nvSpPr>
          <p:spPr>
            <a:xfrm>
              <a:off x="6016823" y="2415851"/>
              <a:ext cx="52252" cy="45720"/>
            </a:xfrm>
            <a:prstGeom prst="star4">
              <a:avLst>
                <a:gd name="adj" fmla="val 195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AABC519A-55A2-E432-6E5F-2087C91DC324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1528842" y="2154241"/>
            <a:ext cx="501821" cy="566931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3">
                <a:lumMod val="25000"/>
              </a:schemeClr>
            </a:solidFill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9F2D23FE-021C-14FF-FDD0-25DDB77B4F0E}"/>
              </a:ext>
            </a:extLst>
          </p:cNvPr>
          <p:cNvCxnSpPr>
            <a:cxnSpLocks/>
            <a:stCxn id="40" idx="3"/>
            <a:endCxn id="37" idx="1"/>
          </p:cNvCxnSpPr>
          <p:nvPr/>
        </p:nvCxnSpPr>
        <p:spPr>
          <a:xfrm flipV="1">
            <a:off x="3345517" y="2165018"/>
            <a:ext cx="501821" cy="1149279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3">
                <a:lumMod val="25000"/>
              </a:schemeClr>
            </a:solidFill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eur : en angle 61">
            <a:extLst>
              <a:ext uri="{FF2B5EF4-FFF2-40B4-BE49-F238E27FC236}">
                <a16:creationId xmlns:a16="http://schemas.microsoft.com/office/drawing/2014/main" id="{DE893F19-18BE-5759-5B52-3BB079A311AE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 flipV="1">
            <a:off x="5166380" y="2165018"/>
            <a:ext cx="501821" cy="905144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3">
                <a:lumMod val="25000"/>
              </a:schemeClr>
            </a:solidFill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Connecteur : en angle 256">
            <a:extLst>
              <a:ext uri="{FF2B5EF4-FFF2-40B4-BE49-F238E27FC236}">
                <a16:creationId xmlns:a16="http://schemas.microsoft.com/office/drawing/2014/main" id="{2F7BACDE-F9E0-7EEE-B8D7-A706E6159620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 flipV="1">
            <a:off x="6982662" y="2165018"/>
            <a:ext cx="501819" cy="674401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3">
                <a:lumMod val="25000"/>
              </a:schemeClr>
            </a:solidFill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6" name="Groupe 265">
            <a:extLst>
              <a:ext uri="{FF2B5EF4-FFF2-40B4-BE49-F238E27FC236}">
                <a16:creationId xmlns:a16="http://schemas.microsoft.com/office/drawing/2014/main" id="{10BD8709-2EBE-4A9F-D19C-9D02A50A9AE9}"/>
              </a:ext>
            </a:extLst>
          </p:cNvPr>
          <p:cNvGrpSpPr/>
          <p:nvPr/>
        </p:nvGrpSpPr>
        <p:grpSpPr>
          <a:xfrm>
            <a:off x="5048610" y="3553420"/>
            <a:ext cx="3238140" cy="1022271"/>
            <a:chOff x="4119318" y="3145734"/>
            <a:chExt cx="3238140" cy="1022271"/>
          </a:xfrm>
        </p:grpSpPr>
        <p:sp>
          <p:nvSpPr>
            <p:cNvPr id="267" name="ZoneTexte 266">
              <a:extLst>
                <a:ext uri="{FF2B5EF4-FFF2-40B4-BE49-F238E27FC236}">
                  <a16:creationId xmlns:a16="http://schemas.microsoft.com/office/drawing/2014/main" id="{6F7817E3-6A9F-2D1B-DF26-5B72D9643CA8}"/>
                </a:ext>
              </a:extLst>
            </p:cNvPr>
            <p:cNvSpPr txBox="1"/>
            <p:nvPr/>
          </p:nvSpPr>
          <p:spPr>
            <a:xfrm>
              <a:off x="4119318" y="3334228"/>
              <a:ext cx="3238140" cy="833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E26064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fr-FR" sz="800" b="1" dirty="0">
                  <a:solidFill>
                    <a:schemeClr val="tx1">
                      <a:lumMod val="50000"/>
                    </a:schemeClr>
                  </a:solidFill>
                </a:rPr>
                <a:t>Création sous pgAdmin4 du schéma relationnel</a:t>
              </a:r>
            </a:p>
            <a:p>
              <a:pPr indent="177800" algn="l"/>
              <a:r>
                <a:rPr lang="fr-FR" sz="800" dirty="0">
                  <a:solidFill>
                    <a:schemeClr val="tx1">
                      <a:lumMod val="50000"/>
                    </a:schemeClr>
                  </a:solidFill>
                </a:rPr>
                <a:t>de notre base de données immobilières grâce au</a:t>
              </a:r>
            </a:p>
            <a:p>
              <a:pPr indent="177800" algn="l"/>
              <a:r>
                <a:rPr lang="fr-FR" sz="800" dirty="0">
                  <a:solidFill>
                    <a:schemeClr val="tx1">
                      <a:lumMod val="50000"/>
                    </a:schemeClr>
                  </a:solidFill>
                </a:rPr>
                <a:t>dictionnaire de données</a:t>
              </a:r>
            </a:p>
            <a:p>
              <a:pPr indent="177800" algn="l"/>
              <a:endParaRPr lang="fr-FR" sz="4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fr-FR" sz="800" b="1" dirty="0">
                  <a:solidFill>
                    <a:schemeClr val="tx1">
                      <a:lumMod val="50000"/>
                    </a:schemeClr>
                  </a:solidFill>
                </a:rPr>
                <a:t>Génération des requêtes SQL de création des tables</a:t>
              </a:r>
            </a:p>
          </p:txBody>
        </p:sp>
        <p:grpSp>
          <p:nvGrpSpPr>
            <p:cNvPr id="268" name="Groupe 267">
              <a:extLst>
                <a:ext uri="{FF2B5EF4-FFF2-40B4-BE49-F238E27FC236}">
                  <a16:creationId xmlns:a16="http://schemas.microsoft.com/office/drawing/2014/main" id="{7300DE7C-A552-F305-01E3-78A40E1C6500}"/>
                </a:ext>
              </a:extLst>
            </p:cNvPr>
            <p:cNvGrpSpPr/>
            <p:nvPr/>
          </p:nvGrpSpPr>
          <p:grpSpPr>
            <a:xfrm>
              <a:off x="4221984" y="3145734"/>
              <a:ext cx="350016" cy="343167"/>
              <a:chOff x="2378149" y="564506"/>
              <a:chExt cx="395369" cy="387633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2004E508-0244-D505-A787-77C4422626F1}"/>
                  </a:ext>
                </a:extLst>
              </p:cNvPr>
              <p:cNvSpPr/>
              <p:nvPr/>
            </p:nvSpPr>
            <p:spPr>
              <a:xfrm>
                <a:off x="2378149" y="564506"/>
                <a:ext cx="395369" cy="3876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E2606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0" name="Graphique 11">
                <a:extLst>
                  <a:ext uri="{FF2B5EF4-FFF2-40B4-BE49-F238E27FC236}">
                    <a16:creationId xmlns:a16="http://schemas.microsoft.com/office/drawing/2014/main" id="{B09094F1-DEAA-BD0E-9A6D-804BF7F163B8}"/>
                  </a:ext>
                </a:extLst>
              </p:cNvPr>
              <p:cNvSpPr/>
              <p:nvPr/>
            </p:nvSpPr>
            <p:spPr>
              <a:xfrm>
                <a:off x="2424823" y="605215"/>
                <a:ext cx="307934" cy="307535"/>
              </a:xfrm>
              <a:custGeom>
                <a:avLst/>
                <a:gdLst>
                  <a:gd name="connsiteX0" fmla="*/ 1188820 w 1323751"/>
                  <a:gd name="connsiteY0" fmla="*/ 669341 h 1322035"/>
                  <a:gd name="connsiteX1" fmla="*/ 1199535 w 1323751"/>
                  <a:gd name="connsiteY1" fmla="*/ 652600 h 1322035"/>
                  <a:gd name="connsiteX2" fmla="*/ 1315078 w 1323751"/>
                  <a:gd name="connsiteY2" fmla="*/ 594740 h 1322035"/>
                  <a:gd name="connsiteX3" fmla="*/ 1323591 w 1323751"/>
                  <a:gd name="connsiteY3" fmla="*/ 578139 h 1322035"/>
                  <a:gd name="connsiteX4" fmla="*/ 1296953 w 1323751"/>
                  <a:gd name="connsiteY4" fmla="*/ 455368 h 1322035"/>
                  <a:gd name="connsiteX5" fmla="*/ 1282310 w 1323751"/>
                  <a:gd name="connsiteY5" fmla="*/ 443477 h 1322035"/>
                  <a:gd name="connsiteX6" fmla="*/ 1150912 w 1323751"/>
                  <a:gd name="connsiteY6" fmla="*/ 434980 h 1322035"/>
                  <a:gd name="connsiteX7" fmla="*/ 1134137 w 1323751"/>
                  <a:gd name="connsiteY7" fmla="*/ 423918 h 1322035"/>
                  <a:gd name="connsiteX8" fmla="*/ 1116270 w 1323751"/>
                  <a:gd name="connsiteY8" fmla="*/ 391066 h 1322035"/>
                  <a:gd name="connsiteX9" fmla="*/ 1116351 w 1323751"/>
                  <a:gd name="connsiteY9" fmla="*/ 371121 h 1322035"/>
                  <a:gd name="connsiteX10" fmla="*/ 1182701 w 1323751"/>
                  <a:gd name="connsiteY10" fmla="*/ 259250 h 1322035"/>
                  <a:gd name="connsiteX11" fmla="*/ 1180982 w 1323751"/>
                  <a:gd name="connsiteY11" fmla="*/ 240601 h 1322035"/>
                  <a:gd name="connsiteX12" fmla="*/ 1091579 w 1323751"/>
                  <a:gd name="connsiteY12" fmla="*/ 149441 h 1322035"/>
                  <a:gd name="connsiteX13" fmla="*/ 1072914 w 1323751"/>
                  <a:gd name="connsiteY13" fmla="*/ 147267 h 1322035"/>
                  <a:gd name="connsiteX14" fmla="*/ 958585 w 1323751"/>
                  <a:gd name="connsiteY14" fmla="*/ 210709 h 1322035"/>
                  <a:gd name="connsiteX15" fmla="*/ 938575 w 1323751"/>
                  <a:gd name="connsiteY15" fmla="*/ 210331 h 1322035"/>
                  <a:gd name="connsiteX16" fmla="*/ 907680 w 1323751"/>
                  <a:gd name="connsiteY16" fmla="*/ 192785 h 1322035"/>
                  <a:gd name="connsiteX17" fmla="*/ 897050 w 1323751"/>
                  <a:gd name="connsiteY17" fmla="*/ 175798 h 1322035"/>
                  <a:gd name="connsiteX18" fmla="*/ 892347 w 1323751"/>
                  <a:gd name="connsiteY18" fmla="*/ 44733 h 1322035"/>
                  <a:gd name="connsiteX19" fmla="*/ 880861 w 1323751"/>
                  <a:gd name="connsiteY19" fmla="*/ 29832 h 1322035"/>
                  <a:gd name="connsiteX20" fmla="*/ 757036 w 1323751"/>
                  <a:gd name="connsiteY20" fmla="*/ 206 h 1322035"/>
                  <a:gd name="connsiteX21" fmla="*/ 740179 w 1323751"/>
                  <a:gd name="connsiteY21" fmla="*/ 8334 h 1322035"/>
                  <a:gd name="connsiteX22" fmla="*/ 678691 w 1323751"/>
                  <a:gd name="connsiteY22" fmla="*/ 122788 h 1322035"/>
                  <a:gd name="connsiteX23" fmla="*/ 667371 w 1323751"/>
                  <a:gd name="connsiteY23" fmla="*/ 132866 h 1322035"/>
                  <a:gd name="connsiteX24" fmla="*/ 664437 w 1323751"/>
                  <a:gd name="connsiteY24" fmla="*/ 132866 h 1322035"/>
                  <a:gd name="connsiteX25" fmla="*/ 623117 w 1323751"/>
                  <a:gd name="connsiteY25" fmla="*/ 134636 h 1322035"/>
                  <a:gd name="connsiteX26" fmla="*/ 604984 w 1323751"/>
                  <a:gd name="connsiteY26" fmla="*/ 126004 h 1322035"/>
                  <a:gd name="connsiteX27" fmla="*/ 529820 w 1323751"/>
                  <a:gd name="connsiteY27" fmla="*/ 17787 h 1322035"/>
                  <a:gd name="connsiteX28" fmla="*/ 512076 w 1323751"/>
                  <a:gd name="connsiteY28" fmla="*/ 11376 h 1322035"/>
                  <a:gd name="connsiteX29" fmla="*/ 393803 w 1323751"/>
                  <a:gd name="connsiteY29" fmla="*/ 51272 h 1322035"/>
                  <a:gd name="connsiteX30" fmla="*/ 383975 w 1323751"/>
                  <a:gd name="connsiteY30" fmla="*/ 67122 h 1322035"/>
                  <a:gd name="connsiteX31" fmla="*/ 394058 w 1323751"/>
                  <a:gd name="connsiteY31" fmla="*/ 195750 h 1322035"/>
                  <a:gd name="connsiteX32" fmla="*/ 385244 w 1323751"/>
                  <a:gd name="connsiteY32" fmla="*/ 213554 h 1322035"/>
                  <a:gd name="connsiteX33" fmla="*/ 347641 w 1323751"/>
                  <a:gd name="connsiteY33" fmla="*/ 239591 h 1322035"/>
                  <a:gd name="connsiteX34" fmla="*/ 327665 w 1323751"/>
                  <a:gd name="connsiteY34" fmla="*/ 242062 h 1322035"/>
                  <a:gd name="connsiteX35" fmla="*/ 205895 w 1323751"/>
                  <a:gd name="connsiteY35" fmla="*/ 191647 h 1322035"/>
                  <a:gd name="connsiteX36" fmla="*/ 187469 w 1323751"/>
                  <a:gd name="connsiteY36" fmla="*/ 195819 h 1322035"/>
                  <a:gd name="connsiteX37" fmla="*/ 111576 w 1323751"/>
                  <a:gd name="connsiteY37" fmla="*/ 289928 h 1322035"/>
                  <a:gd name="connsiteX38" fmla="*/ 111804 w 1323751"/>
                  <a:gd name="connsiteY38" fmla="*/ 308519 h 1322035"/>
                  <a:gd name="connsiteX39" fmla="*/ 189455 w 1323751"/>
                  <a:gd name="connsiteY39" fmla="*/ 410790 h 1322035"/>
                  <a:gd name="connsiteX40" fmla="*/ 191591 w 1323751"/>
                  <a:gd name="connsiteY40" fmla="*/ 430500 h 1322035"/>
                  <a:gd name="connsiteX41" fmla="*/ 170474 w 1323751"/>
                  <a:gd name="connsiteY41" fmla="*/ 481053 h 1322035"/>
                  <a:gd name="connsiteX42" fmla="*/ 155028 w 1323751"/>
                  <a:gd name="connsiteY42" fmla="*/ 493938 h 1322035"/>
                  <a:gd name="connsiteX43" fmla="*/ 25840 w 1323751"/>
                  <a:gd name="connsiteY43" fmla="*/ 517268 h 1322035"/>
                  <a:gd name="connsiteX44" fmla="*/ 12639 w 1323751"/>
                  <a:gd name="connsiteY44" fmla="*/ 530747 h 1322035"/>
                  <a:gd name="connsiteX45" fmla="*/ 0 w 1323751"/>
                  <a:gd name="connsiteY45" fmla="*/ 657612 h 1322035"/>
                  <a:gd name="connsiteX46" fmla="*/ 0 w 1323751"/>
                  <a:gd name="connsiteY46" fmla="*/ 657867 h 1322035"/>
                  <a:gd name="connsiteX47" fmla="*/ 10873 w 1323751"/>
                  <a:gd name="connsiteY47" fmla="*/ 662343 h 1322035"/>
                  <a:gd name="connsiteX48" fmla="*/ 131432 w 1323751"/>
                  <a:gd name="connsiteY48" fmla="*/ 706377 h 1322035"/>
                  <a:gd name="connsiteX49" fmla="*/ 143928 w 1323751"/>
                  <a:gd name="connsiteY49" fmla="*/ 721795 h 1322035"/>
                  <a:gd name="connsiteX50" fmla="*/ 155229 w 1323751"/>
                  <a:gd name="connsiteY50" fmla="*/ 783413 h 1322035"/>
                  <a:gd name="connsiteX51" fmla="*/ 149330 w 1323751"/>
                  <a:gd name="connsiteY51" fmla="*/ 802575 h 1322035"/>
                  <a:gd name="connsiteX52" fmla="*/ 53843 w 1323751"/>
                  <a:gd name="connsiteY52" fmla="*/ 891503 h 1322035"/>
                  <a:gd name="connsiteX53" fmla="*/ 50153 w 1323751"/>
                  <a:gd name="connsiteY53" fmla="*/ 909920 h 1322035"/>
                  <a:gd name="connsiteX54" fmla="*/ 102230 w 1323751"/>
                  <a:gd name="connsiteY54" fmla="*/ 1010888 h 1322035"/>
                  <a:gd name="connsiteX55" fmla="*/ 119349 w 1323751"/>
                  <a:gd name="connsiteY55" fmla="*/ 1018341 h 1322035"/>
                  <a:gd name="connsiteX56" fmla="*/ 245113 w 1323751"/>
                  <a:gd name="connsiteY56" fmla="*/ 990084 h 1322035"/>
                  <a:gd name="connsiteX57" fmla="*/ 264052 w 1323751"/>
                  <a:gd name="connsiteY57" fmla="*/ 996218 h 1322035"/>
                  <a:gd name="connsiteX58" fmla="*/ 310411 w 1323751"/>
                  <a:gd name="connsiteY58" fmla="*/ 1044423 h 1322035"/>
                  <a:gd name="connsiteX59" fmla="*/ 315917 w 1323751"/>
                  <a:gd name="connsiteY59" fmla="*/ 1063620 h 1322035"/>
                  <a:gd name="connsiteX60" fmla="*/ 283908 w 1323751"/>
                  <a:gd name="connsiteY60" fmla="*/ 1189109 h 1322035"/>
                  <a:gd name="connsiteX61" fmla="*/ 290821 w 1323751"/>
                  <a:gd name="connsiteY61" fmla="*/ 1206509 h 1322035"/>
                  <a:gd name="connsiteX62" fmla="*/ 388999 w 1323751"/>
                  <a:gd name="connsiteY62" fmla="*/ 1261835 h 1322035"/>
                  <a:gd name="connsiteX63" fmla="*/ 407475 w 1323751"/>
                  <a:gd name="connsiteY63" fmla="*/ 1258763 h 1322035"/>
                  <a:gd name="connsiteX64" fmla="*/ 498543 w 1323751"/>
                  <a:gd name="connsiteY64" fmla="*/ 1166446 h 1322035"/>
                  <a:gd name="connsiteX65" fmla="*/ 517837 w 1323751"/>
                  <a:gd name="connsiteY65" fmla="*/ 1161215 h 1322035"/>
                  <a:gd name="connsiteX66" fmla="*/ 582591 w 1323751"/>
                  <a:gd name="connsiteY66" fmla="*/ 1175607 h 1322035"/>
                  <a:gd name="connsiteX67" fmla="*/ 597631 w 1323751"/>
                  <a:gd name="connsiteY67" fmla="*/ 1188616 h 1322035"/>
                  <a:gd name="connsiteX68" fmla="*/ 638265 w 1323751"/>
                  <a:gd name="connsiteY68" fmla="*/ 1310639 h 1322035"/>
                  <a:gd name="connsiteX69" fmla="*/ 653483 w 1323751"/>
                  <a:gd name="connsiteY69" fmla="*/ 1321939 h 1322035"/>
                  <a:gd name="connsiteX70" fmla="*/ 664425 w 1323751"/>
                  <a:gd name="connsiteY70" fmla="*/ 1322035 h 1322035"/>
                  <a:gd name="connsiteX71" fmla="*/ 767488 w 1323751"/>
                  <a:gd name="connsiteY71" fmla="*/ 1313669 h 1322035"/>
                  <a:gd name="connsiteX72" fmla="*/ 781337 w 1323751"/>
                  <a:gd name="connsiteY72" fmla="*/ 1300849 h 1322035"/>
                  <a:gd name="connsiteX73" fmla="*/ 808234 w 1323751"/>
                  <a:gd name="connsiteY73" fmla="*/ 1173024 h 1322035"/>
                  <a:gd name="connsiteX74" fmla="*/ 821586 w 1323751"/>
                  <a:gd name="connsiteY74" fmla="*/ 1158038 h 1322035"/>
                  <a:gd name="connsiteX75" fmla="*/ 878555 w 1323751"/>
                  <a:gd name="connsiteY75" fmla="*/ 1136439 h 1322035"/>
                  <a:gd name="connsiteX76" fmla="*/ 898199 w 1323751"/>
                  <a:gd name="connsiteY76" fmla="*/ 1139153 h 1322035"/>
                  <a:gd name="connsiteX77" fmla="*/ 998136 w 1323751"/>
                  <a:gd name="connsiteY77" fmla="*/ 1219660 h 1322035"/>
                  <a:gd name="connsiteX78" fmla="*/ 1016712 w 1323751"/>
                  <a:gd name="connsiteY78" fmla="*/ 1220420 h 1322035"/>
                  <a:gd name="connsiteX79" fmla="*/ 1110525 w 1323751"/>
                  <a:gd name="connsiteY79" fmla="*/ 1149278 h 1322035"/>
                  <a:gd name="connsiteX80" fmla="*/ 1115241 w 1323751"/>
                  <a:gd name="connsiteY80" fmla="*/ 1130999 h 1322035"/>
                  <a:gd name="connsiteX81" fmla="*/ 1068457 w 1323751"/>
                  <a:gd name="connsiteY81" fmla="*/ 1008135 h 1322035"/>
                  <a:gd name="connsiteX82" fmla="*/ 1071515 w 1323751"/>
                  <a:gd name="connsiteY82" fmla="*/ 988253 h 1322035"/>
                  <a:gd name="connsiteX83" fmla="*/ 1102486 w 1323751"/>
                  <a:gd name="connsiteY83" fmla="*/ 946035 h 1322035"/>
                  <a:gd name="connsiteX84" fmla="*/ 1120492 w 1323751"/>
                  <a:gd name="connsiteY84" fmla="*/ 937707 h 1322035"/>
                  <a:gd name="connsiteX85" fmla="*/ 1248354 w 1323751"/>
                  <a:gd name="connsiteY85" fmla="*/ 951433 h 1322035"/>
                  <a:gd name="connsiteX86" fmla="*/ 1264432 w 1323751"/>
                  <a:gd name="connsiteY86" fmla="*/ 942044 h 1322035"/>
                  <a:gd name="connsiteX87" fmla="*/ 1306315 w 1323751"/>
                  <a:gd name="connsiteY87" fmla="*/ 827513 h 1322035"/>
                  <a:gd name="connsiteX88" fmla="*/ 1300389 w 1323751"/>
                  <a:gd name="connsiteY88" fmla="*/ 809585 h 1322035"/>
                  <a:gd name="connsiteX89" fmla="*/ 1194276 w 1323751"/>
                  <a:gd name="connsiteY89" fmla="*/ 731276 h 1322035"/>
                  <a:gd name="connsiteX90" fmla="*/ 1186067 w 1323751"/>
                  <a:gd name="connsiteY90" fmla="*/ 712893 h 1322035"/>
                  <a:gd name="connsiteX91" fmla="*/ 1188820 w 1323751"/>
                  <a:gd name="connsiteY91" fmla="*/ 669341 h 1322035"/>
                  <a:gd name="connsiteX92" fmla="*/ 662729 w 1323751"/>
                  <a:gd name="connsiteY92" fmla="*/ 1047300 h 1322035"/>
                  <a:gd name="connsiteX93" fmla="*/ 275515 w 1323751"/>
                  <a:gd name="connsiteY93" fmla="*/ 660091 h 1322035"/>
                  <a:gd name="connsiteX94" fmla="*/ 662729 w 1323751"/>
                  <a:gd name="connsiteY94" fmla="*/ 272883 h 1322035"/>
                  <a:gd name="connsiteX95" fmla="*/ 1049943 w 1323751"/>
                  <a:gd name="connsiteY95" fmla="*/ 660091 h 1322035"/>
                  <a:gd name="connsiteX96" fmla="*/ 662729 w 1323751"/>
                  <a:gd name="connsiteY96" fmla="*/ 1047300 h 1322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323751" h="1322035">
                    <a:moveTo>
                      <a:pt x="1188820" y="669341"/>
                    </a:moveTo>
                    <a:cubicBezTo>
                      <a:pt x="1189024" y="662983"/>
                      <a:pt x="1193844" y="655449"/>
                      <a:pt x="1199535" y="652600"/>
                    </a:cubicBezTo>
                    <a:lnTo>
                      <a:pt x="1315078" y="594740"/>
                    </a:lnTo>
                    <a:cubicBezTo>
                      <a:pt x="1320765" y="591891"/>
                      <a:pt x="1324598" y="584423"/>
                      <a:pt x="1323591" y="578139"/>
                    </a:cubicBezTo>
                    <a:lnTo>
                      <a:pt x="1296953" y="455368"/>
                    </a:lnTo>
                    <a:cubicBezTo>
                      <a:pt x="1295249" y="449238"/>
                      <a:pt x="1288656" y="443890"/>
                      <a:pt x="1282310" y="443477"/>
                    </a:cubicBezTo>
                    <a:lnTo>
                      <a:pt x="1150912" y="434980"/>
                    </a:lnTo>
                    <a:cubicBezTo>
                      <a:pt x="1144562" y="434567"/>
                      <a:pt x="1137013" y="429590"/>
                      <a:pt x="1134137" y="423918"/>
                    </a:cubicBezTo>
                    <a:lnTo>
                      <a:pt x="1116270" y="391066"/>
                    </a:lnTo>
                    <a:cubicBezTo>
                      <a:pt x="1113070" y="385568"/>
                      <a:pt x="1113105" y="376592"/>
                      <a:pt x="1116351" y="371121"/>
                    </a:cubicBezTo>
                    <a:lnTo>
                      <a:pt x="1182701" y="259250"/>
                    </a:lnTo>
                    <a:cubicBezTo>
                      <a:pt x="1185948" y="253779"/>
                      <a:pt x="1185173" y="245386"/>
                      <a:pt x="1180982" y="240601"/>
                    </a:cubicBezTo>
                    <a:lnTo>
                      <a:pt x="1091579" y="149441"/>
                    </a:lnTo>
                    <a:cubicBezTo>
                      <a:pt x="1086875" y="145158"/>
                      <a:pt x="1078474" y="144179"/>
                      <a:pt x="1072914" y="147267"/>
                    </a:cubicBezTo>
                    <a:lnTo>
                      <a:pt x="958585" y="210709"/>
                    </a:lnTo>
                    <a:cubicBezTo>
                      <a:pt x="953022" y="213797"/>
                      <a:pt x="944019" y="213624"/>
                      <a:pt x="938575" y="210331"/>
                    </a:cubicBezTo>
                    <a:lnTo>
                      <a:pt x="907680" y="192785"/>
                    </a:lnTo>
                    <a:cubicBezTo>
                      <a:pt x="902063" y="189801"/>
                      <a:pt x="897278" y="182155"/>
                      <a:pt x="897050" y="175798"/>
                    </a:cubicBezTo>
                    <a:lnTo>
                      <a:pt x="892347" y="44733"/>
                    </a:lnTo>
                    <a:cubicBezTo>
                      <a:pt x="892119" y="38376"/>
                      <a:pt x="886949" y="31671"/>
                      <a:pt x="880861" y="29832"/>
                    </a:cubicBezTo>
                    <a:lnTo>
                      <a:pt x="757036" y="206"/>
                    </a:lnTo>
                    <a:cubicBezTo>
                      <a:pt x="750774" y="-927"/>
                      <a:pt x="743190" y="2728"/>
                      <a:pt x="740179" y="8334"/>
                    </a:cubicBezTo>
                    <a:lnTo>
                      <a:pt x="678691" y="122788"/>
                    </a:lnTo>
                    <a:cubicBezTo>
                      <a:pt x="675680" y="128394"/>
                      <a:pt x="670586" y="132928"/>
                      <a:pt x="667371" y="132866"/>
                    </a:cubicBezTo>
                    <a:lnTo>
                      <a:pt x="664437" y="132866"/>
                    </a:lnTo>
                    <a:cubicBezTo>
                      <a:pt x="646593" y="132866"/>
                      <a:pt x="623117" y="134636"/>
                      <a:pt x="623117" y="134636"/>
                    </a:cubicBezTo>
                    <a:cubicBezTo>
                      <a:pt x="616774" y="135114"/>
                      <a:pt x="608612" y="131232"/>
                      <a:pt x="604984" y="126004"/>
                    </a:cubicBezTo>
                    <a:lnTo>
                      <a:pt x="529820" y="17787"/>
                    </a:lnTo>
                    <a:cubicBezTo>
                      <a:pt x="526192" y="12563"/>
                      <a:pt x="518207" y="9679"/>
                      <a:pt x="512076" y="11376"/>
                    </a:cubicBezTo>
                    <a:lnTo>
                      <a:pt x="393803" y="51272"/>
                    </a:lnTo>
                    <a:cubicBezTo>
                      <a:pt x="387900" y="53647"/>
                      <a:pt x="383478" y="60780"/>
                      <a:pt x="383975" y="67122"/>
                    </a:cubicBezTo>
                    <a:lnTo>
                      <a:pt x="394058" y="195750"/>
                    </a:lnTo>
                    <a:cubicBezTo>
                      <a:pt x="394555" y="202092"/>
                      <a:pt x="390588" y="210104"/>
                      <a:pt x="385244" y="213554"/>
                    </a:cubicBezTo>
                    <a:lnTo>
                      <a:pt x="347641" y="239591"/>
                    </a:lnTo>
                    <a:cubicBezTo>
                      <a:pt x="342532" y="243381"/>
                      <a:pt x="333545" y="244495"/>
                      <a:pt x="327665" y="242062"/>
                    </a:cubicBezTo>
                    <a:lnTo>
                      <a:pt x="205895" y="191647"/>
                    </a:lnTo>
                    <a:cubicBezTo>
                      <a:pt x="200015" y="189215"/>
                      <a:pt x="191725" y="191092"/>
                      <a:pt x="187469" y="195819"/>
                    </a:cubicBezTo>
                    <a:lnTo>
                      <a:pt x="111576" y="289928"/>
                    </a:lnTo>
                    <a:cubicBezTo>
                      <a:pt x="107855" y="295087"/>
                      <a:pt x="107956" y="303453"/>
                      <a:pt x="111804" y="308519"/>
                    </a:cubicBezTo>
                    <a:lnTo>
                      <a:pt x="189455" y="410790"/>
                    </a:lnTo>
                    <a:cubicBezTo>
                      <a:pt x="193302" y="415857"/>
                      <a:pt x="194262" y="424724"/>
                      <a:pt x="191591" y="430500"/>
                    </a:cubicBezTo>
                    <a:lnTo>
                      <a:pt x="170474" y="481053"/>
                    </a:lnTo>
                    <a:cubicBezTo>
                      <a:pt x="168241" y="487010"/>
                      <a:pt x="161290" y="492809"/>
                      <a:pt x="155028" y="493938"/>
                    </a:cubicBezTo>
                    <a:lnTo>
                      <a:pt x="25840" y="517268"/>
                    </a:lnTo>
                    <a:cubicBezTo>
                      <a:pt x="19579" y="518398"/>
                      <a:pt x="13641" y="524462"/>
                      <a:pt x="12639" y="530747"/>
                    </a:cubicBezTo>
                    <a:cubicBezTo>
                      <a:pt x="12639" y="530747"/>
                      <a:pt x="0" y="610190"/>
                      <a:pt x="0" y="657612"/>
                    </a:cubicBezTo>
                    <a:lnTo>
                      <a:pt x="0" y="657867"/>
                    </a:lnTo>
                    <a:cubicBezTo>
                      <a:pt x="4" y="658148"/>
                      <a:pt x="4900" y="660161"/>
                      <a:pt x="10873" y="662343"/>
                    </a:cubicBezTo>
                    <a:lnTo>
                      <a:pt x="131432" y="706377"/>
                    </a:lnTo>
                    <a:cubicBezTo>
                      <a:pt x="137408" y="708559"/>
                      <a:pt x="143030" y="715499"/>
                      <a:pt x="143928" y="721795"/>
                    </a:cubicBezTo>
                    <a:lnTo>
                      <a:pt x="155229" y="783413"/>
                    </a:lnTo>
                    <a:cubicBezTo>
                      <a:pt x="156640" y="789617"/>
                      <a:pt x="153983" y="798238"/>
                      <a:pt x="149330" y="802575"/>
                    </a:cubicBezTo>
                    <a:lnTo>
                      <a:pt x="53843" y="891503"/>
                    </a:lnTo>
                    <a:cubicBezTo>
                      <a:pt x="49189" y="895840"/>
                      <a:pt x="47527" y="904126"/>
                      <a:pt x="50153" y="909920"/>
                    </a:cubicBezTo>
                    <a:lnTo>
                      <a:pt x="102230" y="1010888"/>
                    </a:lnTo>
                    <a:cubicBezTo>
                      <a:pt x="105438" y="1016382"/>
                      <a:pt x="113141" y="1019737"/>
                      <a:pt x="119349" y="1018341"/>
                    </a:cubicBezTo>
                    <a:lnTo>
                      <a:pt x="245113" y="990084"/>
                    </a:lnTo>
                    <a:cubicBezTo>
                      <a:pt x="251321" y="988688"/>
                      <a:pt x="259842" y="991449"/>
                      <a:pt x="264052" y="996218"/>
                    </a:cubicBezTo>
                    <a:lnTo>
                      <a:pt x="310411" y="1044423"/>
                    </a:lnTo>
                    <a:cubicBezTo>
                      <a:pt x="315011" y="1048819"/>
                      <a:pt x="317490" y="1057455"/>
                      <a:pt x="315917" y="1063620"/>
                    </a:cubicBezTo>
                    <a:lnTo>
                      <a:pt x="283908" y="1189109"/>
                    </a:lnTo>
                    <a:cubicBezTo>
                      <a:pt x="282335" y="1195274"/>
                      <a:pt x="285447" y="1203105"/>
                      <a:pt x="290821" y="1206509"/>
                    </a:cubicBezTo>
                    <a:lnTo>
                      <a:pt x="388999" y="1261835"/>
                    </a:lnTo>
                    <a:cubicBezTo>
                      <a:pt x="394694" y="1264673"/>
                      <a:pt x="403006" y="1263289"/>
                      <a:pt x="407475" y="1258763"/>
                    </a:cubicBezTo>
                    <a:lnTo>
                      <a:pt x="498543" y="1166446"/>
                    </a:lnTo>
                    <a:cubicBezTo>
                      <a:pt x="503012" y="1161916"/>
                      <a:pt x="511695" y="1159564"/>
                      <a:pt x="517837" y="1161215"/>
                    </a:cubicBezTo>
                    <a:lnTo>
                      <a:pt x="582591" y="1175607"/>
                    </a:lnTo>
                    <a:cubicBezTo>
                      <a:pt x="588852" y="1176725"/>
                      <a:pt x="595623" y="1182578"/>
                      <a:pt x="597631" y="1188616"/>
                    </a:cubicBezTo>
                    <a:lnTo>
                      <a:pt x="638265" y="1310639"/>
                    </a:lnTo>
                    <a:cubicBezTo>
                      <a:pt x="640274" y="1316672"/>
                      <a:pt x="647121" y="1321758"/>
                      <a:pt x="653483" y="1321939"/>
                    </a:cubicBezTo>
                    <a:cubicBezTo>
                      <a:pt x="653483" y="1321939"/>
                      <a:pt x="656891" y="1322035"/>
                      <a:pt x="664425" y="1322035"/>
                    </a:cubicBezTo>
                    <a:cubicBezTo>
                      <a:pt x="703486" y="1322035"/>
                      <a:pt x="767488" y="1313669"/>
                      <a:pt x="767488" y="1313669"/>
                    </a:cubicBezTo>
                    <a:cubicBezTo>
                      <a:pt x="773796" y="1312844"/>
                      <a:pt x="780030" y="1307076"/>
                      <a:pt x="781337" y="1300849"/>
                    </a:cubicBezTo>
                    <a:lnTo>
                      <a:pt x="808234" y="1173024"/>
                    </a:lnTo>
                    <a:cubicBezTo>
                      <a:pt x="809545" y="1166797"/>
                      <a:pt x="815552" y="1160054"/>
                      <a:pt x="821586" y="1158038"/>
                    </a:cubicBezTo>
                    <a:lnTo>
                      <a:pt x="878555" y="1136439"/>
                    </a:lnTo>
                    <a:cubicBezTo>
                      <a:pt x="884408" y="1133941"/>
                      <a:pt x="893245" y="1135163"/>
                      <a:pt x="898199" y="1139153"/>
                    </a:cubicBezTo>
                    <a:lnTo>
                      <a:pt x="998136" y="1219660"/>
                    </a:lnTo>
                    <a:cubicBezTo>
                      <a:pt x="1003090" y="1223651"/>
                      <a:pt x="1011449" y="1223994"/>
                      <a:pt x="1016712" y="1220420"/>
                    </a:cubicBezTo>
                    <a:lnTo>
                      <a:pt x="1110525" y="1149278"/>
                    </a:lnTo>
                    <a:cubicBezTo>
                      <a:pt x="1115383" y="1145168"/>
                      <a:pt x="1117504" y="1136944"/>
                      <a:pt x="1115241" y="1130999"/>
                    </a:cubicBezTo>
                    <a:lnTo>
                      <a:pt x="1068457" y="1008135"/>
                    </a:lnTo>
                    <a:cubicBezTo>
                      <a:pt x="1066194" y="1002190"/>
                      <a:pt x="1067570" y="993242"/>
                      <a:pt x="1071515" y="988253"/>
                    </a:cubicBezTo>
                    <a:lnTo>
                      <a:pt x="1102486" y="946035"/>
                    </a:lnTo>
                    <a:cubicBezTo>
                      <a:pt x="1106064" y="940776"/>
                      <a:pt x="1114165" y="937025"/>
                      <a:pt x="1120492" y="937707"/>
                    </a:cubicBezTo>
                    <a:lnTo>
                      <a:pt x="1248354" y="951433"/>
                    </a:lnTo>
                    <a:cubicBezTo>
                      <a:pt x="1254681" y="952111"/>
                      <a:pt x="1261914" y="947885"/>
                      <a:pt x="1264432" y="942044"/>
                    </a:cubicBezTo>
                    <a:lnTo>
                      <a:pt x="1306315" y="827513"/>
                    </a:lnTo>
                    <a:cubicBezTo>
                      <a:pt x="1308173" y="821429"/>
                      <a:pt x="1305509" y="813359"/>
                      <a:pt x="1300389" y="809585"/>
                    </a:cubicBezTo>
                    <a:lnTo>
                      <a:pt x="1194276" y="731276"/>
                    </a:lnTo>
                    <a:cubicBezTo>
                      <a:pt x="1189156" y="727497"/>
                      <a:pt x="1185462" y="719227"/>
                      <a:pt x="1186067" y="712893"/>
                    </a:cubicBezTo>
                    <a:lnTo>
                      <a:pt x="1188820" y="669341"/>
                    </a:lnTo>
                    <a:close/>
                    <a:moveTo>
                      <a:pt x="662729" y="1047300"/>
                    </a:moveTo>
                    <a:cubicBezTo>
                      <a:pt x="448880" y="1047300"/>
                      <a:pt x="275515" y="873945"/>
                      <a:pt x="275515" y="660091"/>
                    </a:cubicBezTo>
                    <a:cubicBezTo>
                      <a:pt x="275515" y="446242"/>
                      <a:pt x="448872" y="272883"/>
                      <a:pt x="662729" y="272883"/>
                    </a:cubicBezTo>
                    <a:cubicBezTo>
                      <a:pt x="876585" y="272883"/>
                      <a:pt x="1049943" y="446238"/>
                      <a:pt x="1049943" y="660091"/>
                    </a:cubicBezTo>
                    <a:cubicBezTo>
                      <a:pt x="1049943" y="873945"/>
                      <a:pt x="876585" y="1047300"/>
                      <a:pt x="662729" y="1047300"/>
                    </a:cubicBezTo>
                    <a:close/>
                  </a:path>
                </a:pathLst>
              </a:custGeom>
              <a:solidFill>
                <a:srgbClr val="E26064"/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</p:grpSp>
      </p:grpSp>
      <p:sp>
        <p:nvSpPr>
          <p:cNvPr id="284" name="Organigramme : Alternative 283">
            <a:extLst>
              <a:ext uri="{FF2B5EF4-FFF2-40B4-BE49-F238E27FC236}">
                <a16:creationId xmlns:a16="http://schemas.microsoft.com/office/drawing/2014/main" id="{629F27F9-FEAC-B8AF-D20C-6C14339BB0F5}"/>
              </a:ext>
            </a:extLst>
          </p:cNvPr>
          <p:cNvSpPr/>
          <p:nvPr/>
        </p:nvSpPr>
        <p:spPr>
          <a:xfrm>
            <a:off x="2046076" y="2077867"/>
            <a:ext cx="1278730" cy="198467"/>
          </a:xfrm>
          <a:prstGeom prst="flowChartAlternateProcess">
            <a:avLst/>
          </a:prstGeom>
          <a:noFill/>
          <a:ln w="1905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fr-FR" sz="8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92" name="Groupe 291">
            <a:extLst>
              <a:ext uri="{FF2B5EF4-FFF2-40B4-BE49-F238E27FC236}">
                <a16:creationId xmlns:a16="http://schemas.microsoft.com/office/drawing/2014/main" id="{832EF772-263A-FC78-E085-E559C491CCE0}"/>
              </a:ext>
            </a:extLst>
          </p:cNvPr>
          <p:cNvGrpSpPr/>
          <p:nvPr/>
        </p:nvGrpSpPr>
        <p:grpSpPr>
          <a:xfrm>
            <a:off x="183811" y="3025449"/>
            <a:ext cx="1684722" cy="1432929"/>
            <a:chOff x="183811" y="2363287"/>
            <a:chExt cx="1684722" cy="1432929"/>
          </a:xfrm>
        </p:grpSpPr>
        <p:sp>
          <p:nvSpPr>
            <p:cNvPr id="278" name="Organigramme : Alternative 277">
              <a:extLst>
                <a:ext uri="{FF2B5EF4-FFF2-40B4-BE49-F238E27FC236}">
                  <a16:creationId xmlns:a16="http://schemas.microsoft.com/office/drawing/2014/main" id="{B116E386-C66B-2F38-B805-6C6756952029}"/>
                </a:ext>
              </a:extLst>
            </p:cNvPr>
            <p:cNvSpPr/>
            <p:nvPr/>
          </p:nvSpPr>
          <p:spPr>
            <a:xfrm>
              <a:off x="183811" y="2363287"/>
              <a:ext cx="1684722" cy="1432929"/>
            </a:xfrm>
            <a:prstGeom prst="flowChartAlternate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3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800" dirty="0">
                  <a:solidFill>
                    <a:schemeClr val="tx1">
                      <a:lumMod val="50000"/>
                    </a:schemeClr>
                  </a:solidFill>
                </a:rPr>
                <a:t>Légende : </a:t>
              </a:r>
            </a:p>
          </p:txBody>
        </p:sp>
        <p:pic>
          <p:nvPicPr>
            <p:cNvPr id="272" name="Image 271">
              <a:extLst>
                <a:ext uri="{FF2B5EF4-FFF2-40B4-BE49-F238E27FC236}">
                  <a16:creationId xmlns:a16="http://schemas.microsoft.com/office/drawing/2014/main" id="{F6EA24C4-545F-DDB8-8FA6-602D7371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68852" y1="10526" x2="68852" y2="10526"/>
                          <a14:foregroundMark x1="86885" y1="31579" x2="86885" y2="3157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485" y="2663303"/>
              <a:ext cx="248738" cy="232428"/>
            </a:xfrm>
            <a:prstGeom prst="rect">
              <a:avLst/>
            </a:prstGeom>
          </p:spPr>
        </p:pic>
        <p:pic>
          <p:nvPicPr>
            <p:cNvPr id="274" name="Image 273">
              <a:extLst>
                <a:ext uri="{FF2B5EF4-FFF2-40B4-BE49-F238E27FC236}">
                  <a16:creationId xmlns:a16="http://schemas.microsoft.com/office/drawing/2014/main" id="{3F09FE5D-1592-0EA4-C384-CF893BDE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86364" y1="42188" x2="86364" y2="4218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484" y="2908069"/>
              <a:ext cx="248738" cy="241200"/>
            </a:xfrm>
            <a:prstGeom prst="rect">
              <a:avLst/>
            </a:prstGeom>
          </p:spPr>
        </p:pic>
        <p:cxnSp>
          <p:nvCxnSpPr>
            <p:cNvPr id="275" name="Connecteur : en angle 274">
              <a:extLst>
                <a:ext uri="{FF2B5EF4-FFF2-40B4-BE49-F238E27FC236}">
                  <a16:creationId xmlns:a16="http://schemas.microsoft.com/office/drawing/2014/main" id="{6610F1C6-F9F7-B66C-EDFA-F2A445C1F4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897" y="3234425"/>
              <a:ext cx="258427" cy="175332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accent3">
                  <a:lumMod val="25000"/>
                </a:schemeClr>
              </a:solidFill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12A9E26A-1CD8-33D4-D028-763FB9F5BCBC}"/>
                </a:ext>
              </a:extLst>
            </p:cNvPr>
            <p:cNvSpPr txBox="1"/>
            <p:nvPr/>
          </p:nvSpPr>
          <p:spPr>
            <a:xfrm>
              <a:off x="531307" y="2667137"/>
              <a:ext cx="6671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tx1">
                      <a:lumMod val="50000"/>
                    </a:schemeClr>
                  </a:solidFill>
                </a:rPr>
                <a:t>Clé primaire</a:t>
              </a:r>
            </a:p>
          </p:txBody>
        </p:sp>
        <p:sp>
          <p:nvSpPr>
            <p:cNvPr id="281" name="ZoneTexte 280">
              <a:extLst>
                <a:ext uri="{FF2B5EF4-FFF2-40B4-BE49-F238E27FC236}">
                  <a16:creationId xmlns:a16="http://schemas.microsoft.com/office/drawing/2014/main" id="{42AF3325-8220-ABAC-A3D5-0BD51DAE4337}"/>
                </a:ext>
              </a:extLst>
            </p:cNvPr>
            <p:cNvSpPr txBox="1"/>
            <p:nvPr/>
          </p:nvSpPr>
          <p:spPr>
            <a:xfrm>
              <a:off x="531307" y="2933002"/>
              <a:ext cx="7280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tx1">
                      <a:lumMod val="50000"/>
                    </a:schemeClr>
                  </a:solidFill>
                </a:rPr>
                <a:t>Clé étrangère</a:t>
              </a:r>
            </a:p>
          </p:txBody>
        </p:sp>
        <p:sp>
          <p:nvSpPr>
            <p:cNvPr id="282" name="ZoneTexte 281">
              <a:extLst>
                <a:ext uri="{FF2B5EF4-FFF2-40B4-BE49-F238E27FC236}">
                  <a16:creationId xmlns:a16="http://schemas.microsoft.com/office/drawing/2014/main" id="{2A2497FA-47A8-6A56-3D10-C9F57B786AE8}"/>
                </a:ext>
              </a:extLst>
            </p:cNvPr>
            <p:cNvSpPr txBox="1"/>
            <p:nvPr/>
          </p:nvSpPr>
          <p:spPr>
            <a:xfrm>
              <a:off x="531307" y="3145527"/>
              <a:ext cx="1233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solidFill>
                    <a:schemeClr val="tx1">
                      <a:lumMod val="50000"/>
                    </a:schemeClr>
                  </a:solidFill>
                </a:rPr>
                <a:t>Relation de clé étrangère « un à plusieurs »</a:t>
              </a:r>
            </a:p>
          </p:txBody>
        </p:sp>
        <p:sp>
          <p:nvSpPr>
            <p:cNvPr id="283" name="Organigramme : Alternative 282">
              <a:extLst>
                <a:ext uri="{FF2B5EF4-FFF2-40B4-BE49-F238E27FC236}">
                  <a16:creationId xmlns:a16="http://schemas.microsoft.com/office/drawing/2014/main" id="{C7A2E60E-1F7D-45D1-0C98-7537E7C919CB}"/>
                </a:ext>
              </a:extLst>
            </p:cNvPr>
            <p:cNvSpPr/>
            <p:nvPr/>
          </p:nvSpPr>
          <p:spPr>
            <a:xfrm>
              <a:off x="253896" y="3523344"/>
              <a:ext cx="241325" cy="137698"/>
            </a:xfrm>
            <a:prstGeom prst="flowChartAlternateProcess">
              <a:avLst/>
            </a:prstGeom>
            <a:noFill/>
            <a:ln w="19050">
              <a:solidFill>
                <a:srgbClr val="E26064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fr-FR" sz="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9" name="ZoneTexte 288">
              <a:extLst>
                <a:ext uri="{FF2B5EF4-FFF2-40B4-BE49-F238E27FC236}">
                  <a16:creationId xmlns:a16="http://schemas.microsoft.com/office/drawing/2014/main" id="{FE3EB392-EF0B-F7D9-AFCD-DF0431C7F6CB}"/>
                </a:ext>
              </a:extLst>
            </p:cNvPr>
            <p:cNvSpPr txBox="1"/>
            <p:nvPr/>
          </p:nvSpPr>
          <p:spPr>
            <a:xfrm>
              <a:off x="531307" y="3472822"/>
              <a:ext cx="1177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solidFill>
                    <a:schemeClr val="tx1">
                      <a:lumMod val="50000"/>
                    </a:schemeClr>
                  </a:solidFill>
                </a:rPr>
                <a:t>Valeur créée par incrémentation</a:t>
              </a:r>
            </a:p>
          </p:txBody>
        </p:sp>
      </p:grpSp>
      <p:sp>
        <p:nvSpPr>
          <p:cNvPr id="290" name="Organigramme : Alternative 289">
            <a:extLst>
              <a:ext uri="{FF2B5EF4-FFF2-40B4-BE49-F238E27FC236}">
                <a16:creationId xmlns:a16="http://schemas.microsoft.com/office/drawing/2014/main" id="{BD4E3877-6C4F-160A-4DB4-2A88D230630C}"/>
              </a:ext>
            </a:extLst>
          </p:cNvPr>
          <p:cNvSpPr/>
          <p:nvPr/>
        </p:nvSpPr>
        <p:spPr>
          <a:xfrm>
            <a:off x="240468" y="2077867"/>
            <a:ext cx="1278730" cy="198467"/>
          </a:xfrm>
          <a:prstGeom prst="flowChartAlternateProcess">
            <a:avLst/>
          </a:prstGeom>
          <a:noFill/>
          <a:ln w="1905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fr-FR" sz="8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1" name="ZoneTexte 290">
            <a:extLst>
              <a:ext uri="{FF2B5EF4-FFF2-40B4-BE49-F238E27FC236}">
                <a16:creationId xmlns:a16="http://schemas.microsoft.com/office/drawing/2014/main" id="{5656119A-EF42-F39A-ACD1-D70AEF49AF99}"/>
              </a:ext>
            </a:extLst>
          </p:cNvPr>
          <p:cNvSpPr txBox="1"/>
          <p:nvPr/>
        </p:nvSpPr>
        <p:spPr>
          <a:xfrm>
            <a:off x="228601" y="1069915"/>
            <a:ext cx="1276495" cy="2639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b="1" dirty="0">
                <a:solidFill>
                  <a:schemeClr val="tx1">
                    <a:lumMod val="50000"/>
                  </a:schemeClr>
                </a:solidFill>
              </a:rPr>
              <a:t>Table ‘vente’</a:t>
            </a:r>
          </a:p>
        </p:txBody>
      </p:sp>
      <p:sp>
        <p:nvSpPr>
          <p:cNvPr id="293" name="ZoneTexte 292">
            <a:extLst>
              <a:ext uri="{FF2B5EF4-FFF2-40B4-BE49-F238E27FC236}">
                <a16:creationId xmlns:a16="http://schemas.microsoft.com/office/drawing/2014/main" id="{D51A8C20-9F40-793F-E858-A07736F3FF75}"/>
              </a:ext>
            </a:extLst>
          </p:cNvPr>
          <p:cNvSpPr txBox="1"/>
          <p:nvPr/>
        </p:nvSpPr>
        <p:spPr>
          <a:xfrm>
            <a:off x="2054260" y="1069915"/>
            <a:ext cx="1276495" cy="2639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b="1" dirty="0">
                <a:solidFill>
                  <a:schemeClr val="tx1">
                    <a:lumMod val="50000"/>
                  </a:schemeClr>
                </a:solidFill>
              </a:rPr>
              <a:t>Table ‘bien’</a:t>
            </a:r>
          </a:p>
        </p:txBody>
      </p:sp>
      <p:sp>
        <p:nvSpPr>
          <p:cNvPr id="294" name="ZoneTexte 293">
            <a:extLst>
              <a:ext uri="{FF2B5EF4-FFF2-40B4-BE49-F238E27FC236}">
                <a16:creationId xmlns:a16="http://schemas.microsoft.com/office/drawing/2014/main" id="{BF732981-B2B1-30C0-FB51-39E4FBE288DF}"/>
              </a:ext>
            </a:extLst>
          </p:cNvPr>
          <p:cNvSpPr txBox="1"/>
          <p:nvPr/>
        </p:nvSpPr>
        <p:spPr>
          <a:xfrm>
            <a:off x="3879919" y="1069915"/>
            <a:ext cx="1276495" cy="2639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b="1" dirty="0">
                <a:solidFill>
                  <a:schemeClr val="tx1">
                    <a:lumMod val="50000"/>
                  </a:schemeClr>
                </a:solidFill>
              </a:rPr>
              <a:t>Table ‘commune’</a:t>
            </a:r>
          </a:p>
        </p:txBody>
      </p:sp>
      <p:sp>
        <p:nvSpPr>
          <p:cNvPr id="295" name="ZoneTexte 294">
            <a:extLst>
              <a:ext uri="{FF2B5EF4-FFF2-40B4-BE49-F238E27FC236}">
                <a16:creationId xmlns:a16="http://schemas.microsoft.com/office/drawing/2014/main" id="{1AF17C95-446D-BC97-F11C-A0E701B98895}"/>
              </a:ext>
            </a:extLst>
          </p:cNvPr>
          <p:cNvSpPr txBox="1"/>
          <p:nvPr/>
        </p:nvSpPr>
        <p:spPr>
          <a:xfrm>
            <a:off x="5684701" y="1069915"/>
            <a:ext cx="1276495" cy="2639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b="1" dirty="0">
                <a:solidFill>
                  <a:schemeClr val="tx1">
                    <a:lumMod val="50000"/>
                  </a:schemeClr>
                </a:solidFill>
              </a:rPr>
              <a:t>Table ‘département’</a:t>
            </a:r>
          </a:p>
        </p:txBody>
      </p:sp>
      <p:sp>
        <p:nvSpPr>
          <p:cNvPr id="296" name="ZoneTexte 295">
            <a:extLst>
              <a:ext uri="{FF2B5EF4-FFF2-40B4-BE49-F238E27FC236}">
                <a16:creationId xmlns:a16="http://schemas.microsoft.com/office/drawing/2014/main" id="{53F66EE8-15D8-2D5B-B3D2-93433B324CB7}"/>
              </a:ext>
            </a:extLst>
          </p:cNvPr>
          <p:cNvSpPr txBox="1"/>
          <p:nvPr/>
        </p:nvSpPr>
        <p:spPr>
          <a:xfrm>
            <a:off x="7514361" y="1069915"/>
            <a:ext cx="1276495" cy="2639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E26064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b="1" dirty="0">
                <a:solidFill>
                  <a:schemeClr val="tx1">
                    <a:lumMod val="50000"/>
                  </a:schemeClr>
                </a:solidFill>
              </a:rPr>
              <a:t>Table ‘</a:t>
            </a:r>
            <a:r>
              <a:rPr lang="fr-FR" sz="900" b="1" dirty="0" err="1">
                <a:solidFill>
                  <a:schemeClr val="tx1">
                    <a:lumMod val="50000"/>
                  </a:schemeClr>
                </a:solidFill>
              </a:rPr>
              <a:t>region</a:t>
            </a:r>
            <a:r>
              <a:rPr lang="fr-FR" sz="900" b="1" dirty="0">
                <a:solidFill>
                  <a:schemeClr val="tx1">
                    <a:lumMod val="50000"/>
                  </a:schemeClr>
                </a:solidFill>
              </a:rPr>
              <a:t>’</a:t>
            </a:r>
          </a:p>
        </p:txBody>
      </p:sp>
      <p:pic>
        <p:nvPicPr>
          <p:cNvPr id="2" name="Picture 2" descr="PostgreSQL Elephant Logo">
            <a:extLst>
              <a:ext uri="{FF2B5EF4-FFF2-40B4-BE49-F238E27FC236}">
                <a16:creationId xmlns:a16="http://schemas.microsoft.com/office/drawing/2014/main" id="{C1B1589A-1258-56BE-4624-80C63120F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9812" y="3860036"/>
            <a:ext cx="390919" cy="40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FF15C421-0DE8-D45B-6821-CFA9D6DDB725}"/>
              </a:ext>
            </a:extLst>
          </p:cNvPr>
          <p:cNvGrpSpPr/>
          <p:nvPr/>
        </p:nvGrpSpPr>
        <p:grpSpPr>
          <a:xfrm>
            <a:off x="2965703" y="641350"/>
            <a:ext cx="1779261" cy="4246267"/>
            <a:chOff x="177032" y="641350"/>
            <a:chExt cx="1779261" cy="4246267"/>
          </a:xfrm>
        </p:grpSpPr>
        <p:sp>
          <p:nvSpPr>
            <p:cNvPr id="53" name="Organigramme : Alternative 52">
              <a:extLst>
                <a:ext uri="{FF2B5EF4-FFF2-40B4-BE49-F238E27FC236}">
                  <a16:creationId xmlns:a16="http://schemas.microsoft.com/office/drawing/2014/main" id="{52AE9E2C-872D-C831-AE5C-3CB5828546AE}"/>
                </a:ext>
              </a:extLst>
            </p:cNvPr>
            <p:cNvSpPr/>
            <p:nvPr/>
          </p:nvSpPr>
          <p:spPr>
            <a:xfrm>
              <a:off x="202326" y="641350"/>
              <a:ext cx="1746829" cy="4185431"/>
            </a:xfrm>
            <a:custGeom>
              <a:avLst/>
              <a:gdLst>
                <a:gd name="connsiteX0" fmla="*/ 0 w 1015756"/>
                <a:gd name="connsiteY0" fmla="*/ 169293 h 2236982"/>
                <a:gd name="connsiteX1" fmla="*/ 169293 w 1015756"/>
                <a:gd name="connsiteY1" fmla="*/ 0 h 2236982"/>
                <a:gd name="connsiteX2" fmla="*/ 846463 w 1015756"/>
                <a:gd name="connsiteY2" fmla="*/ 0 h 2236982"/>
                <a:gd name="connsiteX3" fmla="*/ 1015756 w 1015756"/>
                <a:gd name="connsiteY3" fmla="*/ 169293 h 2236982"/>
                <a:gd name="connsiteX4" fmla="*/ 1015756 w 1015756"/>
                <a:gd name="connsiteY4" fmla="*/ 2067689 h 2236982"/>
                <a:gd name="connsiteX5" fmla="*/ 846463 w 1015756"/>
                <a:gd name="connsiteY5" fmla="*/ 2236982 h 2236982"/>
                <a:gd name="connsiteX6" fmla="*/ 169293 w 1015756"/>
                <a:gd name="connsiteY6" fmla="*/ 2236982 h 2236982"/>
                <a:gd name="connsiteX7" fmla="*/ 0 w 1015756"/>
                <a:gd name="connsiteY7" fmla="*/ 2067689 h 2236982"/>
                <a:gd name="connsiteX8" fmla="*/ 0 w 1015756"/>
                <a:gd name="connsiteY8" fmla="*/ 169293 h 2236982"/>
                <a:gd name="connsiteX0" fmla="*/ 98 w 1015854"/>
                <a:gd name="connsiteY0" fmla="*/ 169293 h 2236982"/>
                <a:gd name="connsiteX1" fmla="*/ 169391 w 1015854"/>
                <a:gd name="connsiteY1" fmla="*/ 0 h 2236982"/>
                <a:gd name="connsiteX2" fmla="*/ 846561 w 1015854"/>
                <a:gd name="connsiteY2" fmla="*/ 0 h 2236982"/>
                <a:gd name="connsiteX3" fmla="*/ 1015854 w 1015854"/>
                <a:gd name="connsiteY3" fmla="*/ 169293 h 2236982"/>
                <a:gd name="connsiteX4" fmla="*/ 1015854 w 1015854"/>
                <a:gd name="connsiteY4" fmla="*/ 2067689 h 2236982"/>
                <a:gd name="connsiteX5" fmla="*/ 846561 w 1015854"/>
                <a:gd name="connsiteY5" fmla="*/ 2236982 h 2236982"/>
                <a:gd name="connsiteX6" fmla="*/ 169391 w 1015854"/>
                <a:gd name="connsiteY6" fmla="*/ 2236982 h 2236982"/>
                <a:gd name="connsiteX7" fmla="*/ 98 w 1015854"/>
                <a:gd name="connsiteY7" fmla="*/ 2067689 h 2236982"/>
                <a:gd name="connsiteX8" fmla="*/ 98 w 1015854"/>
                <a:gd name="connsiteY8" fmla="*/ 169293 h 2236982"/>
                <a:gd name="connsiteX0" fmla="*/ 0 w 1015756"/>
                <a:gd name="connsiteY0" fmla="*/ 169293 h 2236982"/>
                <a:gd name="connsiteX1" fmla="*/ 169293 w 1015756"/>
                <a:gd name="connsiteY1" fmla="*/ 0 h 2236982"/>
                <a:gd name="connsiteX2" fmla="*/ 846463 w 1015756"/>
                <a:gd name="connsiteY2" fmla="*/ 0 h 2236982"/>
                <a:gd name="connsiteX3" fmla="*/ 1015756 w 1015756"/>
                <a:gd name="connsiteY3" fmla="*/ 169293 h 2236982"/>
                <a:gd name="connsiteX4" fmla="*/ 1015756 w 1015756"/>
                <a:gd name="connsiteY4" fmla="*/ 2067689 h 2236982"/>
                <a:gd name="connsiteX5" fmla="*/ 846463 w 1015756"/>
                <a:gd name="connsiteY5" fmla="*/ 2236982 h 2236982"/>
                <a:gd name="connsiteX6" fmla="*/ 169293 w 1015756"/>
                <a:gd name="connsiteY6" fmla="*/ 2236982 h 2236982"/>
                <a:gd name="connsiteX7" fmla="*/ 0 w 1015756"/>
                <a:gd name="connsiteY7" fmla="*/ 2067689 h 2236982"/>
                <a:gd name="connsiteX8" fmla="*/ 0 w 1015756"/>
                <a:gd name="connsiteY8" fmla="*/ 169293 h 2236982"/>
                <a:gd name="connsiteX0" fmla="*/ 0 w 1016118"/>
                <a:gd name="connsiteY0" fmla="*/ 169293 h 2236982"/>
                <a:gd name="connsiteX1" fmla="*/ 169293 w 1016118"/>
                <a:gd name="connsiteY1" fmla="*/ 0 h 2236982"/>
                <a:gd name="connsiteX2" fmla="*/ 846463 w 1016118"/>
                <a:gd name="connsiteY2" fmla="*/ 0 h 2236982"/>
                <a:gd name="connsiteX3" fmla="*/ 1015756 w 1016118"/>
                <a:gd name="connsiteY3" fmla="*/ 169293 h 2236982"/>
                <a:gd name="connsiteX4" fmla="*/ 1015756 w 1016118"/>
                <a:gd name="connsiteY4" fmla="*/ 2067689 h 2236982"/>
                <a:gd name="connsiteX5" fmla="*/ 846463 w 1016118"/>
                <a:gd name="connsiteY5" fmla="*/ 2236982 h 2236982"/>
                <a:gd name="connsiteX6" fmla="*/ 169293 w 1016118"/>
                <a:gd name="connsiteY6" fmla="*/ 2236982 h 2236982"/>
                <a:gd name="connsiteX7" fmla="*/ 0 w 1016118"/>
                <a:gd name="connsiteY7" fmla="*/ 2067689 h 2236982"/>
                <a:gd name="connsiteX8" fmla="*/ 0 w 1016118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4512 w 1022915"/>
                <a:gd name="connsiteY0" fmla="*/ 169293 h 2236982"/>
                <a:gd name="connsiteX1" fmla="*/ 173805 w 1022915"/>
                <a:gd name="connsiteY1" fmla="*/ 0 h 2236982"/>
                <a:gd name="connsiteX2" fmla="*/ 850975 w 1022915"/>
                <a:gd name="connsiteY2" fmla="*/ 0 h 2236982"/>
                <a:gd name="connsiteX3" fmla="*/ 1020268 w 1022915"/>
                <a:gd name="connsiteY3" fmla="*/ 169293 h 2236982"/>
                <a:gd name="connsiteX4" fmla="*/ 1020268 w 1022915"/>
                <a:gd name="connsiteY4" fmla="*/ 2067689 h 2236982"/>
                <a:gd name="connsiteX5" fmla="*/ 850975 w 1022915"/>
                <a:gd name="connsiteY5" fmla="*/ 2236982 h 2236982"/>
                <a:gd name="connsiteX6" fmla="*/ 173805 w 1022915"/>
                <a:gd name="connsiteY6" fmla="*/ 2236982 h 2236982"/>
                <a:gd name="connsiteX7" fmla="*/ 4512 w 1022915"/>
                <a:gd name="connsiteY7" fmla="*/ 2067689 h 2236982"/>
                <a:gd name="connsiteX8" fmla="*/ 4512 w 1022915"/>
                <a:gd name="connsiteY8" fmla="*/ 169293 h 2236982"/>
                <a:gd name="connsiteX0" fmla="*/ 5917 w 1024320"/>
                <a:gd name="connsiteY0" fmla="*/ 169293 h 2236982"/>
                <a:gd name="connsiteX1" fmla="*/ 175210 w 1024320"/>
                <a:gd name="connsiteY1" fmla="*/ 0 h 2236982"/>
                <a:gd name="connsiteX2" fmla="*/ 852380 w 1024320"/>
                <a:gd name="connsiteY2" fmla="*/ 0 h 2236982"/>
                <a:gd name="connsiteX3" fmla="*/ 1021673 w 1024320"/>
                <a:gd name="connsiteY3" fmla="*/ 169293 h 2236982"/>
                <a:gd name="connsiteX4" fmla="*/ 1021673 w 1024320"/>
                <a:gd name="connsiteY4" fmla="*/ 2067689 h 2236982"/>
                <a:gd name="connsiteX5" fmla="*/ 852380 w 1024320"/>
                <a:gd name="connsiteY5" fmla="*/ 2236982 h 2236982"/>
                <a:gd name="connsiteX6" fmla="*/ 175210 w 1024320"/>
                <a:gd name="connsiteY6" fmla="*/ 2236982 h 2236982"/>
                <a:gd name="connsiteX7" fmla="*/ 5917 w 1024320"/>
                <a:gd name="connsiteY7" fmla="*/ 2067689 h 2236982"/>
                <a:gd name="connsiteX8" fmla="*/ 5917 w 1024320"/>
                <a:gd name="connsiteY8" fmla="*/ 169293 h 2236982"/>
                <a:gd name="connsiteX0" fmla="*/ 529 w 1018932"/>
                <a:gd name="connsiteY0" fmla="*/ 169293 h 2236982"/>
                <a:gd name="connsiteX1" fmla="*/ 169822 w 1018932"/>
                <a:gd name="connsiteY1" fmla="*/ 0 h 2236982"/>
                <a:gd name="connsiteX2" fmla="*/ 846992 w 1018932"/>
                <a:gd name="connsiteY2" fmla="*/ 0 h 2236982"/>
                <a:gd name="connsiteX3" fmla="*/ 1016285 w 1018932"/>
                <a:gd name="connsiteY3" fmla="*/ 169293 h 2236982"/>
                <a:gd name="connsiteX4" fmla="*/ 1016285 w 1018932"/>
                <a:gd name="connsiteY4" fmla="*/ 2067689 h 2236982"/>
                <a:gd name="connsiteX5" fmla="*/ 846992 w 1018932"/>
                <a:gd name="connsiteY5" fmla="*/ 2236982 h 2236982"/>
                <a:gd name="connsiteX6" fmla="*/ 169822 w 1018932"/>
                <a:gd name="connsiteY6" fmla="*/ 2236982 h 2236982"/>
                <a:gd name="connsiteX7" fmla="*/ 529 w 1018932"/>
                <a:gd name="connsiteY7" fmla="*/ 2067689 h 2236982"/>
                <a:gd name="connsiteX8" fmla="*/ 529 w 1018932"/>
                <a:gd name="connsiteY8" fmla="*/ 169293 h 22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8932" h="2236982">
                  <a:moveTo>
                    <a:pt x="529" y="169293"/>
                  </a:moveTo>
                  <a:cubicBezTo>
                    <a:pt x="6879" y="-3580"/>
                    <a:pt x="-9401" y="6350"/>
                    <a:pt x="169822" y="0"/>
                  </a:cubicBezTo>
                  <a:lnTo>
                    <a:pt x="846992" y="0"/>
                  </a:lnTo>
                  <a:cubicBezTo>
                    <a:pt x="1032565" y="0"/>
                    <a:pt x="1022635" y="2770"/>
                    <a:pt x="1016285" y="169293"/>
                  </a:cubicBezTo>
                  <a:lnTo>
                    <a:pt x="1016285" y="2067689"/>
                  </a:lnTo>
                  <a:cubicBezTo>
                    <a:pt x="1013110" y="2231037"/>
                    <a:pt x="1010340" y="2236982"/>
                    <a:pt x="846992" y="2236982"/>
                  </a:cubicBezTo>
                  <a:lnTo>
                    <a:pt x="169822" y="2236982"/>
                  </a:lnTo>
                  <a:cubicBezTo>
                    <a:pt x="3299" y="2236982"/>
                    <a:pt x="-2646" y="2224687"/>
                    <a:pt x="529" y="2067689"/>
                  </a:cubicBezTo>
                  <a:lnTo>
                    <a:pt x="529" y="169293"/>
                  </a:lnTo>
                  <a:close/>
                </a:path>
              </a:pathLst>
            </a:custGeom>
            <a:solidFill>
              <a:srgbClr val="EFF4FF"/>
            </a:solidFill>
            <a:ln w="952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173532-77F9-EF08-8CB7-7ABEDBA58825}"/>
                </a:ext>
              </a:extLst>
            </p:cNvPr>
            <p:cNvSpPr/>
            <p:nvPr/>
          </p:nvSpPr>
          <p:spPr>
            <a:xfrm>
              <a:off x="177032" y="650861"/>
              <a:ext cx="1779261" cy="423675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900" dirty="0" err="1">
                  <a:solidFill>
                    <a:schemeClr val="bg2">
                      <a:lumMod val="10000"/>
                    </a:schemeClr>
                  </a:solidFill>
                </a:rPr>
                <a:t>référentiel_géographique</a:t>
              </a:r>
              <a:endParaRPr lang="fr-FR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EE90054E-C199-F05D-F427-5A982FC50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168159"/>
              </p:ext>
            </p:extLst>
          </p:nvPr>
        </p:nvGraphicFramePr>
        <p:xfrm>
          <a:off x="3108705" y="878775"/>
          <a:ext cx="1513164" cy="38669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66">
                  <a:extLst>
                    <a:ext uri="{9D8B030D-6E8A-4147-A177-3AD203B41FA5}">
                      <a16:colId xmlns:a16="http://schemas.microsoft.com/office/drawing/2014/main" val="1974306635"/>
                    </a:ext>
                  </a:extLst>
                </a:gridCol>
                <a:gridCol w="931498">
                  <a:extLst>
                    <a:ext uri="{9D8B030D-6E8A-4147-A177-3AD203B41FA5}">
                      <a16:colId xmlns:a16="http://schemas.microsoft.com/office/drawing/2014/main" val="2020583476"/>
                    </a:ext>
                  </a:extLst>
                </a:gridCol>
              </a:tblGrid>
              <a:tr h="1433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Nom de colonne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Exemple de valeurs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76798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regrgp_nom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Province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23648125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reg_nom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124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Auvergne-Rhône-Alpes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124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913318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reg_nom_old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Rhône-Alpes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2803222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aca_nom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Lyon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1962782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dep_nom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Ain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50966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com_code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01004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345500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com_code1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1004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2871641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com_code2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1004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4124107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com_id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C01004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8426378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com_nom_maj_court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AMBERIEU EN BUGEY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1956323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com_nom_maj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AMBERIEU-EN-BUGEY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2354875"/>
                  </a:ext>
                </a:extLst>
              </a:tr>
              <a:tr h="975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com_nom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Ambérieu-en-Bugey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066410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uu_code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1303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7282841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uu_id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UU01303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91117601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uucr_id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UU01303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1755524"/>
                  </a:ext>
                </a:extLst>
              </a:tr>
              <a:tr h="840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uucr_nom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Ambérieu-en-Bugey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42432986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ze_id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ZE8201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4777631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dep_code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730662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dep_id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D001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1953410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dep_nom_num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Ain (01)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8201634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dep_num_nom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01 - Ain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88191154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aca_code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10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96965121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aca_id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A10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23517877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reg_code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124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84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124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261365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reg_id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R84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42471314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reg_code_old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82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725925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reg_id_old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R82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6474921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fd_id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FD111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3714045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fr_id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FR11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86543419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fe_id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FE1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25934258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uu_id_99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UU01303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8096229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au_code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1743265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au_id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AU002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8527874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auc_id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AU002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2092787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auc_nom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Lyon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94343237"/>
                  </a:ext>
                </a:extLst>
              </a:tr>
              <a:tr h="88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uu_id_10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UU01302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5714637"/>
                  </a:ext>
                </a:extLst>
              </a:tr>
              <a:tr h="8881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geolocalisation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45.9608475114,5.3729257777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3" marR="4203" marT="4203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565099"/>
                  </a:ext>
                </a:extLst>
              </a:tr>
            </a:tbl>
          </a:graphicData>
        </a:graphic>
      </p:graphicFrame>
      <p:grpSp>
        <p:nvGrpSpPr>
          <p:cNvPr id="27" name="Groupe 26">
            <a:extLst>
              <a:ext uri="{FF2B5EF4-FFF2-40B4-BE49-F238E27FC236}">
                <a16:creationId xmlns:a16="http://schemas.microsoft.com/office/drawing/2014/main" id="{AB903551-3141-4A00-A080-6AB5CEFDF9D6}"/>
              </a:ext>
            </a:extLst>
          </p:cNvPr>
          <p:cNvGrpSpPr/>
          <p:nvPr/>
        </p:nvGrpSpPr>
        <p:grpSpPr>
          <a:xfrm>
            <a:off x="1239510" y="3090807"/>
            <a:ext cx="1495486" cy="1735974"/>
            <a:chOff x="1196799" y="3168211"/>
            <a:chExt cx="1495486" cy="1735974"/>
          </a:xfrm>
        </p:grpSpPr>
        <p:sp>
          <p:nvSpPr>
            <p:cNvPr id="26" name="Organigramme : Alternative 52">
              <a:extLst>
                <a:ext uri="{FF2B5EF4-FFF2-40B4-BE49-F238E27FC236}">
                  <a16:creationId xmlns:a16="http://schemas.microsoft.com/office/drawing/2014/main" id="{0F4A5CBF-3B14-F08C-5BC8-AB3E95AD624D}"/>
                </a:ext>
              </a:extLst>
            </p:cNvPr>
            <p:cNvSpPr/>
            <p:nvPr/>
          </p:nvSpPr>
          <p:spPr>
            <a:xfrm>
              <a:off x="1196799" y="3168211"/>
              <a:ext cx="1484990" cy="1719406"/>
            </a:xfrm>
            <a:custGeom>
              <a:avLst/>
              <a:gdLst>
                <a:gd name="connsiteX0" fmla="*/ 0 w 1015756"/>
                <a:gd name="connsiteY0" fmla="*/ 169293 h 2236982"/>
                <a:gd name="connsiteX1" fmla="*/ 169293 w 1015756"/>
                <a:gd name="connsiteY1" fmla="*/ 0 h 2236982"/>
                <a:gd name="connsiteX2" fmla="*/ 846463 w 1015756"/>
                <a:gd name="connsiteY2" fmla="*/ 0 h 2236982"/>
                <a:gd name="connsiteX3" fmla="*/ 1015756 w 1015756"/>
                <a:gd name="connsiteY3" fmla="*/ 169293 h 2236982"/>
                <a:gd name="connsiteX4" fmla="*/ 1015756 w 1015756"/>
                <a:gd name="connsiteY4" fmla="*/ 2067689 h 2236982"/>
                <a:gd name="connsiteX5" fmla="*/ 846463 w 1015756"/>
                <a:gd name="connsiteY5" fmla="*/ 2236982 h 2236982"/>
                <a:gd name="connsiteX6" fmla="*/ 169293 w 1015756"/>
                <a:gd name="connsiteY6" fmla="*/ 2236982 h 2236982"/>
                <a:gd name="connsiteX7" fmla="*/ 0 w 1015756"/>
                <a:gd name="connsiteY7" fmla="*/ 2067689 h 2236982"/>
                <a:gd name="connsiteX8" fmla="*/ 0 w 1015756"/>
                <a:gd name="connsiteY8" fmla="*/ 169293 h 2236982"/>
                <a:gd name="connsiteX0" fmla="*/ 98 w 1015854"/>
                <a:gd name="connsiteY0" fmla="*/ 169293 h 2236982"/>
                <a:gd name="connsiteX1" fmla="*/ 169391 w 1015854"/>
                <a:gd name="connsiteY1" fmla="*/ 0 h 2236982"/>
                <a:gd name="connsiteX2" fmla="*/ 846561 w 1015854"/>
                <a:gd name="connsiteY2" fmla="*/ 0 h 2236982"/>
                <a:gd name="connsiteX3" fmla="*/ 1015854 w 1015854"/>
                <a:gd name="connsiteY3" fmla="*/ 169293 h 2236982"/>
                <a:gd name="connsiteX4" fmla="*/ 1015854 w 1015854"/>
                <a:gd name="connsiteY4" fmla="*/ 2067689 h 2236982"/>
                <a:gd name="connsiteX5" fmla="*/ 846561 w 1015854"/>
                <a:gd name="connsiteY5" fmla="*/ 2236982 h 2236982"/>
                <a:gd name="connsiteX6" fmla="*/ 169391 w 1015854"/>
                <a:gd name="connsiteY6" fmla="*/ 2236982 h 2236982"/>
                <a:gd name="connsiteX7" fmla="*/ 98 w 1015854"/>
                <a:gd name="connsiteY7" fmla="*/ 2067689 h 2236982"/>
                <a:gd name="connsiteX8" fmla="*/ 98 w 1015854"/>
                <a:gd name="connsiteY8" fmla="*/ 169293 h 2236982"/>
                <a:gd name="connsiteX0" fmla="*/ 0 w 1015756"/>
                <a:gd name="connsiteY0" fmla="*/ 169293 h 2236982"/>
                <a:gd name="connsiteX1" fmla="*/ 169293 w 1015756"/>
                <a:gd name="connsiteY1" fmla="*/ 0 h 2236982"/>
                <a:gd name="connsiteX2" fmla="*/ 846463 w 1015756"/>
                <a:gd name="connsiteY2" fmla="*/ 0 h 2236982"/>
                <a:gd name="connsiteX3" fmla="*/ 1015756 w 1015756"/>
                <a:gd name="connsiteY3" fmla="*/ 169293 h 2236982"/>
                <a:gd name="connsiteX4" fmla="*/ 1015756 w 1015756"/>
                <a:gd name="connsiteY4" fmla="*/ 2067689 h 2236982"/>
                <a:gd name="connsiteX5" fmla="*/ 846463 w 1015756"/>
                <a:gd name="connsiteY5" fmla="*/ 2236982 h 2236982"/>
                <a:gd name="connsiteX6" fmla="*/ 169293 w 1015756"/>
                <a:gd name="connsiteY6" fmla="*/ 2236982 h 2236982"/>
                <a:gd name="connsiteX7" fmla="*/ 0 w 1015756"/>
                <a:gd name="connsiteY7" fmla="*/ 2067689 h 2236982"/>
                <a:gd name="connsiteX8" fmla="*/ 0 w 1015756"/>
                <a:gd name="connsiteY8" fmla="*/ 169293 h 2236982"/>
                <a:gd name="connsiteX0" fmla="*/ 0 w 1016118"/>
                <a:gd name="connsiteY0" fmla="*/ 169293 h 2236982"/>
                <a:gd name="connsiteX1" fmla="*/ 169293 w 1016118"/>
                <a:gd name="connsiteY1" fmla="*/ 0 h 2236982"/>
                <a:gd name="connsiteX2" fmla="*/ 846463 w 1016118"/>
                <a:gd name="connsiteY2" fmla="*/ 0 h 2236982"/>
                <a:gd name="connsiteX3" fmla="*/ 1015756 w 1016118"/>
                <a:gd name="connsiteY3" fmla="*/ 169293 h 2236982"/>
                <a:gd name="connsiteX4" fmla="*/ 1015756 w 1016118"/>
                <a:gd name="connsiteY4" fmla="*/ 2067689 h 2236982"/>
                <a:gd name="connsiteX5" fmla="*/ 846463 w 1016118"/>
                <a:gd name="connsiteY5" fmla="*/ 2236982 h 2236982"/>
                <a:gd name="connsiteX6" fmla="*/ 169293 w 1016118"/>
                <a:gd name="connsiteY6" fmla="*/ 2236982 h 2236982"/>
                <a:gd name="connsiteX7" fmla="*/ 0 w 1016118"/>
                <a:gd name="connsiteY7" fmla="*/ 2067689 h 2236982"/>
                <a:gd name="connsiteX8" fmla="*/ 0 w 1016118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4512 w 1022915"/>
                <a:gd name="connsiteY0" fmla="*/ 169293 h 2236982"/>
                <a:gd name="connsiteX1" fmla="*/ 173805 w 1022915"/>
                <a:gd name="connsiteY1" fmla="*/ 0 h 2236982"/>
                <a:gd name="connsiteX2" fmla="*/ 850975 w 1022915"/>
                <a:gd name="connsiteY2" fmla="*/ 0 h 2236982"/>
                <a:gd name="connsiteX3" fmla="*/ 1020268 w 1022915"/>
                <a:gd name="connsiteY3" fmla="*/ 169293 h 2236982"/>
                <a:gd name="connsiteX4" fmla="*/ 1020268 w 1022915"/>
                <a:gd name="connsiteY4" fmla="*/ 2067689 h 2236982"/>
                <a:gd name="connsiteX5" fmla="*/ 850975 w 1022915"/>
                <a:gd name="connsiteY5" fmla="*/ 2236982 h 2236982"/>
                <a:gd name="connsiteX6" fmla="*/ 173805 w 1022915"/>
                <a:gd name="connsiteY6" fmla="*/ 2236982 h 2236982"/>
                <a:gd name="connsiteX7" fmla="*/ 4512 w 1022915"/>
                <a:gd name="connsiteY7" fmla="*/ 2067689 h 2236982"/>
                <a:gd name="connsiteX8" fmla="*/ 4512 w 1022915"/>
                <a:gd name="connsiteY8" fmla="*/ 169293 h 2236982"/>
                <a:gd name="connsiteX0" fmla="*/ 5917 w 1024320"/>
                <a:gd name="connsiteY0" fmla="*/ 169293 h 2236982"/>
                <a:gd name="connsiteX1" fmla="*/ 175210 w 1024320"/>
                <a:gd name="connsiteY1" fmla="*/ 0 h 2236982"/>
                <a:gd name="connsiteX2" fmla="*/ 852380 w 1024320"/>
                <a:gd name="connsiteY2" fmla="*/ 0 h 2236982"/>
                <a:gd name="connsiteX3" fmla="*/ 1021673 w 1024320"/>
                <a:gd name="connsiteY3" fmla="*/ 169293 h 2236982"/>
                <a:gd name="connsiteX4" fmla="*/ 1021673 w 1024320"/>
                <a:gd name="connsiteY4" fmla="*/ 2067689 h 2236982"/>
                <a:gd name="connsiteX5" fmla="*/ 852380 w 1024320"/>
                <a:gd name="connsiteY5" fmla="*/ 2236982 h 2236982"/>
                <a:gd name="connsiteX6" fmla="*/ 175210 w 1024320"/>
                <a:gd name="connsiteY6" fmla="*/ 2236982 h 2236982"/>
                <a:gd name="connsiteX7" fmla="*/ 5917 w 1024320"/>
                <a:gd name="connsiteY7" fmla="*/ 2067689 h 2236982"/>
                <a:gd name="connsiteX8" fmla="*/ 5917 w 1024320"/>
                <a:gd name="connsiteY8" fmla="*/ 169293 h 2236982"/>
                <a:gd name="connsiteX0" fmla="*/ 529 w 1018932"/>
                <a:gd name="connsiteY0" fmla="*/ 169293 h 2236982"/>
                <a:gd name="connsiteX1" fmla="*/ 169822 w 1018932"/>
                <a:gd name="connsiteY1" fmla="*/ 0 h 2236982"/>
                <a:gd name="connsiteX2" fmla="*/ 846992 w 1018932"/>
                <a:gd name="connsiteY2" fmla="*/ 0 h 2236982"/>
                <a:gd name="connsiteX3" fmla="*/ 1016285 w 1018932"/>
                <a:gd name="connsiteY3" fmla="*/ 169293 h 2236982"/>
                <a:gd name="connsiteX4" fmla="*/ 1016285 w 1018932"/>
                <a:gd name="connsiteY4" fmla="*/ 2067689 h 2236982"/>
                <a:gd name="connsiteX5" fmla="*/ 846992 w 1018932"/>
                <a:gd name="connsiteY5" fmla="*/ 2236982 h 2236982"/>
                <a:gd name="connsiteX6" fmla="*/ 169822 w 1018932"/>
                <a:gd name="connsiteY6" fmla="*/ 2236982 h 2236982"/>
                <a:gd name="connsiteX7" fmla="*/ 529 w 1018932"/>
                <a:gd name="connsiteY7" fmla="*/ 2067689 h 2236982"/>
                <a:gd name="connsiteX8" fmla="*/ 529 w 1018932"/>
                <a:gd name="connsiteY8" fmla="*/ 169293 h 22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8932" h="2236982">
                  <a:moveTo>
                    <a:pt x="529" y="169293"/>
                  </a:moveTo>
                  <a:cubicBezTo>
                    <a:pt x="6879" y="-3580"/>
                    <a:pt x="-9401" y="6350"/>
                    <a:pt x="169822" y="0"/>
                  </a:cubicBezTo>
                  <a:lnTo>
                    <a:pt x="846992" y="0"/>
                  </a:lnTo>
                  <a:cubicBezTo>
                    <a:pt x="1032565" y="0"/>
                    <a:pt x="1022635" y="2770"/>
                    <a:pt x="1016285" y="169293"/>
                  </a:cubicBezTo>
                  <a:lnTo>
                    <a:pt x="1016285" y="2067689"/>
                  </a:lnTo>
                  <a:cubicBezTo>
                    <a:pt x="1013110" y="2231037"/>
                    <a:pt x="1010340" y="2236982"/>
                    <a:pt x="846992" y="2236982"/>
                  </a:cubicBezTo>
                  <a:lnTo>
                    <a:pt x="169822" y="2236982"/>
                  </a:lnTo>
                  <a:cubicBezTo>
                    <a:pt x="3299" y="2236982"/>
                    <a:pt x="-2646" y="2224687"/>
                    <a:pt x="529" y="2067689"/>
                  </a:cubicBezTo>
                  <a:lnTo>
                    <a:pt x="529" y="169293"/>
                  </a:lnTo>
                  <a:close/>
                </a:path>
              </a:pathLst>
            </a:custGeom>
            <a:solidFill>
              <a:srgbClr val="EFF4FF"/>
            </a:solidFill>
            <a:ln w="952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34B798-D93D-5D58-17D3-D22E91825E32}"/>
                </a:ext>
              </a:extLst>
            </p:cNvPr>
            <p:cNvSpPr/>
            <p:nvPr/>
          </p:nvSpPr>
          <p:spPr>
            <a:xfrm>
              <a:off x="1196799" y="3168211"/>
              <a:ext cx="1495486" cy="17359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900" dirty="0" err="1">
                  <a:solidFill>
                    <a:schemeClr val="bg2">
                      <a:lumMod val="10000"/>
                    </a:schemeClr>
                  </a:solidFill>
                </a:rPr>
                <a:t>données_communes</a:t>
              </a:r>
              <a:endParaRPr lang="fr-FR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7434192" cy="42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90000"/>
          </a:bodyPr>
          <a:lstStyle/>
          <a:p>
            <a:r>
              <a:rPr lang="fr-FR" sz="2700" b="0" dirty="0"/>
              <a:t>3. Définition de la stratégie d’enregistrement des données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3489F6A-1F19-F001-D1A7-EB6640125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95322"/>
              </p:ext>
            </p:extLst>
          </p:nvPr>
        </p:nvGraphicFramePr>
        <p:xfrm>
          <a:off x="1347955" y="3328590"/>
          <a:ext cx="1268099" cy="13612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835">
                  <a:extLst>
                    <a:ext uri="{9D8B030D-6E8A-4147-A177-3AD203B41FA5}">
                      <a16:colId xmlns:a16="http://schemas.microsoft.com/office/drawing/2014/main" val="2982003356"/>
                    </a:ext>
                  </a:extLst>
                </a:gridCol>
                <a:gridCol w="774264">
                  <a:extLst>
                    <a:ext uri="{9D8B030D-6E8A-4147-A177-3AD203B41FA5}">
                      <a16:colId xmlns:a16="http://schemas.microsoft.com/office/drawing/2014/main" val="2187844732"/>
                    </a:ext>
                  </a:extLst>
                </a:gridCol>
              </a:tblGrid>
              <a:tr h="242761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Nom de colonne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Exemple de valeurs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888022"/>
                  </a:ext>
                </a:extLst>
              </a:tr>
              <a:tr h="1172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CODREG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84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2300389"/>
                  </a:ext>
                </a:extLst>
              </a:tr>
              <a:tr h="1172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CODDEP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01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23876"/>
                  </a:ext>
                </a:extLst>
              </a:tr>
              <a:tr h="1172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CODARR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02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7860611"/>
                  </a:ext>
                </a:extLst>
              </a:tr>
              <a:tr h="1172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CODCAN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08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49786048"/>
                  </a:ext>
                </a:extLst>
              </a:tr>
              <a:tr h="1172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CODCOM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001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699658"/>
                  </a:ext>
                </a:extLst>
              </a:tr>
              <a:tr h="1952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COM</a:t>
                      </a:r>
                      <a:endParaRPr lang="fr-FR" sz="6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L'Abergement-Clémenciat</a:t>
                      </a:r>
                      <a:endParaRPr lang="fr-FR" sz="6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88159"/>
                  </a:ext>
                </a:extLst>
              </a:tr>
              <a:tr h="1172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PMUN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779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0080524"/>
                  </a:ext>
                </a:extLst>
              </a:tr>
              <a:tr h="1172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PCAP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19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8307787"/>
                  </a:ext>
                </a:extLst>
              </a:tr>
              <a:tr h="1024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PTOT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798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405076"/>
                  </a:ext>
                </a:extLst>
              </a:tr>
            </a:tbl>
          </a:graphicData>
        </a:graphic>
      </p:graphicFrame>
      <p:grpSp>
        <p:nvGrpSpPr>
          <p:cNvPr id="6" name="Groupe 5">
            <a:extLst>
              <a:ext uri="{FF2B5EF4-FFF2-40B4-BE49-F238E27FC236}">
                <a16:creationId xmlns:a16="http://schemas.microsoft.com/office/drawing/2014/main" id="{B11C4574-E2BC-E88F-34EE-0B8463F56FA5}"/>
              </a:ext>
            </a:extLst>
          </p:cNvPr>
          <p:cNvGrpSpPr/>
          <p:nvPr/>
        </p:nvGrpSpPr>
        <p:grpSpPr>
          <a:xfrm>
            <a:off x="220469" y="687843"/>
            <a:ext cx="2544953" cy="2214176"/>
            <a:chOff x="3932380" y="2739735"/>
            <a:chExt cx="2544953" cy="2214176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9EA9A45-567F-2F42-A39E-67698F8552A9}"/>
                </a:ext>
              </a:extLst>
            </p:cNvPr>
            <p:cNvGrpSpPr/>
            <p:nvPr/>
          </p:nvGrpSpPr>
          <p:grpSpPr>
            <a:xfrm>
              <a:off x="3932380" y="2739735"/>
              <a:ext cx="2544953" cy="2214176"/>
              <a:chOff x="4119318" y="3183160"/>
              <a:chExt cx="2544953" cy="1944829"/>
            </a:xfrm>
          </p:grpSpPr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BC824FE-9571-2E3E-371B-0E54B16ABAD0}"/>
                  </a:ext>
                </a:extLst>
              </p:cNvPr>
              <p:cNvSpPr txBox="1"/>
              <p:nvPr/>
            </p:nvSpPr>
            <p:spPr>
              <a:xfrm>
                <a:off x="4119318" y="3334228"/>
                <a:ext cx="2544953" cy="17937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E26064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2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algn="l"/>
                <a:r>
                  <a:rPr lang="fr-FR" sz="800" dirty="0">
                    <a:solidFill>
                      <a:schemeClr val="tx1">
                        <a:lumMod val="50000"/>
                      </a:schemeClr>
                    </a:solidFill>
                  </a:rPr>
                  <a:t>Rédaction et utilisation d’un programme</a:t>
                </a:r>
              </a:p>
              <a:p>
                <a:pPr algn="l"/>
                <a:r>
                  <a:rPr lang="fr-FR" sz="800" dirty="0">
                    <a:solidFill>
                      <a:schemeClr val="tx1">
                        <a:lumMod val="50000"/>
                      </a:schemeClr>
                    </a:solidFill>
                  </a:rPr>
                  <a:t>Python permettant de :</a:t>
                </a:r>
              </a:p>
              <a:p>
                <a:pPr algn="l"/>
                <a:endParaRPr lang="fr-FR" sz="4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fr-FR" sz="800" dirty="0">
                    <a:solidFill>
                      <a:schemeClr val="tx1">
                        <a:lumMod val="50000"/>
                      </a:schemeClr>
                    </a:solidFill>
                  </a:rPr>
                  <a:t>charger les données sélectionnées dans des tables ‘vente’, ‘bien’, ‘commune’, ‘</a:t>
                </a:r>
                <a:r>
                  <a:rPr lang="fr-FR" sz="800" dirty="0" err="1">
                    <a:solidFill>
                      <a:schemeClr val="tx1">
                        <a:lumMod val="50000"/>
                      </a:schemeClr>
                    </a:solidFill>
                  </a:rPr>
                  <a:t>departement</a:t>
                </a:r>
                <a:r>
                  <a:rPr lang="fr-FR" sz="800" dirty="0">
                    <a:solidFill>
                      <a:schemeClr val="tx1">
                        <a:lumMod val="50000"/>
                      </a:schemeClr>
                    </a:solidFill>
                  </a:rPr>
                  <a:t>’ et ‘</a:t>
                </a:r>
                <a:r>
                  <a:rPr lang="fr-FR" sz="800" dirty="0" err="1">
                    <a:solidFill>
                      <a:schemeClr val="tx1">
                        <a:lumMod val="50000"/>
                      </a:schemeClr>
                    </a:solidFill>
                  </a:rPr>
                  <a:t>region</a:t>
                </a:r>
                <a:r>
                  <a:rPr lang="fr-FR" sz="800" dirty="0">
                    <a:solidFill>
                      <a:schemeClr val="tx1">
                        <a:lumMod val="50000"/>
                      </a:schemeClr>
                    </a:solidFill>
                  </a:rPr>
                  <a:t>’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fr-FR" sz="800" dirty="0">
                    <a:solidFill>
                      <a:schemeClr val="tx1">
                        <a:lumMod val="50000"/>
                      </a:schemeClr>
                    </a:solidFill>
                  </a:rPr>
                  <a:t>transformer et relier les données pour obtenir le format et le type défini dans le dictionnaire de données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fr-FR" sz="800" dirty="0">
                    <a:solidFill>
                      <a:schemeClr val="tx1">
                        <a:lumMod val="50000"/>
                      </a:schemeClr>
                    </a:solidFill>
                  </a:rPr>
                  <a:t>ajouter les index </a:t>
                </a:r>
                <a:r>
                  <a:rPr lang="fr-FR" sz="800" dirty="0" err="1">
                    <a:solidFill>
                      <a:schemeClr val="tx1">
                        <a:lumMod val="50000"/>
                      </a:schemeClr>
                    </a:solidFill>
                  </a:rPr>
                  <a:t>id_bien</a:t>
                </a:r>
                <a:r>
                  <a:rPr lang="fr-FR" sz="800" dirty="0">
                    <a:solidFill>
                      <a:schemeClr val="tx1">
                        <a:lumMod val="50000"/>
                      </a:schemeClr>
                    </a:solidFill>
                  </a:rPr>
                  <a:t> et </a:t>
                </a:r>
                <a:r>
                  <a:rPr lang="fr-FR" sz="800" dirty="0" err="1">
                    <a:solidFill>
                      <a:schemeClr val="tx1">
                        <a:lumMod val="50000"/>
                      </a:schemeClr>
                    </a:solidFill>
                  </a:rPr>
                  <a:t>id_vente</a:t>
                </a:r>
                <a:endParaRPr lang="fr-FR" sz="8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fr-FR" sz="800" dirty="0">
                    <a:solidFill>
                      <a:schemeClr val="tx1">
                        <a:lumMod val="50000"/>
                      </a:schemeClr>
                    </a:solidFill>
                  </a:rPr>
                  <a:t>extraire les tables sous format csv destinées à l’import SQL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endParaRPr lang="fr-FR" sz="4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marL="171450" indent="-171450" algn="l">
                  <a:buFont typeface="Wingdings" panose="05000000000000000000" pitchFamily="2" charset="2"/>
                  <a:buChar char="è"/>
                </a:pPr>
                <a:r>
                  <a:rPr lang="fr-FR" sz="800" dirty="0">
                    <a:solidFill>
                      <a:schemeClr val="tx1">
                        <a:lumMod val="50000"/>
                      </a:schemeClr>
                    </a:solidFill>
                  </a:rPr>
                  <a:t>Réutilisable avec de nouvelles données de transactions immobilières</a:t>
                </a:r>
              </a:p>
              <a:p>
                <a:pPr marL="171450" indent="-171450" algn="l">
                  <a:buFont typeface="Wingdings" panose="05000000000000000000" pitchFamily="2" charset="2"/>
                  <a:buChar char="è"/>
                </a:pPr>
                <a:endParaRPr lang="fr-FR" sz="8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9" name="Groupe 48">
                <a:extLst>
                  <a:ext uri="{FF2B5EF4-FFF2-40B4-BE49-F238E27FC236}">
                    <a16:creationId xmlns:a16="http://schemas.microsoft.com/office/drawing/2014/main" id="{23230C82-4AF0-C12A-2B6F-46B9B058266E}"/>
                  </a:ext>
                </a:extLst>
              </p:cNvPr>
              <p:cNvGrpSpPr/>
              <p:nvPr/>
            </p:nvGrpSpPr>
            <p:grpSpPr>
              <a:xfrm>
                <a:off x="4221984" y="3183160"/>
                <a:ext cx="350016" cy="305743"/>
                <a:chOff x="2378149" y="606780"/>
                <a:chExt cx="395369" cy="345359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7C8FF19C-4534-C4F3-FADC-D588CC1A395D}"/>
                    </a:ext>
                  </a:extLst>
                </p:cNvPr>
                <p:cNvSpPr/>
                <p:nvPr/>
              </p:nvSpPr>
              <p:spPr>
                <a:xfrm>
                  <a:off x="2378149" y="606780"/>
                  <a:ext cx="395369" cy="3453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E2606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" name="Graphique 11">
                  <a:extLst>
                    <a:ext uri="{FF2B5EF4-FFF2-40B4-BE49-F238E27FC236}">
                      <a16:creationId xmlns:a16="http://schemas.microsoft.com/office/drawing/2014/main" id="{3BE30F77-7A24-7138-E09F-E9961903BF1D}"/>
                    </a:ext>
                  </a:extLst>
                </p:cNvPr>
                <p:cNvSpPr/>
                <p:nvPr/>
              </p:nvSpPr>
              <p:spPr>
                <a:xfrm>
                  <a:off x="2424823" y="638752"/>
                  <a:ext cx="307934" cy="273996"/>
                </a:xfrm>
                <a:custGeom>
                  <a:avLst/>
                  <a:gdLst>
                    <a:gd name="connsiteX0" fmla="*/ 1188820 w 1323751"/>
                    <a:gd name="connsiteY0" fmla="*/ 669341 h 1322035"/>
                    <a:gd name="connsiteX1" fmla="*/ 1199535 w 1323751"/>
                    <a:gd name="connsiteY1" fmla="*/ 652600 h 1322035"/>
                    <a:gd name="connsiteX2" fmla="*/ 1315078 w 1323751"/>
                    <a:gd name="connsiteY2" fmla="*/ 594740 h 1322035"/>
                    <a:gd name="connsiteX3" fmla="*/ 1323591 w 1323751"/>
                    <a:gd name="connsiteY3" fmla="*/ 578139 h 1322035"/>
                    <a:gd name="connsiteX4" fmla="*/ 1296953 w 1323751"/>
                    <a:gd name="connsiteY4" fmla="*/ 455368 h 1322035"/>
                    <a:gd name="connsiteX5" fmla="*/ 1282310 w 1323751"/>
                    <a:gd name="connsiteY5" fmla="*/ 443477 h 1322035"/>
                    <a:gd name="connsiteX6" fmla="*/ 1150912 w 1323751"/>
                    <a:gd name="connsiteY6" fmla="*/ 434980 h 1322035"/>
                    <a:gd name="connsiteX7" fmla="*/ 1134137 w 1323751"/>
                    <a:gd name="connsiteY7" fmla="*/ 423918 h 1322035"/>
                    <a:gd name="connsiteX8" fmla="*/ 1116270 w 1323751"/>
                    <a:gd name="connsiteY8" fmla="*/ 391066 h 1322035"/>
                    <a:gd name="connsiteX9" fmla="*/ 1116351 w 1323751"/>
                    <a:gd name="connsiteY9" fmla="*/ 371121 h 1322035"/>
                    <a:gd name="connsiteX10" fmla="*/ 1182701 w 1323751"/>
                    <a:gd name="connsiteY10" fmla="*/ 259250 h 1322035"/>
                    <a:gd name="connsiteX11" fmla="*/ 1180982 w 1323751"/>
                    <a:gd name="connsiteY11" fmla="*/ 240601 h 1322035"/>
                    <a:gd name="connsiteX12" fmla="*/ 1091579 w 1323751"/>
                    <a:gd name="connsiteY12" fmla="*/ 149441 h 1322035"/>
                    <a:gd name="connsiteX13" fmla="*/ 1072914 w 1323751"/>
                    <a:gd name="connsiteY13" fmla="*/ 147267 h 1322035"/>
                    <a:gd name="connsiteX14" fmla="*/ 958585 w 1323751"/>
                    <a:gd name="connsiteY14" fmla="*/ 210709 h 1322035"/>
                    <a:gd name="connsiteX15" fmla="*/ 938575 w 1323751"/>
                    <a:gd name="connsiteY15" fmla="*/ 210331 h 1322035"/>
                    <a:gd name="connsiteX16" fmla="*/ 907680 w 1323751"/>
                    <a:gd name="connsiteY16" fmla="*/ 192785 h 1322035"/>
                    <a:gd name="connsiteX17" fmla="*/ 897050 w 1323751"/>
                    <a:gd name="connsiteY17" fmla="*/ 175798 h 1322035"/>
                    <a:gd name="connsiteX18" fmla="*/ 892347 w 1323751"/>
                    <a:gd name="connsiteY18" fmla="*/ 44733 h 1322035"/>
                    <a:gd name="connsiteX19" fmla="*/ 880861 w 1323751"/>
                    <a:gd name="connsiteY19" fmla="*/ 29832 h 1322035"/>
                    <a:gd name="connsiteX20" fmla="*/ 757036 w 1323751"/>
                    <a:gd name="connsiteY20" fmla="*/ 206 h 1322035"/>
                    <a:gd name="connsiteX21" fmla="*/ 740179 w 1323751"/>
                    <a:gd name="connsiteY21" fmla="*/ 8334 h 1322035"/>
                    <a:gd name="connsiteX22" fmla="*/ 678691 w 1323751"/>
                    <a:gd name="connsiteY22" fmla="*/ 122788 h 1322035"/>
                    <a:gd name="connsiteX23" fmla="*/ 667371 w 1323751"/>
                    <a:gd name="connsiteY23" fmla="*/ 132866 h 1322035"/>
                    <a:gd name="connsiteX24" fmla="*/ 664437 w 1323751"/>
                    <a:gd name="connsiteY24" fmla="*/ 132866 h 1322035"/>
                    <a:gd name="connsiteX25" fmla="*/ 623117 w 1323751"/>
                    <a:gd name="connsiteY25" fmla="*/ 134636 h 1322035"/>
                    <a:gd name="connsiteX26" fmla="*/ 604984 w 1323751"/>
                    <a:gd name="connsiteY26" fmla="*/ 126004 h 1322035"/>
                    <a:gd name="connsiteX27" fmla="*/ 529820 w 1323751"/>
                    <a:gd name="connsiteY27" fmla="*/ 17787 h 1322035"/>
                    <a:gd name="connsiteX28" fmla="*/ 512076 w 1323751"/>
                    <a:gd name="connsiteY28" fmla="*/ 11376 h 1322035"/>
                    <a:gd name="connsiteX29" fmla="*/ 393803 w 1323751"/>
                    <a:gd name="connsiteY29" fmla="*/ 51272 h 1322035"/>
                    <a:gd name="connsiteX30" fmla="*/ 383975 w 1323751"/>
                    <a:gd name="connsiteY30" fmla="*/ 67122 h 1322035"/>
                    <a:gd name="connsiteX31" fmla="*/ 394058 w 1323751"/>
                    <a:gd name="connsiteY31" fmla="*/ 195750 h 1322035"/>
                    <a:gd name="connsiteX32" fmla="*/ 385244 w 1323751"/>
                    <a:gd name="connsiteY32" fmla="*/ 213554 h 1322035"/>
                    <a:gd name="connsiteX33" fmla="*/ 347641 w 1323751"/>
                    <a:gd name="connsiteY33" fmla="*/ 239591 h 1322035"/>
                    <a:gd name="connsiteX34" fmla="*/ 327665 w 1323751"/>
                    <a:gd name="connsiteY34" fmla="*/ 242062 h 1322035"/>
                    <a:gd name="connsiteX35" fmla="*/ 205895 w 1323751"/>
                    <a:gd name="connsiteY35" fmla="*/ 191647 h 1322035"/>
                    <a:gd name="connsiteX36" fmla="*/ 187469 w 1323751"/>
                    <a:gd name="connsiteY36" fmla="*/ 195819 h 1322035"/>
                    <a:gd name="connsiteX37" fmla="*/ 111576 w 1323751"/>
                    <a:gd name="connsiteY37" fmla="*/ 289928 h 1322035"/>
                    <a:gd name="connsiteX38" fmla="*/ 111804 w 1323751"/>
                    <a:gd name="connsiteY38" fmla="*/ 308519 h 1322035"/>
                    <a:gd name="connsiteX39" fmla="*/ 189455 w 1323751"/>
                    <a:gd name="connsiteY39" fmla="*/ 410790 h 1322035"/>
                    <a:gd name="connsiteX40" fmla="*/ 191591 w 1323751"/>
                    <a:gd name="connsiteY40" fmla="*/ 430500 h 1322035"/>
                    <a:gd name="connsiteX41" fmla="*/ 170474 w 1323751"/>
                    <a:gd name="connsiteY41" fmla="*/ 481053 h 1322035"/>
                    <a:gd name="connsiteX42" fmla="*/ 155028 w 1323751"/>
                    <a:gd name="connsiteY42" fmla="*/ 493938 h 1322035"/>
                    <a:gd name="connsiteX43" fmla="*/ 25840 w 1323751"/>
                    <a:gd name="connsiteY43" fmla="*/ 517268 h 1322035"/>
                    <a:gd name="connsiteX44" fmla="*/ 12639 w 1323751"/>
                    <a:gd name="connsiteY44" fmla="*/ 530747 h 1322035"/>
                    <a:gd name="connsiteX45" fmla="*/ 0 w 1323751"/>
                    <a:gd name="connsiteY45" fmla="*/ 657612 h 1322035"/>
                    <a:gd name="connsiteX46" fmla="*/ 0 w 1323751"/>
                    <a:gd name="connsiteY46" fmla="*/ 657867 h 1322035"/>
                    <a:gd name="connsiteX47" fmla="*/ 10873 w 1323751"/>
                    <a:gd name="connsiteY47" fmla="*/ 662343 h 1322035"/>
                    <a:gd name="connsiteX48" fmla="*/ 131432 w 1323751"/>
                    <a:gd name="connsiteY48" fmla="*/ 706377 h 1322035"/>
                    <a:gd name="connsiteX49" fmla="*/ 143928 w 1323751"/>
                    <a:gd name="connsiteY49" fmla="*/ 721795 h 1322035"/>
                    <a:gd name="connsiteX50" fmla="*/ 155229 w 1323751"/>
                    <a:gd name="connsiteY50" fmla="*/ 783413 h 1322035"/>
                    <a:gd name="connsiteX51" fmla="*/ 149330 w 1323751"/>
                    <a:gd name="connsiteY51" fmla="*/ 802575 h 1322035"/>
                    <a:gd name="connsiteX52" fmla="*/ 53843 w 1323751"/>
                    <a:gd name="connsiteY52" fmla="*/ 891503 h 1322035"/>
                    <a:gd name="connsiteX53" fmla="*/ 50153 w 1323751"/>
                    <a:gd name="connsiteY53" fmla="*/ 909920 h 1322035"/>
                    <a:gd name="connsiteX54" fmla="*/ 102230 w 1323751"/>
                    <a:gd name="connsiteY54" fmla="*/ 1010888 h 1322035"/>
                    <a:gd name="connsiteX55" fmla="*/ 119349 w 1323751"/>
                    <a:gd name="connsiteY55" fmla="*/ 1018341 h 1322035"/>
                    <a:gd name="connsiteX56" fmla="*/ 245113 w 1323751"/>
                    <a:gd name="connsiteY56" fmla="*/ 990084 h 1322035"/>
                    <a:gd name="connsiteX57" fmla="*/ 264052 w 1323751"/>
                    <a:gd name="connsiteY57" fmla="*/ 996218 h 1322035"/>
                    <a:gd name="connsiteX58" fmla="*/ 310411 w 1323751"/>
                    <a:gd name="connsiteY58" fmla="*/ 1044423 h 1322035"/>
                    <a:gd name="connsiteX59" fmla="*/ 315917 w 1323751"/>
                    <a:gd name="connsiteY59" fmla="*/ 1063620 h 1322035"/>
                    <a:gd name="connsiteX60" fmla="*/ 283908 w 1323751"/>
                    <a:gd name="connsiteY60" fmla="*/ 1189109 h 1322035"/>
                    <a:gd name="connsiteX61" fmla="*/ 290821 w 1323751"/>
                    <a:gd name="connsiteY61" fmla="*/ 1206509 h 1322035"/>
                    <a:gd name="connsiteX62" fmla="*/ 388999 w 1323751"/>
                    <a:gd name="connsiteY62" fmla="*/ 1261835 h 1322035"/>
                    <a:gd name="connsiteX63" fmla="*/ 407475 w 1323751"/>
                    <a:gd name="connsiteY63" fmla="*/ 1258763 h 1322035"/>
                    <a:gd name="connsiteX64" fmla="*/ 498543 w 1323751"/>
                    <a:gd name="connsiteY64" fmla="*/ 1166446 h 1322035"/>
                    <a:gd name="connsiteX65" fmla="*/ 517837 w 1323751"/>
                    <a:gd name="connsiteY65" fmla="*/ 1161215 h 1322035"/>
                    <a:gd name="connsiteX66" fmla="*/ 582591 w 1323751"/>
                    <a:gd name="connsiteY66" fmla="*/ 1175607 h 1322035"/>
                    <a:gd name="connsiteX67" fmla="*/ 597631 w 1323751"/>
                    <a:gd name="connsiteY67" fmla="*/ 1188616 h 1322035"/>
                    <a:gd name="connsiteX68" fmla="*/ 638265 w 1323751"/>
                    <a:gd name="connsiteY68" fmla="*/ 1310639 h 1322035"/>
                    <a:gd name="connsiteX69" fmla="*/ 653483 w 1323751"/>
                    <a:gd name="connsiteY69" fmla="*/ 1321939 h 1322035"/>
                    <a:gd name="connsiteX70" fmla="*/ 664425 w 1323751"/>
                    <a:gd name="connsiteY70" fmla="*/ 1322035 h 1322035"/>
                    <a:gd name="connsiteX71" fmla="*/ 767488 w 1323751"/>
                    <a:gd name="connsiteY71" fmla="*/ 1313669 h 1322035"/>
                    <a:gd name="connsiteX72" fmla="*/ 781337 w 1323751"/>
                    <a:gd name="connsiteY72" fmla="*/ 1300849 h 1322035"/>
                    <a:gd name="connsiteX73" fmla="*/ 808234 w 1323751"/>
                    <a:gd name="connsiteY73" fmla="*/ 1173024 h 1322035"/>
                    <a:gd name="connsiteX74" fmla="*/ 821586 w 1323751"/>
                    <a:gd name="connsiteY74" fmla="*/ 1158038 h 1322035"/>
                    <a:gd name="connsiteX75" fmla="*/ 878555 w 1323751"/>
                    <a:gd name="connsiteY75" fmla="*/ 1136439 h 1322035"/>
                    <a:gd name="connsiteX76" fmla="*/ 898199 w 1323751"/>
                    <a:gd name="connsiteY76" fmla="*/ 1139153 h 1322035"/>
                    <a:gd name="connsiteX77" fmla="*/ 998136 w 1323751"/>
                    <a:gd name="connsiteY77" fmla="*/ 1219660 h 1322035"/>
                    <a:gd name="connsiteX78" fmla="*/ 1016712 w 1323751"/>
                    <a:gd name="connsiteY78" fmla="*/ 1220420 h 1322035"/>
                    <a:gd name="connsiteX79" fmla="*/ 1110525 w 1323751"/>
                    <a:gd name="connsiteY79" fmla="*/ 1149278 h 1322035"/>
                    <a:gd name="connsiteX80" fmla="*/ 1115241 w 1323751"/>
                    <a:gd name="connsiteY80" fmla="*/ 1130999 h 1322035"/>
                    <a:gd name="connsiteX81" fmla="*/ 1068457 w 1323751"/>
                    <a:gd name="connsiteY81" fmla="*/ 1008135 h 1322035"/>
                    <a:gd name="connsiteX82" fmla="*/ 1071515 w 1323751"/>
                    <a:gd name="connsiteY82" fmla="*/ 988253 h 1322035"/>
                    <a:gd name="connsiteX83" fmla="*/ 1102486 w 1323751"/>
                    <a:gd name="connsiteY83" fmla="*/ 946035 h 1322035"/>
                    <a:gd name="connsiteX84" fmla="*/ 1120492 w 1323751"/>
                    <a:gd name="connsiteY84" fmla="*/ 937707 h 1322035"/>
                    <a:gd name="connsiteX85" fmla="*/ 1248354 w 1323751"/>
                    <a:gd name="connsiteY85" fmla="*/ 951433 h 1322035"/>
                    <a:gd name="connsiteX86" fmla="*/ 1264432 w 1323751"/>
                    <a:gd name="connsiteY86" fmla="*/ 942044 h 1322035"/>
                    <a:gd name="connsiteX87" fmla="*/ 1306315 w 1323751"/>
                    <a:gd name="connsiteY87" fmla="*/ 827513 h 1322035"/>
                    <a:gd name="connsiteX88" fmla="*/ 1300389 w 1323751"/>
                    <a:gd name="connsiteY88" fmla="*/ 809585 h 1322035"/>
                    <a:gd name="connsiteX89" fmla="*/ 1194276 w 1323751"/>
                    <a:gd name="connsiteY89" fmla="*/ 731276 h 1322035"/>
                    <a:gd name="connsiteX90" fmla="*/ 1186067 w 1323751"/>
                    <a:gd name="connsiteY90" fmla="*/ 712893 h 1322035"/>
                    <a:gd name="connsiteX91" fmla="*/ 1188820 w 1323751"/>
                    <a:gd name="connsiteY91" fmla="*/ 669341 h 1322035"/>
                    <a:gd name="connsiteX92" fmla="*/ 662729 w 1323751"/>
                    <a:gd name="connsiteY92" fmla="*/ 1047300 h 1322035"/>
                    <a:gd name="connsiteX93" fmla="*/ 275515 w 1323751"/>
                    <a:gd name="connsiteY93" fmla="*/ 660091 h 1322035"/>
                    <a:gd name="connsiteX94" fmla="*/ 662729 w 1323751"/>
                    <a:gd name="connsiteY94" fmla="*/ 272883 h 1322035"/>
                    <a:gd name="connsiteX95" fmla="*/ 1049943 w 1323751"/>
                    <a:gd name="connsiteY95" fmla="*/ 660091 h 1322035"/>
                    <a:gd name="connsiteX96" fmla="*/ 662729 w 1323751"/>
                    <a:gd name="connsiteY96" fmla="*/ 1047300 h 1322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</a:cxnLst>
                  <a:rect l="l" t="t" r="r" b="b"/>
                  <a:pathLst>
                    <a:path w="1323751" h="1322035">
                      <a:moveTo>
                        <a:pt x="1188820" y="669341"/>
                      </a:moveTo>
                      <a:cubicBezTo>
                        <a:pt x="1189024" y="662983"/>
                        <a:pt x="1193844" y="655449"/>
                        <a:pt x="1199535" y="652600"/>
                      </a:cubicBezTo>
                      <a:lnTo>
                        <a:pt x="1315078" y="594740"/>
                      </a:lnTo>
                      <a:cubicBezTo>
                        <a:pt x="1320765" y="591891"/>
                        <a:pt x="1324598" y="584423"/>
                        <a:pt x="1323591" y="578139"/>
                      </a:cubicBezTo>
                      <a:lnTo>
                        <a:pt x="1296953" y="455368"/>
                      </a:lnTo>
                      <a:cubicBezTo>
                        <a:pt x="1295249" y="449238"/>
                        <a:pt x="1288656" y="443890"/>
                        <a:pt x="1282310" y="443477"/>
                      </a:cubicBezTo>
                      <a:lnTo>
                        <a:pt x="1150912" y="434980"/>
                      </a:lnTo>
                      <a:cubicBezTo>
                        <a:pt x="1144562" y="434567"/>
                        <a:pt x="1137013" y="429590"/>
                        <a:pt x="1134137" y="423918"/>
                      </a:cubicBezTo>
                      <a:lnTo>
                        <a:pt x="1116270" y="391066"/>
                      </a:lnTo>
                      <a:cubicBezTo>
                        <a:pt x="1113070" y="385568"/>
                        <a:pt x="1113105" y="376592"/>
                        <a:pt x="1116351" y="371121"/>
                      </a:cubicBezTo>
                      <a:lnTo>
                        <a:pt x="1182701" y="259250"/>
                      </a:lnTo>
                      <a:cubicBezTo>
                        <a:pt x="1185948" y="253779"/>
                        <a:pt x="1185173" y="245386"/>
                        <a:pt x="1180982" y="240601"/>
                      </a:cubicBezTo>
                      <a:lnTo>
                        <a:pt x="1091579" y="149441"/>
                      </a:lnTo>
                      <a:cubicBezTo>
                        <a:pt x="1086875" y="145158"/>
                        <a:pt x="1078474" y="144179"/>
                        <a:pt x="1072914" y="147267"/>
                      </a:cubicBezTo>
                      <a:lnTo>
                        <a:pt x="958585" y="210709"/>
                      </a:lnTo>
                      <a:cubicBezTo>
                        <a:pt x="953022" y="213797"/>
                        <a:pt x="944019" y="213624"/>
                        <a:pt x="938575" y="210331"/>
                      </a:cubicBezTo>
                      <a:lnTo>
                        <a:pt x="907680" y="192785"/>
                      </a:lnTo>
                      <a:cubicBezTo>
                        <a:pt x="902063" y="189801"/>
                        <a:pt x="897278" y="182155"/>
                        <a:pt x="897050" y="175798"/>
                      </a:cubicBezTo>
                      <a:lnTo>
                        <a:pt x="892347" y="44733"/>
                      </a:lnTo>
                      <a:cubicBezTo>
                        <a:pt x="892119" y="38376"/>
                        <a:pt x="886949" y="31671"/>
                        <a:pt x="880861" y="29832"/>
                      </a:cubicBezTo>
                      <a:lnTo>
                        <a:pt x="757036" y="206"/>
                      </a:lnTo>
                      <a:cubicBezTo>
                        <a:pt x="750774" y="-927"/>
                        <a:pt x="743190" y="2728"/>
                        <a:pt x="740179" y="8334"/>
                      </a:cubicBezTo>
                      <a:lnTo>
                        <a:pt x="678691" y="122788"/>
                      </a:lnTo>
                      <a:cubicBezTo>
                        <a:pt x="675680" y="128394"/>
                        <a:pt x="670586" y="132928"/>
                        <a:pt x="667371" y="132866"/>
                      </a:cubicBezTo>
                      <a:lnTo>
                        <a:pt x="664437" y="132866"/>
                      </a:lnTo>
                      <a:cubicBezTo>
                        <a:pt x="646593" y="132866"/>
                        <a:pt x="623117" y="134636"/>
                        <a:pt x="623117" y="134636"/>
                      </a:cubicBezTo>
                      <a:cubicBezTo>
                        <a:pt x="616774" y="135114"/>
                        <a:pt x="608612" y="131232"/>
                        <a:pt x="604984" y="126004"/>
                      </a:cubicBezTo>
                      <a:lnTo>
                        <a:pt x="529820" y="17787"/>
                      </a:lnTo>
                      <a:cubicBezTo>
                        <a:pt x="526192" y="12563"/>
                        <a:pt x="518207" y="9679"/>
                        <a:pt x="512076" y="11376"/>
                      </a:cubicBezTo>
                      <a:lnTo>
                        <a:pt x="393803" y="51272"/>
                      </a:lnTo>
                      <a:cubicBezTo>
                        <a:pt x="387900" y="53647"/>
                        <a:pt x="383478" y="60780"/>
                        <a:pt x="383975" y="67122"/>
                      </a:cubicBezTo>
                      <a:lnTo>
                        <a:pt x="394058" y="195750"/>
                      </a:lnTo>
                      <a:cubicBezTo>
                        <a:pt x="394555" y="202092"/>
                        <a:pt x="390588" y="210104"/>
                        <a:pt x="385244" y="213554"/>
                      </a:cubicBezTo>
                      <a:lnTo>
                        <a:pt x="347641" y="239591"/>
                      </a:lnTo>
                      <a:cubicBezTo>
                        <a:pt x="342532" y="243381"/>
                        <a:pt x="333545" y="244495"/>
                        <a:pt x="327665" y="242062"/>
                      </a:cubicBezTo>
                      <a:lnTo>
                        <a:pt x="205895" y="191647"/>
                      </a:lnTo>
                      <a:cubicBezTo>
                        <a:pt x="200015" y="189215"/>
                        <a:pt x="191725" y="191092"/>
                        <a:pt x="187469" y="195819"/>
                      </a:cubicBezTo>
                      <a:lnTo>
                        <a:pt x="111576" y="289928"/>
                      </a:lnTo>
                      <a:cubicBezTo>
                        <a:pt x="107855" y="295087"/>
                        <a:pt x="107956" y="303453"/>
                        <a:pt x="111804" y="308519"/>
                      </a:cubicBezTo>
                      <a:lnTo>
                        <a:pt x="189455" y="410790"/>
                      </a:lnTo>
                      <a:cubicBezTo>
                        <a:pt x="193302" y="415857"/>
                        <a:pt x="194262" y="424724"/>
                        <a:pt x="191591" y="430500"/>
                      </a:cubicBezTo>
                      <a:lnTo>
                        <a:pt x="170474" y="481053"/>
                      </a:lnTo>
                      <a:cubicBezTo>
                        <a:pt x="168241" y="487010"/>
                        <a:pt x="161290" y="492809"/>
                        <a:pt x="155028" y="493938"/>
                      </a:cubicBezTo>
                      <a:lnTo>
                        <a:pt x="25840" y="517268"/>
                      </a:lnTo>
                      <a:cubicBezTo>
                        <a:pt x="19579" y="518398"/>
                        <a:pt x="13641" y="524462"/>
                        <a:pt x="12639" y="530747"/>
                      </a:cubicBezTo>
                      <a:cubicBezTo>
                        <a:pt x="12639" y="530747"/>
                        <a:pt x="0" y="610190"/>
                        <a:pt x="0" y="657612"/>
                      </a:cubicBezTo>
                      <a:lnTo>
                        <a:pt x="0" y="657867"/>
                      </a:lnTo>
                      <a:cubicBezTo>
                        <a:pt x="4" y="658148"/>
                        <a:pt x="4900" y="660161"/>
                        <a:pt x="10873" y="662343"/>
                      </a:cubicBezTo>
                      <a:lnTo>
                        <a:pt x="131432" y="706377"/>
                      </a:lnTo>
                      <a:cubicBezTo>
                        <a:pt x="137408" y="708559"/>
                        <a:pt x="143030" y="715499"/>
                        <a:pt x="143928" y="721795"/>
                      </a:cubicBezTo>
                      <a:lnTo>
                        <a:pt x="155229" y="783413"/>
                      </a:lnTo>
                      <a:cubicBezTo>
                        <a:pt x="156640" y="789617"/>
                        <a:pt x="153983" y="798238"/>
                        <a:pt x="149330" y="802575"/>
                      </a:cubicBezTo>
                      <a:lnTo>
                        <a:pt x="53843" y="891503"/>
                      </a:lnTo>
                      <a:cubicBezTo>
                        <a:pt x="49189" y="895840"/>
                        <a:pt x="47527" y="904126"/>
                        <a:pt x="50153" y="909920"/>
                      </a:cubicBezTo>
                      <a:lnTo>
                        <a:pt x="102230" y="1010888"/>
                      </a:lnTo>
                      <a:cubicBezTo>
                        <a:pt x="105438" y="1016382"/>
                        <a:pt x="113141" y="1019737"/>
                        <a:pt x="119349" y="1018341"/>
                      </a:cubicBezTo>
                      <a:lnTo>
                        <a:pt x="245113" y="990084"/>
                      </a:lnTo>
                      <a:cubicBezTo>
                        <a:pt x="251321" y="988688"/>
                        <a:pt x="259842" y="991449"/>
                        <a:pt x="264052" y="996218"/>
                      </a:cubicBezTo>
                      <a:lnTo>
                        <a:pt x="310411" y="1044423"/>
                      </a:lnTo>
                      <a:cubicBezTo>
                        <a:pt x="315011" y="1048819"/>
                        <a:pt x="317490" y="1057455"/>
                        <a:pt x="315917" y="1063620"/>
                      </a:cubicBezTo>
                      <a:lnTo>
                        <a:pt x="283908" y="1189109"/>
                      </a:lnTo>
                      <a:cubicBezTo>
                        <a:pt x="282335" y="1195274"/>
                        <a:pt x="285447" y="1203105"/>
                        <a:pt x="290821" y="1206509"/>
                      </a:cubicBezTo>
                      <a:lnTo>
                        <a:pt x="388999" y="1261835"/>
                      </a:lnTo>
                      <a:cubicBezTo>
                        <a:pt x="394694" y="1264673"/>
                        <a:pt x="403006" y="1263289"/>
                        <a:pt x="407475" y="1258763"/>
                      </a:cubicBezTo>
                      <a:lnTo>
                        <a:pt x="498543" y="1166446"/>
                      </a:lnTo>
                      <a:cubicBezTo>
                        <a:pt x="503012" y="1161916"/>
                        <a:pt x="511695" y="1159564"/>
                        <a:pt x="517837" y="1161215"/>
                      </a:cubicBezTo>
                      <a:lnTo>
                        <a:pt x="582591" y="1175607"/>
                      </a:lnTo>
                      <a:cubicBezTo>
                        <a:pt x="588852" y="1176725"/>
                        <a:pt x="595623" y="1182578"/>
                        <a:pt x="597631" y="1188616"/>
                      </a:cubicBezTo>
                      <a:lnTo>
                        <a:pt x="638265" y="1310639"/>
                      </a:lnTo>
                      <a:cubicBezTo>
                        <a:pt x="640274" y="1316672"/>
                        <a:pt x="647121" y="1321758"/>
                        <a:pt x="653483" y="1321939"/>
                      </a:cubicBezTo>
                      <a:cubicBezTo>
                        <a:pt x="653483" y="1321939"/>
                        <a:pt x="656891" y="1322035"/>
                        <a:pt x="664425" y="1322035"/>
                      </a:cubicBezTo>
                      <a:cubicBezTo>
                        <a:pt x="703486" y="1322035"/>
                        <a:pt x="767488" y="1313669"/>
                        <a:pt x="767488" y="1313669"/>
                      </a:cubicBezTo>
                      <a:cubicBezTo>
                        <a:pt x="773796" y="1312844"/>
                        <a:pt x="780030" y="1307076"/>
                        <a:pt x="781337" y="1300849"/>
                      </a:cubicBezTo>
                      <a:lnTo>
                        <a:pt x="808234" y="1173024"/>
                      </a:lnTo>
                      <a:cubicBezTo>
                        <a:pt x="809545" y="1166797"/>
                        <a:pt x="815552" y="1160054"/>
                        <a:pt x="821586" y="1158038"/>
                      </a:cubicBezTo>
                      <a:lnTo>
                        <a:pt x="878555" y="1136439"/>
                      </a:lnTo>
                      <a:cubicBezTo>
                        <a:pt x="884408" y="1133941"/>
                        <a:pt x="893245" y="1135163"/>
                        <a:pt x="898199" y="1139153"/>
                      </a:cubicBezTo>
                      <a:lnTo>
                        <a:pt x="998136" y="1219660"/>
                      </a:lnTo>
                      <a:cubicBezTo>
                        <a:pt x="1003090" y="1223651"/>
                        <a:pt x="1011449" y="1223994"/>
                        <a:pt x="1016712" y="1220420"/>
                      </a:cubicBezTo>
                      <a:lnTo>
                        <a:pt x="1110525" y="1149278"/>
                      </a:lnTo>
                      <a:cubicBezTo>
                        <a:pt x="1115383" y="1145168"/>
                        <a:pt x="1117504" y="1136944"/>
                        <a:pt x="1115241" y="1130999"/>
                      </a:cubicBezTo>
                      <a:lnTo>
                        <a:pt x="1068457" y="1008135"/>
                      </a:lnTo>
                      <a:cubicBezTo>
                        <a:pt x="1066194" y="1002190"/>
                        <a:pt x="1067570" y="993242"/>
                        <a:pt x="1071515" y="988253"/>
                      </a:cubicBezTo>
                      <a:lnTo>
                        <a:pt x="1102486" y="946035"/>
                      </a:lnTo>
                      <a:cubicBezTo>
                        <a:pt x="1106064" y="940776"/>
                        <a:pt x="1114165" y="937025"/>
                        <a:pt x="1120492" y="937707"/>
                      </a:cubicBezTo>
                      <a:lnTo>
                        <a:pt x="1248354" y="951433"/>
                      </a:lnTo>
                      <a:cubicBezTo>
                        <a:pt x="1254681" y="952111"/>
                        <a:pt x="1261914" y="947885"/>
                        <a:pt x="1264432" y="942044"/>
                      </a:cubicBezTo>
                      <a:lnTo>
                        <a:pt x="1306315" y="827513"/>
                      </a:lnTo>
                      <a:cubicBezTo>
                        <a:pt x="1308173" y="821429"/>
                        <a:pt x="1305509" y="813359"/>
                        <a:pt x="1300389" y="809585"/>
                      </a:cubicBezTo>
                      <a:lnTo>
                        <a:pt x="1194276" y="731276"/>
                      </a:lnTo>
                      <a:cubicBezTo>
                        <a:pt x="1189156" y="727497"/>
                        <a:pt x="1185462" y="719227"/>
                        <a:pt x="1186067" y="712893"/>
                      </a:cubicBezTo>
                      <a:lnTo>
                        <a:pt x="1188820" y="669341"/>
                      </a:lnTo>
                      <a:close/>
                      <a:moveTo>
                        <a:pt x="662729" y="1047300"/>
                      </a:moveTo>
                      <a:cubicBezTo>
                        <a:pt x="448880" y="1047300"/>
                        <a:pt x="275515" y="873945"/>
                        <a:pt x="275515" y="660091"/>
                      </a:cubicBezTo>
                      <a:cubicBezTo>
                        <a:pt x="275515" y="446242"/>
                        <a:pt x="448872" y="272883"/>
                        <a:pt x="662729" y="272883"/>
                      </a:cubicBezTo>
                      <a:cubicBezTo>
                        <a:pt x="876585" y="272883"/>
                        <a:pt x="1049943" y="446238"/>
                        <a:pt x="1049943" y="660091"/>
                      </a:cubicBezTo>
                      <a:cubicBezTo>
                        <a:pt x="1049943" y="873945"/>
                        <a:pt x="876585" y="1047300"/>
                        <a:pt x="662729" y="1047300"/>
                      </a:cubicBezTo>
                      <a:close/>
                    </a:path>
                  </a:pathLst>
                </a:custGeom>
                <a:solidFill>
                  <a:srgbClr val="E26064"/>
                </a:solidFill>
                <a:ln w="285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dirty="0"/>
                </a:p>
              </p:txBody>
            </p:sp>
          </p:grpSp>
        </p:grpSp>
        <p:pic>
          <p:nvPicPr>
            <p:cNvPr id="3" name="Image 16">
              <a:extLst>
                <a:ext uri="{FF2B5EF4-FFF2-40B4-BE49-F238E27FC236}">
                  <a16:creationId xmlns:a16="http://schemas.microsoft.com/office/drawing/2014/main" id="{ADA2E775-5B9C-98D8-DE5E-7E82F658F6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0758" y="3096265"/>
              <a:ext cx="233147" cy="232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9B3FE2E-D521-8E22-0B08-94FEE8866323}"/>
              </a:ext>
            </a:extLst>
          </p:cNvPr>
          <p:cNvGrpSpPr/>
          <p:nvPr/>
        </p:nvGrpSpPr>
        <p:grpSpPr>
          <a:xfrm>
            <a:off x="4837336" y="992416"/>
            <a:ext cx="1716511" cy="3669145"/>
            <a:chOff x="3425725" y="858148"/>
            <a:chExt cx="1716511" cy="3669145"/>
          </a:xfrm>
        </p:grpSpPr>
        <p:sp>
          <p:nvSpPr>
            <p:cNvPr id="10" name="Organigramme : Alternative 52">
              <a:extLst>
                <a:ext uri="{FF2B5EF4-FFF2-40B4-BE49-F238E27FC236}">
                  <a16:creationId xmlns:a16="http://schemas.microsoft.com/office/drawing/2014/main" id="{CC3191B2-5D7F-ACF3-4B13-3B5B89742E88}"/>
                </a:ext>
              </a:extLst>
            </p:cNvPr>
            <p:cNvSpPr/>
            <p:nvPr/>
          </p:nvSpPr>
          <p:spPr>
            <a:xfrm>
              <a:off x="3471814" y="858148"/>
              <a:ext cx="1670422" cy="3516084"/>
            </a:xfrm>
            <a:custGeom>
              <a:avLst/>
              <a:gdLst>
                <a:gd name="connsiteX0" fmla="*/ 0 w 1015756"/>
                <a:gd name="connsiteY0" fmla="*/ 169293 h 2236982"/>
                <a:gd name="connsiteX1" fmla="*/ 169293 w 1015756"/>
                <a:gd name="connsiteY1" fmla="*/ 0 h 2236982"/>
                <a:gd name="connsiteX2" fmla="*/ 846463 w 1015756"/>
                <a:gd name="connsiteY2" fmla="*/ 0 h 2236982"/>
                <a:gd name="connsiteX3" fmla="*/ 1015756 w 1015756"/>
                <a:gd name="connsiteY3" fmla="*/ 169293 h 2236982"/>
                <a:gd name="connsiteX4" fmla="*/ 1015756 w 1015756"/>
                <a:gd name="connsiteY4" fmla="*/ 2067689 h 2236982"/>
                <a:gd name="connsiteX5" fmla="*/ 846463 w 1015756"/>
                <a:gd name="connsiteY5" fmla="*/ 2236982 h 2236982"/>
                <a:gd name="connsiteX6" fmla="*/ 169293 w 1015756"/>
                <a:gd name="connsiteY6" fmla="*/ 2236982 h 2236982"/>
                <a:gd name="connsiteX7" fmla="*/ 0 w 1015756"/>
                <a:gd name="connsiteY7" fmla="*/ 2067689 h 2236982"/>
                <a:gd name="connsiteX8" fmla="*/ 0 w 1015756"/>
                <a:gd name="connsiteY8" fmla="*/ 169293 h 2236982"/>
                <a:gd name="connsiteX0" fmla="*/ 98 w 1015854"/>
                <a:gd name="connsiteY0" fmla="*/ 169293 h 2236982"/>
                <a:gd name="connsiteX1" fmla="*/ 169391 w 1015854"/>
                <a:gd name="connsiteY1" fmla="*/ 0 h 2236982"/>
                <a:gd name="connsiteX2" fmla="*/ 846561 w 1015854"/>
                <a:gd name="connsiteY2" fmla="*/ 0 h 2236982"/>
                <a:gd name="connsiteX3" fmla="*/ 1015854 w 1015854"/>
                <a:gd name="connsiteY3" fmla="*/ 169293 h 2236982"/>
                <a:gd name="connsiteX4" fmla="*/ 1015854 w 1015854"/>
                <a:gd name="connsiteY4" fmla="*/ 2067689 h 2236982"/>
                <a:gd name="connsiteX5" fmla="*/ 846561 w 1015854"/>
                <a:gd name="connsiteY5" fmla="*/ 2236982 h 2236982"/>
                <a:gd name="connsiteX6" fmla="*/ 169391 w 1015854"/>
                <a:gd name="connsiteY6" fmla="*/ 2236982 h 2236982"/>
                <a:gd name="connsiteX7" fmla="*/ 98 w 1015854"/>
                <a:gd name="connsiteY7" fmla="*/ 2067689 h 2236982"/>
                <a:gd name="connsiteX8" fmla="*/ 98 w 1015854"/>
                <a:gd name="connsiteY8" fmla="*/ 169293 h 2236982"/>
                <a:gd name="connsiteX0" fmla="*/ 0 w 1015756"/>
                <a:gd name="connsiteY0" fmla="*/ 169293 h 2236982"/>
                <a:gd name="connsiteX1" fmla="*/ 169293 w 1015756"/>
                <a:gd name="connsiteY1" fmla="*/ 0 h 2236982"/>
                <a:gd name="connsiteX2" fmla="*/ 846463 w 1015756"/>
                <a:gd name="connsiteY2" fmla="*/ 0 h 2236982"/>
                <a:gd name="connsiteX3" fmla="*/ 1015756 w 1015756"/>
                <a:gd name="connsiteY3" fmla="*/ 169293 h 2236982"/>
                <a:gd name="connsiteX4" fmla="*/ 1015756 w 1015756"/>
                <a:gd name="connsiteY4" fmla="*/ 2067689 h 2236982"/>
                <a:gd name="connsiteX5" fmla="*/ 846463 w 1015756"/>
                <a:gd name="connsiteY5" fmla="*/ 2236982 h 2236982"/>
                <a:gd name="connsiteX6" fmla="*/ 169293 w 1015756"/>
                <a:gd name="connsiteY6" fmla="*/ 2236982 h 2236982"/>
                <a:gd name="connsiteX7" fmla="*/ 0 w 1015756"/>
                <a:gd name="connsiteY7" fmla="*/ 2067689 h 2236982"/>
                <a:gd name="connsiteX8" fmla="*/ 0 w 1015756"/>
                <a:gd name="connsiteY8" fmla="*/ 169293 h 2236982"/>
                <a:gd name="connsiteX0" fmla="*/ 0 w 1016118"/>
                <a:gd name="connsiteY0" fmla="*/ 169293 h 2236982"/>
                <a:gd name="connsiteX1" fmla="*/ 169293 w 1016118"/>
                <a:gd name="connsiteY1" fmla="*/ 0 h 2236982"/>
                <a:gd name="connsiteX2" fmla="*/ 846463 w 1016118"/>
                <a:gd name="connsiteY2" fmla="*/ 0 h 2236982"/>
                <a:gd name="connsiteX3" fmla="*/ 1015756 w 1016118"/>
                <a:gd name="connsiteY3" fmla="*/ 169293 h 2236982"/>
                <a:gd name="connsiteX4" fmla="*/ 1015756 w 1016118"/>
                <a:gd name="connsiteY4" fmla="*/ 2067689 h 2236982"/>
                <a:gd name="connsiteX5" fmla="*/ 846463 w 1016118"/>
                <a:gd name="connsiteY5" fmla="*/ 2236982 h 2236982"/>
                <a:gd name="connsiteX6" fmla="*/ 169293 w 1016118"/>
                <a:gd name="connsiteY6" fmla="*/ 2236982 h 2236982"/>
                <a:gd name="connsiteX7" fmla="*/ 0 w 1016118"/>
                <a:gd name="connsiteY7" fmla="*/ 2067689 h 2236982"/>
                <a:gd name="connsiteX8" fmla="*/ 0 w 1016118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0 w 1018403"/>
                <a:gd name="connsiteY0" fmla="*/ 169293 h 2236982"/>
                <a:gd name="connsiteX1" fmla="*/ 169293 w 1018403"/>
                <a:gd name="connsiteY1" fmla="*/ 0 h 2236982"/>
                <a:gd name="connsiteX2" fmla="*/ 846463 w 1018403"/>
                <a:gd name="connsiteY2" fmla="*/ 0 h 2236982"/>
                <a:gd name="connsiteX3" fmla="*/ 1015756 w 1018403"/>
                <a:gd name="connsiteY3" fmla="*/ 169293 h 2236982"/>
                <a:gd name="connsiteX4" fmla="*/ 1015756 w 1018403"/>
                <a:gd name="connsiteY4" fmla="*/ 2067689 h 2236982"/>
                <a:gd name="connsiteX5" fmla="*/ 846463 w 1018403"/>
                <a:gd name="connsiteY5" fmla="*/ 2236982 h 2236982"/>
                <a:gd name="connsiteX6" fmla="*/ 169293 w 1018403"/>
                <a:gd name="connsiteY6" fmla="*/ 2236982 h 2236982"/>
                <a:gd name="connsiteX7" fmla="*/ 0 w 1018403"/>
                <a:gd name="connsiteY7" fmla="*/ 2067689 h 2236982"/>
                <a:gd name="connsiteX8" fmla="*/ 0 w 1018403"/>
                <a:gd name="connsiteY8" fmla="*/ 169293 h 2236982"/>
                <a:gd name="connsiteX0" fmla="*/ 4512 w 1022915"/>
                <a:gd name="connsiteY0" fmla="*/ 169293 h 2236982"/>
                <a:gd name="connsiteX1" fmla="*/ 173805 w 1022915"/>
                <a:gd name="connsiteY1" fmla="*/ 0 h 2236982"/>
                <a:gd name="connsiteX2" fmla="*/ 850975 w 1022915"/>
                <a:gd name="connsiteY2" fmla="*/ 0 h 2236982"/>
                <a:gd name="connsiteX3" fmla="*/ 1020268 w 1022915"/>
                <a:gd name="connsiteY3" fmla="*/ 169293 h 2236982"/>
                <a:gd name="connsiteX4" fmla="*/ 1020268 w 1022915"/>
                <a:gd name="connsiteY4" fmla="*/ 2067689 h 2236982"/>
                <a:gd name="connsiteX5" fmla="*/ 850975 w 1022915"/>
                <a:gd name="connsiteY5" fmla="*/ 2236982 h 2236982"/>
                <a:gd name="connsiteX6" fmla="*/ 173805 w 1022915"/>
                <a:gd name="connsiteY6" fmla="*/ 2236982 h 2236982"/>
                <a:gd name="connsiteX7" fmla="*/ 4512 w 1022915"/>
                <a:gd name="connsiteY7" fmla="*/ 2067689 h 2236982"/>
                <a:gd name="connsiteX8" fmla="*/ 4512 w 1022915"/>
                <a:gd name="connsiteY8" fmla="*/ 169293 h 2236982"/>
                <a:gd name="connsiteX0" fmla="*/ 5917 w 1024320"/>
                <a:gd name="connsiteY0" fmla="*/ 169293 h 2236982"/>
                <a:gd name="connsiteX1" fmla="*/ 175210 w 1024320"/>
                <a:gd name="connsiteY1" fmla="*/ 0 h 2236982"/>
                <a:gd name="connsiteX2" fmla="*/ 852380 w 1024320"/>
                <a:gd name="connsiteY2" fmla="*/ 0 h 2236982"/>
                <a:gd name="connsiteX3" fmla="*/ 1021673 w 1024320"/>
                <a:gd name="connsiteY3" fmla="*/ 169293 h 2236982"/>
                <a:gd name="connsiteX4" fmla="*/ 1021673 w 1024320"/>
                <a:gd name="connsiteY4" fmla="*/ 2067689 h 2236982"/>
                <a:gd name="connsiteX5" fmla="*/ 852380 w 1024320"/>
                <a:gd name="connsiteY5" fmla="*/ 2236982 h 2236982"/>
                <a:gd name="connsiteX6" fmla="*/ 175210 w 1024320"/>
                <a:gd name="connsiteY6" fmla="*/ 2236982 h 2236982"/>
                <a:gd name="connsiteX7" fmla="*/ 5917 w 1024320"/>
                <a:gd name="connsiteY7" fmla="*/ 2067689 h 2236982"/>
                <a:gd name="connsiteX8" fmla="*/ 5917 w 1024320"/>
                <a:gd name="connsiteY8" fmla="*/ 169293 h 2236982"/>
                <a:gd name="connsiteX0" fmla="*/ 529 w 1018932"/>
                <a:gd name="connsiteY0" fmla="*/ 169293 h 2236982"/>
                <a:gd name="connsiteX1" fmla="*/ 169822 w 1018932"/>
                <a:gd name="connsiteY1" fmla="*/ 0 h 2236982"/>
                <a:gd name="connsiteX2" fmla="*/ 846992 w 1018932"/>
                <a:gd name="connsiteY2" fmla="*/ 0 h 2236982"/>
                <a:gd name="connsiteX3" fmla="*/ 1016285 w 1018932"/>
                <a:gd name="connsiteY3" fmla="*/ 169293 h 2236982"/>
                <a:gd name="connsiteX4" fmla="*/ 1016285 w 1018932"/>
                <a:gd name="connsiteY4" fmla="*/ 2067689 h 2236982"/>
                <a:gd name="connsiteX5" fmla="*/ 846992 w 1018932"/>
                <a:gd name="connsiteY5" fmla="*/ 2236982 h 2236982"/>
                <a:gd name="connsiteX6" fmla="*/ 169822 w 1018932"/>
                <a:gd name="connsiteY6" fmla="*/ 2236982 h 2236982"/>
                <a:gd name="connsiteX7" fmla="*/ 529 w 1018932"/>
                <a:gd name="connsiteY7" fmla="*/ 2067689 h 2236982"/>
                <a:gd name="connsiteX8" fmla="*/ 529 w 1018932"/>
                <a:gd name="connsiteY8" fmla="*/ 169293 h 22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8932" h="2236982">
                  <a:moveTo>
                    <a:pt x="529" y="169293"/>
                  </a:moveTo>
                  <a:cubicBezTo>
                    <a:pt x="6879" y="-3580"/>
                    <a:pt x="-9401" y="6350"/>
                    <a:pt x="169822" y="0"/>
                  </a:cubicBezTo>
                  <a:lnTo>
                    <a:pt x="846992" y="0"/>
                  </a:lnTo>
                  <a:cubicBezTo>
                    <a:pt x="1032565" y="0"/>
                    <a:pt x="1022635" y="2770"/>
                    <a:pt x="1016285" y="169293"/>
                  </a:cubicBezTo>
                  <a:lnTo>
                    <a:pt x="1016285" y="2067689"/>
                  </a:lnTo>
                  <a:cubicBezTo>
                    <a:pt x="1013110" y="2231037"/>
                    <a:pt x="1010340" y="2236982"/>
                    <a:pt x="846992" y="2236982"/>
                  </a:cubicBezTo>
                  <a:lnTo>
                    <a:pt x="169822" y="2236982"/>
                  </a:lnTo>
                  <a:cubicBezTo>
                    <a:pt x="3299" y="2236982"/>
                    <a:pt x="-2646" y="2224687"/>
                    <a:pt x="529" y="2067689"/>
                  </a:cubicBezTo>
                  <a:lnTo>
                    <a:pt x="529" y="169293"/>
                  </a:lnTo>
                  <a:close/>
                </a:path>
              </a:pathLst>
            </a:custGeom>
            <a:solidFill>
              <a:srgbClr val="EFF4FF"/>
            </a:solidFill>
            <a:ln w="952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67B03F-EE52-A795-45E8-FC33AFF9B921}"/>
                </a:ext>
              </a:extLst>
            </p:cNvPr>
            <p:cNvSpPr/>
            <p:nvPr/>
          </p:nvSpPr>
          <p:spPr>
            <a:xfrm>
              <a:off x="3425725" y="870193"/>
              <a:ext cx="1691841" cy="36571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900" dirty="0" err="1">
                  <a:solidFill>
                    <a:schemeClr val="bg2">
                      <a:lumMod val="10000"/>
                    </a:schemeClr>
                  </a:solidFill>
                </a:rPr>
                <a:t>valeurs_foncières</a:t>
              </a:r>
              <a:endParaRPr lang="fr-FR" sz="700" i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aphicFrame>
        <p:nvGraphicFramePr>
          <p:cNvPr id="24" name="Tableau 23">
            <a:extLst>
              <a:ext uri="{FF2B5EF4-FFF2-40B4-BE49-F238E27FC236}">
                <a16:creationId xmlns:a16="http://schemas.microsoft.com/office/drawing/2014/main" id="{9AC08870-F671-C83F-26AD-78BE6082A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97210"/>
              </p:ext>
            </p:extLst>
          </p:nvPr>
        </p:nvGraphicFramePr>
        <p:xfrm>
          <a:off x="4996541" y="1227007"/>
          <a:ext cx="1444190" cy="3184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5689">
                  <a:extLst>
                    <a:ext uri="{9D8B030D-6E8A-4147-A177-3AD203B41FA5}">
                      <a16:colId xmlns:a16="http://schemas.microsoft.com/office/drawing/2014/main" val="2982003356"/>
                    </a:ext>
                  </a:extLst>
                </a:gridCol>
                <a:gridCol w="738501">
                  <a:extLst>
                    <a:ext uri="{9D8B030D-6E8A-4147-A177-3AD203B41FA5}">
                      <a16:colId xmlns:a16="http://schemas.microsoft.com/office/drawing/2014/main" val="2187844732"/>
                    </a:ext>
                  </a:extLst>
                </a:gridCol>
              </a:tblGrid>
              <a:tr h="251706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Nom de colonne (non vides)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Exemple de valeurs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34538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No disposition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2300389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Date mutation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2020/01/08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23876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Nature mutation</a:t>
                      </a:r>
                      <a:endParaRPr lang="fr-FR" sz="6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Vente</a:t>
                      </a:r>
                      <a:endParaRPr lang="fr-FR" sz="6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7860611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Valeur </a:t>
                      </a:r>
                      <a:r>
                        <a:rPr lang="fr-FR" sz="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fonciere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283000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86048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 voie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123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699658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B/T/Q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322546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Code type de voie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3688159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 de voie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AV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080524"/>
                  </a:ext>
                </a:extLst>
              </a:tr>
              <a:tr h="6906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Code voie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905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8307787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Voie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SAINT MICHEL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405076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Code ID commune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1357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15329007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Code postal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45160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27259558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Commune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OLIVET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44823716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Code </a:t>
                      </a:r>
                      <a:r>
                        <a:rPr lang="fr-FR" sz="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departement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45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260252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Code commune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232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866831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Section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BK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96847556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No plan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281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3048816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1er lot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123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83273279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Surface Carrez du 1er lot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116,72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895118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Nombre de lots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3790907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Code type local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98117512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6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Type local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6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Maison</a:t>
                      </a: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948129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6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Surface </a:t>
                      </a:r>
                      <a:r>
                        <a:rPr lang="fr-FR" sz="600" b="1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reelle</a:t>
                      </a:r>
                      <a:r>
                        <a:rPr lang="fr-FR" sz="6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fr-FR" sz="600" b="1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bati</a:t>
                      </a:r>
                      <a:endParaRPr lang="fr-FR" sz="600" b="1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6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109</a:t>
                      </a: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721361"/>
                  </a:ext>
                </a:extLst>
              </a:tr>
              <a:tr h="10355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Nombre </a:t>
                      </a:r>
                      <a:r>
                        <a:rPr lang="fr-FR" sz="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pieces</a:t>
                      </a:r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principales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fr-FR" sz="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907222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Nature culture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AG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931940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Nature culture speciale</a:t>
                      </a:r>
                      <a:endParaRPr lang="fr-FR" sz="6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IMM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20076227"/>
                  </a:ext>
                </a:extLst>
              </a:tr>
              <a:tr h="986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Surface terrain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1112</a:t>
                      </a:r>
                      <a:endParaRPr lang="fr-FR" sz="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5" marR="5795" marT="5795" marB="0" anchor="ctr"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02988"/>
                  </a:ext>
                </a:extLst>
              </a:tr>
            </a:tbl>
          </a:graphicData>
        </a:graphic>
      </p:graphicFrame>
      <p:grpSp>
        <p:nvGrpSpPr>
          <p:cNvPr id="2" name="Groupe 1">
            <a:extLst>
              <a:ext uri="{FF2B5EF4-FFF2-40B4-BE49-F238E27FC236}">
                <a16:creationId xmlns:a16="http://schemas.microsoft.com/office/drawing/2014/main" id="{C6394C87-61AC-D6E5-F65E-2121B0E65B14}"/>
              </a:ext>
            </a:extLst>
          </p:cNvPr>
          <p:cNvGrpSpPr/>
          <p:nvPr/>
        </p:nvGrpSpPr>
        <p:grpSpPr>
          <a:xfrm>
            <a:off x="6678986" y="537999"/>
            <a:ext cx="2287982" cy="4301915"/>
            <a:chOff x="6678986" y="650860"/>
            <a:chExt cx="2287982" cy="4301915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2ABF1EFF-29B8-3288-B459-17F7F59C976D}"/>
                </a:ext>
              </a:extLst>
            </p:cNvPr>
            <p:cNvGrpSpPr/>
            <p:nvPr/>
          </p:nvGrpSpPr>
          <p:grpSpPr>
            <a:xfrm>
              <a:off x="6902886" y="650860"/>
              <a:ext cx="2064082" cy="4301915"/>
              <a:chOff x="3949603" y="684809"/>
              <a:chExt cx="2064082" cy="436807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5CB99F8-2894-D538-E782-EBA6118B42C9}"/>
                  </a:ext>
                </a:extLst>
              </p:cNvPr>
              <p:cNvSpPr/>
              <p:nvPr/>
            </p:nvSpPr>
            <p:spPr>
              <a:xfrm>
                <a:off x="3949603" y="684809"/>
                <a:ext cx="2064082" cy="43680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0" lang="fr-FR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2F2F2">
                        <a:lumMod val="10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rPr>
                  <a:t>Tables  de la base de données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81E8C62-9F15-C258-620A-66CBE3A91AA2}"/>
                  </a:ext>
                </a:extLst>
              </p:cNvPr>
              <p:cNvSpPr/>
              <p:nvPr/>
            </p:nvSpPr>
            <p:spPr>
              <a:xfrm>
                <a:off x="4173736" y="938672"/>
                <a:ext cx="1770212" cy="662292"/>
              </a:xfrm>
              <a:prstGeom prst="rect">
                <a:avLst/>
              </a:prstGeom>
              <a:ln w="12700"/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fr-FR" sz="900" dirty="0"/>
                  <a:t>Vente</a:t>
                </a:r>
                <a:endParaRPr lang="fr-FR" sz="11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id_vente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/>
                  <a:t>Date mutation</a:t>
                </a:r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/>
                  <a:t>Valeur foncière</a:t>
                </a:r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Id_bien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endParaRPr lang="fr-FR" sz="70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6869E23-3493-5A8E-DCB9-6E4DE993ED08}"/>
                  </a:ext>
                </a:extLst>
              </p:cNvPr>
              <p:cNvSpPr/>
              <p:nvPr/>
            </p:nvSpPr>
            <p:spPr>
              <a:xfrm>
                <a:off x="4173736" y="1650513"/>
                <a:ext cx="1770213" cy="1369432"/>
              </a:xfrm>
              <a:prstGeom prst="rect">
                <a:avLst/>
              </a:prstGeom>
              <a:solidFill>
                <a:srgbClr val="002060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fr-FR" sz="900" dirty="0"/>
                  <a:t>Bien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id_bien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no_voie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/>
                  <a:t>BTQ</a:t>
                </a:r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type_voie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/>
                  <a:t>Voie</a:t>
                </a:r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code_dep_code_com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type_local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surface_carrez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surface_bati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nb_pieces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endParaRPr lang="fr-FR" sz="80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8195BE-F355-9971-1D20-BF24EB02B465}"/>
                  </a:ext>
                </a:extLst>
              </p:cNvPr>
              <p:cNvSpPr/>
              <p:nvPr/>
            </p:nvSpPr>
            <p:spPr>
              <a:xfrm>
                <a:off x="4165070" y="3069495"/>
                <a:ext cx="1778880" cy="776641"/>
              </a:xfrm>
              <a:prstGeom prst="rect">
                <a:avLst/>
              </a:prstGeom>
              <a:solidFill>
                <a:srgbClr val="7030A0"/>
              </a:solidFill>
              <a:ln w="9525"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fr-FR" sz="900" dirty="0"/>
                  <a:t>Commune</a:t>
                </a:r>
              </a:p>
              <a:p>
                <a:pPr marL="171450" marR="0" indent="-171450" rtl="0" fontAlgn="ctr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code_dep_code_com</a:t>
                </a:r>
                <a:endParaRPr lang="fr-FR" sz="700" dirty="0"/>
              </a:p>
              <a:p>
                <a:pPr marL="171450" marR="0" indent="-171450" rtl="0" fontAlgn="ctr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nom_commune</a:t>
                </a:r>
                <a:endParaRPr lang="fr-FR" sz="700" dirty="0"/>
              </a:p>
              <a:p>
                <a:pPr marL="171450" marR="0" indent="-171450" rtl="0" fontAlgn="ctr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code_com</a:t>
                </a:r>
                <a:endParaRPr lang="fr-FR" sz="700" dirty="0"/>
              </a:p>
              <a:p>
                <a:pPr marL="171450" marR="0" indent="-171450" rtl="0" fontAlgn="ctr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code_dep</a:t>
                </a:r>
                <a:endParaRPr lang="fr-FR" sz="700" dirty="0"/>
              </a:p>
              <a:p>
                <a:pPr marL="171450" marR="0" indent="-171450" rtl="0" fontAlgn="t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/>
                  <a:t>population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7CCC4C5-3B97-E095-E3BE-278BD90ED741}"/>
                  </a:ext>
                </a:extLst>
              </p:cNvPr>
              <p:cNvSpPr/>
              <p:nvPr/>
            </p:nvSpPr>
            <p:spPr>
              <a:xfrm>
                <a:off x="4165070" y="4522353"/>
                <a:ext cx="1778880" cy="473550"/>
              </a:xfrm>
              <a:prstGeom prst="rect">
                <a:avLst/>
              </a:prstGeom>
              <a:solidFill>
                <a:srgbClr val="81241D"/>
              </a:solidFill>
              <a:ln w="9525">
                <a:solidFill>
                  <a:srgbClr val="39100D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fr-FR" sz="900" dirty="0"/>
                  <a:t>Région</a:t>
                </a:r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reg_nom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reg_code</a:t>
                </a:r>
                <a:endParaRPr lang="fr-FR" sz="7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29EE084-3D99-FB02-723F-754BF64648AC}"/>
                  </a:ext>
                </a:extLst>
              </p:cNvPr>
              <p:cNvSpPr/>
              <p:nvPr/>
            </p:nvSpPr>
            <p:spPr>
              <a:xfrm>
                <a:off x="4165070" y="3895685"/>
                <a:ext cx="1778880" cy="57711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9525">
                <a:solidFill>
                  <a:srgbClr val="3A2C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fr-FR" sz="900" dirty="0"/>
                  <a:t>Département</a:t>
                </a:r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dep_nom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dep_code</a:t>
                </a:r>
                <a:endParaRPr lang="fr-FR" sz="700" dirty="0"/>
              </a:p>
              <a:p>
                <a:pPr marL="171450" indent="-171450">
                  <a:buClr>
                    <a:schemeClr val="bg1"/>
                  </a:buClr>
                  <a:buFont typeface="Wingdings" panose="05000000000000000000" pitchFamily="2" charset="2"/>
                  <a:buChar char="§"/>
                </a:pPr>
                <a:r>
                  <a:rPr lang="fr-FR" sz="700" dirty="0" err="1"/>
                  <a:t>reg_code</a:t>
                </a:r>
                <a:endParaRPr lang="fr-FR" sz="700" dirty="0"/>
              </a:p>
            </p:txBody>
          </p:sp>
        </p:grpSp>
        <p:sp>
          <p:nvSpPr>
            <p:cNvPr id="40" name="Flèche : droite 39">
              <a:extLst>
                <a:ext uri="{FF2B5EF4-FFF2-40B4-BE49-F238E27FC236}">
                  <a16:creationId xmlns:a16="http://schemas.microsoft.com/office/drawing/2014/main" id="{8367D29A-C3A9-11D2-5DEA-2D25F6DF5233}"/>
                </a:ext>
              </a:extLst>
            </p:cNvPr>
            <p:cNvSpPr/>
            <p:nvPr/>
          </p:nvSpPr>
          <p:spPr>
            <a:xfrm>
              <a:off x="6678986" y="2185716"/>
              <a:ext cx="378297" cy="148103"/>
            </a:xfrm>
            <a:prstGeom prst="rightArrow">
              <a:avLst/>
            </a:prstGeom>
            <a:solidFill>
              <a:schemeClr val="accent1">
                <a:lumMod val="90000"/>
                <a:lumOff val="10000"/>
              </a:schemeClr>
            </a:solidFill>
            <a:ln w="190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Flèche : droite 40">
              <a:extLst>
                <a:ext uri="{FF2B5EF4-FFF2-40B4-BE49-F238E27FC236}">
                  <a16:creationId xmlns:a16="http://schemas.microsoft.com/office/drawing/2014/main" id="{02FE81C0-048E-090D-A050-F07AE8572BE8}"/>
                </a:ext>
              </a:extLst>
            </p:cNvPr>
            <p:cNvSpPr/>
            <p:nvPr/>
          </p:nvSpPr>
          <p:spPr>
            <a:xfrm>
              <a:off x="6678986" y="1122217"/>
              <a:ext cx="378297" cy="148103"/>
            </a:xfrm>
            <a:prstGeom prst="rightArrow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E01AD6E1-0FF0-B803-4811-A841D87453E5}"/>
                </a:ext>
              </a:extLst>
            </p:cNvPr>
            <p:cNvSpPr/>
            <p:nvPr/>
          </p:nvSpPr>
          <p:spPr>
            <a:xfrm>
              <a:off x="6678986" y="3297292"/>
              <a:ext cx="378297" cy="148103"/>
            </a:xfrm>
            <a:prstGeom prst="rightArrow">
              <a:avLst/>
            </a:prstGeom>
            <a:solidFill>
              <a:srgbClr val="7030A0"/>
            </a:solidFill>
            <a:ln w="190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Flèche : droite 42">
              <a:extLst>
                <a:ext uri="{FF2B5EF4-FFF2-40B4-BE49-F238E27FC236}">
                  <a16:creationId xmlns:a16="http://schemas.microsoft.com/office/drawing/2014/main" id="{F4B39A1D-FF27-E5DB-87C0-F3D72C4C0B6F}"/>
                </a:ext>
              </a:extLst>
            </p:cNvPr>
            <p:cNvSpPr/>
            <p:nvPr/>
          </p:nvSpPr>
          <p:spPr>
            <a:xfrm>
              <a:off x="6678986" y="3996423"/>
              <a:ext cx="378297" cy="148103"/>
            </a:xfrm>
            <a:prstGeom prst="rightArrow">
              <a:avLst/>
            </a:prstGeom>
            <a:solidFill>
              <a:schemeClr val="accent2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Flèche : droite 43">
              <a:extLst>
                <a:ext uri="{FF2B5EF4-FFF2-40B4-BE49-F238E27FC236}">
                  <a16:creationId xmlns:a16="http://schemas.microsoft.com/office/drawing/2014/main" id="{6A657C5A-6298-2C59-67F0-03C21E3C4225}"/>
                </a:ext>
              </a:extLst>
            </p:cNvPr>
            <p:cNvSpPr/>
            <p:nvPr/>
          </p:nvSpPr>
          <p:spPr>
            <a:xfrm>
              <a:off x="6678986" y="4589413"/>
              <a:ext cx="378297" cy="148103"/>
            </a:xfrm>
            <a:prstGeom prst="rightArrow">
              <a:avLst/>
            </a:prstGeom>
            <a:solidFill>
              <a:srgbClr val="81241D"/>
            </a:solidFill>
            <a:ln w="190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D30B1FDE-12F9-9E30-1552-22EC4A7EC7EA}"/>
                </a:ext>
              </a:extLst>
            </p:cNvPr>
            <p:cNvGrpSpPr/>
            <p:nvPr/>
          </p:nvGrpSpPr>
          <p:grpSpPr>
            <a:xfrm>
              <a:off x="6678986" y="736326"/>
              <a:ext cx="350016" cy="348087"/>
              <a:chOff x="6503978" y="742429"/>
              <a:chExt cx="350016" cy="34808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06673E8-43E7-87F6-96B4-A7B2A9DB4BAD}"/>
                  </a:ext>
                </a:extLst>
              </p:cNvPr>
              <p:cNvSpPr/>
              <p:nvPr/>
            </p:nvSpPr>
            <p:spPr>
              <a:xfrm>
                <a:off x="6503978" y="742429"/>
                <a:ext cx="350016" cy="3480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0" name="Image 16">
                <a:extLst>
                  <a:ext uri="{FF2B5EF4-FFF2-40B4-BE49-F238E27FC236}">
                    <a16:creationId xmlns:a16="http://schemas.microsoft.com/office/drawing/2014/main" id="{8C979972-C7F3-023E-0F53-D8F8499E4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5550" y="782636"/>
                <a:ext cx="286872" cy="285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65774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e 51">
            <a:extLst>
              <a:ext uri="{FF2B5EF4-FFF2-40B4-BE49-F238E27FC236}">
                <a16:creationId xmlns:a16="http://schemas.microsoft.com/office/drawing/2014/main" id="{E9EA9A45-567F-2F42-A39E-67698F8552A9}"/>
              </a:ext>
            </a:extLst>
          </p:cNvPr>
          <p:cNvGrpSpPr/>
          <p:nvPr/>
        </p:nvGrpSpPr>
        <p:grpSpPr>
          <a:xfrm>
            <a:off x="228602" y="725430"/>
            <a:ext cx="2355848" cy="2152873"/>
            <a:chOff x="4119319" y="3145734"/>
            <a:chExt cx="2355848" cy="2152873"/>
          </a:xfrm>
        </p:grpSpPr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DBC824FE-9571-2E3E-371B-0E54B16ABAD0}"/>
                </a:ext>
              </a:extLst>
            </p:cNvPr>
            <p:cNvSpPr txBox="1"/>
            <p:nvPr/>
          </p:nvSpPr>
          <p:spPr>
            <a:xfrm>
              <a:off x="4119319" y="3334228"/>
              <a:ext cx="2355848" cy="19643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E26064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r>
                <a:rPr lang="fr-FR" sz="800" kern="100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r>
                <a:rPr lang="fr-FR" sz="800" kern="100" dirty="0">
                  <a:solidFill>
                    <a:schemeClr val="tx1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ous pgAdmin4 :</a:t>
              </a:r>
            </a:p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endParaRPr lang="fr-FR" sz="800" kern="1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indent="-228600" algn="l">
                <a:lnSpc>
                  <a:spcPct val="107000"/>
                </a:lnSpc>
                <a:buAutoNum type="arabicPeriod"/>
                <a:tabLst>
                  <a:tab pos="180975" algn="l"/>
                </a:tabLst>
              </a:pPr>
              <a:r>
                <a:rPr lang="fr-FR" sz="800" kern="100" dirty="0">
                  <a:solidFill>
                    <a:schemeClr val="tx1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Création d’une base de donnée </a:t>
              </a:r>
              <a:r>
                <a:rPr lang="fr-FR" sz="800" kern="100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PostGreSQL</a:t>
              </a:r>
              <a:r>
                <a:rPr lang="fr-FR" sz="800" kern="100" dirty="0">
                  <a:solidFill>
                    <a:schemeClr val="tx1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locale « </a:t>
              </a:r>
              <a:r>
                <a:rPr lang="fr-FR" sz="800" kern="100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Base_immobiliere_Laplace</a:t>
              </a:r>
              <a:r>
                <a:rPr lang="fr-FR" sz="800" kern="100" dirty="0">
                  <a:solidFill>
                    <a:schemeClr val="tx1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 »</a:t>
              </a:r>
            </a:p>
            <a:p>
              <a:pPr marL="228600" indent="-228600" algn="l">
                <a:lnSpc>
                  <a:spcPct val="107000"/>
                </a:lnSpc>
                <a:buAutoNum type="arabicPeriod"/>
                <a:tabLst>
                  <a:tab pos="180975" algn="l"/>
                </a:tabLst>
              </a:pPr>
              <a:endParaRPr lang="fr-FR" sz="800" kern="1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indent="-228600" algn="l">
                <a:lnSpc>
                  <a:spcPct val="107000"/>
                </a:lnSpc>
                <a:buAutoNum type="arabicPeriod"/>
                <a:tabLst>
                  <a:tab pos="180975" algn="l"/>
                </a:tabLst>
              </a:pPr>
              <a:r>
                <a:rPr lang="fr-FR" sz="800" kern="100" dirty="0">
                  <a:solidFill>
                    <a:schemeClr val="tx1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Création des tables sous l’outil « </a:t>
              </a:r>
              <a:r>
                <a:rPr lang="fr-FR" sz="800" kern="100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fr-FR" sz="800" kern="100" dirty="0">
                  <a:solidFill>
                    <a:schemeClr val="tx1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 » grâce au code généré par l’outil ERD de pgAdmin4 (extrait du code)</a:t>
              </a:r>
            </a:p>
            <a:p>
              <a:pPr marL="228600" indent="-228600" algn="l">
                <a:lnSpc>
                  <a:spcPct val="107000"/>
                </a:lnSpc>
                <a:buAutoNum type="arabicPeriod"/>
                <a:tabLst>
                  <a:tab pos="180975" algn="l"/>
                </a:tabLst>
              </a:pPr>
              <a:endParaRPr lang="fr-FR" sz="800" kern="1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indent="-228600" algn="l">
                <a:lnSpc>
                  <a:spcPct val="107000"/>
                </a:lnSpc>
                <a:buFont typeface="Arial"/>
                <a:buAutoNum type="arabicPeriod"/>
                <a:tabLst>
                  <a:tab pos="180975" algn="l"/>
                </a:tabLst>
              </a:pPr>
              <a:r>
                <a:rPr lang="fr-FR" sz="800" kern="100" dirty="0">
                  <a:solidFill>
                    <a:schemeClr val="tx1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Importation sous l’outil « </a:t>
              </a:r>
              <a:r>
                <a:rPr lang="fr-FR" sz="800" kern="100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fr-FR" sz="800" kern="100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 »</a:t>
              </a:r>
              <a:r>
                <a:rPr lang="fr-FR" sz="800" kern="100" dirty="0">
                  <a:solidFill>
                    <a:schemeClr val="tx1">
                      <a:lumMod val="50000"/>
                    </a:schemeClr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 dans la base de données des données csv préparées précédemment sous Python</a:t>
              </a:r>
            </a:p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endParaRPr lang="fr-FR" sz="800" kern="1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23230C82-4AF0-C12A-2B6F-46B9B058266E}"/>
                </a:ext>
              </a:extLst>
            </p:cNvPr>
            <p:cNvGrpSpPr/>
            <p:nvPr/>
          </p:nvGrpSpPr>
          <p:grpSpPr>
            <a:xfrm>
              <a:off x="4221984" y="3145734"/>
              <a:ext cx="350016" cy="343167"/>
              <a:chOff x="2378149" y="564506"/>
              <a:chExt cx="395369" cy="387633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C8FF19C-4534-C4F3-FADC-D588CC1A395D}"/>
                  </a:ext>
                </a:extLst>
              </p:cNvPr>
              <p:cNvSpPr/>
              <p:nvPr/>
            </p:nvSpPr>
            <p:spPr>
              <a:xfrm>
                <a:off x="2378149" y="564506"/>
                <a:ext cx="395369" cy="3876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E2606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Graphique 11">
                <a:extLst>
                  <a:ext uri="{FF2B5EF4-FFF2-40B4-BE49-F238E27FC236}">
                    <a16:creationId xmlns:a16="http://schemas.microsoft.com/office/drawing/2014/main" id="{3BE30F77-7A24-7138-E09F-E9961903BF1D}"/>
                  </a:ext>
                </a:extLst>
              </p:cNvPr>
              <p:cNvSpPr/>
              <p:nvPr/>
            </p:nvSpPr>
            <p:spPr>
              <a:xfrm>
                <a:off x="2424823" y="605215"/>
                <a:ext cx="307934" cy="307535"/>
              </a:xfrm>
              <a:custGeom>
                <a:avLst/>
                <a:gdLst>
                  <a:gd name="connsiteX0" fmla="*/ 1188820 w 1323751"/>
                  <a:gd name="connsiteY0" fmla="*/ 669341 h 1322035"/>
                  <a:gd name="connsiteX1" fmla="*/ 1199535 w 1323751"/>
                  <a:gd name="connsiteY1" fmla="*/ 652600 h 1322035"/>
                  <a:gd name="connsiteX2" fmla="*/ 1315078 w 1323751"/>
                  <a:gd name="connsiteY2" fmla="*/ 594740 h 1322035"/>
                  <a:gd name="connsiteX3" fmla="*/ 1323591 w 1323751"/>
                  <a:gd name="connsiteY3" fmla="*/ 578139 h 1322035"/>
                  <a:gd name="connsiteX4" fmla="*/ 1296953 w 1323751"/>
                  <a:gd name="connsiteY4" fmla="*/ 455368 h 1322035"/>
                  <a:gd name="connsiteX5" fmla="*/ 1282310 w 1323751"/>
                  <a:gd name="connsiteY5" fmla="*/ 443477 h 1322035"/>
                  <a:gd name="connsiteX6" fmla="*/ 1150912 w 1323751"/>
                  <a:gd name="connsiteY6" fmla="*/ 434980 h 1322035"/>
                  <a:gd name="connsiteX7" fmla="*/ 1134137 w 1323751"/>
                  <a:gd name="connsiteY7" fmla="*/ 423918 h 1322035"/>
                  <a:gd name="connsiteX8" fmla="*/ 1116270 w 1323751"/>
                  <a:gd name="connsiteY8" fmla="*/ 391066 h 1322035"/>
                  <a:gd name="connsiteX9" fmla="*/ 1116351 w 1323751"/>
                  <a:gd name="connsiteY9" fmla="*/ 371121 h 1322035"/>
                  <a:gd name="connsiteX10" fmla="*/ 1182701 w 1323751"/>
                  <a:gd name="connsiteY10" fmla="*/ 259250 h 1322035"/>
                  <a:gd name="connsiteX11" fmla="*/ 1180982 w 1323751"/>
                  <a:gd name="connsiteY11" fmla="*/ 240601 h 1322035"/>
                  <a:gd name="connsiteX12" fmla="*/ 1091579 w 1323751"/>
                  <a:gd name="connsiteY12" fmla="*/ 149441 h 1322035"/>
                  <a:gd name="connsiteX13" fmla="*/ 1072914 w 1323751"/>
                  <a:gd name="connsiteY13" fmla="*/ 147267 h 1322035"/>
                  <a:gd name="connsiteX14" fmla="*/ 958585 w 1323751"/>
                  <a:gd name="connsiteY14" fmla="*/ 210709 h 1322035"/>
                  <a:gd name="connsiteX15" fmla="*/ 938575 w 1323751"/>
                  <a:gd name="connsiteY15" fmla="*/ 210331 h 1322035"/>
                  <a:gd name="connsiteX16" fmla="*/ 907680 w 1323751"/>
                  <a:gd name="connsiteY16" fmla="*/ 192785 h 1322035"/>
                  <a:gd name="connsiteX17" fmla="*/ 897050 w 1323751"/>
                  <a:gd name="connsiteY17" fmla="*/ 175798 h 1322035"/>
                  <a:gd name="connsiteX18" fmla="*/ 892347 w 1323751"/>
                  <a:gd name="connsiteY18" fmla="*/ 44733 h 1322035"/>
                  <a:gd name="connsiteX19" fmla="*/ 880861 w 1323751"/>
                  <a:gd name="connsiteY19" fmla="*/ 29832 h 1322035"/>
                  <a:gd name="connsiteX20" fmla="*/ 757036 w 1323751"/>
                  <a:gd name="connsiteY20" fmla="*/ 206 h 1322035"/>
                  <a:gd name="connsiteX21" fmla="*/ 740179 w 1323751"/>
                  <a:gd name="connsiteY21" fmla="*/ 8334 h 1322035"/>
                  <a:gd name="connsiteX22" fmla="*/ 678691 w 1323751"/>
                  <a:gd name="connsiteY22" fmla="*/ 122788 h 1322035"/>
                  <a:gd name="connsiteX23" fmla="*/ 667371 w 1323751"/>
                  <a:gd name="connsiteY23" fmla="*/ 132866 h 1322035"/>
                  <a:gd name="connsiteX24" fmla="*/ 664437 w 1323751"/>
                  <a:gd name="connsiteY24" fmla="*/ 132866 h 1322035"/>
                  <a:gd name="connsiteX25" fmla="*/ 623117 w 1323751"/>
                  <a:gd name="connsiteY25" fmla="*/ 134636 h 1322035"/>
                  <a:gd name="connsiteX26" fmla="*/ 604984 w 1323751"/>
                  <a:gd name="connsiteY26" fmla="*/ 126004 h 1322035"/>
                  <a:gd name="connsiteX27" fmla="*/ 529820 w 1323751"/>
                  <a:gd name="connsiteY27" fmla="*/ 17787 h 1322035"/>
                  <a:gd name="connsiteX28" fmla="*/ 512076 w 1323751"/>
                  <a:gd name="connsiteY28" fmla="*/ 11376 h 1322035"/>
                  <a:gd name="connsiteX29" fmla="*/ 393803 w 1323751"/>
                  <a:gd name="connsiteY29" fmla="*/ 51272 h 1322035"/>
                  <a:gd name="connsiteX30" fmla="*/ 383975 w 1323751"/>
                  <a:gd name="connsiteY30" fmla="*/ 67122 h 1322035"/>
                  <a:gd name="connsiteX31" fmla="*/ 394058 w 1323751"/>
                  <a:gd name="connsiteY31" fmla="*/ 195750 h 1322035"/>
                  <a:gd name="connsiteX32" fmla="*/ 385244 w 1323751"/>
                  <a:gd name="connsiteY32" fmla="*/ 213554 h 1322035"/>
                  <a:gd name="connsiteX33" fmla="*/ 347641 w 1323751"/>
                  <a:gd name="connsiteY33" fmla="*/ 239591 h 1322035"/>
                  <a:gd name="connsiteX34" fmla="*/ 327665 w 1323751"/>
                  <a:gd name="connsiteY34" fmla="*/ 242062 h 1322035"/>
                  <a:gd name="connsiteX35" fmla="*/ 205895 w 1323751"/>
                  <a:gd name="connsiteY35" fmla="*/ 191647 h 1322035"/>
                  <a:gd name="connsiteX36" fmla="*/ 187469 w 1323751"/>
                  <a:gd name="connsiteY36" fmla="*/ 195819 h 1322035"/>
                  <a:gd name="connsiteX37" fmla="*/ 111576 w 1323751"/>
                  <a:gd name="connsiteY37" fmla="*/ 289928 h 1322035"/>
                  <a:gd name="connsiteX38" fmla="*/ 111804 w 1323751"/>
                  <a:gd name="connsiteY38" fmla="*/ 308519 h 1322035"/>
                  <a:gd name="connsiteX39" fmla="*/ 189455 w 1323751"/>
                  <a:gd name="connsiteY39" fmla="*/ 410790 h 1322035"/>
                  <a:gd name="connsiteX40" fmla="*/ 191591 w 1323751"/>
                  <a:gd name="connsiteY40" fmla="*/ 430500 h 1322035"/>
                  <a:gd name="connsiteX41" fmla="*/ 170474 w 1323751"/>
                  <a:gd name="connsiteY41" fmla="*/ 481053 h 1322035"/>
                  <a:gd name="connsiteX42" fmla="*/ 155028 w 1323751"/>
                  <a:gd name="connsiteY42" fmla="*/ 493938 h 1322035"/>
                  <a:gd name="connsiteX43" fmla="*/ 25840 w 1323751"/>
                  <a:gd name="connsiteY43" fmla="*/ 517268 h 1322035"/>
                  <a:gd name="connsiteX44" fmla="*/ 12639 w 1323751"/>
                  <a:gd name="connsiteY44" fmla="*/ 530747 h 1322035"/>
                  <a:gd name="connsiteX45" fmla="*/ 0 w 1323751"/>
                  <a:gd name="connsiteY45" fmla="*/ 657612 h 1322035"/>
                  <a:gd name="connsiteX46" fmla="*/ 0 w 1323751"/>
                  <a:gd name="connsiteY46" fmla="*/ 657867 h 1322035"/>
                  <a:gd name="connsiteX47" fmla="*/ 10873 w 1323751"/>
                  <a:gd name="connsiteY47" fmla="*/ 662343 h 1322035"/>
                  <a:gd name="connsiteX48" fmla="*/ 131432 w 1323751"/>
                  <a:gd name="connsiteY48" fmla="*/ 706377 h 1322035"/>
                  <a:gd name="connsiteX49" fmla="*/ 143928 w 1323751"/>
                  <a:gd name="connsiteY49" fmla="*/ 721795 h 1322035"/>
                  <a:gd name="connsiteX50" fmla="*/ 155229 w 1323751"/>
                  <a:gd name="connsiteY50" fmla="*/ 783413 h 1322035"/>
                  <a:gd name="connsiteX51" fmla="*/ 149330 w 1323751"/>
                  <a:gd name="connsiteY51" fmla="*/ 802575 h 1322035"/>
                  <a:gd name="connsiteX52" fmla="*/ 53843 w 1323751"/>
                  <a:gd name="connsiteY52" fmla="*/ 891503 h 1322035"/>
                  <a:gd name="connsiteX53" fmla="*/ 50153 w 1323751"/>
                  <a:gd name="connsiteY53" fmla="*/ 909920 h 1322035"/>
                  <a:gd name="connsiteX54" fmla="*/ 102230 w 1323751"/>
                  <a:gd name="connsiteY54" fmla="*/ 1010888 h 1322035"/>
                  <a:gd name="connsiteX55" fmla="*/ 119349 w 1323751"/>
                  <a:gd name="connsiteY55" fmla="*/ 1018341 h 1322035"/>
                  <a:gd name="connsiteX56" fmla="*/ 245113 w 1323751"/>
                  <a:gd name="connsiteY56" fmla="*/ 990084 h 1322035"/>
                  <a:gd name="connsiteX57" fmla="*/ 264052 w 1323751"/>
                  <a:gd name="connsiteY57" fmla="*/ 996218 h 1322035"/>
                  <a:gd name="connsiteX58" fmla="*/ 310411 w 1323751"/>
                  <a:gd name="connsiteY58" fmla="*/ 1044423 h 1322035"/>
                  <a:gd name="connsiteX59" fmla="*/ 315917 w 1323751"/>
                  <a:gd name="connsiteY59" fmla="*/ 1063620 h 1322035"/>
                  <a:gd name="connsiteX60" fmla="*/ 283908 w 1323751"/>
                  <a:gd name="connsiteY60" fmla="*/ 1189109 h 1322035"/>
                  <a:gd name="connsiteX61" fmla="*/ 290821 w 1323751"/>
                  <a:gd name="connsiteY61" fmla="*/ 1206509 h 1322035"/>
                  <a:gd name="connsiteX62" fmla="*/ 388999 w 1323751"/>
                  <a:gd name="connsiteY62" fmla="*/ 1261835 h 1322035"/>
                  <a:gd name="connsiteX63" fmla="*/ 407475 w 1323751"/>
                  <a:gd name="connsiteY63" fmla="*/ 1258763 h 1322035"/>
                  <a:gd name="connsiteX64" fmla="*/ 498543 w 1323751"/>
                  <a:gd name="connsiteY64" fmla="*/ 1166446 h 1322035"/>
                  <a:gd name="connsiteX65" fmla="*/ 517837 w 1323751"/>
                  <a:gd name="connsiteY65" fmla="*/ 1161215 h 1322035"/>
                  <a:gd name="connsiteX66" fmla="*/ 582591 w 1323751"/>
                  <a:gd name="connsiteY66" fmla="*/ 1175607 h 1322035"/>
                  <a:gd name="connsiteX67" fmla="*/ 597631 w 1323751"/>
                  <a:gd name="connsiteY67" fmla="*/ 1188616 h 1322035"/>
                  <a:gd name="connsiteX68" fmla="*/ 638265 w 1323751"/>
                  <a:gd name="connsiteY68" fmla="*/ 1310639 h 1322035"/>
                  <a:gd name="connsiteX69" fmla="*/ 653483 w 1323751"/>
                  <a:gd name="connsiteY69" fmla="*/ 1321939 h 1322035"/>
                  <a:gd name="connsiteX70" fmla="*/ 664425 w 1323751"/>
                  <a:gd name="connsiteY70" fmla="*/ 1322035 h 1322035"/>
                  <a:gd name="connsiteX71" fmla="*/ 767488 w 1323751"/>
                  <a:gd name="connsiteY71" fmla="*/ 1313669 h 1322035"/>
                  <a:gd name="connsiteX72" fmla="*/ 781337 w 1323751"/>
                  <a:gd name="connsiteY72" fmla="*/ 1300849 h 1322035"/>
                  <a:gd name="connsiteX73" fmla="*/ 808234 w 1323751"/>
                  <a:gd name="connsiteY73" fmla="*/ 1173024 h 1322035"/>
                  <a:gd name="connsiteX74" fmla="*/ 821586 w 1323751"/>
                  <a:gd name="connsiteY74" fmla="*/ 1158038 h 1322035"/>
                  <a:gd name="connsiteX75" fmla="*/ 878555 w 1323751"/>
                  <a:gd name="connsiteY75" fmla="*/ 1136439 h 1322035"/>
                  <a:gd name="connsiteX76" fmla="*/ 898199 w 1323751"/>
                  <a:gd name="connsiteY76" fmla="*/ 1139153 h 1322035"/>
                  <a:gd name="connsiteX77" fmla="*/ 998136 w 1323751"/>
                  <a:gd name="connsiteY77" fmla="*/ 1219660 h 1322035"/>
                  <a:gd name="connsiteX78" fmla="*/ 1016712 w 1323751"/>
                  <a:gd name="connsiteY78" fmla="*/ 1220420 h 1322035"/>
                  <a:gd name="connsiteX79" fmla="*/ 1110525 w 1323751"/>
                  <a:gd name="connsiteY79" fmla="*/ 1149278 h 1322035"/>
                  <a:gd name="connsiteX80" fmla="*/ 1115241 w 1323751"/>
                  <a:gd name="connsiteY80" fmla="*/ 1130999 h 1322035"/>
                  <a:gd name="connsiteX81" fmla="*/ 1068457 w 1323751"/>
                  <a:gd name="connsiteY81" fmla="*/ 1008135 h 1322035"/>
                  <a:gd name="connsiteX82" fmla="*/ 1071515 w 1323751"/>
                  <a:gd name="connsiteY82" fmla="*/ 988253 h 1322035"/>
                  <a:gd name="connsiteX83" fmla="*/ 1102486 w 1323751"/>
                  <a:gd name="connsiteY83" fmla="*/ 946035 h 1322035"/>
                  <a:gd name="connsiteX84" fmla="*/ 1120492 w 1323751"/>
                  <a:gd name="connsiteY84" fmla="*/ 937707 h 1322035"/>
                  <a:gd name="connsiteX85" fmla="*/ 1248354 w 1323751"/>
                  <a:gd name="connsiteY85" fmla="*/ 951433 h 1322035"/>
                  <a:gd name="connsiteX86" fmla="*/ 1264432 w 1323751"/>
                  <a:gd name="connsiteY86" fmla="*/ 942044 h 1322035"/>
                  <a:gd name="connsiteX87" fmla="*/ 1306315 w 1323751"/>
                  <a:gd name="connsiteY87" fmla="*/ 827513 h 1322035"/>
                  <a:gd name="connsiteX88" fmla="*/ 1300389 w 1323751"/>
                  <a:gd name="connsiteY88" fmla="*/ 809585 h 1322035"/>
                  <a:gd name="connsiteX89" fmla="*/ 1194276 w 1323751"/>
                  <a:gd name="connsiteY89" fmla="*/ 731276 h 1322035"/>
                  <a:gd name="connsiteX90" fmla="*/ 1186067 w 1323751"/>
                  <a:gd name="connsiteY90" fmla="*/ 712893 h 1322035"/>
                  <a:gd name="connsiteX91" fmla="*/ 1188820 w 1323751"/>
                  <a:gd name="connsiteY91" fmla="*/ 669341 h 1322035"/>
                  <a:gd name="connsiteX92" fmla="*/ 662729 w 1323751"/>
                  <a:gd name="connsiteY92" fmla="*/ 1047300 h 1322035"/>
                  <a:gd name="connsiteX93" fmla="*/ 275515 w 1323751"/>
                  <a:gd name="connsiteY93" fmla="*/ 660091 h 1322035"/>
                  <a:gd name="connsiteX94" fmla="*/ 662729 w 1323751"/>
                  <a:gd name="connsiteY94" fmla="*/ 272883 h 1322035"/>
                  <a:gd name="connsiteX95" fmla="*/ 1049943 w 1323751"/>
                  <a:gd name="connsiteY95" fmla="*/ 660091 h 1322035"/>
                  <a:gd name="connsiteX96" fmla="*/ 662729 w 1323751"/>
                  <a:gd name="connsiteY96" fmla="*/ 1047300 h 1322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323751" h="1322035">
                    <a:moveTo>
                      <a:pt x="1188820" y="669341"/>
                    </a:moveTo>
                    <a:cubicBezTo>
                      <a:pt x="1189024" y="662983"/>
                      <a:pt x="1193844" y="655449"/>
                      <a:pt x="1199535" y="652600"/>
                    </a:cubicBezTo>
                    <a:lnTo>
                      <a:pt x="1315078" y="594740"/>
                    </a:lnTo>
                    <a:cubicBezTo>
                      <a:pt x="1320765" y="591891"/>
                      <a:pt x="1324598" y="584423"/>
                      <a:pt x="1323591" y="578139"/>
                    </a:cubicBezTo>
                    <a:lnTo>
                      <a:pt x="1296953" y="455368"/>
                    </a:lnTo>
                    <a:cubicBezTo>
                      <a:pt x="1295249" y="449238"/>
                      <a:pt x="1288656" y="443890"/>
                      <a:pt x="1282310" y="443477"/>
                    </a:cubicBezTo>
                    <a:lnTo>
                      <a:pt x="1150912" y="434980"/>
                    </a:lnTo>
                    <a:cubicBezTo>
                      <a:pt x="1144562" y="434567"/>
                      <a:pt x="1137013" y="429590"/>
                      <a:pt x="1134137" y="423918"/>
                    </a:cubicBezTo>
                    <a:lnTo>
                      <a:pt x="1116270" y="391066"/>
                    </a:lnTo>
                    <a:cubicBezTo>
                      <a:pt x="1113070" y="385568"/>
                      <a:pt x="1113105" y="376592"/>
                      <a:pt x="1116351" y="371121"/>
                    </a:cubicBezTo>
                    <a:lnTo>
                      <a:pt x="1182701" y="259250"/>
                    </a:lnTo>
                    <a:cubicBezTo>
                      <a:pt x="1185948" y="253779"/>
                      <a:pt x="1185173" y="245386"/>
                      <a:pt x="1180982" y="240601"/>
                    </a:cubicBezTo>
                    <a:lnTo>
                      <a:pt x="1091579" y="149441"/>
                    </a:lnTo>
                    <a:cubicBezTo>
                      <a:pt x="1086875" y="145158"/>
                      <a:pt x="1078474" y="144179"/>
                      <a:pt x="1072914" y="147267"/>
                    </a:cubicBezTo>
                    <a:lnTo>
                      <a:pt x="958585" y="210709"/>
                    </a:lnTo>
                    <a:cubicBezTo>
                      <a:pt x="953022" y="213797"/>
                      <a:pt x="944019" y="213624"/>
                      <a:pt x="938575" y="210331"/>
                    </a:cubicBezTo>
                    <a:lnTo>
                      <a:pt x="907680" y="192785"/>
                    </a:lnTo>
                    <a:cubicBezTo>
                      <a:pt x="902063" y="189801"/>
                      <a:pt x="897278" y="182155"/>
                      <a:pt x="897050" y="175798"/>
                    </a:cubicBezTo>
                    <a:lnTo>
                      <a:pt x="892347" y="44733"/>
                    </a:lnTo>
                    <a:cubicBezTo>
                      <a:pt x="892119" y="38376"/>
                      <a:pt x="886949" y="31671"/>
                      <a:pt x="880861" y="29832"/>
                    </a:cubicBezTo>
                    <a:lnTo>
                      <a:pt x="757036" y="206"/>
                    </a:lnTo>
                    <a:cubicBezTo>
                      <a:pt x="750774" y="-927"/>
                      <a:pt x="743190" y="2728"/>
                      <a:pt x="740179" y="8334"/>
                    </a:cubicBezTo>
                    <a:lnTo>
                      <a:pt x="678691" y="122788"/>
                    </a:lnTo>
                    <a:cubicBezTo>
                      <a:pt x="675680" y="128394"/>
                      <a:pt x="670586" y="132928"/>
                      <a:pt x="667371" y="132866"/>
                    </a:cubicBezTo>
                    <a:lnTo>
                      <a:pt x="664437" y="132866"/>
                    </a:lnTo>
                    <a:cubicBezTo>
                      <a:pt x="646593" y="132866"/>
                      <a:pt x="623117" y="134636"/>
                      <a:pt x="623117" y="134636"/>
                    </a:cubicBezTo>
                    <a:cubicBezTo>
                      <a:pt x="616774" y="135114"/>
                      <a:pt x="608612" y="131232"/>
                      <a:pt x="604984" y="126004"/>
                    </a:cubicBezTo>
                    <a:lnTo>
                      <a:pt x="529820" y="17787"/>
                    </a:lnTo>
                    <a:cubicBezTo>
                      <a:pt x="526192" y="12563"/>
                      <a:pt x="518207" y="9679"/>
                      <a:pt x="512076" y="11376"/>
                    </a:cubicBezTo>
                    <a:lnTo>
                      <a:pt x="393803" y="51272"/>
                    </a:lnTo>
                    <a:cubicBezTo>
                      <a:pt x="387900" y="53647"/>
                      <a:pt x="383478" y="60780"/>
                      <a:pt x="383975" y="67122"/>
                    </a:cubicBezTo>
                    <a:lnTo>
                      <a:pt x="394058" y="195750"/>
                    </a:lnTo>
                    <a:cubicBezTo>
                      <a:pt x="394555" y="202092"/>
                      <a:pt x="390588" y="210104"/>
                      <a:pt x="385244" y="213554"/>
                    </a:cubicBezTo>
                    <a:lnTo>
                      <a:pt x="347641" y="239591"/>
                    </a:lnTo>
                    <a:cubicBezTo>
                      <a:pt x="342532" y="243381"/>
                      <a:pt x="333545" y="244495"/>
                      <a:pt x="327665" y="242062"/>
                    </a:cubicBezTo>
                    <a:lnTo>
                      <a:pt x="205895" y="191647"/>
                    </a:lnTo>
                    <a:cubicBezTo>
                      <a:pt x="200015" y="189215"/>
                      <a:pt x="191725" y="191092"/>
                      <a:pt x="187469" y="195819"/>
                    </a:cubicBezTo>
                    <a:lnTo>
                      <a:pt x="111576" y="289928"/>
                    </a:lnTo>
                    <a:cubicBezTo>
                      <a:pt x="107855" y="295087"/>
                      <a:pt x="107956" y="303453"/>
                      <a:pt x="111804" y="308519"/>
                    </a:cubicBezTo>
                    <a:lnTo>
                      <a:pt x="189455" y="410790"/>
                    </a:lnTo>
                    <a:cubicBezTo>
                      <a:pt x="193302" y="415857"/>
                      <a:pt x="194262" y="424724"/>
                      <a:pt x="191591" y="430500"/>
                    </a:cubicBezTo>
                    <a:lnTo>
                      <a:pt x="170474" y="481053"/>
                    </a:lnTo>
                    <a:cubicBezTo>
                      <a:pt x="168241" y="487010"/>
                      <a:pt x="161290" y="492809"/>
                      <a:pt x="155028" y="493938"/>
                    </a:cubicBezTo>
                    <a:lnTo>
                      <a:pt x="25840" y="517268"/>
                    </a:lnTo>
                    <a:cubicBezTo>
                      <a:pt x="19579" y="518398"/>
                      <a:pt x="13641" y="524462"/>
                      <a:pt x="12639" y="530747"/>
                    </a:cubicBezTo>
                    <a:cubicBezTo>
                      <a:pt x="12639" y="530747"/>
                      <a:pt x="0" y="610190"/>
                      <a:pt x="0" y="657612"/>
                    </a:cubicBezTo>
                    <a:lnTo>
                      <a:pt x="0" y="657867"/>
                    </a:lnTo>
                    <a:cubicBezTo>
                      <a:pt x="4" y="658148"/>
                      <a:pt x="4900" y="660161"/>
                      <a:pt x="10873" y="662343"/>
                    </a:cubicBezTo>
                    <a:lnTo>
                      <a:pt x="131432" y="706377"/>
                    </a:lnTo>
                    <a:cubicBezTo>
                      <a:pt x="137408" y="708559"/>
                      <a:pt x="143030" y="715499"/>
                      <a:pt x="143928" y="721795"/>
                    </a:cubicBezTo>
                    <a:lnTo>
                      <a:pt x="155229" y="783413"/>
                    </a:lnTo>
                    <a:cubicBezTo>
                      <a:pt x="156640" y="789617"/>
                      <a:pt x="153983" y="798238"/>
                      <a:pt x="149330" y="802575"/>
                    </a:cubicBezTo>
                    <a:lnTo>
                      <a:pt x="53843" y="891503"/>
                    </a:lnTo>
                    <a:cubicBezTo>
                      <a:pt x="49189" y="895840"/>
                      <a:pt x="47527" y="904126"/>
                      <a:pt x="50153" y="909920"/>
                    </a:cubicBezTo>
                    <a:lnTo>
                      <a:pt x="102230" y="1010888"/>
                    </a:lnTo>
                    <a:cubicBezTo>
                      <a:pt x="105438" y="1016382"/>
                      <a:pt x="113141" y="1019737"/>
                      <a:pt x="119349" y="1018341"/>
                    </a:cubicBezTo>
                    <a:lnTo>
                      <a:pt x="245113" y="990084"/>
                    </a:lnTo>
                    <a:cubicBezTo>
                      <a:pt x="251321" y="988688"/>
                      <a:pt x="259842" y="991449"/>
                      <a:pt x="264052" y="996218"/>
                    </a:cubicBezTo>
                    <a:lnTo>
                      <a:pt x="310411" y="1044423"/>
                    </a:lnTo>
                    <a:cubicBezTo>
                      <a:pt x="315011" y="1048819"/>
                      <a:pt x="317490" y="1057455"/>
                      <a:pt x="315917" y="1063620"/>
                    </a:cubicBezTo>
                    <a:lnTo>
                      <a:pt x="283908" y="1189109"/>
                    </a:lnTo>
                    <a:cubicBezTo>
                      <a:pt x="282335" y="1195274"/>
                      <a:pt x="285447" y="1203105"/>
                      <a:pt x="290821" y="1206509"/>
                    </a:cubicBezTo>
                    <a:lnTo>
                      <a:pt x="388999" y="1261835"/>
                    </a:lnTo>
                    <a:cubicBezTo>
                      <a:pt x="394694" y="1264673"/>
                      <a:pt x="403006" y="1263289"/>
                      <a:pt x="407475" y="1258763"/>
                    </a:cubicBezTo>
                    <a:lnTo>
                      <a:pt x="498543" y="1166446"/>
                    </a:lnTo>
                    <a:cubicBezTo>
                      <a:pt x="503012" y="1161916"/>
                      <a:pt x="511695" y="1159564"/>
                      <a:pt x="517837" y="1161215"/>
                    </a:cubicBezTo>
                    <a:lnTo>
                      <a:pt x="582591" y="1175607"/>
                    </a:lnTo>
                    <a:cubicBezTo>
                      <a:pt x="588852" y="1176725"/>
                      <a:pt x="595623" y="1182578"/>
                      <a:pt x="597631" y="1188616"/>
                    </a:cubicBezTo>
                    <a:lnTo>
                      <a:pt x="638265" y="1310639"/>
                    </a:lnTo>
                    <a:cubicBezTo>
                      <a:pt x="640274" y="1316672"/>
                      <a:pt x="647121" y="1321758"/>
                      <a:pt x="653483" y="1321939"/>
                    </a:cubicBezTo>
                    <a:cubicBezTo>
                      <a:pt x="653483" y="1321939"/>
                      <a:pt x="656891" y="1322035"/>
                      <a:pt x="664425" y="1322035"/>
                    </a:cubicBezTo>
                    <a:cubicBezTo>
                      <a:pt x="703486" y="1322035"/>
                      <a:pt x="767488" y="1313669"/>
                      <a:pt x="767488" y="1313669"/>
                    </a:cubicBezTo>
                    <a:cubicBezTo>
                      <a:pt x="773796" y="1312844"/>
                      <a:pt x="780030" y="1307076"/>
                      <a:pt x="781337" y="1300849"/>
                    </a:cubicBezTo>
                    <a:lnTo>
                      <a:pt x="808234" y="1173024"/>
                    </a:lnTo>
                    <a:cubicBezTo>
                      <a:pt x="809545" y="1166797"/>
                      <a:pt x="815552" y="1160054"/>
                      <a:pt x="821586" y="1158038"/>
                    </a:cubicBezTo>
                    <a:lnTo>
                      <a:pt x="878555" y="1136439"/>
                    </a:lnTo>
                    <a:cubicBezTo>
                      <a:pt x="884408" y="1133941"/>
                      <a:pt x="893245" y="1135163"/>
                      <a:pt x="898199" y="1139153"/>
                    </a:cubicBezTo>
                    <a:lnTo>
                      <a:pt x="998136" y="1219660"/>
                    </a:lnTo>
                    <a:cubicBezTo>
                      <a:pt x="1003090" y="1223651"/>
                      <a:pt x="1011449" y="1223994"/>
                      <a:pt x="1016712" y="1220420"/>
                    </a:cubicBezTo>
                    <a:lnTo>
                      <a:pt x="1110525" y="1149278"/>
                    </a:lnTo>
                    <a:cubicBezTo>
                      <a:pt x="1115383" y="1145168"/>
                      <a:pt x="1117504" y="1136944"/>
                      <a:pt x="1115241" y="1130999"/>
                    </a:cubicBezTo>
                    <a:lnTo>
                      <a:pt x="1068457" y="1008135"/>
                    </a:lnTo>
                    <a:cubicBezTo>
                      <a:pt x="1066194" y="1002190"/>
                      <a:pt x="1067570" y="993242"/>
                      <a:pt x="1071515" y="988253"/>
                    </a:cubicBezTo>
                    <a:lnTo>
                      <a:pt x="1102486" y="946035"/>
                    </a:lnTo>
                    <a:cubicBezTo>
                      <a:pt x="1106064" y="940776"/>
                      <a:pt x="1114165" y="937025"/>
                      <a:pt x="1120492" y="937707"/>
                    </a:cubicBezTo>
                    <a:lnTo>
                      <a:pt x="1248354" y="951433"/>
                    </a:lnTo>
                    <a:cubicBezTo>
                      <a:pt x="1254681" y="952111"/>
                      <a:pt x="1261914" y="947885"/>
                      <a:pt x="1264432" y="942044"/>
                    </a:cubicBezTo>
                    <a:lnTo>
                      <a:pt x="1306315" y="827513"/>
                    </a:lnTo>
                    <a:cubicBezTo>
                      <a:pt x="1308173" y="821429"/>
                      <a:pt x="1305509" y="813359"/>
                      <a:pt x="1300389" y="809585"/>
                    </a:cubicBezTo>
                    <a:lnTo>
                      <a:pt x="1194276" y="731276"/>
                    </a:lnTo>
                    <a:cubicBezTo>
                      <a:pt x="1189156" y="727497"/>
                      <a:pt x="1185462" y="719227"/>
                      <a:pt x="1186067" y="712893"/>
                    </a:cubicBezTo>
                    <a:lnTo>
                      <a:pt x="1188820" y="669341"/>
                    </a:lnTo>
                    <a:close/>
                    <a:moveTo>
                      <a:pt x="662729" y="1047300"/>
                    </a:moveTo>
                    <a:cubicBezTo>
                      <a:pt x="448880" y="1047300"/>
                      <a:pt x="275515" y="873945"/>
                      <a:pt x="275515" y="660091"/>
                    </a:cubicBezTo>
                    <a:cubicBezTo>
                      <a:pt x="275515" y="446242"/>
                      <a:pt x="448872" y="272883"/>
                      <a:pt x="662729" y="272883"/>
                    </a:cubicBezTo>
                    <a:cubicBezTo>
                      <a:pt x="876585" y="272883"/>
                      <a:pt x="1049943" y="446238"/>
                      <a:pt x="1049943" y="660091"/>
                    </a:cubicBezTo>
                    <a:cubicBezTo>
                      <a:pt x="1049943" y="873945"/>
                      <a:pt x="876585" y="1047300"/>
                      <a:pt x="662729" y="1047300"/>
                    </a:cubicBezTo>
                    <a:close/>
                  </a:path>
                </a:pathLst>
              </a:custGeom>
              <a:solidFill>
                <a:srgbClr val="E26064"/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F3F928D-77E3-9777-A5CA-3BD66AADC921}"/>
              </a:ext>
            </a:extLst>
          </p:cNvPr>
          <p:cNvSpPr txBox="1"/>
          <p:nvPr/>
        </p:nvSpPr>
        <p:spPr>
          <a:xfrm>
            <a:off x="3652188" y="717290"/>
            <a:ext cx="2068684" cy="1920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tabLst>
                <a:tab pos="180975" algn="l"/>
              </a:tabLst>
            </a:pPr>
            <a:r>
              <a:rPr lang="fr-FR" sz="800" b="1" kern="1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Création des tables (extrait)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0E3A884-34D4-39F4-2CF3-3C7BCAE8AEC5}"/>
              </a:ext>
            </a:extLst>
          </p:cNvPr>
          <p:cNvGrpSpPr/>
          <p:nvPr/>
        </p:nvGrpSpPr>
        <p:grpSpPr>
          <a:xfrm>
            <a:off x="6358080" y="1529796"/>
            <a:ext cx="2557318" cy="2414057"/>
            <a:chOff x="3651335" y="1223243"/>
            <a:chExt cx="2557318" cy="2414057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BFCC2250-86DC-244F-F42C-69557EF71385}"/>
                </a:ext>
              </a:extLst>
            </p:cNvPr>
            <p:cNvSpPr txBox="1"/>
            <p:nvPr/>
          </p:nvSpPr>
          <p:spPr>
            <a:xfrm>
              <a:off x="3651335" y="1223243"/>
              <a:ext cx="2557318" cy="24140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i="1" dirty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-- Import des données</a:t>
              </a:r>
              <a:br>
                <a:rPr lang="fr-FR" sz="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fr-FR" sz="6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COPY</a:t>
              </a: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fr-FR" sz="6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region</a:t>
              </a:r>
              <a:r>
                <a:rPr lang="fr-FR" sz="6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FROM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'C:\</a:t>
              </a:r>
              <a:r>
                <a:rPr lang="fr-FR" sz="600" dirty="0" err="1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Users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\LENOVO\Desktop\Data\region.csv'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delimiter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';'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csv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header</a:t>
              </a:r>
              <a:r>
                <a:rPr lang="fr-FR" sz="6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C0C0C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COPY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departement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FROM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'C:\</a:t>
              </a:r>
              <a:r>
                <a:rPr lang="fr-FR" sz="600" dirty="0" err="1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Users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\LENOVO\Desktop\Data\departement.csv'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delimiter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';'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csv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header</a:t>
              </a:r>
              <a:r>
                <a:rPr lang="fr-FR" sz="6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C0C0C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COPY</a:t>
              </a: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commune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FROM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'C:\</a:t>
              </a:r>
              <a:r>
                <a:rPr lang="fr-FR" sz="600" dirty="0" err="1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Users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\LENOVO\Desktop\Data\commune.csv'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delimiter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';'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csv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header</a:t>
              </a:r>
              <a:r>
                <a:rPr lang="fr-FR" sz="6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COPY</a:t>
              </a: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bien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FROM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'C:\</a:t>
              </a:r>
              <a:r>
                <a:rPr lang="fr-FR" sz="600" dirty="0" err="1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Users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\LENOVO\Desktop\Data\bien.csv'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delimiter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';'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csv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header</a:t>
              </a:r>
              <a:r>
                <a:rPr lang="fr-FR" sz="6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COPY</a:t>
              </a: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vente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FROM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'C:\</a:t>
              </a:r>
              <a:r>
                <a:rPr lang="fr-FR" sz="600" dirty="0" err="1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Users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\LENOVO\Desktop\Data\vente.csv'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delimiter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';'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6000"/>
                </a:lnSpc>
                <a:tabLst>
                  <a:tab pos="180975" algn="l"/>
                  <a:tab pos="180975" algn="l"/>
                </a:tabLst>
              </a:pP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csv</a:t>
              </a:r>
              <a:r>
                <a:rPr lang="fr-FR" sz="6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 </a:t>
              </a:r>
              <a:r>
                <a:rPr lang="fr-FR" sz="6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header</a:t>
              </a:r>
              <a:r>
                <a:rPr lang="fr-FR" sz="6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fr-FR" sz="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869E23-3493-5A8E-DCB9-6E4DE993ED08}"/>
                </a:ext>
              </a:extLst>
            </p:cNvPr>
            <p:cNvSpPr/>
            <p:nvPr/>
          </p:nvSpPr>
          <p:spPr>
            <a:xfrm>
              <a:off x="5753772" y="3029711"/>
              <a:ext cx="454881" cy="208115"/>
            </a:xfrm>
            <a:prstGeom prst="rect">
              <a:avLst/>
            </a:prstGeom>
            <a:solidFill>
              <a:srgbClr val="00206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300"/>
                </a:spcAft>
              </a:pPr>
              <a:r>
                <a:rPr lang="fr-FR" sz="900" dirty="0"/>
                <a:t>Bien</a:t>
              </a:r>
              <a:endParaRPr lang="fr-FR" sz="8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8195BE-F355-9971-1D20-BF24EB02B465}"/>
                </a:ext>
              </a:extLst>
            </p:cNvPr>
            <p:cNvSpPr/>
            <p:nvPr/>
          </p:nvSpPr>
          <p:spPr>
            <a:xfrm>
              <a:off x="5459958" y="2571750"/>
              <a:ext cx="748695" cy="208114"/>
            </a:xfrm>
            <a:prstGeom prst="rect">
              <a:avLst/>
            </a:prstGeom>
            <a:solidFill>
              <a:srgbClr val="7030A0"/>
            </a:solidFill>
            <a:ln w="9525"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300"/>
                </a:spcAft>
              </a:pPr>
              <a:r>
                <a:rPr lang="fr-FR" sz="900" dirty="0"/>
                <a:t>Commune</a:t>
              </a:r>
              <a:endParaRPr lang="fr-FR" sz="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CCC4C5-3B97-E095-E3BE-278BD90ED741}"/>
                </a:ext>
              </a:extLst>
            </p:cNvPr>
            <p:cNvSpPr/>
            <p:nvPr/>
          </p:nvSpPr>
          <p:spPr>
            <a:xfrm>
              <a:off x="5620063" y="1583230"/>
              <a:ext cx="588590" cy="208115"/>
            </a:xfrm>
            <a:prstGeom prst="rect">
              <a:avLst/>
            </a:prstGeom>
            <a:solidFill>
              <a:srgbClr val="81241D"/>
            </a:solidFill>
            <a:ln w="9525">
              <a:solidFill>
                <a:srgbClr val="39100D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300"/>
                </a:spcAft>
              </a:pPr>
              <a:r>
                <a:rPr lang="fr-FR" sz="900" dirty="0"/>
                <a:t>Région</a:t>
              </a:r>
              <a:endParaRPr lang="fr-FR" sz="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9EE084-3D99-FB02-723F-754BF64648AC}"/>
                </a:ext>
              </a:extLst>
            </p:cNvPr>
            <p:cNvSpPr/>
            <p:nvPr/>
          </p:nvSpPr>
          <p:spPr>
            <a:xfrm>
              <a:off x="5329057" y="2074012"/>
              <a:ext cx="879596" cy="20811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rgbClr val="3A2C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300"/>
                </a:spcAft>
              </a:pPr>
              <a:r>
                <a:rPr lang="fr-FR" sz="900" dirty="0"/>
                <a:t>Département</a:t>
              </a:r>
              <a:endParaRPr lang="fr-FR" sz="7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F9A47-9E32-E4A1-486F-B5AF3EF8B38C}"/>
                </a:ext>
              </a:extLst>
            </p:cNvPr>
            <p:cNvSpPr/>
            <p:nvPr/>
          </p:nvSpPr>
          <p:spPr>
            <a:xfrm>
              <a:off x="5686801" y="3429185"/>
              <a:ext cx="521852" cy="208115"/>
            </a:xfrm>
            <a:prstGeom prst="rect">
              <a:avLst/>
            </a:prstGeom>
            <a:ln w="12700"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300"/>
                </a:spcAft>
              </a:pPr>
              <a:r>
                <a:rPr lang="fr-FR" sz="900" dirty="0"/>
                <a:t>Vente</a:t>
              </a:r>
              <a:endParaRPr lang="fr-FR" sz="700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532828CD-3FF1-221F-5468-26C27A7FAAFB}"/>
              </a:ext>
            </a:extLst>
          </p:cNvPr>
          <p:cNvGrpSpPr/>
          <p:nvPr/>
        </p:nvGrpSpPr>
        <p:grpSpPr>
          <a:xfrm>
            <a:off x="2997107" y="943545"/>
            <a:ext cx="3245618" cy="3686931"/>
            <a:chOff x="177032" y="1151768"/>
            <a:chExt cx="3245618" cy="3686931"/>
          </a:xfrm>
        </p:grpSpPr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F6F4A9F8-9EC6-9508-0975-816F76D871F0}"/>
                </a:ext>
              </a:extLst>
            </p:cNvPr>
            <p:cNvSpPr txBox="1"/>
            <p:nvPr/>
          </p:nvSpPr>
          <p:spPr>
            <a:xfrm>
              <a:off x="177032" y="1151768"/>
              <a:ext cx="3245618" cy="3686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r>
                <a:rPr lang="fr-FR" sz="600" i="1" dirty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-- Création des tables</a:t>
              </a:r>
              <a:endParaRPr lang="fr-FR" sz="6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TABLE IF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EXISTS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fr-FR" sz="600" kern="100" dirty="0" err="1">
                  <a:solidFill>
                    <a:srgbClr val="C0C0C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bien</a:t>
              </a:r>
              <a: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b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id_bien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SERIAL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no_voie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INTEGER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"BTQ"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"CHAR"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type_voie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character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VARYING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COLLATE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pg_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catalog</a:t>
              </a:r>
              <a:r>
                <a:rPr lang="fr-FR" sz="600" kern="100" dirty="0">
                  <a:solidFill>
                    <a:srgbClr val="C0C0C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"default"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character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VARYING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100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COLLATE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pg_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catalog</a:t>
              </a:r>
              <a:r>
                <a:rPr lang="fr-FR" sz="600" kern="100" dirty="0">
                  <a:solidFill>
                    <a:srgbClr val="C0C0C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"default"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code_dep_code_com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character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VARYING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COLLATE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pg_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catalog</a:t>
              </a:r>
              <a:r>
                <a:rPr lang="fr-FR" sz="600" kern="100" dirty="0">
                  <a:solidFill>
                    <a:srgbClr val="C0C0C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"default"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type_local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character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VARYING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20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COLLATE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pg_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catalog</a:t>
              </a:r>
              <a:r>
                <a:rPr lang="fr-FR" sz="600" kern="100" dirty="0">
                  <a:solidFill>
                    <a:srgbClr val="C0C0C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"default"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surface_carrez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numeric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surface_bati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  </a:t>
              </a:r>
              <a:r>
                <a:rPr lang="fr-FR" sz="600" kern="100" dirty="0">
                  <a:solidFill>
                    <a:srgbClr val="0000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INTEGER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nb_pieces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     </a:t>
              </a:r>
              <a:r>
                <a:rPr lang="fr-FR" sz="600" kern="100" dirty="0">
                  <a:solidFill>
                    <a:srgbClr val="0000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INTEGER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KEY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id_bien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b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           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endParaRPr lang="fr-FR" sz="600" kern="100" dirty="0">
                <a:solidFill>
                  <a:srgbClr val="0D0D0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TABLE IF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EXISTS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fr-FR" sz="600" kern="100" dirty="0" err="1">
                  <a:solidFill>
                    <a:srgbClr val="C0C0C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vente</a:t>
              </a:r>
              <a: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b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id_vente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SERIAL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prix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NUMERIC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0000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DATE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id_bien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INTEGER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  <a:b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KEY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id_vente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b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           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endParaRPr lang="fr-FR" sz="600" kern="100" dirty="0">
                <a:solidFill>
                  <a:srgbClr val="0D0D0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ALTER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TABLE IF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EXISTS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fr-FR" sz="600" kern="100" dirty="0" err="1">
                  <a:solidFill>
                    <a:srgbClr val="C0C0C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bien</a:t>
              </a:r>
              <a:endParaRPr lang="fr-FR" sz="600" kern="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CONSTRAINT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bien_Code_dep_code_com_fkey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FOREIGN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KEY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code_dep_code_com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REFERENCES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fr-FR" sz="600" kern="100" dirty="0" err="1">
                  <a:solidFill>
                    <a:srgbClr val="C0C0C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commune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code_dep_code_com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match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simple</a:t>
              </a:r>
              <a:b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ON</a:t>
              </a:r>
              <a:r>
                <a:rPr lang="fr-FR" sz="600" kern="1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UPDATE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</a:t>
              </a:r>
              <a:b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ON</a:t>
              </a:r>
              <a:r>
                <a:rPr lang="fr-FR" sz="600" kern="1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DELETE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valid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endParaRPr lang="fr-FR" sz="600" kern="100" dirty="0">
                <a:solidFill>
                  <a:srgbClr val="0D0D0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ALTER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TABLE IF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EXISTS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fr-FR" sz="600" kern="100" dirty="0" err="1">
                  <a:solidFill>
                    <a:srgbClr val="C0C0C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vente</a:t>
              </a:r>
              <a:endParaRPr lang="fr-FR" sz="600" kern="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FOREIGN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KEY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id_bien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REFERENCES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fr-FR" sz="600" kern="100" dirty="0" err="1">
                  <a:solidFill>
                    <a:srgbClr val="C0C0C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bien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id_bien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match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simple</a:t>
              </a:r>
              <a:b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ON</a:t>
              </a:r>
              <a:r>
                <a:rPr lang="fr-FR" sz="600" kern="1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UPDATE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</a:t>
              </a:r>
              <a:b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ON DELETE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</a:t>
              </a:r>
              <a:r>
                <a:rPr lang="fr-FR" sz="600" kern="1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fr-FR" sz="600" kern="100" dirty="0" err="1">
                  <a:solidFill>
                    <a:srgbClr val="800000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valid</a:t>
              </a:r>
              <a:r>
                <a:rPr lang="fr-FR" sz="600" kern="100" dirty="0">
                  <a:solidFill>
                    <a:srgbClr val="0D0D0D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fr-FR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FA2684-5DA6-0810-26DB-CF989EE322B6}"/>
                </a:ext>
              </a:extLst>
            </p:cNvPr>
            <p:cNvSpPr/>
            <p:nvPr/>
          </p:nvSpPr>
          <p:spPr>
            <a:xfrm>
              <a:off x="2900797" y="2769239"/>
              <a:ext cx="521852" cy="208115"/>
            </a:xfrm>
            <a:prstGeom prst="rect">
              <a:avLst/>
            </a:prstGeom>
            <a:ln w="12700"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300"/>
                </a:spcAft>
              </a:pPr>
              <a:r>
                <a:rPr lang="fr-FR" sz="900" dirty="0"/>
                <a:t>Vente</a:t>
              </a:r>
              <a:endParaRPr lang="fr-FR" sz="7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3F9D21-E8D7-75B1-7189-6ADDC56020CC}"/>
                </a:ext>
              </a:extLst>
            </p:cNvPr>
            <p:cNvSpPr/>
            <p:nvPr/>
          </p:nvSpPr>
          <p:spPr>
            <a:xfrm>
              <a:off x="2967768" y="1308728"/>
              <a:ext cx="454881" cy="208115"/>
            </a:xfrm>
            <a:prstGeom prst="rect">
              <a:avLst/>
            </a:prstGeom>
            <a:solidFill>
              <a:srgbClr val="00206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300"/>
                </a:spcAft>
              </a:pPr>
              <a:r>
                <a:rPr lang="fr-FR" sz="900" dirty="0"/>
                <a:t>Bien</a:t>
              </a:r>
              <a:endParaRPr lang="fr-FR" sz="8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794C63-8135-4583-C6B1-1D00E02CC69A}"/>
                </a:ext>
              </a:extLst>
            </p:cNvPr>
            <p:cNvSpPr/>
            <p:nvPr/>
          </p:nvSpPr>
          <p:spPr>
            <a:xfrm>
              <a:off x="2967768" y="3887284"/>
              <a:ext cx="454881" cy="208115"/>
            </a:xfrm>
            <a:prstGeom prst="rect">
              <a:avLst/>
            </a:prstGeom>
            <a:solidFill>
              <a:srgbClr val="002060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300"/>
                </a:spcAft>
              </a:pPr>
              <a:r>
                <a:rPr lang="fr-FR" sz="900" dirty="0"/>
                <a:t>Bien</a:t>
              </a:r>
              <a:endParaRPr lang="fr-FR" sz="8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BF4BE1-3712-7FEC-D8A7-F871DAC5E15F}"/>
                </a:ext>
              </a:extLst>
            </p:cNvPr>
            <p:cNvSpPr/>
            <p:nvPr/>
          </p:nvSpPr>
          <p:spPr>
            <a:xfrm>
              <a:off x="2900797" y="4484135"/>
              <a:ext cx="521852" cy="208115"/>
            </a:xfrm>
            <a:prstGeom prst="rect">
              <a:avLst/>
            </a:prstGeom>
            <a:ln w="12700"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300"/>
                </a:spcAft>
              </a:pPr>
              <a:r>
                <a:rPr lang="fr-FR" sz="900" dirty="0"/>
                <a:t>Vente</a:t>
              </a:r>
              <a:endParaRPr lang="fr-FR" sz="700" dirty="0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BF03916B-B2F2-6001-B537-63D53B56F05C}"/>
              </a:ext>
            </a:extLst>
          </p:cNvPr>
          <p:cNvSpPr txBox="1"/>
          <p:nvPr/>
        </p:nvSpPr>
        <p:spPr>
          <a:xfrm>
            <a:off x="6764478" y="1303540"/>
            <a:ext cx="1744522" cy="192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tabLst>
                <a:tab pos="180975" algn="l"/>
              </a:tabLst>
            </a:pPr>
            <a:r>
              <a:rPr lang="fr-FR" sz="800" b="1" kern="100" dirty="0">
                <a:solidFill>
                  <a:schemeClr val="tx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800" b="1" kern="1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Importation des données</a:t>
            </a:r>
          </a:p>
        </p:txBody>
      </p:sp>
      <p:sp>
        <p:nvSpPr>
          <p:cNvPr id="26" name="Google Shape;276;p35">
            <a:extLst>
              <a:ext uri="{FF2B5EF4-FFF2-40B4-BE49-F238E27FC236}">
                <a16:creationId xmlns:a16="http://schemas.microsoft.com/office/drawing/2014/main" id="{E8529689-32AA-8419-8BF5-C086676750C0}"/>
              </a:ext>
            </a:extLst>
          </p:cNvPr>
          <p:cNvSpPr txBox="1">
            <a:spLocks/>
          </p:cNvSpPr>
          <p:nvPr/>
        </p:nvSpPr>
        <p:spPr>
          <a:xfrm>
            <a:off x="389008" y="156772"/>
            <a:ext cx="7478642" cy="42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700" b="0" dirty="0"/>
              <a:t>4. Implémentation et chargement de la base de données (1/2)</a:t>
            </a:r>
          </a:p>
        </p:txBody>
      </p:sp>
      <p:pic>
        <p:nvPicPr>
          <p:cNvPr id="2050" name="Picture 2" descr="PostgreSQL Elephant Logo">
            <a:extLst>
              <a:ext uri="{FF2B5EF4-FFF2-40B4-BE49-F238E27FC236}">
                <a16:creationId xmlns:a16="http://schemas.microsoft.com/office/drawing/2014/main" id="{7E098284-B613-AA09-EF16-EC3A48405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5749" y="1008835"/>
            <a:ext cx="390919" cy="40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>
            <a:extLst>
              <a:ext uri="{FF2B5EF4-FFF2-40B4-BE49-F238E27FC236}">
                <a16:creationId xmlns:a16="http://schemas.microsoft.com/office/drawing/2014/main" id="{1E3C7CE2-FC02-BE5A-2186-17776FCF409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119" y="3151241"/>
            <a:ext cx="6121755" cy="1616023"/>
          </a:xfrm>
          <a:prstGeom prst="rect">
            <a:avLst/>
          </a:prstGeom>
          <a:ln w="12700">
            <a:solidFill>
              <a:schemeClr val="tx1">
                <a:lumMod val="75000"/>
              </a:schemeClr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354883A-E558-7455-68BC-8CCDE9BA2F3E}"/>
              </a:ext>
            </a:extLst>
          </p:cNvPr>
          <p:cNvSpPr/>
          <p:nvPr/>
        </p:nvSpPr>
        <p:spPr>
          <a:xfrm>
            <a:off x="3112555" y="2927988"/>
            <a:ext cx="454881" cy="208115"/>
          </a:xfrm>
          <a:prstGeom prst="rect">
            <a:avLst/>
          </a:prstGeom>
          <a:solidFill>
            <a:srgbClr val="00206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300"/>
              </a:spcAft>
            </a:pPr>
            <a:r>
              <a:rPr lang="fr-FR" sz="900" dirty="0"/>
              <a:t>Bien</a:t>
            </a:r>
            <a:endParaRPr lang="fr-FR" sz="800" dirty="0"/>
          </a:p>
        </p:txBody>
      </p:sp>
      <p:sp>
        <p:nvSpPr>
          <p:cNvPr id="2" name="Google Shape;276;p35">
            <a:extLst>
              <a:ext uri="{FF2B5EF4-FFF2-40B4-BE49-F238E27FC236}">
                <a16:creationId xmlns:a16="http://schemas.microsoft.com/office/drawing/2014/main" id="{868AFF68-283F-5422-1D44-EE51F34E85AC}"/>
              </a:ext>
            </a:extLst>
          </p:cNvPr>
          <p:cNvSpPr txBox="1">
            <a:spLocks/>
          </p:cNvSpPr>
          <p:nvPr/>
        </p:nvSpPr>
        <p:spPr>
          <a:xfrm>
            <a:off x="389008" y="156772"/>
            <a:ext cx="7478642" cy="42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ctr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700" b="0" dirty="0"/>
              <a:t>4. Implémentation et chargement de la base de données (2/2)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D6A72FF1-580E-AAC2-42EB-26FB5FADF48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805" y="3151241"/>
            <a:ext cx="1970008" cy="1616022"/>
          </a:xfrm>
          <a:prstGeom prst="rect">
            <a:avLst/>
          </a:prstGeom>
          <a:ln w="12700">
            <a:solidFill>
              <a:schemeClr val="tx1">
                <a:lumMod val="75000"/>
              </a:schemeClr>
            </a:solidFill>
          </a:ln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8E84085A-0CD5-D575-068A-87EB84A1B1F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9838" y="1263322"/>
            <a:ext cx="3687975" cy="1616022"/>
          </a:xfrm>
          <a:prstGeom prst="rect">
            <a:avLst/>
          </a:prstGeom>
          <a:ln w="12700">
            <a:solidFill>
              <a:schemeClr val="tx1">
                <a:lumMod val="75000"/>
              </a:schemeClr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18C5E30E-0B80-4D7F-62B2-8B69E52BC5E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5950" y="1265301"/>
            <a:ext cx="2792689" cy="1616022"/>
          </a:xfrm>
          <a:prstGeom prst="rect">
            <a:avLst/>
          </a:prstGeom>
          <a:ln w="12700">
            <a:solidFill>
              <a:schemeClr val="tx1">
                <a:lumMod val="75000"/>
              </a:schemeClr>
            </a:solidFill>
          </a:ln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55FD7DB6-3B9C-706A-4D1F-EFFCF1215BC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119" y="1263322"/>
            <a:ext cx="1595631" cy="1616022"/>
          </a:xfrm>
          <a:prstGeom prst="rect">
            <a:avLst/>
          </a:prstGeom>
          <a:ln w="12700">
            <a:solidFill>
              <a:schemeClr val="tx1">
                <a:lumMod val="75000"/>
              </a:schemeClr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D13929B-98CC-040F-CFCF-32A1786152F4}"/>
              </a:ext>
            </a:extLst>
          </p:cNvPr>
          <p:cNvSpPr/>
          <p:nvPr/>
        </p:nvSpPr>
        <p:spPr>
          <a:xfrm>
            <a:off x="6419477" y="1041104"/>
            <a:ext cx="748695" cy="208115"/>
          </a:xfrm>
          <a:prstGeom prst="rect">
            <a:avLst/>
          </a:prstGeom>
          <a:solidFill>
            <a:srgbClr val="7030A0"/>
          </a:solidFill>
          <a:ln w="9525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300"/>
              </a:spcAft>
            </a:pPr>
            <a:r>
              <a:rPr lang="fr-FR" sz="900" dirty="0"/>
              <a:t>Commune</a:t>
            </a:r>
            <a:endParaRPr lang="fr-FR" sz="7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46F505-2C33-E879-38AC-BE456F10E3CA}"/>
              </a:ext>
            </a:extLst>
          </p:cNvPr>
          <p:cNvSpPr/>
          <p:nvPr/>
        </p:nvSpPr>
        <p:spPr>
          <a:xfrm>
            <a:off x="782639" y="1048160"/>
            <a:ext cx="588590" cy="208113"/>
          </a:xfrm>
          <a:prstGeom prst="rect">
            <a:avLst/>
          </a:prstGeom>
          <a:solidFill>
            <a:srgbClr val="81241D"/>
          </a:solidFill>
          <a:ln w="9525">
            <a:solidFill>
              <a:srgbClr val="39100D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300"/>
              </a:spcAft>
            </a:pPr>
            <a:r>
              <a:rPr lang="fr-FR" sz="900" dirty="0"/>
              <a:t>Région</a:t>
            </a:r>
            <a:endParaRPr lang="fr-FR" sz="7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FE2EFF-00A1-F453-E3C8-252ABAE85B86}"/>
              </a:ext>
            </a:extLst>
          </p:cNvPr>
          <p:cNvSpPr/>
          <p:nvPr/>
        </p:nvSpPr>
        <p:spPr>
          <a:xfrm>
            <a:off x="2972496" y="1041104"/>
            <a:ext cx="879596" cy="20811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3A2C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300"/>
              </a:spcAft>
            </a:pPr>
            <a:r>
              <a:rPr lang="fr-FR" sz="900" dirty="0"/>
              <a:t>Département</a:t>
            </a:r>
            <a:endParaRPr lang="fr-FR" sz="7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37BCE3-E440-0657-AB35-1813769E7D6A}"/>
              </a:ext>
            </a:extLst>
          </p:cNvPr>
          <p:cNvSpPr/>
          <p:nvPr/>
        </p:nvSpPr>
        <p:spPr>
          <a:xfrm>
            <a:off x="7391883" y="2933839"/>
            <a:ext cx="521852" cy="208115"/>
          </a:xfrm>
          <a:prstGeom prst="rect">
            <a:avLst/>
          </a:prstGeom>
          <a:ln w="127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300"/>
              </a:spcAft>
            </a:pPr>
            <a:r>
              <a:rPr lang="fr-FR" sz="900" dirty="0"/>
              <a:t>Vente</a:t>
            </a:r>
            <a:endParaRPr lang="fr-FR" sz="700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AFAD3DB-CA77-1677-E1F1-4758382670FF}"/>
              </a:ext>
            </a:extLst>
          </p:cNvPr>
          <p:cNvGrpSpPr/>
          <p:nvPr/>
        </p:nvGrpSpPr>
        <p:grpSpPr>
          <a:xfrm>
            <a:off x="279119" y="589168"/>
            <a:ext cx="1816381" cy="372116"/>
            <a:chOff x="4077999" y="3226495"/>
            <a:chExt cx="1816381" cy="372116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558E6042-BBC2-3B53-5716-59C445DB6A58}"/>
                </a:ext>
              </a:extLst>
            </p:cNvPr>
            <p:cNvSpPr txBox="1"/>
            <p:nvPr/>
          </p:nvSpPr>
          <p:spPr>
            <a:xfrm>
              <a:off x="4119319" y="3255445"/>
              <a:ext cx="1775061" cy="3431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E26064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1950" algn="l">
                <a:lnSpc>
                  <a:spcPct val="107000"/>
                </a:lnSpc>
                <a:tabLst>
                  <a:tab pos="180975" algn="l"/>
                  <a:tab pos="361950" algn="l"/>
                </a:tabLst>
              </a:pPr>
              <a:r>
                <a:rPr lang="fr-FR" sz="800" kern="100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Aperçu des tables</a:t>
              </a:r>
            </a:p>
            <a:p>
              <a:pPr marL="361950" algn="l">
                <a:lnSpc>
                  <a:spcPct val="107000"/>
                </a:lnSpc>
                <a:tabLst>
                  <a:tab pos="180975" algn="l"/>
                  <a:tab pos="361950" algn="l"/>
                </a:tabLst>
              </a:pPr>
              <a:r>
                <a:rPr lang="fr-FR" sz="800" kern="100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SQL chargées </a:t>
              </a:r>
              <a:endParaRPr lang="fr-FR" sz="800" kern="1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7000"/>
                </a:lnSpc>
                <a:tabLst>
                  <a:tab pos="180975" algn="l"/>
                </a:tabLst>
              </a:pPr>
              <a:endParaRPr lang="fr-FR" sz="800" kern="1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37613682-F1B4-D246-B3F4-44A5C9524A89}"/>
                </a:ext>
              </a:extLst>
            </p:cNvPr>
            <p:cNvGrpSpPr/>
            <p:nvPr/>
          </p:nvGrpSpPr>
          <p:grpSpPr>
            <a:xfrm>
              <a:off x="4077999" y="3226495"/>
              <a:ext cx="350016" cy="343167"/>
              <a:chOff x="2215507" y="655731"/>
              <a:chExt cx="395369" cy="38763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826D54-C10F-EC81-5CDF-FFEFACFF6866}"/>
                  </a:ext>
                </a:extLst>
              </p:cNvPr>
              <p:cNvSpPr/>
              <p:nvPr/>
            </p:nvSpPr>
            <p:spPr>
              <a:xfrm>
                <a:off x="2215507" y="655731"/>
                <a:ext cx="395369" cy="3876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E2606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Graphique 11">
                <a:extLst>
                  <a:ext uri="{FF2B5EF4-FFF2-40B4-BE49-F238E27FC236}">
                    <a16:creationId xmlns:a16="http://schemas.microsoft.com/office/drawing/2014/main" id="{88D9019B-FE89-ACD5-0093-53775FDC8E04}"/>
                  </a:ext>
                </a:extLst>
              </p:cNvPr>
              <p:cNvSpPr/>
              <p:nvPr/>
            </p:nvSpPr>
            <p:spPr>
              <a:xfrm>
                <a:off x="2262181" y="696440"/>
                <a:ext cx="307934" cy="307535"/>
              </a:xfrm>
              <a:custGeom>
                <a:avLst/>
                <a:gdLst>
                  <a:gd name="connsiteX0" fmla="*/ 1188820 w 1323751"/>
                  <a:gd name="connsiteY0" fmla="*/ 669341 h 1322035"/>
                  <a:gd name="connsiteX1" fmla="*/ 1199535 w 1323751"/>
                  <a:gd name="connsiteY1" fmla="*/ 652600 h 1322035"/>
                  <a:gd name="connsiteX2" fmla="*/ 1315078 w 1323751"/>
                  <a:gd name="connsiteY2" fmla="*/ 594740 h 1322035"/>
                  <a:gd name="connsiteX3" fmla="*/ 1323591 w 1323751"/>
                  <a:gd name="connsiteY3" fmla="*/ 578139 h 1322035"/>
                  <a:gd name="connsiteX4" fmla="*/ 1296953 w 1323751"/>
                  <a:gd name="connsiteY4" fmla="*/ 455368 h 1322035"/>
                  <a:gd name="connsiteX5" fmla="*/ 1282310 w 1323751"/>
                  <a:gd name="connsiteY5" fmla="*/ 443477 h 1322035"/>
                  <a:gd name="connsiteX6" fmla="*/ 1150912 w 1323751"/>
                  <a:gd name="connsiteY6" fmla="*/ 434980 h 1322035"/>
                  <a:gd name="connsiteX7" fmla="*/ 1134137 w 1323751"/>
                  <a:gd name="connsiteY7" fmla="*/ 423918 h 1322035"/>
                  <a:gd name="connsiteX8" fmla="*/ 1116270 w 1323751"/>
                  <a:gd name="connsiteY8" fmla="*/ 391066 h 1322035"/>
                  <a:gd name="connsiteX9" fmla="*/ 1116351 w 1323751"/>
                  <a:gd name="connsiteY9" fmla="*/ 371121 h 1322035"/>
                  <a:gd name="connsiteX10" fmla="*/ 1182701 w 1323751"/>
                  <a:gd name="connsiteY10" fmla="*/ 259250 h 1322035"/>
                  <a:gd name="connsiteX11" fmla="*/ 1180982 w 1323751"/>
                  <a:gd name="connsiteY11" fmla="*/ 240601 h 1322035"/>
                  <a:gd name="connsiteX12" fmla="*/ 1091579 w 1323751"/>
                  <a:gd name="connsiteY12" fmla="*/ 149441 h 1322035"/>
                  <a:gd name="connsiteX13" fmla="*/ 1072914 w 1323751"/>
                  <a:gd name="connsiteY13" fmla="*/ 147267 h 1322035"/>
                  <a:gd name="connsiteX14" fmla="*/ 958585 w 1323751"/>
                  <a:gd name="connsiteY14" fmla="*/ 210709 h 1322035"/>
                  <a:gd name="connsiteX15" fmla="*/ 938575 w 1323751"/>
                  <a:gd name="connsiteY15" fmla="*/ 210331 h 1322035"/>
                  <a:gd name="connsiteX16" fmla="*/ 907680 w 1323751"/>
                  <a:gd name="connsiteY16" fmla="*/ 192785 h 1322035"/>
                  <a:gd name="connsiteX17" fmla="*/ 897050 w 1323751"/>
                  <a:gd name="connsiteY17" fmla="*/ 175798 h 1322035"/>
                  <a:gd name="connsiteX18" fmla="*/ 892347 w 1323751"/>
                  <a:gd name="connsiteY18" fmla="*/ 44733 h 1322035"/>
                  <a:gd name="connsiteX19" fmla="*/ 880861 w 1323751"/>
                  <a:gd name="connsiteY19" fmla="*/ 29832 h 1322035"/>
                  <a:gd name="connsiteX20" fmla="*/ 757036 w 1323751"/>
                  <a:gd name="connsiteY20" fmla="*/ 206 h 1322035"/>
                  <a:gd name="connsiteX21" fmla="*/ 740179 w 1323751"/>
                  <a:gd name="connsiteY21" fmla="*/ 8334 h 1322035"/>
                  <a:gd name="connsiteX22" fmla="*/ 678691 w 1323751"/>
                  <a:gd name="connsiteY22" fmla="*/ 122788 h 1322035"/>
                  <a:gd name="connsiteX23" fmla="*/ 667371 w 1323751"/>
                  <a:gd name="connsiteY23" fmla="*/ 132866 h 1322035"/>
                  <a:gd name="connsiteX24" fmla="*/ 664437 w 1323751"/>
                  <a:gd name="connsiteY24" fmla="*/ 132866 h 1322035"/>
                  <a:gd name="connsiteX25" fmla="*/ 623117 w 1323751"/>
                  <a:gd name="connsiteY25" fmla="*/ 134636 h 1322035"/>
                  <a:gd name="connsiteX26" fmla="*/ 604984 w 1323751"/>
                  <a:gd name="connsiteY26" fmla="*/ 126004 h 1322035"/>
                  <a:gd name="connsiteX27" fmla="*/ 529820 w 1323751"/>
                  <a:gd name="connsiteY27" fmla="*/ 17787 h 1322035"/>
                  <a:gd name="connsiteX28" fmla="*/ 512076 w 1323751"/>
                  <a:gd name="connsiteY28" fmla="*/ 11376 h 1322035"/>
                  <a:gd name="connsiteX29" fmla="*/ 393803 w 1323751"/>
                  <a:gd name="connsiteY29" fmla="*/ 51272 h 1322035"/>
                  <a:gd name="connsiteX30" fmla="*/ 383975 w 1323751"/>
                  <a:gd name="connsiteY30" fmla="*/ 67122 h 1322035"/>
                  <a:gd name="connsiteX31" fmla="*/ 394058 w 1323751"/>
                  <a:gd name="connsiteY31" fmla="*/ 195750 h 1322035"/>
                  <a:gd name="connsiteX32" fmla="*/ 385244 w 1323751"/>
                  <a:gd name="connsiteY32" fmla="*/ 213554 h 1322035"/>
                  <a:gd name="connsiteX33" fmla="*/ 347641 w 1323751"/>
                  <a:gd name="connsiteY33" fmla="*/ 239591 h 1322035"/>
                  <a:gd name="connsiteX34" fmla="*/ 327665 w 1323751"/>
                  <a:gd name="connsiteY34" fmla="*/ 242062 h 1322035"/>
                  <a:gd name="connsiteX35" fmla="*/ 205895 w 1323751"/>
                  <a:gd name="connsiteY35" fmla="*/ 191647 h 1322035"/>
                  <a:gd name="connsiteX36" fmla="*/ 187469 w 1323751"/>
                  <a:gd name="connsiteY36" fmla="*/ 195819 h 1322035"/>
                  <a:gd name="connsiteX37" fmla="*/ 111576 w 1323751"/>
                  <a:gd name="connsiteY37" fmla="*/ 289928 h 1322035"/>
                  <a:gd name="connsiteX38" fmla="*/ 111804 w 1323751"/>
                  <a:gd name="connsiteY38" fmla="*/ 308519 h 1322035"/>
                  <a:gd name="connsiteX39" fmla="*/ 189455 w 1323751"/>
                  <a:gd name="connsiteY39" fmla="*/ 410790 h 1322035"/>
                  <a:gd name="connsiteX40" fmla="*/ 191591 w 1323751"/>
                  <a:gd name="connsiteY40" fmla="*/ 430500 h 1322035"/>
                  <a:gd name="connsiteX41" fmla="*/ 170474 w 1323751"/>
                  <a:gd name="connsiteY41" fmla="*/ 481053 h 1322035"/>
                  <a:gd name="connsiteX42" fmla="*/ 155028 w 1323751"/>
                  <a:gd name="connsiteY42" fmla="*/ 493938 h 1322035"/>
                  <a:gd name="connsiteX43" fmla="*/ 25840 w 1323751"/>
                  <a:gd name="connsiteY43" fmla="*/ 517268 h 1322035"/>
                  <a:gd name="connsiteX44" fmla="*/ 12639 w 1323751"/>
                  <a:gd name="connsiteY44" fmla="*/ 530747 h 1322035"/>
                  <a:gd name="connsiteX45" fmla="*/ 0 w 1323751"/>
                  <a:gd name="connsiteY45" fmla="*/ 657612 h 1322035"/>
                  <a:gd name="connsiteX46" fmla="*/ 0 w 1323751"/>
                  <a:gd name="connsiteY46" fmla="*/ 657867 h 1322035"/>
                  <a:gd name="connsiteX47" fmla="*/ 10873 w 1323751"/>
                  <a:gd name="connsiteY47" fmla="*/ 662343 h 1322035"/>
                  <a:gd name="connsiteX48" fmla="*/ 131432 w 1323751"/>
                  <a:gd name="connsiteY48" fmla="*/ 706377 h 1322035"/>
                  <a:gd name="connsiteX49" fmla="*/ 143928 w 1323751"/>
                  <a:gd name="connsiteY49" fmla="*/ 721795 h 1322035"/>
                  <a:gd name="connsiteX50" fmla="*/ 155229 w 1323751"/>
                  <a:gd name="connsiteY50" fmla="*/ 783413 h 1322035"/>
                  <a:gd name="connsiteX51" fmla="*/ 149330 w 1323751"/>
                  <a:gd name="connsiteY51" fmla="*/ 802575 h 1322035"/>
                  <a:gd name="connsiteX52" fmla="*/ 53843 w 1323751"/>
                  <a:gd name="connsiteY52" fmla="*/ 891503 h 1322035"/>
                  <a:gd name="connsiteX53" fmla="*/ 50153 w 1323751"/>
                  <a:gd name="connsiteY53" fmla="*/ 909920 h 1322035"/>
                  <a:gd name="connsiteX54" fmla="*/ 102230 w 1323751"/>
                  <a:gd name="connsiteY54" fmla="*/ 1010888 h 1322035"/>
                  <a:gd name="connsiteX55" fmla="*/ 119349 w 1323751"/>
                  <a:gd name="connsiteY55" fmla="*/ 1018341 h 1322035"/>
                  <a:gd name="connsiteX56" fmla="*/ 245113 w 1323751"/>
                  <a:gd name="connsiteY56" fmla="*/ 990084 h 1322035"/>
                  <a:gd name="connsiteX57" fmla="*/ 264052 w 1323751"/>
                  <a:gd name="connsiteY57" fmla="*/ 996218 h 1322035"/>
                  <a:gd name="connsiteX58" fmla="*/ 310411 w 1323751"/>
                  <a:gd name="connsiteY58" fmla="*/ 1044423 h 1322035"/>
                  <a:gd name="connsiteX59" fmla="*/ 315917 w 1323751"/>
                  <a:gd name="connsiteY59" fmla="*/ 1063620 h 1322035"/>
                  <a:gd name="connsiteX60" fmla="*/ 283908 w 1323751"/>
                  <a:gd name="connsiteY60" fmla="*/ 1189109 h 1322035"/>
                  <a:gd name="connsiteX61" fmla="*/ 290821 w 1323751"/>
                  <a:gd name="connsiteY61" fmla="*/ 1206509 h 1322035"/>
                  <a:gd name="connsiteX62" fmla="*/ 388999 w 1323751"/>
                  <a:gd name="connsiteY62" fmla="*/ 1261835 h 1322035"/>
                  <a:gd name="connsiteX63" fmla="*/ 407475 w 1323751"/>
                  <a:gd name="connsiteY63" fmla="*/ 1258763 h 1322035"/>
                  <a:gd name="connsiteX64" fmla="*/ 498543 w 1323751"/>
                  <a:gd name="connsiteY64" fmla="*/ 1166446 h 1322035"/>
                  <a:gd name="connsiteX65" fmla="*/ 517837 w 1323751"/>
                  <a:gd name="connsiteY65" fmla="*/ 1161215 h 1322035"/>
                  <a:gd name="connsiteX66" fmla="*/ 582591 w 1323751"/>
                  <a:gd name="connsiteY66" fmla="*/ 1175607 h 1322035"/>
                  <a:gd name="connsiteX67" fmla="*/ 597631 w 1323751"/>
                  <a:gd name="connsiteY67" fmla="*/ 1188616 h 1322035"/>
                  <a:gd name="connsiteX68" fmla="*/ 638265 w 1323751"/>
                  <a:gd name="connsiteY68" fmla="*/ 1310639 h 1322035"/>
                  <a:gd name="connsiteX69" fmla="*/ 653483 w 1323751"/>
                  <a:gd name="connsiteY69" fmla="*/ 1321939 h 1322035"/>
                  <a:gd name="connsiteX70" fmla="*/ 664425 w 1323751"/>
                  <a:gd name="connsiteY70" fmla="*/ 1322035 h 1322035"/>
                  <a:gd name="connsiteX71" fmla="*/ 767488 w 1323751"/>
                  <a:gd name="connsiteY71" fmla="*/ 1313669 h 1322035"/>
                  <a:gd name="connsiteX72" fmla="*/ 781337 w 1323751"/>
                  <a:gd name="connsiteY72" fmla="*/ 1300849 h 1322035"/>
                  <a:gd name="connsiteX73" fmla="*/ 808234 w 1323751"/>
                  <a:gd name="connsiteY73" fmla="*/ 1173024 h 1322035"/>
                  <a:gd name="connsiteX74" fmla="*/ 821586 w 1323751"/>
                  <a:gd name="connsiteY74" fmla="*/ 1158038 h 1322035"/>
                  <a:gd name="connsiteX75" fmla="*/ 878555 w 1323751"/>
                  <a:gd name="connsiteY75" fmla="*/ 1136439 h 1322035"/>
                  <a:gd name="connsiteX76" fmla="*/ 898199 w 1323751"/>
                  <a:gd name="connsiteY76" fmla="*/ 1139153 h 1322035"/>
                  <a:gd name="connsiteX77" fmla="*/ 998136 w 1323751"/>
                  <a:gd name="connsiteY77" fmla="*/ 1219660 h 1322035"/>
                  <a:gd name="connsiteX78" fmla="*/ 1016712 w 1323751"/>
                  <a:gd name="connsiteY78" fmla="*/ 1220420 h 1322035"/>
                  <a:gd name="connsiteX79" fmla="*/ 1110525 w 1323751"/>
                  <a:gd name="connsiteY79" fmla="*/ 1149278 h 1322035"/>
                  <a:gd name="connsiteX80" fmla="*/ 1115241 w 1323751"/>
                  <a:gd name="connsiteY80" fmla="*/ 1130999 h 1322035"/>
                  <a:gd name="connsiteX81" fmla="*/ 1068457 w 1323751"/>
                  <a:gd name="connsiteY81" fmla="*/ 1008135 h 1322035"/>
                  <a:gd name="connsiteX82" fmla="*/ 1071515 w 1323751"/>
                  <a:gd name="connsiteY82" fmla="*/ 988253 h 1322035"/>
                  <a:gd name="connsiteX83" fmla="*/ 1102486 w 1323751"/>
                  <a:gd name="connsiteY83" fmla="*/ 946035 h 1322035"/>
                  <a:gd name="connsiteX84" fmla="*/ 1120492 w 1323751"/>
                  <a:gd name="connsiteY84" fmla="*/ 937707 h 1322035"/>
                  <a:gd name="connsiteX85" fmla="*/ 1248354 w 1323751"/>
                  <a:gd name="connsiteY85" fmla="*/ 951433 h 1322035"/>
                  <a:gd name="connsiteX86" fmla="*/ 1264432 w 1323751"/>
                  <a:gd name="connsiteY86" fmla="*/ 942044 h 1322035"/>
                  <a:gd name="connsiteX87" fmla="*/ 1306315 w 1323751"/>
                  <a:gd name="connsiteY87" fmla="*/ 827513 h 1322035"/>
                  <a:gd name="connsiteX88" fmla="*/ 1300389 w 1323751"/>
                  <a:gd name="connsiteY88" fmla="*/ 809585 h 1322035"/>
                  <a:gd name="connsiteX89" fmla="*/ 1194276 w 1323751"/>
                  <a:gd name="connsiteY89" fmla="*/ 731276 h 1322035"/>
                  <a:gd name="connsiteX90" fmla="*/ 1186067 w 1323751"/>
                  <a:gd name="connsiteY90" fmla="*/ 712893 h 1322035"/>
                  <a:gd name="connsiteX91" fmla="*/ 1188820 w 1323751"/>
                  <a:gd name="connsiteY91" fmla="*/ 669341 h 1322035"/>
                  <a:gd name="connsiteX92" fmla="*/ 662729 w 1323751"/>
                  <a:gd name="connsiteY92" fmla="*/ 1047300 h 1322035"/>
                  <a:gd name="connsiteX93" fmla="*/ 275515 w 1323751"/>
                  <a:gd name="connsiteY93" fmla="*/ 660091 h 1322035"/>
                  <a:gd name="connsiteX94" fmla="*/ 662729 w 1323751"/>
                  <a:gd name="connsiteY94" fmla="*/ 272883 h 1322035"/>
                  <a:gd name="connsiteX95" fmla="*/ 1049943 w 1323751"/>
                  <a:gd name="connsiteY95" fmla="*/ 660091 h 1322035"/>
                  <a:gd name="connsiteX96" fmla="*/ 662729 w 1323751"/>
                  <a:gd name="connsiteY96" fmla="*/ 1047300 h 1322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323751" h="1322035">
                    <a:moveTo>
                      <a:pt x="1188820" y="669341"/>
                    </a:moveTo>
                    <a:cubicBezTo>
                      <a:pt x="1189024" y="662983"/>
                      <a:pt x="1193844" y="655449"/>
                      <a:pt x="1199535" y="652600"/>
                    </a:cubicBezTo>
                    <a:lnTo>
                      <a:pt x="1315078" y="594740"/>
                    </a:lnTo>
                    <a:cubicBezTo>
                      <a:pt x="1320765" y="591891"/>
                      <a:pt x="1324598" y="584423"/>
                      <a:pt x="1323591" y="578139"/>
                    </a:cubicBezTo>
                    <a:lnTo>
                      <a:pt x="1296953" y="455368"/>
                    </a:lnTo>
                    <a:cubicBezTo>
                      <a:pt x="1295249" y="449238"/>
                      <a:pt x="1288656" y="443890"/>
                      <a:pt x="1282310" y="443477"/>
                    </a:cubicBezTo>
                    <a:lnTo>
                      <a:pt x="1150912" y="434980"/>
                    </a:lnTo>
                    <a:cubicBezTo>
                      <a:pt x="1144562" y="434567"/>
                      <a:pt x="1137013" y="429590"/>
                      <a:pt x="1134137" y="423918"/>
                    </a:cubicBezTo>
                    <a:lnTo>
                      <a:pt x="1116270" y="391066"/>
                    </a:lnTo>
                    <a:cubicBezTo>
                      <a:pt x="1113070" y="385568"/>
                      <a:pt x="1113105" y="376592"/>
                      <a:pt x="1116351" y="371121"/>
                    </a:cubicBezTo>
                    <a:lnTo>
                      <a:pt x="1182701" y="259250"/>
                    </a:lnTo>
                    <a:cubicBezTo>
                      <a:pt x="1185948" y="253779"/>
                      <a:pt x="1185173" y="245386"/>
                      <a:pt x="1180982" y="240601"/>
                    </a:cubicBezTo>
                    <a:lnTo>
                      <a:pt x="1091579" y="149441"/>
                    </a:lnTo>
                    <a:cubicBezTo>
                      <a:pt x="1086875" y="145158"/>
                      <a:pt x="1078474" y="144179"/>
                      <a:pt x="1072914" y="147267"/>
                    </a:cubicBezTo>
                    <a:lnTo>
                      <a:pt x="958585" y="210709"/>
                    </a:lnTo>
                    <a:cubicBezTo>
                      <a:pt x="953022" y="213797"/>
                      <a:pt x="944019" y="213624"/>
                      <a:pt x="938575" y="210331"/>
                    </a:cubicBezTo>
                    <a:lnTo>
                      <a:pt x="907680" y="192785"/>
                    </a:lnTo>
                    <a:cubicBezTo>
                      <a:pt x="902063" y="189801"/>
                      <a:pt x="897278" y="182155"/>
                      <a:pt x="897050" y="175798"/>
                    </a:cubicBezTo>
                    <a:lnTo>
                      <a:pt x="892347" y="44733"/>
                    </a:lnTo>
                    <a:cubicBezTo>
                      <a:pt x="892119" y="38376"/>
                      <a:pt x="886949" y="31671"/>
                      <a:pt x="880861" y="29832"/>
                    </a:cubicBezTo>
                    <a:lnTo>
                      <a:pt x="757036" y="206"/>
                    </a:lnTo>
                    <a:cubicBezTo>
                      <a:pt x="750774" y="-927"/>
                      <a:pt x="743190" y="2728"/>
                      <a:pt x="740179" y="8334"/>
                    </a:cubicBezTo>
                    <a:lnTo>
                      <a:pt x="678691" y="122788"/>
                    </a:lnTo>
                    <a:cubicBezTo>
                      <a:pt x="675680" y="128394"/>
                      <a:pt x="670586" y="132928"/>
                      <a:pt x="667371" y="132866"/>
                    </a:cubicBezTo>
                    <a:lnTo>
                      <a:pt x="664437" y="132866"/>
                    </a:lnTo>
                    <a:cubicBezTo>
                      <a:pt x="646593" y="132866"/>
                      <a:pt x="623117" y="134636"/>
                      <a:pt x="623117" y="134636"/>
                    </a:cubicBezTo>
                    <a:cubicBezTo>
                      <a:pt x="616774" y="135114"/>
                      <a:pt x="608612" y="131232"/>
                      <a:pt x="604984" y="126004"/>
                    </a:cubicBezTo>
                    <a:lnTo>
                      <a:pt x="529820" y="17787"/>
                    </a:lnTo>
                    <a:cubicBezTo>
                      <a:pt x="526192" y="12563"/>
                      <a:pt x="518207" y="9679"/>
                      <a:pt x="512076" y="11376"/>
                    </a:cubicBezTo>
                    <a:lnTo>
                      <a:pt x="393803" y="51272"/>
                    </a:lnTo>
                    <a:cubicBezTo>
                      <a:pt x="387900" y="53647"/>
                      <a:pt x="383478" y="60780"/>
                      <a:pt x="383975" y="67122"/>
                    </a:cubicBezTo>
                    <a:lnTo>
                      <a:pt x="394058" y="195750"/>
                    </a:lnTo>
                    <a:cubicBezTo>
                      <a:pt x="394555" y="202092"/>
                      <a:pt x="390588" y="210104"/>
                      <a:pt x="385244" y="213554"/>
                    </a:cubicBezTo>
                    <a:lnTo>
                      <a:pt x="347641" y="239591"/>
                    </a:lnTo>
                    <a:cubicBezTo>
                      <a:pt x="342532" y="243381"/>
                      <a:pt x="333545" y="244495"/>
                      <a:pt x="327665" y="242062"/>
                    </a:cubicBezTo>
                    <a:lnTo>
                      <a:pt x="205895" y="191647"/>
                    </a:lnTo>
                    <a:cubicBezTo>
                      <a:pt x="200015" y="189215"/>
                      <a:pt x="191725" y="191092"/>
                      <a:pt x="187469" y="195819"/>
                    </a:cubicBezTo>
                    <a:lnTo>
                      <a:pt x="111576" y="289928"/>
                    </a:lnTo>
                    <a:cubicBezTo>
                      <a:pt x="107855" y="295087"/>
                      <a:pt x="107956" y="303453"/>
                      <a:pt x="111804" y="308519"/>
                    </a:cubicBezTo>
                    <a:lnTo>
                      <a:pt x="189455" y="410790"/>
                    </a:lnTo>
                    <a:cubicBezTo>
                      <a:pt x="193302" y="415857"/>
                      <a:pt x="194262" y="424724"/>
                      <a:pt x="191591" y="430500"/>
                    </a:cubicBezTo>
                    <a:lnTo>
                      <a:pt x="170474" y="481053"/>
                    </a:lnTo>
                    <a:cubicBezTo>
                      <a:pt x="168241" y="487010"/>
                      <a:pt x="161290" y="492809"/>
                      <a:pt x="155028" y="493938"/>
                    </a:cubicBezTo>
                    <a:lnTo>
                      <a:pt x="25840" y="517268"/>
                    </a:lnTo>
                    <a:cubicBezTo>
                      <a:pt x="19579" y="518398"/>
                      <a:pt x="13641" y="524462"/>
                      <a:pt x="12639" y="530747"/>
                    </a:cubicBezTo>
                    <a:cubicBezTo>
                      <a:pt x="12639" y="530747"/>
                      <a:pt x="0" y="610190"/>
                      <a:pt x="0" y="657612"/>
                    </a:cubicBezTo>
                    <a:lnTo>
                      <a:pt x="0" y="657867"/>
                    </a:lnTo>
                    <a:cubicBezTo>
                      <a:pt x="4" y="658148"/>
                      <a:pt x="4900" y="660161"/>
                      <a:pt x="10873" y="662343"/>
                    </a:cubicBezTo>
                    <a:lnTo>
                      <a:pt x="131432" y="706377"/>
                    </a:lnTo>
                    <a:cubicBezTo>
                      <a:pt x="137408" y="708559"/>
                      <a:pt x="143030" y="715499"/>
                      <a:pt x="143928" y="721795"/>
                    </a:cubicBezTo>
                    <a:lnTo>
                      <a:pt x="155229" y="783413"/>
                    </a:lnTo>
                    <a:cubicBezTo>
                      <a:pt x="156640" y="789617"/>
                      <a:pt x="153983" y="798238"/>
                      <a:pt x="149330" y="802575"/>
                    </a:cubicBezTo>
                    <a:lnTo>
                      <a:pt x="53843" y="891503"/>
                    </a:lnTo>
                    <a:cubicBezTo>
                      <a:pt x="49189" y="895840"/>
                      <a:pt x="47527" y="904126"/>
                      <a:pt x="50153" y="909920"/>
                    </a:cubicBezTo>
                    <a:lnTo>
                      <a:pt x="102230" y="1010888"/>
                    </a:lnTo>
                    <a:cubicBezTo>
                      <a:pt x="105438" y="1016382"/>
                      <a:pt x="113141" y="1019737"/>
                      <a:pt x="119349" y="1018341"/>
                    </a:cubicBezTo>
                    <a:lnTo>
                      <a:pt x="245113" y="990084"/>
                    </a:lnTo>
                    <a:cubicBezTo>
                      <a:pt x="251321" y="988688"/>
                      <a:pt x="259842" y="991449"/>
                      <a:pt x="264052" y="996218"/>
                    </a:cubicBezTo>
                    <a:lnTo>
                      <a:pt x="310411" y="1044423"/>
                    </a:lnTo>
                    <a:cubicBezTo>
                      <a:pt x="315011" y="1048819"/>
                      <a:pt x="317490" y="1057455"/>
                      <a:pt x="315917" y="1063620"/>
                    </a:cubicBezTo>
                    <a:lnTo>
                      <a:pt x="283908" y="1189109"/>
                    </a:lnTo>
                    <a:cubicBezTo>
                      <a:pt x="282335" y="1195274"/>
                      <a:pt x="285447" y="1203105"/>
                      <a:pt x="290821" y="1206509"/>
                    </a:cubicBezTo>
                    <a:lnTo>
                      <a:pt x="388999" y="1261835"/>
                    </a:lnTo>
                    <a:cubicBezTo>
                      <a:pt x="394694" y="1264673"/>
                      <a:pt x="403006" y="1263289"/>
                      <a:pt x="407475" y="1258763"/>
                    </a:cubicBezTo>
                    <a:lnTo>
                      <a:pt x="498543" y="1166446"/>
                    </a:lnTo>
                    <a:cubicBezTo>
                      <a:pt x="503012" y="1161916"/>
                      <a:pt x="511695" y="1159564"/>
                      <a:pt x="517837" y="1161215"/>
                    </a:cubicBezTo>
                    <a:lnTo>
                      <a:pt x="582591" y="1175607"/>
                    </a:lnTo>
                    <a:cubicBezTo>
                      <a:pt x="588852" y="1176725"/>
                      <a:pt x="595623" y="1182578"/>
                      <a:pt x="597631" y="1188616"/>
                    </a:cubicBezTo>
                    <a:lnTo>
                      <a:pt x="638265" y="1310639"/>
                    </a:lnTo>
                    <a:cubicBezTo>
                      <a:pt x="640274" y="1316672"/>
                      <a:pt x="647121" y="1321758"/>
                      <a:pt x="653483" y="1321939"/>
                    </a:cubicBezTo>
                    <a:cubicBezTo>
                      <a:pt x="653483" y="1321939"/>
                      <a:pt x="656891" y="1322035"/>
                      <a:pt x="664425" y="1322035"/>
                    </a:cubicBezTo>
                    <a:cubicBezTo>
                      <a:pt x="703486" y="1322035"/>
                      <a:pt x="767488" y="1313669"/>
                      <a:pt x="767488" y="1313669"/>
                    </a:cubicBezTo>
                    <a:cubicBezTo>
                      <a:pt x="773796" y="1312844"/>
                      <a:pt x="780030" y="1307076"/>
                      <a:pt x="781337" y="1300849"/>
                    </a:cubicBezTo>
                    <a:lnTo>
                      <a:pt x="808234" y="1173024"/>
                    </a:lnTo>
                    <a:cubicBezTo>
                      <a:pt x="809545" y="1166797"/>
                      <a:pt x="815552" y="1160054"/>
                      <a:pt x="821586" y="1158038"/>
                    </a:cubicBezTo>
                    <a:lnTo>
                      <a:pt x="878555" y="1136439"/>
                    </a:lnTo>
                    <a:cubicBezTo>
                      <a:pt x="884408" y="1133941"/>
                      <a:pt x="893245" y="1135163"/>
                      <a:pt x="898199" y="1139153"/>
                    </a:cubicBezTo>
                    <a:lnTo>
                      <a:pt x="998136" y="1219660"/>
                    </a:lnTo>
                    <a:cubicBezTo>
                      <a:pt x="1003090" y="1223651"/>
                      <a:pt x="1011449" y="1223994"/>
                      <a:pt x="1016712" y="1220420"/>
                    </a:cubicBezTo>
                    <a:lnTo>
                      <a:pt x="1110525" y="1149278"/>
                    </a:lnTo>
                    <a:cubicBezTo>
                      <a:pt x="1115383" y="1145168"/>
                      <a:pt x="1117504" y="1136944"/>
                      <a:pt x="1115241" y="1130999"/>
                    </a:cubicBezTo>
                    <a:lnTo>
                      <a:pt x="1068457" y="1008135"/>
                    </a:lnTo>
                    <a:cubicBezTo>
                      <a:pt x="1066194" y="1002190"/>
                      <a:pt x="1067570" y="993242"/>
                      <a:pt x="1071515" y="988253"/>
                    </a:cubicBezTo>
                    <a:lnTo>
                      <a:pt x="1102486" y="946035"/>
                    </a:lnTo>
                    <a:cubicBezTo>
                      <a:pt x="1106064" y="940776"/>
                      <a:pt x="1114165" y="937025"/>
                      <a:pt x="1120492" y="937707"/>
                    </a:cubicBezTo>
                    <a:lnTo>
                      <a:pt x="1248354" y="951433"/>
                    </a:lnTo>
                    <a:cubicBezTo>
                      <a:pt x="1254681" y="952111"/>
                      <a:pt x="1261914" y="947885"/>
                      <a:pt x="1264432" y="942044"/>
                    </a:cubicBezTo>
                    <a:lnTo>
                      <a:pt x="1306315" y="827513"/>
                    </a:lnTo>
                    <a:cubicBezTo>
                      <a:pt x="1308173" y="821429"/>
                      <a:pt x="1305509" y="813359"/>
                      <a:pt x="1300389" y="809585"/>
                    </a:cubicBezTo>
                    <a:lnTo>
                      <a:pt x="1194276" y="731276"/>
                    </a:lnTo>
                    <a:cubicBezTo>
                      <a:pt x="1189156" y="727497"/>
                      <a:pt x="1185462" y="719227"/>
                      <a:pt x="1186067" y="712893"/>
                    </a:cubicBezTo>
                    <a:lnTo>
                      <a:pt x="1188820" y="669341"/>
                    </a:lnTo>
                    <a:close/>
                    <a:moveTo>
                      <a:pt x="662729" y="1047300"/>
                    </a:moveTo>
                    <a:cubicBezTo>
                      <a:pt x="448880" y="1047300"/>
                      <a:pt x="275515" y="873945"/>
                      <a:pt x="275515" y="660091"/>
                    </a:cubicBezTo>
                    <a:cubicBezTo>
                      <a:pt x="275515" y="446242"/>
                      <a:pt x="448872" y="272883"/>
                      <a:pt x="662729" y="272883"/>
                    </a:cubicBezTo>
                    <a:cubicBezTo>
                      <a:pt x="876585" y="272883"/>
                      <a:pt x="1049943" y="446238"/>
                      <a:pt x="1049943" y="660091"/>
                    </a:cubicBezTo>
                    <a:cubicBezTo>
                      <a:pt x="1049943" y="873945"/>
                      <a:pt x="876585" y="1047300"/>
                      <a:pt x="662729" y="1047300"/>
                    </a:cubicBezTo>
                    <a:close/>
                  </a:path>
                </a:pathLst>
              </a:custGeom>
              <a:solidFill>
                <a:srgbClr val="E26064"/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</p:grpSp>
      </p:grpSp>
      <p:pic>
        <p:nvPicPr>
          <p:cNvPr id="8" name="Picture 2" descr="PostgreSQL Elephant Logo">
            <a:extLst>
              <a:ext uri="{FF2B5EF4-FFF2-40B4-BE49-F238E27FC236}">
                <a16:creationId xmlns:a16="http://schemas.microsoft.com/office/drawing/2014/main" id="{BF7EAE24-310E-5EAF-C659-C49FBCD24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6746" y="673100"/>
            <a:ext cx="251198" cy="25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56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1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777" r="20777"/>
          <a:stretch/>
        </p:blipFill>
        <p:spPr>
          <a:xfrm>
            <a:off x="1262549" y="645708"/>
            <a:ext cx="3321392" cy="3852817"/>
          </a:xfrm>
          <a:noFill/>
          <a:ln>
            <a:noFill/>
          </a:ln>
        </p:spPr>
      </p:pic>
      <p:sp>
        <p:nvSpPr>
          <p:cNvPr id="332" name="Google Shape;332;p41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lvl="0"/>
            <a:r>
              <a:rPr lang="fr-FR" dirty="0"/>
              <a:t>5. Vérification du bon fonctionnement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A05C43D6-3DEC-D968-7D8D-6255B6EA2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Requêtes SQL et affichage des résultats</a:t>
            </a:r>
          </a:p>
        </p:txBody>
      </p:sp>
      <p:sp>
        <p:nvSpPr>
          <p:cNvPr id="331" name="Google Shape;331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41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4787</Words>
  <Application>Microsoft Office PowerPoint</Application>
  <PresentationFormat>Affichage à l'écran (16:9)</PresentationFormat>
  <Paragraphs>777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 Black</vt:lpstr>
      <vt:lpstr>Courier New</vt:lpstr>
      <vt:lpstr>Arial</vt:lpstr>
      <vt:lpstr>Calibri</vt:lpstr>
      <vt:lpstr>Wingdings</vt:lpstr>
      <vt:lpstr>Times New Roman</vt:lpstr>
      <vt:lpstr>Thème Office</vt:lpstr>
      <vt:lpstr>Création et utilisation de la base de données immobilières</vt:lpstr>
      <vt:lpstr>Création d’une base de données immobilières </vt:lpstr>
      <vt:lpstr>Présentation PowerPoint</vt:lpstr>
      <vt:lpstr>Présentation PowerPoint</vt:lpstr>
      <vt:lpstr>Présentation PowerPoint</vt:lpstr>
      <vt:lpstr>3. Définition de la stratégie d’enregistrement des données</vt:lpstr>
      <vt:lpstr>Présentation PowerPoint</vt:lpstr>
      <vt:lpstr>Présentation PowerPoint</vt:lpstr>
      <vt:lpstr>5. Vérification du bon fonctionnement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Marie Groshens</cp:lastModifiedBy>
  <cp:revision>26</cp:revision>
  <dcterms:modified xsi:type="dcterms:W3CDTF">2024-08-21T08:49:13Z</dcterms:modified>
</cp:coreProperties>
</file>