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23"/>
  </p:notesMasterIdLst>
  <p:sldIdLst>
    <p:sldId id="256" r:id="rId4"/>
    <p:sldId id="273" r:id="rId5"/>
    <p:sldId id="257" r:id="rId6"/>
    <p:sldId id="272" r:id="rId7"/>
    <p:sldId id="259" r:id="rId8"/>
    <p:sldId id="260" r:id="rId9"/>
    <p:sldId id="261" r:id="rId10"/>
    <p:sldId id="274" r:id="rId11"/>
    <p:sldId id="275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94660"/>
  </p:normalViewPr>
  <p:slideViewPr>
    <p:cSldViewPr>
      <p:cViewPr>
        <p:scale>
          <a:sx n="100" d="100"/>
          <a:sy n="100" d="100"/>
        </p:scale>
        <p:origin x="34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1303-9693-4726-B9F9-4A914202B4FC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F767D-E2A6-48B0-A97D-1320240AA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8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F767D-E2A6-48B0-A97D-1320240AAA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twitter.com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twitter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twitter.com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" TargetMode="External"/><Relationship Id="rId2" Type="http://schemas.openxmlformats.org/officeDocument/2006/relationships/hyperlink" Target="http://facebook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twitter.com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, Subtitle,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/>
          <p:cNvSpPr/>
          <p:nvPr userDrawn="1"/>
        </p:nvSpPr>
        <p:spPr>
          <a:xfrm>
            <a:off x="8771627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8559611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7" name="TextBox 6">
            <a:hlinkClick r:id="" action="ppaction://hlinkshowjump?jump=nextslide"/>
          </p:cNvPr>
          <p:cNvSpPr txBox="1"/>
          <p:nvPr userDrawn="1"/>
        </p:nvSpPr>
        <p:spPr>
          <a:xfrm>
            <a:off x="8750967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</a:t>
            </a:r>
            <a:endParaRPr lang="bg-BG" sz="600" dirty="0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11" name="TextBox 10">
            <a:hlinkClick r:id="" action="ppaction://hlinkshowjump?jump=previousslide"/>
          </p:cNvPr>
          <p:cNvSpPr txBox="1"/>
          <p:nvPr userDrawn="1"/>
        </p:nvSpPr>
        <p:spPr>
          <a:xfrm>
            <a:off x="8530040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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832304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iCiel Simplifica" panose="02000000000000000000" pitchFamily="2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3122781" y="4773800"/>
            <a:ext cx="2898443" cy="307777"/>
            <a:chOff x="3264232" y="4773799"/>
            <a:chExt cx="2898443" cy="307777"/>
          </a:xfrm>
        </p:grpSpPr>
        <p:sp>
          <p:nvSpPr>
            <p:cNvPr id="21" name="TextBox 20"/>
            <p:cNvSpPr txBox="1"/>
            <p:nvPr userDrawn="1"/>
          </p:nvSpPr>
          <p:spPr>
            <a:xfrm>
              <a:off x="3264232" y="4773799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L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G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endParaRPr lang="bg-BG" sz="1400" spc="100" dirty="0">
                <a:solidFill>
                  <a:srgbClr val="3D3743"/>
                </a:solidFill>
                <a:latin typeface="Gill Sans MT" panose="020B0502020104020203" pitchFamily="34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3946193" y="4796882"/>
              <a:ext cx="2216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00">
                  <a:solidFill>
                    <a:srgbClr val="949494"/>
                  </a:solidFill>
                  <a:cs typeface="Arial" charset="0"/>
                </a:rPr>
                <a:t>TÊN ĐẦY ĐỦ CỦA CÔNG TY BẠN</a:t>
              </a:r>
              <a:endParaRPr lang="bg-BG" sz="1200" spc="200">
                <a:solidFill>
                  <a:srgbClr val="949494"/>
                </a:solidFill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176725" y="4827666"/>
            <a:ext cx="235962" cy="200055"/>
            <a:chOff x="187527" y="4768405"/>
            <a:chExt cx="235959" cy="200055"/>
          </a:xfrm>
        </p:grpSpPr>
        <p:sp>
          <p:nvSpPr>
            <p:cNvPr id="35" name="Oval 3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hlinkClick r:id="rId2"/>
            </p:cNvPr>
            <p:cNvSpPr/>
            <p:nvPr userDrawn="1"/>
          </p:nvSpPr>
          <p:spPr>
            <a:xfrm>
              <a:off x="187527" y="4768405"/>
              <a:ext cx="23595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</a:t>
              </a: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366011" y="4827666"/>
            <a:ext cx="261609" cy="200055"/>
            <a:chOff x="168513" y="4759283"/>
            <a:chExt cx="261608" cy="200055"/>
          </a:xfrm>
        </p:grpSpPr>
        <p:sp>
          <p:nvSpPr>
            <p:cNvPr id="39" name="Oval 3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40" name="Rectangle 39">
              <a:hlinkClick r:id="rId3"/>
            </p:cNvPr>
            <p:cNvSpPr/>
            <p:nvPr userDrawn="1"/>
          </p:nvSpPr>
          <p:spPr>
            <a:xfrm>
              <a:off x="168513" y="4759283"/>
              <a:ext cx="26160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</a:t>
              </a: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584200" y="4827664"/>
            <a:ext cx="268023" cy="200055"/>
            <a:chOff x="172145" y="4767420"/>
            <a:chExt cx="268021" cy="200055"/>
          </a:xfrm>
        </p:grpSpPr>
        <p:sp>
          <p:nvSpPr>
            <p:cNvPr id="42" name="Oval 4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43" name="Rectangle 42">
              <a:hlinkClick r:id="rId4"/>
            </p:cNvPr>
            <p:cNvSpPr/>
            <p:nvPr userDrawn="1"/>
          </p:nvSpPr>
          <p:spPr>
            <a:xfrm>
              <a:off x="172145" y="4767420"/>
              <a:ext cx="26802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54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hlinkClick r:id="" action="ppaction://hlinkshowjump?jump=nextslide"/>
          </p:cNvPr>
          <p:cNvSpPr txBox="1"/>
          <p:nvPr userDrawn="1"/>
        </p:nvSpPr>
        <p:spPr>
          <a:xfrm>
            <a:off x="8750967" y="4834195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</a:t>
            </a:r>
            <a:endParaRPr lang="bg-BG" sz="600" dirty="0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37" name="TextBox 36">
            <a:hlinkClick r:id="" action="ppaction://hlinkshowjump?jump=previousslide"/>
          </p:cNvPr>
          <p:cNvSpPr txBox="1"/>
          <p:nvPr userDrawn="1"/>
        </p:nvSpPr>
        <p:spPr>
          <a:xfrm>
            <a:off x="8530040" y="4834195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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117" y="123478"/>
            <a:ext cx="4378531" cy="72008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iCiel Simplifica" panose="02000000000000000000" pitchFamily="2" charset="0"/>
              </a:defRPr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3117" y="794792"/>
            <a:ext cx="4378531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iCiel Simplifica" panose="02000000000000000000" pitchFamily="2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3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0"/>
            <a:r>
              <a:rPr lang="en-US">
                <a:solidFill>
                  <a:prstClr val="black"/>
                </a:solidFill>
                <a:latin typeface="FontAwesome" pitchFamily="2" charset="0"/>
              </a:rPr>
              <a:t/>
            </a:r>
            <a:br>
              <a:rPr lang="en-US">
                <a:solidFill>
                  <a:prstClr val="black"/>
                </a:solidFill>
                <a:latin typeface="FontAwesome" pitchFamily="2" charset="0"/>
              </a:rPr>
            </a:br>
            <a:endParaRPr lang="en-US">
              <a:solidFill>
                <a:prstClr val="black"/>
              </a:solidFill>
              <a:latin typeface="FontAwesome" pitchFamily="2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616584" y="4817478"/>
            <a:ext cx="235962" cy="200055"/>
            <a:chOff x="187527" y="4768405"/>
            <a:chExt cx="235959" cy="200055"/>
          </a:xfrm>
        </p:grpSpPr>
        <p:sp>
          <p:nvSpPr>
            <p:cNvPr id="35" name="Oval 3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hlinkClick r:id="rId2"/>
            </p:cNvPr>
            <p:cNvSpPr/>
            <p:nvPr userDrawn="1"/>
          </p:nvSpPr>
          <p:spPr>
            <a:xfrm>
              <a:off x="187527" y="4768405"/>
              <a:ext cx="23595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</a:t>
              </a: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>
            <a:off x="4805870" y="4809341"/>
            <a:ext cx="261609" cy="200055"/>
            <a:chOff x="168513" y="4759283"/>
            <a:chExt cx="261608" cy="200055"/>
          </a:xfrm>
        </p:grpSpPr>
        <p:sp>
          <p:nvSpPr>
            <p:cNvPr id="39" name="Oval 38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40" name="Rectangle 39">
              <a:hlinkClick r:id="rId3"/>
            </p:cNvPr>
            <p:cNvSpPr/>
            <p:nvPr userDrawn="1"/>
          </p:nvSpPr>
          <p:spPr>
            <a:xfrm>
              <a:off x="168513" y="4759283"/>
              <a:ext cx="26160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</a:t>
              </a: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5024056" y="4817476"/>
            <a:ext cx="268023" cy="200055"/>
            <a:chOff x="172145" y="4767420"/>
            <a:chExt cx="268021" cy="200055"/>
          </a:xfrm>
        </p:grpSpPr>
        <p:sp>
          <p:nvSpPr>
            <p:cNvPr id="42" name="Oval 41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43" name="Rectangle 42">
              <a:hlinkClick r:id="rId4"/>
            </p:cNvPr>
            <p:cNvSpPr/>
            <p:nvPr userDrawn="1"/>
          </p:nvSpPr>
          <p:spPr>
            <a:xfrm>
              <a:off x="172145" y="4767420"/>
              <a:ext cx="26802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</a:t>
              </a:r>
            </a:p>
          </p:txBody>
        </p:sp>
      </p:grpSp>
      <p:sp>
        <p:nvSpPr>
          <p:cNvPr id="34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0" y="0"/>
            <a:ext cx="4427984" cy="5143500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26" name="Oval 25"/>
          <p:cNvSpPr/>
          <p:nvPr userDrawn="1"/>
        </p:nvSpPr>
        <p:spPr>
          <a:xfrm>
            <a:off x="8771627" y="4836516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59611" y="4836516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6612165" y="4773803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1400" spc="100">
                <a:solidFill>
                  <a:srgbClr val="E9334C"/>
                </a:solidFill>
                <a:latin typeface="SFU GillSans" panose="00000300000000000000" pitchFamily="2" charset="0"/>
                <a:cs typeface="Arial" charset="0"/>
              </a:rPr>
              <a:t>L</a:t>
            </a:r>
            <a:r>
              <a:rPr lang="en-US" sz="1400" spc="100">
                <a:solidFill>
                  <a:srgbClr val="3D3743"/>
                </a:solidFill>
                <a:latin typeface="SFU GillSans" panose="00000300000000000000" pitchFamily="2" charset="0"/>
                <a:cs typeface="Arial" charset="0"/>
              </a:rPr>
              <a:t>O</a:t>
            </a:r>
            <a:r>
              <a:rPr lang="en-US" sz="1400" spc="100">
                <a:solidFill>
                  <a:srgbClr val="E9334C"/>
                </a:solidFill>
                <a:latin typeface="SFU GillSans" panose="00000300000000000000" pitchFamily="2" charset="0"/>
                <a:cs typeface="Arial" charset="0"/>
              </a:rPr>
              <a:t>G</a:t>
            </a:r>
            <a:r>
              <a:rPr lang="en-US" sz="1400" spc="100">
                <a:solidFill>
                  <a:srgbClr val="3D3743"/>
                </a:solidFill>
                <a:latin typeface="SFU GillSans" panose="00000300000000000000" pitchFamily="2" charset="0"/>
                <a:cs typeface="Arial" charset="0"/>
              </a:rPr>
              <a:t>O</a:t>
            </a:r>
            <a:endParaRPr lang="bg-BG" sz="1400" spc="100" dirty="0">
              <a:solidFill>
                <a:srgbClr val="3D3743"/>
              </a:solidFill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9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11560" y="2211713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0"/>
            <a:r>
              <a:rPr lang="en-US">
                <a:solidFill>
                  <a:prstClr val="black"/>
                </a:solidFill>
                <a:latin typeface="FontAwesome" pitchFamily="2" charset="0"/>
              </a:rPr>
              <a:t/>
            </a:r>
            <a:br>
              <a:rPr lang="en-US">
                <a:solidFill>
                  <a:prstClr val="black"/>
                </a:solidFill>
                <a:latin typeface="FontAwesome" pitchFamily="2" charset="0"/>
              </a:rPr>
            </a:br>
            <a:endParaRPr lang="en-US">
              <a:solidFill>
                <a:prstClr val="black"/>
              </a:solidFill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09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 userDrawn="1"/>
        </p:nvSpPr>
        <p:spPr>
          <a:xfrm>
            <a:off x="8771627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2" name="Oval 61"/>
          <p:cNvSpPr/>
          <p:nvPr userDrawn="1"/>
        </p:nvSpPr>
        <p:spPr>
          <a:xfrm>
            <a:off x="8559611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61" name="TextBox 60">
            <a:hlinkClick r:id="" action="ppaction://hlinkshowjump?jump=nextslide"/>
          </p:cNvPr>
          <p:cNvSpPr txBox="1"/>
          <p:nvPr userDrawn="1"/>
        </p:nvSpPr>
        <p:spPr>
          <a:xfrm>
            <a:off x="8750967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</a:t>
            </a:r>
            <a:endParaRPr lang="bg-BG" sz="600" dirty="0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63" name="TextBox 62">
            <a:hlinkClick r:id="" action="ppaction://hlinkshowjump?jump=previousslide"/>
          </p:cNvPr>
          <p:cNvSpPr txBox="1"/>
          <p:nvPr userDrawn="1"/>
        </p:nvSpPr>
        <p:spPr>
          <a:xfrm>
            <a:off x="8530040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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3648" y="123478"/>
            <a:ext cx="6408712" cy="72008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</a:defRPr>
            </a:lvl1pPr>
          </a:lstStyle>
          <a:p>
            <a:r>
              <a:rPr lang="en-US" dirty="0"/>
              <a:t>Master title style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832304"/>
            <a:ext cx="6408712" cy="3771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  <a:latin typeface="iCiel Simplifica" panose="02000000000000000000" pitchFamily="2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bg-BG" dirty="0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31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0"/>
            <a:r>
              <a:rPr lang="en-US">
                <a:solidFill>
                  <a:prstClr val="black"/>
                </a:solidFill>
                <a:latin typeface="FontAwesome" pitchFamily="2" charset="0"/>
              </a:rPr>
              <a:t/>
            </a:r>
            <a:br>
              <a:rPr lang="en-US">
                <a:solidFill>
                  <a:prstClr val="black"/>
                </a:solidFill>
                <a:latin typeface="FontAwesome" pitchFamily="2" charset="0"/>
              </a:rPr>
            </a:br>
            <a:endParaRPr lang="en-US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68791" y="1461740"/>
            <a:ext cx="2232248" cy="131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268791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3501039" y="1461740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3501039" y="2779123"/>
            <a:ext cx="2232248" cy="131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5717029" y="1461740"/>
            <a:ext cx="2232248" cy="1319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5717029" y="2779123"/>
            <a:ext cx="2232248" cy="1319222"/>
          </a:xfrm>
          <a:prstGeom prst="rect">
            <a:avLst/>
          </a:prstGeom>
          <a:solidFill>
            <a:srgbClr val="3D3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48" name="Picture Placeholder 7"/>
          <p:cNvSpPr>
            <a:spLocks noGrp="1"/>
          </p:cNvSpPr>
          <p:nvPr userDrawn="1">
            <p:ph type="pic" sz="quarter" idx="10"/>
          </p:nvPr>
        </p:nvSpPr>
        <p:spPr>
          <a:xfrm>
            <a:off x="1340968" y="1532417"/>
            <a:ext cx="2087905" cy="1177868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49" name="Picture Placeholder 7"/>
          <p:cNvSpPr>
            <a:spLocks noGrp="1"/>
          </p:cNvSpPr>
          <p:nvPr userDrawn="1">
            <p:ph type="pic" sz="quarter" idx="11"/>
          </p:nvPr>
        </p:nvSpPr>
        <p:spPr>
          <a:xfrm>
            <a:off x="1340968" y="2849800"/>
            <a:ext cx="2087905" cy="1177868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51" name="Picture Placeholder 7"/>
          <p:cNvSpPr>
            <a:spLocks noGrp="1"/>
          </p:cNvSpPr>
          <p:nvPr userDrawn="1">
            <p:ph type="pic" sz="quarter" idx="13"/>
          </p:nvPr>
        </p:nvSpPr>
        <p:spPr>
          <a:xfrm>
            <a:off x="3573216" y="2849800"/>
            <a:ext cx="2087905" cy="1177868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52" name="Picture Placeholder 7"/>
          <p:cNvSpPr>
            <a:spLocks noGrp="1"/>
          </p:cNvSpPr>
          <p:nvPr userDrawn="1">
            <p:ph type="pic" sz="quarter" idx="14"/>
          </p:nvPr>
        </p:nvSpPr>
        <p:spPr>
          <a:xfrm>
            <a:off x="5789205" y="1532417"/>
            <a:ext cx="2087905" cy="1177868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sp>
        <p:nvSpPr>
          <p:cNvPr id="53" name="Picture Placeholder 7"/>
          <p:cNvSpPr>
            <a:spLocks noGrp="1"/>
          </p:cNvSpPr>
          <p:nvPr userDrawn="1">
            <p:ph type="pic" sz="quarter" idx="15"/>
          </p:nvPr>
        </p:nvSpPr>
        <p:spPr>
          <a:xfrm>
            <a:off x="5789205" y="2849800"/>
            <a:ext cx="2087905" cy="1177868"/>
          </a:xfrm>
          <a:prstGeom prst="rect">
            <a:avLst/>
          </a:prstGeom>
        </p:spPr>
        <p:txBody>
          <a:bodyPr/>
          <a:lstStyle>
            <a:lvl1pPr>
              <a:defRPr>
                <a:latin typeface="iCiel Simplifica" panose="02000000000000000000" pitchFamily="2" charset="0"/>
              </a:defRPr>
            </a:lvl1pPr>
          </a:lstStyle>
          <a:p>
            <a:endParaRPr lang="bg-BG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76725" y="4827666"/>
            <a:ext cx="235962" cy="200055"/>
            <a:chOff x="187527" y="4768405"/>
            <a:chExt cx="235959" cy="200055"/>
          </a:xfrm>
        </p:grpSpPr>
        <p:sp>
          <p:nvSpPr>
            <p:cNvPr id="65" name="Oval 64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66" name="Rectangle 65">
              <a:hlinkClick r:id="rId2"/>
            </p:cNvPr>
            <p:cNvSpPr/>
            <p:nvPr userDrawn="1"/>
          </p:nvSpPr>
          <p:spPr>
            <a:xfrm>
              <a:off x="187527" y="4768405"/>
              <a:ext cx="23595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</a:t>
              </a:r>
            </a:p>
          </p:txBody>
        </p:sp>
      </p:grpSp>
      <p:grpSp>
        <p:nvGrpSpPr>
          <p:cNvPr id="67" name="Group 66"/>
          <p:cNvGrpSpPr/>
          <p:nvPr userDrawn="1"/>
        </p:nvGrpSpPr>
        <p:grpSpPr>
          <a:xfrm>
            <a:off x="366011" y="4827666"/>
            <a:ext cx="261609" cy="200055"/>
            <a:chOff x="168513" y="4759283"/>
            <a:chExt cx="261608" cy="200055"/>
          </a:xfrm>
        </p:grpSpPr>
        <p:sp>
          <p:nvSpPr>
            <p:cNvPr id="68" name="Oval 67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69" name="Rectangle 68">
              <a:hlinkClick r:id="rId3"/>
            </p:cNvPr>
            <p:cNvSpPr/>
            <p:nvPr userDrawn="1"/>
          </p:nvSpPr>
          <p:spPr>
            <a:xfrm>
              <a:off x="168513" y="4759283"/>
              <a:ext cx="26160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</a:t>
              </a:r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584200" y="4827664"/>
            <a:ext cx="268023" cy="200055"/>
            <a:chOff x="172145" y="4767420"/>
            <a:chExt cx="268021" cy="200055"/>
          </a:xfrm>
        </p:grpSpPr>
        <p:sp>
          <p:nvSpPr>
            <p:cNvPr id="71" name="Oval 70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72" name="Rectangle 71">
              <a:hlinkClick r:id="rId4"/>
            </p:cNvPr>
            <p:cNvSpPr/>
            <p:nvPr userDrawn="1"/>
          </p:nvSpPr>
          <p:spPr>
            <a:xfrm>
              <a:off x="172145" y="4767420"/>
              <a:ext cx="26802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</a:t>
              </a:r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3122781" y="4773800"/>
            <a:ext cx="2898443" cy="307777"/>
            <a:chOff x="3264232" y="4773799"/>
            <a:chExt cx="2898443" cy="307777"/>
          </a:xfrm>
        </p:grpSpPr>
        <p:sp>
          <p:nvSpPr>
            <p:cNvPr id="58" name="TextBox 57"/>
            <p:cNvSpPr txBox="1"/>
            <p:nvPr userDrawn="1"/>
          </p:nvSpPr>
          <p:spPr>
            <a:xfrm>
              <a:off x="3264232" y="4773799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L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G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endParaRPr lang="bg-BG" sz="1400" spc="100" dirty="0">
                <a:solidFill>
                  <a:srgbClr val="3D3743"/>
                </a:solidFill>
                <a:latin typeface="Gill Sans MT" panose="020B0502020104020203" pitchFamily="34" charset="0"/>
                <a:cs typeface="Arial" charset="0"/>
              </a:endParaRPr>
            </a:p>
          </p:txBody>
        </p:sp>
        <p:sp>
          <p:nvSpPr>
            <p:cNvPr id="32" name="TextBox 31"/>
            <p:cNvSpPr txBox="1"/>
            <p:nvPr userDrawn="1"/>
          </p:nvSpPr>
          <p:spPr>
            <a:xfrm>
              <a:off x="3946193" y="4796882"/>
              <a:ext cx="2216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00">
                  <a:solidFill>
                    <a:srgbClr val="949494"/>
                  </a:solidFill>
                  <a:cs typeface="Arial" charset="0"/>
                </a:rPr>
                <a:t>TÊN ĐẦY ĐỦ CỦA CÔNG TY BẠN</a:t>
              </a:r>
              <a:endParaRPr lang="bg-BG" sz="1200" spc="200">
                <a:solidFill>
                  <a:srgbClr val="949494"/>
                </a:solidFill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643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 userDrawn="1"/>
        </p:nvSpPr>
        <p:spPr>
          <a:xfrm>
            <a:off x="685800" y="2130431"/>
            <a:ext cx="7774632" cy="173062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atinLnBrk="0"/>
            <a:r>
              <a:rPr lang="en-US">
                <a:solidFill>
                  <a:prstClr val="black"/>
                </a:solidFill>
                <a:latin typeface="FontAwesome" pitchFamily="2" charset="0"/>
              </a:rPr>
              <a:t/>
            </a:r>
            <a:br>
              <a:rPr lang="en-US">
                <a:solidFill>
                  <a:prstClr val="black"/>
                </a:solidFill>
                <a:latin typeface="FontAwesome" pitchFamily="2" charset="0"/>
              </a:rPr>
            </a:br>
            <a:endParaRPr lang="en-US">
              <a:solidFill>
                <a:prstClr val="black"/>
              </a:solidFill>
              <a:latin typeface="FontAwesome" pitchFamily="2" charset="0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8771627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 userDrawn="1"/>
        </p:nvSpPr>
        <p:spPr>
          <a:xfrm>
            <a:off x="8559611" y="4837677"/>
            <a:ext cx="180020" cy="1800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lang="bg-BG">
              <a:solidFill>
                <a:prstClr val="white"/>
              </a:solidFill>
            </a:endParaRPr>
          </a:p>
        </p:txBody>
      </p:sp>
      <p:sp>
        <p:nvSpPr>
          <p:cNvPr id="21" name="TextBox 20">
            <a:hlinkClick r:id="" action="ppaction://hlinkshowjump?jump=nextslide"/>
          </p:cNvPr>
          <p:cNvSpPr txBox="1"/>
          <p:nvPr userDrawn="1"/>
        </p:nvSpPr>
        <p:spPr>
          <a:xfrm>
            <a:off x="8750967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</a:t>
            </a:r>
            <a:endParaRPr lang="bg-BG" sz="600" dirty="0">
              <a:solidFill>
                <a:prstClr val="white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2" name="TextBox 21">
            <a:hlinkClick r:id="" action="ppaction://hlinkshowjump?jump=previousslide"/>
          </p:cNvPr>
          <p:cNvSpPr txBox="1"/>
          <p:nvPr userDrawn="1"/>
        </p:nvSpPr>
        <p:spPr>
          <a:xfrm>
            <a:off x="8530040" y="4835356"/>
            <a:ext cx="2391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white"/>
                </a:solidFill>
                <a:latin typeface="FontAwesome" pitchFamily="2" charset="0"/>
                <a:cs typeface="Arial" charset="0"/>
              </a:rPr>
              <a:t>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6725" y="4827666"/>
            <a:ext cx="235962" cy="200055"/>
            <a:chOff x="187527" y="4768405"/>
            <a:chExt cx="235959" cy="200055"/>
          </a:xfrm>
        </p:grpSpPr>
        <p:sp>
          <p:nvSpPr>
            <p:cNvPr id="24" name="Oval 23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25" name="Rectangle 24">
              <a:hlinkClick r:id="rId2"/>
            </p:cNvPr>
            <p:cNvSpPr/>
            <p:nvPr userDrawn="1"/>
          </p:nvSpPr>
          <p:spPr>
            <a:xfrm>
              <a:off x="187527" y="4768405"/>
              <a:ext cx="235959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</a:t>
              </a: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66011" y="4827666"/>
            <a:ext cx="261609" cy="200055"/>
            <a:chOff x="168513" y="4759283"/>
            <a:chExt cx="261608" cy="200055"/>
          </a:xfrm>
        </p:grpSpPr>
        <p:sp>
          <p:nvSpPr>
            <p:cNvPr id="28" name="Oval 27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29" name="Rectangle 28">
              <a:hlinkClick r:id="rId3"/>
            </p:cNvPr>
            <p:cNvSpPr/>
            <p:nvPr userDrawn="1"/>
          </p:nvSpPr>
          <p:spPr>
            <a:xfrm>
              <a:off x="168513" y="4759283"/>
              <a:ext cx="26160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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584200" y="4827664"/>
            <a:ext cx="268023" cy="200055"/>
            <a:chOff x="172145" y="4767420"/>
            <a:chExt cx="268021" cy="200055"/>
          </a:xfrm>
        </p:grpSpPr>
        <p:sp>
          <p:nvSpPr>
            <p:cNvPr id="31" name="Oval 30"/>
            <p:cNvSpPr/>
            <p:nvPr userDrawn="1"/>
          </p:nvSpPr>
          <p:spPr>
            <a:xfrm>
              <a:off x="206682" y="4779318"/>
              <a:ext cx="180020" cy="180020"/>
            </a:xfrm>
            <a:prstGeom prst="ellipse">
              <a:avLst/>
            </a:prstGeom>
            <a:solidFill>
              <a:srgbClr val="3D37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lang="bg-BG">
                <a:solidFill>
                  <a:prstClr val="white"/>
                </a:solidFill>
              </a:endParaRPr>
            </a:p>
          </p:txBody>
        </p:sp>
        <p:sp>
          <p:nvSpPr>
            <p:cNvPr id="32" name="Rectangle 31">
              <a:hlinkClick r:id="rId4"/>
            </p:cNvPr>
            <p:cNvSpPr/>
            <p:nvPr userDrawn="1"/>
          </p:nvSpPr>
          <p:spPr>
            <a:xfrm>
              <a:off x="172145" y="4767420"/>
              <a:ext cx="268021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prstClr val="white"/>
                  </a:solidFill>
                  <a:latin typeface="FontAwesome" pitchFamily="2" charset="0"/>
                  <a:cs typeface="Arial" charset="0"/>
                </a:rPr>
                <a:t></a:t>
              </a: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3122781" y="4773800"/>
            <a:ext cx="2898443" cy="307777"/>
            <a:chOff x="3264232" y="4773799"/>
            <a:chExt cx="2898443" cy="307777"/>
          </a:xfrm>
        </p:grpSpPr>
        <p:sp>
          <p:nvSpPr>
            <p:cNvPr id="34" name="TextBox 33"/>
            <p:cNvSpPr txBox="1"/>
            <p:nvPr userDrawn="1"/>
          </p:nvSpPr>
          <p:spPr>
            <a:xfrm>
              <a:off x="3264232" y="4773799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L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r>
                <a:rPr lang="en-US" sz="1400" spc="100">
                  <a:solidFill>
                    <a:srgbClr val="E9334C"/>
                  </a:solidFill>
                  <a:latin typeface="SFU GillSans" panose="00000300000000000000" pitchFamily="2" charset="0"/>
                  <a:cs typeface="Arial" charset="0"/>
                </a:rPr>
                <a:t>G</a:t>
              </a:r>
              <a:r>
                <a:rPr lang="en-US" sz="1400" spc="100">
                  <a:solidFill>
                    <a:srgbClr val="3D3743"/>
                  </a:solidFill>
                  <a:latin typeface="SFU GillSans" panose="00000300000000000000" pitchFamily="2" charset="0"/>
                  <a:cs typeface="Arial" charset="0"/>
                </a:rPr>
                <a:t>O</a:t>
              </a:r>
              <a:endParaRPr lang="bg-BG" sz="1400" spc="100" dirty="0">
                <a:solidFill>
                  <a:srgbClr val="3D3743"/>
                </a:solidFill>
                <a:latin typeface="Gill Sans MT" panose="020B0502020104020203" pitchFamily="34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 userDrawn="1"/>
          </p:nvSpPr>
          <p:spPr>
            <a:xfrm>
              <a:off x="3946193" y="4796882"/>
              <a:ext cx="2216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spc="200">
                  <a:solidFill>
                    <a:srgbClr val="949494"/>
                  </a:solidFill>
                  <a:cs typeface="Arial" charset="0"/>
                </a:rPr>
                <a:t>TÊN ĐẦY ĐỦ CỦA CÔNG TY BẠN</a:t>
              </a:r>
              <a:endParaRPr lang="bg-BG" sz="1200" spc="200">
                <a:solidFill>
                  <a:srgbClr val="949494"/>
                </a:solidFill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16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24-Sep-16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35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78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82" indent="-342882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521" y="2827263"/>
            <a:ext cx="4463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Date: 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09/21/2016 </a:t>
            </a:r>
            <a:r>
              <a:rPr lang="en-U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End Date</a:t>
            </a:r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11/05/2016-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en-US" sz="12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11000USD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680520" y="1851670"/>
            <a:ext cx="4463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SMART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PARKING LOT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 DIAGRAM</a:t>
            </a:r>
            <a:endParaRPr lang="ko-KR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7425"/>
            <a:ext cx="6624735" cy="3528541"/>
          </a:xfrm>
        </p:spPr>
      </p:pic>
    </p:spTree>
    <p:extLst>
      <p:ext uri="{BB962C8B-B14F-4D97-AF65-F5344CB8AC3E}">
        <p14:creationId xmlns:p14="http://schemas.microsoft.com/office/powerpoint/2010/main" val="139836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USE CASE DIAGRAM 1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771550"/>
            <a:ext cx="5616624" cy="4104456"/>
          </a:xfrm>
        </p:spPr>
      </p:pic>
    </p:spTree>
    <p:extLst>
      <p:ext uri="{BB962C8B-B14F-4D97-AF65-F5344CB8AC3E}">
        <p14:creationId xmlns:p14="http://schemas.microsoft.com/office/powerpoint/2010/main" val="14066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en-US" altLang="ko-KR" dirty="0" smtClean="0"/>
              <a:t>DIAGRAM 2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915566"/>
            <a:ext cx="6192688" cy="3888432"/>
          </a:xfrm>
        </p:spPr>
      </p:pic>
    </p:spTree>
    <p:extLst>
      <p:ext uri="{BB962C8B-B14F-4D97-AF65-F5344CB8AC3E}">
        <p14:creationId xmlns:p14="http://schemas.microsoft.com/office/powerpoint/2010/main" val="14066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CASE </a:t>
            </a:r>
            <a:r>
              <a:rPr lang="en-US" altLang="ko-KR" dirty="0" smtClean="0"/>
              <a:t>DIAGRAM 3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915566"/>
            <a:ext cx="5413581" cy="3715693"/>
          </a:xfrm>
        </p:spPr>
      </p:pic>
    </p:spTree>
    <p:extLst>
      <p:ext uri="{BB962C8B-B14F-4D97-AF65-F5344CB8AC3E}">
        <p14:creationId xmlns:p14="http://schemas.microsoft.com/office/powerpoint/2010/main" val="14066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BREAKDOWN STRUCTURE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638425" y="100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45"/>
            <a:ext cx="9144000" cy="50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638425" y="100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2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LIST of USE CASES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638425" y="100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1972"/>
            <a:ext cx="9252520" cy="582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3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7494"/>
            <a:ext cx="7379824" cy="1728192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283718"/>
            <a:ext cx="4248472" cy="2376264"/>
          </a:xfrm>
        </p:spPr>
      </p:pic>
    </p:spTree>
    <p:extLst>
      <p:ext uri="{BB962C8B-B14F-4D97-AF65-F5344CB8AC3E}">
        <p14:creationId xmlns:p14="http://schemas.microsoft.com/office/powerpoint/2010/main" val="401489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638425" y="100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2283718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sz="6000" b="1" spc="300" dirty="0" smtClean="0">
                <a:solidFill>
                  <a:srgbClr val="E9334C"/>
                </a:solidFill>
                <a:latin typeface="+mj-lt"/>
                <a:cs typeface="Arial" charset="0"/>
              </a:rPr>
              <a:t>Thank you </a:t>
            </a:r>
            <a:r>
              <a:rPr lang="en-US" sz="3200" b="1" spc="300" dirty="0" smtClean="0">
                <a:solidFill>
                  <a:srgbClr val="E9334C"/>
                </a:solidFill>
                <a:latin typeface="+mj-lt"/>
                <a:cs typeface="Arial" charset="0"/>
              </a:rPr>
              <a:t>for</a:t>
            </a:r>
            <a:r>
              <a:rPr lang="vi-VN" sz="6000" b="1" spc="300" dirty="0" smtClean="0">
                <a:solidFill>
                  <a:srgbClr val="E9334C"/>
                </a:solidFill>
                <a:latin typeface="+mj-lt"/>
                <a:cs typeface="Arial" charset="0"/>
              </a:rPr>
              <a:t> </a:t>
            </a:r>
            <a:r>
              <a:rPr lang="en-US" sz="6000" b="1" spc="300" dirty="0" smtClean="0">
                <a:solidFill>
                  <a:srgbClr val="3D3743"/>
                </a:solidFill>
                <a:latin typeface="+mj-lt"/>
                <a:cs typeface="Arial" charset="0"/>
              </a:rPr>
              <a:t>Listening !</a:t>
            </a:r>
            <a:endParaRPr lang="bg-BG" sz="6000" b="1" spc="300" dirty="0">
              <a:solidFill>
                <a:srgbClr val="3D3743"/>
              </a:solidFill>
              <a:latin typeface="+mj-lt"/>
              <a:cs typeface="Arial" charset="0"/>
            </a:endParaRPr>
          </a:p>
        </p:txBody>
      </p:sp>
      <p:pic>
        <p:nvPicPr>
          <p:cNvPr id="13" name="Picture 2" descr="C:\Users\Jokomoro\Documents\b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93" y="6"/>
            <a:ext cx="2160240" cy="19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E:\Envato\Success\Images\l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8467">
            <a:off x="5318650" y="1106313"/>
            <a:ext cx="754948" cy="9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Envato\Success\Images\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9" y="1325851"/>
            <a:ext cx="909167" cy="5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854528"/>
            <a:ext cx="2736304" cy="2889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186389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SMART PARKING LOT PROJECT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203598"/>
            <a:ext cx="8496944" cy="3672408"/>
          </a:xfrm>
        </p:spPr>
        <p:txBody>
          <a:bodyPr/>
          <a:lstStyle/>
          <a:p>
            <a:r>
              <a:rPr lang="en-US" sz="1800" smtClean="0"/>
              <a:t>TEAM MEMBERS: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Nguyễn Thị Ánh Nguyệt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Vương Nhật Quang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Nguyễn Viết Huỳnh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Trương Tấn Luân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Trần Thanh Huy</a:t>
            </a:r>
          </a:p>
          <a:p>
            <a:pPr marL="285750" indent="-285750">
              <a:buFontTx/>
              <a:buChar char="-"/>
            </a:pPr>
            <a:endParaRPr lang="en-US" sz="1800"/>
          </a:p>
          <a:p>
            <a:r>
              <a:rPr lang="en-US" sz="1800" smtClean="0"/>
              <a:t>Instructor: </a:t>
            </a:r>
          </a:p>
          <a:p>
            <a:r>
              <a:rPr lang="en-US" sz="1800" smtClean="0"/>
              <a:t>-   Võ Văn Lường</a:t>
            </a:r>
          </a:p>
          <a:p>
            <a:pPr marL="285750" indent="-285750">
              <a:buFontTx/>
              <a:buChar char="-"/>
            </a:pPr>
            <a:r>
              <a:rPr lang="en-US" sz="1800" smtClean="0"/>
              <a:t>Jan Samuelsson</a:t>
            </a:r>
          </a:p>
          <a:p>
            <a:endParaRPr lang="en-US" sz="1800" smtClean="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638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95536" y="915566"/>
            <a:ext cx="8496944" cy="29957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lot valued choices for future. 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have quite a lot of this technology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Vietnam is not common yet.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HO CHI MINH and HA NOI sore neck this technology. 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Vietnam,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terrain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 planned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organized planning and futuristic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roads  are pretty cramped but many family owned </a:t>
            </a:r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means.The more traffic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Follow our research, i’ve see many garage under roadway . Especially, car and pickups regularly try to go into the small roads . HO CHI MINH and HA NOI  solution build underground parking below apartment but it's only meet a fraction. </a:t>
            </a:r>
          </a:p>
          <a:p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we also don’t except Danang city .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So, we decide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"Smart parking lot" project . It has many advantages such:</a:t>
            </a:r>
          </a:p>
          <a:p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Easy parking and vehicle management, </a:t>
            </a:r>
            <a:r>
              <a:rPr lang="en-US" altLang="ko-K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traffic jam, ensuring safety for the user.</a:t>
            </a:r>
            <a:endParaRPr lang="en-US" altLang="ko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r>
              <a:rPr lang="en-US" smtClean="0"/>
              <a:t>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DESCRIPTION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95536" y="1203598"/>
            <a:ext cx="8496944" cy="2995737"/>
          </a:xfrm>
        </p:spPr>
        <p:txBody>
          <a:bodyPr/>
          <a:lstStyle/>
          <a:p>
            <a:r>
              <a:rPr lang="en-US" sz="2400" smtClean="0"/>
              <a:t>Intellegent </a:t>
            </a:r>
            <a:r>
              <a:rPr lang="en-US" sz="2400"/>
              <a:t>Parking M5 building Nguyen Chi Thanh Hanoi: built yet save space, pay </a:t>
            </a:r>
            <a:r>
              <a:rPr lang="en-US" sz="2400"/>
              <a:t>by </a:t>
            </a:r>
            <a:r>
              <a:rPr lang="en-US" sz="2400" smtClean="0"/>
              <a:t>cash</a:t>
            </a:r>
            <a:r>
              <a:rPr lang="en-US" sz="2400"/>
              <a:t>, be time-consuming and difficult to manage, do not be quick.</a:t>
            </a:r>
          </a:p>
          <a:p>
            <a:r>
              <a:rPr lang="en-US" sz="2400"/>
              <a:t>Keep vehicle manually: which don't manage vehicle, must to pay by cash, not safety for vehicle, dosen't not manage expense</a:t>
            </a:r>
          </a:p>
          <a:p>
            <a:r>
              <a:rPr lang="en-US" sz="2400"/>
              <a:t>My System: fast,  not cash, safety users, safety vehicle</a:t>
            </a:r>
            <a:r>
              <a:rPr lang="en-US" sz="2400"/>
              <a:t>, </a:t>
            </a:r>
            <a:r>
              <a:rPr lang="en-US" sz="2400" smtClean="0"/>
              <a:t>sa-ve </a:t>
            </a:r>
            <a:r>
              <a:rPr lang="en-US" sz="2400"/>
              <a:t>space, high security, and login by fingerprints.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07704" y="987574"/>
            <a:ext cx="6912768" cy="2995737"/>
          </a:xfrm>
        </p:spPr>
        <p:txBody>
          <a:bodyPr/>
          <a:lstStyle/>
          <a:p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Enterprises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Parking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parking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parking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help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vehicle easiler, reducing traffic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safity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people to buy cars packed house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vehicles are not wet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rains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street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landscape, saving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Nowaday traditional parking lot, that is not modern in managing cost and risks. Nowaday, many parking lot use card to manage,but it's not fase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and moreover security is not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Our product, that optimizes fast and safely, help to save space, help pay fast, and has high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LIST of ACTORS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40503"/>
              </p:ext>
            </p:extLst>
          </p:nvPr>
        </p:nvGraphicFramePr>
        <p:xfrm>
          <a:off x="251520" y="1203600"/>
          <a:ext cx="8424936" cy="356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987"/>
                <a:gridCol w="6739949"/>
              </a:tblGrid>
              <a:tr h="101726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Who,</a:t>
                      </a:r>
                      <a:r>
                        <a:rPr lang="en-US" sz="2000" b="0" kern="1000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follow </a:t>
                      </a: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</a:t>
                      </a:r>
                      <a:r>
                        <a:rPr lang="en-US" sz="2000" b="0" kern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r>
                        <a:rPr lang="en-US" sz="2000" b="0" kern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requirements of system</a:t>
                      </a:r>
                      <a:r>
                        <a:rPr lang="en-US" sz="2000" b="0" kern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1726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  <a:r>
                        <a:rPr lang="en-US" sz="2000" b="0" kern="1000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participate in </a:t>
                      </a: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2000" b="0" kern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send and take vehicles.</a:t>
                      </a:r>
                      <a:endParaRPr lang="en-US" sz="2000" b="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525903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2000" kern="10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 manage system, has authority to change, add information of system, is trained to control the system.</a:t>
                      </a:r>
                      <a:endParaRPr lang="en-US" sz="2000" b="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mbri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dirty="0" smtClean="0"/>
              <a:t>LIST of USE CASES</a:t>
            </a:r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486275" y="911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latinLnBrk="0"/>
            <a:endParaRPr lang="en-US" altLang="ja-JP" smtClean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01705"/>
              </p:ext>
            </p:extLst>
          </p:nvPr>
        </p:nvGraphicFramePr>
        <p:xfrm>
          <a:off x="107504" y="1004888"/>
          <a:ext cx="4104456" cy="405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/>
                <a:gridCol w="1152128"/>
                <a:gridCol w="720080"/>
                <a:gridCol w="576064"/>
                <a:gridCol w="720080"/>
                <a:gridCol w="576064"/>
              </a:tblGrid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ID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 Case Name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Primary </a:t>
                      </a:r>
                      <a:r>
                        <a:rPr lang="en-US" sz="900" kern="1000" dirty="0">
                          <a:effectLst/>
                        </a:rPr>
                        <a:t>Actor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Scope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Complexity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Priority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Login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Admin, User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2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Logout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Admin, User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1610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3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Add User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4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Delete </a:t>
                      </a:r>
                      <a:r>
                        <a:rPr lang="en-US" sz="900" kern="1000" dirty="0">
                          <a:effectLst/>
                        </a:rPr>
                        <a:t>User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M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2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48317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5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Update  </a:t>
                      </a:r>
                      <a:r>
                        <a:rPr lang="en-US" sz="900" kern="1000" dirty="0" smtClean="0">
                          <a:effectLst/>
                        </a:rPr>
                        <a:t>Users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 </a:t>
                      </a:r>
                      <a:r>
                        <a:rPr lang="en-US" sz="900" kern="1000" dirty="0">
                          <a:effectLst/>
                        </a:rPr>
                        <a:t>Information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685800" algn="l"/>
                        </a:tabLst>
                      </a:pPr>
                      <a:r>
                        <a:rPr lang="en-US" sz="900" kern="1000">
                          <a:effectLst/>
                        </a:rPr>
                        <a:t>Admin	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L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3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483179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6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Cancel </a:t>
                      </a:r>
                      <a:r>
                        <a:rPr lang="en-US" sz="900" kern="1000" dirty="0" smtClean="0">
                          <a:effectLst/>
                        </a:rPr>
                        <a:t>Users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 </a:t>
                      </a:r>
                      <a:r>
                        <a:rPr lang="en-US" sz="900" kern="1000" dirty="0">
                          <a:effectLst/>
                        </a:rPr>
                        <a:t>Information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L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3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7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Add Parking Lot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M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2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8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Cancel Parking Lot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L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3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9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Check Parking Lot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10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Credit Card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  <a:tr h="32212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Bank Account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H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1</a:t>
                      </a:r>
                      <a:endParaRPr lang="en-US" sz="7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46622" marR="46622" marT="0" marB="0"/>
                </a:tc>
              </a:tr>
            </a:tbl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638425" y="10048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88172"/>
              </p:ext>
            </p:extLst>
          </p:nvPr>
        </p:nvGraphicFramePr>
        <p:xfrm>
          <a:off x="4283967" y="1004888"/>
          <a:ext cx="4774308" cy="4072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7"/>
                <a:gridCol w="1171242"/>
                <a:gridCol w="853907"/>
                <a:gridCol w="640696"/>
                <a:gridCol w="853373"/>
                <a:gridCol w="751033"/>
              </a:tblGrid>
              <a:tr h="62871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12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Changes The Password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760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13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Delete My Account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M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2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840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14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History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760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15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Send The </a:t>
                      </a:r>
                      <a:endParaRPr lang="en-US" sz="900" kern="1000" dirty="0" smtClean="0">
                        <a:effectLst/>
                      </a:endParaRP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Car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840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16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Take </a:t>
                      </a:r>
                      <a:r>
                        <a:rPr lang="en-US" sz="900" kern="1000" dirty="0" smtClean="0">
                          <a:effectLst/>
                        </a:rPr>
                        <a:t>The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 </a:t>
                      </a:r>
                      <a:r>
                        <a:rPr lang="en-US" sz="900" kern="1000" dirty="0">
                          <a:effectLst/>
                        </a:rPr>
                        <a:t>Car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840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17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Languages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User, Admin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M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3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8402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18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Upgrades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Customer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1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7604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19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Statistics</a:t>
                      </a:r>
                    </a:p>
                    <a:p>
                      <a:pPr algn="just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 dirty="0" smtClean="0">
                          <a:effectLst/>
                        </a:rPr>
                        <a:t> </a:t>
                      </a:r>
                      <a:r>
                        <a:rPr lang="en-US" sz="900" kern="1000" dirty="0">
                          <a:effectLst/>
                        </a:rPr>
                        <a:t>Financial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Customer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In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H</a:t>
                      </a:r>
                      <a:endParaRPr lang="en-US" sz="9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 dirty="0">
                          <a:effectLst/>
                        </a:rPr>
                        <a:t>1</a:t>
                      </a:r>
                      <a:endParaRPr lang="en-US" sz="900" kern="1000" dirty="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DETAIL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027367228"/>
              </p:ext>
            </p:extLst>
          </p:nvPr>
        </p:nvGraphicFramePr>
        <p:xfrm>
          <a:off x="1187624" y="1275606"/>
          <a:ext cx="7200799" cy="3681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3932"/>
                <a:gridCol w="3576867"/>
              </a:tblGrid>
              <a:tr h="20265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Use Case ID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UC1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  <a:tr h="20265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Name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Login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  <a:tr h="40530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Description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 login on the system by this account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  <a:tr h="20265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Actor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Admin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  <a:tr h="40530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Precondition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Internet, admin and user must have account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  <a:tr h="226268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900" kern="1000">
                          <a:effectLst/>
                        </a:rPr>
                        <a:t>Basic of Friends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Steps 1. Enter user name and password</a:t>
                      </a:r>
                      <a:endParaRPr lang="en-US" sz="700" kern="1000">
                        <a:effectLst/>
                      </a:endParaRP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Steps 2. The system check account, if enter wrong user name or password, the system require you re-enter user name and password</a:t>
                      </a:r>
                      <a:endParaRPr lang="en-US" sz="700" kern="1000">
                        <a:effectLst/>
                      </a:endParaRP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kern="1000">
                          <a:effectLst/>
                        </a:rPr>
                        <a:t>Steps 3. If enter the connect account user name and password, the system will display the following functions</a:t>
                      </a:r>
                      <a:endParaRPr lang="en-US" sz="7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50001" marR="5000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2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DETAIL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96256"/>
              </p:ext>
            </p:extLst>
          </p:nvPr>
        </p:nvGraphicFramePr>
        <p:xfrm>
          <a:off x="395536" y="1203598"/>
          <a:ext cx="8120940" cy="3744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0470"/>
                <a:gridCol w="4060470"/>
              </a:tblGrid>
              <a:tr h="35188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Use Case ID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UC2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88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Name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Logout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77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Description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Admin logout on the system by their account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188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Actor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Admin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377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Precondition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Internet, admin and user must be logged into the system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8122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0">
                          <a:effectLst/>
                        </a:rPr>
                        <a:t>Basic of Friends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Steps 1. Enter into logout on the system</a:t>
                      </a:r>
                      <a:endParaRPr lang="en-US" sz="1000" kern="1000">
                        <a:effectLst/>
                      </a:endParaRPr>
                    </a:p>
                    <a:p>
                      <a:pPr marL="0" marR="0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300" kern="1000">
                          <a:effectLst/>
                        </a:rPr>
                        <a:t>Steps 2. The system will show” got rid of the system ”</a:t>
                      </a:r>
                      <a:endParaRPr lang="en-US" sz="1000" kern="1000">
                        <a:solidFill>
                          <a:srgbClr val="595959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D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334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iCiel Simplifica"/>
        <a:ea typeface=""/>
        <a:cs typeface=""/>
      </a:majorFont>
      <a:minorFont>
        <a:latin typeface="iCiel Simplif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765</Words>
  <Application>Microsoft Office PowerPoint</Application>
  <PresentationFormat>On-screen Show (16:9)</PresentationFormat>
  <Paragraphs>198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Custom Design</vt:lpstr>
      <vt:lpstr>1_Office Theme</vt:lpstr>
      <vt:lpstr>PowerPoint Presentation</vt:lpstr>
      <vt:lpstr>SMART PARKING LOT PROJECT</vt:lpstr>
      <vt:lpstr> DESCRIPTION</vt:lpstr>
      <vt:lpstr> DESCRIPTION </vt:lpstr>
      <vt:lpstr>VISION</vt:lpstr>
      <vt:lpstr> LIST of ACTORS</vt:lpstr>
      <vt:lpstr> LIST of USE CASES</vt:lpstr>
      <vt:lpstr>USE CASE DETAIL</vt:lpstr>
      <vt:lpstr>USE CASE DETAIL</vt:lpstr>
      <vt:lpstr>CONTEXT DIAGRAM</vt:lpstr>
      <vt:lpstr>USE CASE DIAGRAM 1</vt:lpstr>
      <vt:lpstr>USE CASE DIAGRAM 2</vt:lpstr>
      <vt:lpstr>USE CASE DIAGRAM 3</vt:lpstr>
      <vt:lpstr>WORK BREAKDOWN STRUCTURE</vt:lpstr>
      <vt:lpstr> </vt:lpstr>
      <vt:lpstr> LIST of USE CASES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Vuong Quang</cp:lastModifiedBy>
  <cp:revision>56</cp:revision>
  <dcterms:created xsi:type="dcterms:W3CDTF">2014-04-01T16:27:38Z</dcterms:created>
  <dcterms:modified xsi:type="dcterms:W3CDTF">2016-09-24T14:01:21Z</dcterms:modified>
</cp:coreProperties>
</file>