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304" r:id="rId3"/>
    <p:sldId id="258" r:id="rId4"/>
    <p:sldId id="264" r:id="rId5"/>
    <p:sldId id="260" r:id="rId6"/>
    <p:sldId id="305" r:id="rId7"/>
    <p:sldId id="306" r:id="rId8"/>
    <p:sldId id="308" r:id="rId9"/>
    <p:sldId id="319" r:id="rId10"/>
    <p:sldId id="320" r:id="rId11"/>
    <p:sldId id="265" r:id="rId12"/>
    <p:sldId id="309" r:id="rId13"/>
    <p:sldId id="311" r:id="rId14"/>
    <p:sldId id="310" r:id="rId15"/>
    <p:sldId id="312" r:id="rId16"/>
    <p:sldId id="313" r:id="rId17"/>
    <p:sldId id="314" r:id="rId18"/>
    <p:sldId id="315" r:id="rId19"/>
    <p:sldId id="317" r:id="rId20"/>
    <p:sldId id="316" r:id="rId21"/>
    <p:sldId id="318" r:id="rId22"/>
    <p:sldId id="29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5FD"/>
    <a:srgbClr val="3A6695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9" autoAdjust="0"/>
    <p:restoredTop sz="93963" autoAdjust="0"/>
  </p:normalViewPr>
  <p:slideViewPr>
    <p:cSldViewPr snapToGrid="0">
      <p:cViewPr>
        <p:scale>
          <a:sx n="76" d="100"/>
          <a:sy n="76" d="100"/>
        </p:scale>
        <p:origin x="1712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18E5-0024-C69C-30FD-F6F5BC0CC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46CC7B-95A5-8C99-613C-2A2CB37B5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8BCF19-E278-3907-D7BB-2DEC47422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B8CFE-F407-50D7-5D9D-4FF3A4EEE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8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89190-A5BD-D8B6-D555-EF933938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9BF699-DD31-DD79-E092-FB73B3B4D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49517F-D411-DD7A-DDEC-4DB27B391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MY" altLang="zh-CN" sz="1200" b="1" dirty="0"/>
          </a:p>
          <a:p>
            <a:pPr algn="just"/>
            <a:r>
              <a:rPr lang="en-MY" altLang="zh-CN" sz="1200" b="1" dirty="0"/>
              <a:t>*</a:t>
            </a:r>
            <a:r>
              <a:rPr lang="zh-CN" altLang="en-US" sz="1200" b="1" dirty="0"/>
              <a:t>发电机随时间增加影响设备的整体健康状态，且存在噪声，而</a:t>
            </a:r>
            <a:r>
              <a:rPr lang="en-MY" altLang="zh-CN" sz="1200" b="1" dirty="0"/>
              <a:t>LSTM</a:t>
            </a:r>
            <a:r>
              <a:rPr lang="zh-CN" altLang="en-US" sz="1200" b="1" dirty="0"/>
              <a:t>作为递归神经网络，可以有效地捕捉长期趋势，处理非线性和噪声，预测不确定性未来趋势等</a:t>
            </a:r>
            <a:endParaRPr lang="en-MY" altLang="zh-CN" sz="1200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B13CA-9D7B-10E7-15B3-A0A455350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0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6361D-26B0-EF96-24C4-C666A54C1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9159F2-0609-AF8F-AD21-62DEEB3F1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23FB17-C51D-0C23-6ACB-0335BBF6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CB21C-6AB4-96F2-DD48-5317B57C6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22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F6C39-296D-8C2D-41B3-ECC3904F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25FAB4-5E11-7B99-05EF-E6B13CF98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84E930-5179-A6A7-341A-80AB925D5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A719D-A846-A56B-8272-AB3BCE02E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41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7E71-6DC3-0139-34CF-0F300030C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409A19-7CEC-5938-DE60-D2EB914C1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1E84B3-41B4-6EAE-86C8-9D4D1B6ED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8EE94-A164-7270-FD7F-C9914173A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31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0C64-0C95-DE1A-72C9-C41E3988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5783BA-8290-BE9E-1183-8AF397233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B587C7-F659-34A3-CC45-BB5341E96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567EA-5A71-81D9-3AB3-602B10A2D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1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19EB9-6055-330C-4426-D97E7D086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DFE00C-840E-5011-2750-130089AD7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7DE47B-4665-58B8-F7F3-D932F6025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FB4C8-C602-C045-5856-B976E30CA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93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BC497-264F-9827-775E-2DF40E00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F5FC8-F9E7-05CD-EE37-19D537168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263F93-1D09-E3E4-2FD3-23312B123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CB86-23E7-BE33-2823-C62C783CE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4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9BB52-FB54-3E36-E660-89D7C542D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1295A2-B42A-2381-6A05-291576336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766B55-9390-0F1C-5723-4355BC44F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F0F07-C905-C10F-28F8-DFD8FAE73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9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14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6F875-A149-4963-2782-59DF40BE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AF8AFF-26B2-55FD-9D29-F0F5F33DF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746679-5A07-826B-7B33-BAB7780F1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2EEF7-E9A3-D513-9B32-9E5680462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6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6AEAF-F78C-9FCA-0B07-EE8D22E5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5EC152-4692-A7D7-80BB-E76A6656C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A574C6-6436-2119-3581-74D8A6E07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68572-B432-4942-9F1D-0A93A5349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0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/>
              <a:t>https://www.youtube.com/watch?v=FI0H_HStNJU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2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8C0B4-6FF2-D64D-5B2F-5E6F864C9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4DABC6-FFA0-0C4E-44BF-138F8A3E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63CCCE-1F6C-356C-3144-DE4D47E04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4273F-DABF-BD85-A56E-A47C9E3F3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4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25E12-7BD9-A921-217A-930209F2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6B2776-4B01-372F-5A4F-733D6B218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52DE90-E953-4F17-17A1-F5F568C40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44386-1947-F389-2E0C-55F9C1CA7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0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BD4ED-47C8-B32E-F818-1F106C83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9C607D-3186-7D75-BFDE-AD8505506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595F29-36DF-2727-04EC-5F699CCDE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D235-9138-4AE4-46C9-866A49B14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08487" y="3107607"/>
            <a:ext cx="7859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大数据技术期末答辩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3" y="527615"/>
            <a:ext cx="4226054" cy="1136418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2952897" y="5678009"/>
            <a:ext cx="3440317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答辩人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CHIN TECK WENG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185478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指导老师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李响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2551281" y="5618866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B44A3-1886-6D46-0F30-4B560482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64CD44-3ABF-0AB7-DFF2-24B51F7B0324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E7FD9B43-3CC5-493F-CDE3-7665C47C9528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特征相关性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6A28244-2208-67AA-59BF-F9723CE6123B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B87DA5DB-F6A0-68A4-5DC8-95FFDD5F7066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B09D4834-69A8-A60E-74DF-AE111DD6D7A6}"/>
              </a:ext>
            </a:extLst>
          </p:cNvPr>
          <p:cNvSpPr/>
          <p:nvPr/>
        </p:nvSpPr>
        <p:spPr>
          <a:xfrm>
            <a:off x="4933647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44B97F4E-0E69-9792-ACBB-2B8548D682F8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9D2B3F28-F1AB-B576-1A63-0FC8EF671ACF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A2F2A042-19BA-8271-CF66-BE7091382020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64CA7830-1AAF-A399-2701-73BC2144573D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DBBB06CD-2297-0B97-E684-30AE96832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7C60B691-6499-69B9-D167-88F80BB3E82B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ADB6303B-0D9C-6CFA-7BD4-D70BB876D4BE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C9ACECB-A3FB-D6BC-09B7-D9B432284FEA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D1948-7AD8-142B-662C-673D00362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0" y="1100186"/>
            <a:ext cx="6851950" cy="5694314"/>
          </a:xfrm>
          <a:prstGeom prst="rect">
            <a:avLst/>
          </a:prstGeom>
        </p:spPr>
      </p:pic>
      <p:sp>
        <p:nvSpPr>
          <p:cNvPr id="4" name="学论网-www.xuelun.me">
            <a:extLst>
              <a:ext uri="{FF2B5EF4-FFF2-40B4-BE49-F238E27FC236}">
                <a16:creationId xmlns:a16="http://schemas.microsoft.com/office/drawing/2014/main" id="{A843C156-BC5A-7790-17C5-6493EC834CB6}"/>
              </a:ext>
            </a:extLst>
          </p:cNvPr>
          <p:cNvSpPr txBox="1"/>
          <p:nvPr/>
        </p:nvSpPr>
        <p:spPr>
          <a:xfrm>
            <a:off x="425753" y="2044618"/>
            <a:ext cx="4235147" cy="32008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/>
              <a:t>相关性：发电机转速与风轮转速之间存在明显的正相关关系，特别是在较低转速范围内，关系较为线性。</a:t>
            </a:r>
            <a:endParaRPr lang="en-MY" altLang="zh-CN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/>
              <a:t>波动性：时间序列显示两者的转速都存在较大的波动，可能受到外部风速变化或负载变化的影响。</a:t>
            </a:r>
            <a:endParaRPr lang="en-MY" altLang="zh-CN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/>
              <a:t>适用性：由于发电机转速与风轮转速的正相关关系，可以通过监控风轮转速来预估发电机的运作情况。这种关系可能对风机系统的故障诊断和性能优化有一定的参考价值。</a:t>
            </a:r>
            <a:endParaRPr lang="en-MY" altLang="zh-CN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MY" altLang="zh-CN" sz="1600" b="1" dirty="0"/>
          </a:p>
          <a:p>
            <a:pPr algn="just"/>
            <a:endParaRPr lang="en-MY" altLang="zh-CN" sz="1600" dirty="0"/>
          </a:p>
          <a:p>
            <a:pPr algn="just"/>
            <a:r>
              <a:rPr lang="zh-CN" altLang="en-US" sz="1600" b="1" dirty="0"/>
              <a:t>代码：特征相关性</a:t>
            </a:r>
            <a:r>
              <a:rPr lang="en-MY" altLang="zh-CN" sz="1600" b="1" dirty="0"/>
              <a:t>.</a:t>
            </a:r>
            <a:r>
              <a:rPr lang="en-MY" altLang="zh-CN" sz="1600" b="1" dirty="0" err="1"/>
              <a:t>py</a:t>
            </a:r>
            <a:endParaRPr lang="en-MY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3198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Part.03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detail="2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7624"/>
            <a:ext cx="4495800" cy="1208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B9438-588C-5C70-2AA4-DD628B45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蓝天白云，海上“风车”，美成一幅画">
            <a:extLst>
              <a:ext uri="{FF2B5EF4-FFF2-40B4-BE49-F238E27FC236}">
                <a16:creationId xmlns:a16="http://schemas.microsoft.com/office/drawing/2014/main" id="{67058A1D-357B-EBDC-7895-CF9E840F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C374A2-509F-C201-3C19-8986DFFC88E9}"/>
              </a:ext>
            </a:extLst>
          </p:cNvPr>
          <p:cNvSpPr/>
          <p:nvPr/>
        </p:nvSpPr>
        <p:spPr>
          <a:xfrm>
            <a:off x="726490" y="1577381"/>
            <a:ext cx="10693400" cy="3515315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8530EC-79F2-F138-C2B0-484A91CDE05E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F6E44470-EC15-9459-1715-9A94D2664FAA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发电机故障诊断</a:t>
            </a:r>
          </a:p>
        </p:txBody>
      </p:sp>
      <p:sp>
        <p:nvSpPr>
          <p:cNvPr id="55" name="学论网-www.xuelun.me">
            <a:extLst>
              <a:ext uri="{FF2B5EF4-FFF2-40B4-BE49-F238E27FC236}">
                <a16:creationId xmlns:a16="http://schemas.microsoft.com/office/drawing/2014/main" id="{21CE1F94-5A7E-B28C-3472-D2FF0F345D5E}"/>
              </a:ext>
            </a:extLst>
          </p:cNvPr>
          <p:cNvSpPr txBox="1"/>
          <p:nvPr/>
        </p:nvSpPr>
        <p:spPr>
          <a:xfrm>
            <a:off x="1038014" y="1725674"/>
            <a:ext cx="10115972" cy="5663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b="1" dirty="0"/>
              <a:t>代码整体思路</a:t>
            </a:r>
            <a:endParaRPr lang="en-MY" altLang="zh-CN" b="1" dirty="0"/>
          </a:p>
          <a:p>
            <a:pPr algn="just"/>
            <a:r>
              <a:rPr lang="zh-CN" altLang="en-US" sz="1600" b="1" dirty="0"/>
              <a:t>基于深度学习的异常检测系统，通过自注意力机制、</a:t>
            </a:r>
            <a:r>
              <a:rPr lang="en-US" altLang="zh-CN" sz="1600" b="1" dirty="0"/>
              <a:t>LSTM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LOF </a:t>
            </a:r>
            <a:r>
              <a:rPr lang="zh-CN" altLang="en-US" sz="1600" b="1" dirty="0"/>
              <a:t>算法对时序数据进行特征提取和异常检测。</a:t>
            </a:r>
            <a:endParaRPr lang="en-MY" altLang="zh-CN" sz="1600" b="1" dirty="0"/>
          </a:p>
          <a:p>
            <a:pPr marL="342900" indent="-342900" algn="just">
              <a:buAutoNum type="arabicPeriod"/>
            </a:pPr>
            <a:r>
              <a:rPr lang="zh-CN" altLang="en-US" sz="1600" dirty="0"/>
              <a:t>选用了</a:t>
            </a:r>
            <a:r>
              <a:rPr lang="en-US" altLang="zh-CN" sz="1600" dirty="0"/>
              <a:t>Mean</a:t>
            </a:r>
            <a:r>
              <a:rPr lang="zh-CN" altLang="en-US" sz="1600" dirty="0"/>
              <a:t>，</a:t>
            </a:r>
            <a:r>
              <a:rPr lang="en-US" altLang="zh-CN" sz="1600" dirty="0"/>
              <a:t>Std</a:t>
            </a:r>
            <a:r>
              <a:rPr lang="zh-CN" altLang="en-US" sz="1600" dirty="0"/>
              <a:t>，</a:t>
            </a:r>
            <a:r>
              <a:rPr lang="en-US" altLang="zh-CN" sz="1600" dirty="0"/>
              <a:t>RMS</a:t>
            </a:r>
            <a:r>
              <a:rPr lang="zh-CN" altLang="en-US" sz="1600" dirty="0"/>
              <a:t>作为多特征融合输入，因为机械振动故障检测用</a:t>
            </a:r>
            <a:r>
              <a:rPr lang="en-MY" altLang="zh-CN" sz="1600" dirty="0"/>
              <a:t>RMS + Std + Mean</a:t>
            </a:r>
            <a:r>
              <a:rPr lang="zh-CN" altLang="en-US" sz="1600" dirty="0"/>
              <a:t>组合可提高检测精度</a:t>
            </a:r>
            <a:endParaRPr lang="en-MY" altLang="zh-CN" sz="1600" dirty="0"/>
          </a:p>
          <a:p>
            <a:pPr marL="342900" indent="-342900" algn="just">
              <a:buAutoNum type="arabicPeriod"/>
            </a:pPr>
            <a:r>
              <a:rPr lang="zh-CN" altLang="en-US" sz="1600" dirty="0"/>
              <a:t>在对数据进行标准化后，定义了自注意力机制的神经网络模块，用于对输入数据进行加权特征提取</a:t>
            </a:r>
            <a:endParaRPr lang="en-MY" altLang="zh-CN" sz="1600" dirty="0"/>
          </a:p>
          <a:p>
            <a:pPr marL="342900" indent="-342900" algn="just">
              <a:buAutoNum type="arabicPeriod"/>
            </a:pPr>
            <a:r>
              <a:rPr lang="zh-CN" altLang="en-US" sz="1600" dirty="0"/>
              <a:t>由于设备运行状态变化较慢，所以选择较大的时间步长。经不断调整优化，最终选择了时间步长为</a:t>
            </a:r>
            <a:r>
              <a:rPr lang="en-US" altLang="zh-CN" sz="1600" dirty="0"/>
              <a:t>20</a:t>
            </a:r>
            <a:r>
              <a:rPr lang="zh-CN" altLang="en-US" sz="1600" dirty="0"/>
              <a:t>，以便输入 </a:t>
            </a:r>
            <a:r>
              <a:rPr lang="en-US" altLang="zh-CN" sz="1600" dirty="0"/>
              <a:t>LSTM </a:t>
            </a:r>
            <a:r>
              <a:rPr lang="zh-CN" altLang="en-US" sz="1600" dirty="0"/>
              <a:t>模型进行序列学习</a:t>
            </a:r>
            <a:endParaRPr lang="en-MY" altLang="zh-CN" sz="1600" dirty="0"/>
          </a:p>
          <a:p>
            <a:pPr marL="342900" indent="-342900" algn="just">
              <a:buAutoNum type="arabicPeriod"/>
            </a:pPr>
            <a:r>
              <a:rPr lang="zh-CN" altLang="en-US" sz="1600" dirty="0"/>
              <a:t>构建</a:t>
            </a:r>
            <a:r>
              <a:rPr lang="en-MY" altLang="zh-CN" sz="1600" dirty="0"/>
              <a:t>L</a:t>
            </a:r>
            <a:r>
              <a:rPr lang="en-US" altLang="zh-CN" sz="1600" dirty="0" err="1"/>
              <a:t>ong</a:t>
            </a:r>
            <a:r>
              <a:rPr lang="en-US" altLang="zh-CN" sz="1600" dirty="0"/>
              <a:t>-Short term Memory(</a:t>
            </a:r>
            <a:r>
              <a:rPr lang="en-MY" altLang="zh-CN" sz="1600" dirty="0"/>
              <a:t>LSTM)</a:t>
            </a:r>
            <a:r>
              <a:rPr lang="zh-CN" altLang="en-US" sz="1600" dirty="0"/>
              <a:t>模型，输入三个特征，隐藏层为</a:t>
            </a:r>
            <a:r>
              <a:rPr lang="en-US" altLang="zh-CN" sz="1600" dirty="0"/>
              <a:t>5</a:t>
            </a:r>
            <a:r>
              <a:rPr lang="zh-CN" altLang="en-US" sz="1600" dirty="0"/>
              <a:t>层，输入也是为</a:t>
            </a:r>
            <a:r>
              <a:rPr lang="en-US" altLang="zh-CN" sz="1600" dirty="0"/>
              <a:t>3</a:t>
            </a:r>
            <a:r>
              <a:rPr lang="zh-CN" altLang="en-US" sz="1600" dirty="0"/>
              <a:t>个特征。通过均方误差（</a:t>
            </a:r>
            <a:r>
              <a:rPr lang="en-US" altLang="zh-CN" sz="1600" dirty="0"/>
              <a:t>MSE</a:t>
            </a:r>
            <a:r>
              <a:rPr lang="zh-CN" altLang="en-US" sz="1600" dirty="0"/>
              <a:t>）损失函数训练 </a:t>
            </a:r>
            <a:r>
              <a:rPr lang="en-US" altLang="zh-CN" sz="1600" dirty="0"/>
              <a:t>LSTM </a:t>
            </a:r>
            <a:r>
              <a:rPr lang="zh-CN" altLang="en-US" sz="1600" dirty="0"/>
              <a:t>模型 </a:t>
            </a:r>
            <a:r>
              <a:rPr lang="en-US" altLang="zh-CN" sz="1600" dirty="0"/>
              <a:t>500 </a:t>
            </a:r>
            <a:r>
              <a:rPr lang="zh-CN" altLang="en-US" sz="1600" dirty="0"/>
              <a:t>个周期。</a:t>
            </a:r>
            <a:endParaRPr lang="en-MY" altLang="zh-CN" sz="1600" dirty="0"/>
          </a:p>
          <a:p>
            <a:pPr marL="342900" indent="-342900" algn="just">
              <a:buAutoNum type="arabicPeriod"/>
            </a:pPr>
            <a:r>
              <a:rPr lang="zh-CN" altLang="en-US" sz="1600" dirty="0"/>
              <a:t>在提取</a:t>
            </a:r>
            <a:r>
              <a:rPr lang="en-MY" altLang="zh-CN" sz="1600" dirty="0"/>
              <a:t>LSTM</a:t>
            </a:r>
            <a:r>
              <a:rPr lang="zh-CN" altLang="en-US" sz="1600" dirty="0"/>
              <a:t>输出的融合特征后，导入进</a:t>
            </a:r>
            <a:r>
              <a:rPr lang="en-US" altLang="zh-CN" sz="1600" dirty="0"/>
              <a:t>Local Outlier Factor(LOF)</a:t>
            </a:r>
            <a:r>
              <a:rPr lang="zh-CN" altLang="en-US" sz="1600" dirty="0"/>
              <a:t>来进行异常值检测</a:t>
            </a:r>
            <a:endParaRPr lang="en-MY" altLang="zh-CN" sz="1600" dirty="0"/>
          </a:p>
          <a:p>
            <a:pPr marL="342900" indent="-342900" algn="just">
              <a:buAutoNum type="arabicPeriod"/>
            </a:pPr>
            <a:r>
              <a:rPr lang="zh-CN" altLang="en-US" sz="1600" dirty="0"/>
              <a:t>最后通过不同颜色，采用散点图来表述输出可视化</a:t>
            </a:r>
            <a:endParaRPr lang="en-MY" altLang="zh-CN" sz="1600" dirty="0"/>
          </a:p>
          <a:p>
            <a:pPr algn="just"/>
            <a:endParaRPr lang="en-MY" altLang="zh-CN" sz="1600" b="1" dirty="0"/>
          </a:p>
          <a:p>
            <a:pPr algn="just"/>
            <a:r>
              <a:rPr lang="zh-CN" altLang="en-US" sz="1600" b="1" dirty="0"/>
              <a:t>代码：故障诊断</a:t>
            </a:r>
            <a:r>
              <a:rPr lang="en-MY" altLang="zh-CN" sz="1600" b="1" dirty="0"/>
              <a:t>latest.py</a:t>
            </a:r>
          </a:p>
          <a:p>
            <a:pPr algn="just"/>
            <a:endParaRPr lang="en-MY" altLang="zh-CN" sz="1400" b="1" dirty="0"/>
          </a:p>
          <a:p>
            <a:pPr algn="just"/>
            <a:endParaRPr lang="en-MY" altLang="zh-CN" sz="1400" b="1" dirty="0"/>
          </a:p>
          <a:p>
            <a:pPr algn="just"/>
            <a:endParaRPr lang="en-MY" altLang="zh-CN" sz="1400" b="1" dirty="0"/>
          </a:p>
          <a:p>
            <a:pPr algn="just"/>
            <a:endParaRPr lang="en-MY" altLang="zh-CN" sz="1400" b="1" dirty="0"/>
          </a:p>
          <a:p>
            <a:pPr algn="just"/>
            <a:endParaRPr lang="en-MY" altLang="zh-CN" sz="1400" b="1" dirty="0"/>
          </a:p>
          <a:p>
            <a:pPr algn="just"/>
            <a:r>
              <a:rPr lang="en-MY" altLang="zh-CN" sz="1400" b="1" dirty="0"/>
              <a:t>*</a:t>
            </a:r>
            <a:r>
              <a:rPr lang="zh-CN" altLang="en-US" sz="1400" b="1" dirty="0"/>
              <a:t>发电机随时间增加影响设备的整体健康状态，且存在噪声，而</a:t>
            </a:r>
            <a:r>
              <a:rPr lang="en-MY" altLang="zh-CN" sz="1400" b="1" dirty="0"/>
              <a:t>LSTM</a:t>
            </a:r>
            <a:r>
              <a:rPr lang="zh-CN" altLang="en-US" sz="1400" b="1" dirty="0"/>
              <a:t>作为递归神经网络，可以有效地捕捉长期趋势，处理非线性和噪声，预测不确定性未来趋势等</a:t>
            </a:r>
            <a:r>
              <a:rPr lang="en-MY" altLang="zh-CN" sz="1400" b="1" dirty="0"/>
              <a:t>,</a:t>
            </a:r>
            <a:r>
              <a:rPr lang="zh-CN" altLang="en-US" sz="1400" b="1" dirty="0"/>
              <a:t>是机器学习也是深度学习，把特征和分类融合一起，所以不使用</a:t>
            </a:r>
            <a:r>
              <a:rPr lang="en-US" altLang="zh-CN" sz="1400" b="1" dirty="0" err="1"/>
              <a:t>kmeans</a:t>
            </a:r>
            <a:r>
              <a:rPr lang="zh-CN" altLang="en-US" sz="1400" b="1" dirty="0"/>
              <a:t>再次分类了</a:t>
            </a:r>
            <a:endParaRPr lang="en-MY" altLang="zh-CN" sz="1400" b="1" dirty="0"/>
          </a:p>
          <a:p>
            <a:pPr algn="just"/>
            <a:r>
              <a:rPr lang="zh-CN" altLang="en-US" sz="1400" b="1" dirty="0"/>
              <a:t>*</a:t>
            </a:r>
            <a:r>
              <a:rPr lang="en-MY" altLang="zh-CN" sz="1400" b="1" dirty="0"/>
              <a:t>LOF</a:t>
            </a:r>
            <a:r>
              <a:rPr lang="zh-CN" altLang="en-US" sz="1400" b="1" dirty="0"/>
              <a:t>是一种无监督的异常检测法，在我无法进行数据标签时</a:t>
            </a:r>
            <a:r>
              <a:rPr lang="en-MY" altLang="zh-CN" sz="1400" b="1" dirty="0"/>
              <a:t>LOF</a:t>
            </a:r>
            <a:r>
              <a:rPr lang="zh-CN" altLang="en-US" sz="1400" b="1" dirty="0"/>
              <a:t>识别异常点，以预防故障，提高剩余寿命预测的精度</a:t>
            </a:r>
            <a:endParaRPr lang="en-MY" altLang="zh-CN" sz="1400" b="1" dirty="0"/>
          </a:p>
          <a:p>
            <a:pPr algn="just"/>
            <a:r>
              <a:rPr lang="zh-CN" altLang="en-US" sz="1600" b="1" dirty="0"/>
              <a:t>*</a:t>
            </a:r>
            <a:r>
              <a:rPr lang="zh-CN" altLang="en-US" sz="1400" b="1" dirty="0"/>
              <a:t>自注意力机制对输入的多维特征进行加权融合，使不同特征间的相关性更好地融入到输入表示中，增强了特征的表达能力</a:t>
            </a:r>
            <a:endParaRPr lang="en-MY" altLang="zh-CN" sz="1400" b="1" dirty="0"/>
          </a:p>
          <a:p>
            <a:pPr algn="just"/>
            <a:endParaRPr lang="en-MY" altLang="zh-CN" sz="1600" b="1" dirty="0"/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7E70F45-D8C1-C1DD-1BA8-0BC9F4468D7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6A6894E5-3DBE-1C5A-948A-0FB9444781B9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BEFDF39F-D0A5-E2FF-AA72-BE1DF51E3A8E}"/>
              </a:ext>
            </a:extLst>
          </p:cNvPr>
          <p:cNvSpPr/>
          <p:nvPr/>
        </p:nvSpPr>
        <p:spPr>
          <a:xfrm>
            <a:off x="6617548" y="26078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2E26087D-DD82-D739-D867-69B3E2FF2E73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75BE56A7-EBEE-1B6D-8868-FCB27A4537D1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09C2E3FE-FA70-D37C-2B93-6FEC74F4D8AD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5C2FCA82-0B12-2AD7-77A4-53A7787AA329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894FC2EC-AC20-E99B-BEA9-7EBDF464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D62E74B2-84C4-E0A6-744E-2C145B90A0D1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8DA007C3-B428-CC9F-521A-666B287790E4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80ABF37-C960-F104-5EB8-4B526F5807C5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7170" name="Picture 2" descr="一位算法工程师从30+ 场秋招面试中总结出的超强面经—文本检测与GAN 篇（含答案）-极市开发者社区">
            <a:extLst>
              <a:ext uri="{FF2B5EF4-FFF2-40B4-BE49-F238E27FC236}">
                <a16:creationId xmlns:a16="http://schemas.microsoft.com/office/drawing/2014/main" id="{67829187-7387-2CBD-58A3-830390F0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345" l="7143" r="93122">
                        <a14:foregroundMark x1="8995" y1="62759" x2="8995" y2="62759"/>
                        <a14:foregroundMark x1="7804" y1="84483" x2="7804" y2="84483"/>
                        <a14:foregroundMark x1="37302" y1="90345" x2="37302" y2="90345"/>
                        <a14:foregroundMark x1="75132" y1="42414" x2="75132" y2="42414"/>
                        <a14:foregroundMark x1="88757" y1="11034" x2="88757" y2="11034"/>
                        <a14:foregroundMark x1="58862" y1="14483" x2="58862" y2="14483"/>
                        <a14:foregroundMark x1="30688" y1="15172" x2="30688" y2="15172"/>
                        <a14:foregroundMark x1="7143" y1="44483" x2="7143" y2="44483"/>
                        <a14:foregroundMark x1="93122" y1="68276" x2="93122" y2="68276"/>
                        <a14:foregroundMark x1="86243" y1="61379" x2="86243" y2="61379"/>
                        <a14:foregroundMark x1="86111" y1="55172" x2="86111" y2="55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36" y="4060059"/>
            <a:ext cx="5383954" cy="206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43CF-2B68-C209-9179-62867718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289F80D-97EA-D3E9-2D39-AAE000DFA03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EA8FB106-6C3A-3116-B32A-5687E38F7978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发电机故障诊断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3C2AA2F-2337-460B-68D2-FE37C135805A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ACDF60F4-8532-A55C-49B5-D1FE973BAFF9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25C988D7-8203-C130-276A-ECFFEAFD1FF5}"/>
              </a:ext>
            </a:extLst>
          </p:cNvPr>
          <p:cNvSpPr/>
          <p:nvPr/>
        </p:nvSpPr>
        <p:spPr>
          <a:xfrm>
            <a:off x="6617548" y="26078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19C14A12-BDF9-C4D9-643B-D86B6164071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C75A91FE-3090-CE8A-28FB-B8B4F855ED40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7589DE5-4E90-0A69-105A-9D0383FAF534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7F439B18-8032-65C6-4A8E-7FCD6E400901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B074FA8A-ED18-5F78-0673-D78AA6F2BD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2AEBBEA3-2D9A-1D5D-2AEB-C0715D0C66F3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816AD793-515B-21B7-09A2-E52F3C0E5034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AA8662B-958C-70F9-4947-55B1C8BC0B39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ED80C-BB96-EB7C-D6B5-59E5A318E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898" y="1693921"/>
            <a:ext cx="8114351" cy="4400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5DF8E0-59B0-3087-A39E-99AB6B1A1459}"/>
              </a:ext>
            </a:extLst>
          </p:cNvPr>
          <p:cNvSpPr txBox="1"/>
          <p:nvPr/>
        </p:nvSpPr>
        <p:spPr>
          <a:xfrm>
            <a:off x="622318" y="6262769"/>
            <a:ext cx="11330196" cy="376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假阳性与假阴性：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需要权衡假阳性（将正常数据误判为异常）和假阴性（将异常数据误判为正常）的影响。</a:t>
            </a:r>
            <a:endParaRPr lang="en-MY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F96C-7E7E-2394-4749-FEDD2E63B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2C85A96-0923-BF28-95FA-08B2B5E34D49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03EC722F-6840-3C76-68C1-479C83F02E72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发电机故障诊断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82A8F97-BE7C-F4E7-CA60-0A364109BD8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34C474C3-51B8-A77A-6435-C56F5CA67ADB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9F2A8AD7-0DD0-3522-A031-DCC8826DEBEA}"/>
              </a:ext>
            </a:extLst>
          </p:cNvPr>
          <p:cNvSpPr/>
          <p:nvPr/>
        </p:nvSpPr>
        <p:spPr>
          <a:xfrm>
            <a:off x="6617548" y="26078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D077C9D0-A30C-408A-396C-2EEC25CFF627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50233EC2-7F79-FB7A-0E36-20BFDE0D4E6B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5BB9AF7B-1902-1FEC-5714-A9816BCD450F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0B7D0466-1AFC-72D3-6BFB-AC2F32CA89AF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811360C7-A748-6F5C-9497-90FA6CDFC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E3E657F6-7DE8-7DE8-0B54-D4BCBFE03C4E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C34E3A6D-9215-8CC3-78C2-589B9258D869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EE83714-ADA3-F567-F778-FFEF400BB667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B6C8AE-545D-A54A-E7A2-B169E842C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26" y="1666855"/>
            <a:ext cx="9336043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9C950-F208-5836-19A6-3C001D96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C827861-1BAA-281E-2376-F0F04003A0D3}"/>
              </a:ext>
            </a:extLst>
          </p:cNvPr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DC616EE-F0B5-B5A3-257E-8B3167B2FDA6}"/>
              </a:ext>
            </a:extLst>
          </p:cNvPr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>
              <a:extLst>
                <a:ext uri="{FF2B5EF4-FFF2-40B4-BE49-F238E27FC236}">
                  <a16:creationId xmlns:a16="http://schemas.microsoft.com/office/drawing/2014/main" id="{CD5FC37C-6C5F-419C-ED43-163A578D8AF3}"/>
                </a:ext>
              </a:extLst>
            </p:cNvPr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>
              <a:extLst>
                <a:ext uri="{FF2B5EF4-FFF2-40B4-BE49-F238E27FC236}">
                  <a16:creationId xmlns:a16="http://schemas.microsoft.com/office/drawing/2014/main" id="{FE876EF0-A584-CBFC-D592-E662298B2BAC}"/>
                </a:ext>
              </a:extLst>
            </p:cNvPr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5F9AB1-62EA-C747-5365-C369F775384B}"/>
              </a:ext>
            </a:extLst>
          </p:cNvPr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Part.04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6837F2-407A-B628-1627-47D336816469}"/>
              </a:ext>
            </a:extLst>
          </p:cNvPr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C9408C-9E4D-02E9-4675-757F55237D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detail="2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7624"/>
            <a:ext cx="4495800" cy="12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1359A-6614-55F7-CCEF-A663EEC35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蓝天白云，海上“风车”，美成一幅画">
            <a:extLst>
              <a:ext uri="{FF2B5EF4-FFF2-40B4-BE49-F238E27FC236}">
                <a16:creationId xmlns:a16="http://schemas.microsoft.com/office/drawing/2014/main" id="{F0F6BC4B-A6F0-36A0-E1EB-61E073BC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C4AC71-25A2-69D6-BAD0-356580152DD6}"/>
              </a:ext>
            </a:extLst>
          </p:cNvPr>
          <p:cNvSpPr/>
          <p:nvPr/>
        </p:nvSpPr>
        <p:spPr>
          <a:xfrm>
            <a:off x="349250" y="1708151"/>
            <a:ext cx="10693400" cy="2686050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D67335D-44A9-A2FF-C3E4-694E22D1555F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A9EFBB9A-04FE-6E76-61CD-354AA5F0EEE3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序列外推</a:t>
            </a:r>
          </a:p>
        </p:txBody>
      </p:sp>
      <p:sp>
        <p:nvSpPr>
          <p:cNvPr id="55" name="学论网-www.xuelun.me">
            <a:extLst>
              <a:ext uri="{FF2B5EF4-FFF2-40B4-BE49-F238E27FC236}">
                <a16:creationId xmlns:a16="http://schemas.microsoft.com/office/drawing/2014/main" id="{424184E5-F703-C1DD-FFFF-6600B12C46B2}"/>
              </a:ext>
            </a:extLst>
          </p:cNvPr>
          <p:cNvSpPr txBox="1"/>
          <p:nvPr/>
        </p:nvSpPr>
        <p:spPr>
          <a:xfrm>
            <a:off x="615813" y="1914829"/>
            <a:ext cx="10058537" cy="2156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600" b="1" dirty="0"/>
              <a:t>代码整体思路</a:t>
            </a:r>
            <a:endParaRPr lang="en-MY" altLang="zh-CN" sz="1600" b="1" dirty="0"/>
          </a:p>
          <a:p>
            <a:pPr algn="just">
              <a:lnSpc>
                <a:spcPct val="200000"/>
              </a:lnSpc>
            </a:pPr>
            <a:r>
              <a:rPr lang="zh-CN" altLang="en-US" sz="1400" b="1" dirty="0"/>
              <a:t>对时间序列数据进行平稳性检测与分析后，通过</a:t>
            </a:r>
            <a:r>
              <a:rPr lang="en-US" altLang="zh-CN" sz="1400" b="1" dirty="0"/>
              <a:t>SARIMA</a:t>
            </a:r>
            <a:r>
              <a:rPr lang="zh-CN" altLang="en-US" sz="1400" b="1" dirty="0"/>
              <a:t>模型对其建模与预测，以评估模型对未来数据的拟合能力。最终的可视化帮助理解预测值与真实值的偏差，并通过置信区间标注预测区间的可能性。</a:t>
            </a:r>
            <a:endParaRPr lang="en-MY" altLang="zh-CN" sz="1400" b="1" dirty="0"/>
          </a:p>
          <a:p>
            <a:pPr algn="just">
              <a:lnSpc>
                <a:spcPct val="200000"/>
              </a:lnSpc>
            </a:pPr>
            <a:endParaRPr lang="en-MY" altLang="zh-CN" sz="1400" b="1" dirty="0"/>
          </a:p>
          <a:p>
            <a:pPr algn="just">
              <a:lnSpc>
                <a:spcPct val="200000"/>
              </a:lnSpc>
            </a:pPr>
            <a:r>
              <a:rPr lang="zh-CN" altLang="en-US" sz="1400" b="1" dirty="0"/>
              <a:t>代码：寿命预测</a:t>
            </a:r>
            <a:r>
              <a:rPr lang="en-MY" altLang="zh-CN" sz="1400" b="1" dirty="0"/>
              <a:t>sarima.py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9083576A-A7CA-21C0-CADA-B165FA96EA89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C0C21E5B-D443-8D9D-19B4-4B9D1414B2D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6984DAD3-5D6E-C0EA-C51A-948743C18B1F}"/>
              </a:ext>
            </a:extLst>
          </p:cNvPr>
          <p:cNvSpPr/>
          <p:nvPr/>
        </p:nvSpPr>
        <p:spPr>
          <a:xfrm>
            <a:off x="8301448" y="11999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25A8666F-5DDC-9BFE-B986-C050A7146869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47237002-1331-3399-9B3F-6DFB981B8917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7769A82-08DD-7212-300A-A7AB82FE0C50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951FAAF5-7FA0-9EAB-D6A0-D114A9FDDFB1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B4D35449-887A-A908-632A-AE4BBEF148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8E56B975-170B-7080-6FA9-384F85549A31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2E989EA1-79E2-76F4-812F-4A8E1EF318D0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11A3D18-E4A4-4566-D8B3-8D8B812CD8A9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</p:spTree>
    <p:extLst>
      <p:ext uri="{BB962C8B-B14F-4D97-AF65-F5344CB8AC3E}">
        <p14:creationId xmlns:p14="http://schemas.microsoft.com/office/powerpoint/2010/main" val="8466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FA497-6E33-7709-0323-D9BCBDF3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87675F-5FCC-9948-C4EF-C9F54801F2F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25C2BDE8-1242-E2E8-817C-E6B77EF32C0F}"/>
              </a:ext>
            </a:extLst>
          </p:cNvPr>
          <p:cNvSpPr txBox="1"/>
          <p:nvPr/>
        </p:nvSpPr>
        <p:spPr>
          <a:xfrm>
            <a:off x="-38736" y="1146175"/>
            <a:ext cx="3986267" cy="38393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自相关系数和偏自相关系数可视化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7CCA62E-6872-352F-FA1A-B0C7B1C06F87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360B2FC7-E511-5C4E-3AEA-EDA655994449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1D764EAE-4FED-747F-D538-D6903516AEFB}"/>
              </a:ext>
            </a:extLst>
          </p:cNvPr>
          <p:cNvSpPr/>
          <p:nvPr/>
        </p:nvSpPr>
        <p:spPr>
          <a:xfrm>
            <a:off x="8301448" y="11999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8510830C-3C7A-1AC0-74D7-581575DD7A16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74D394C9-9268-D21B-3038-BFDFC8262B41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CF469EAD-384F-D7DE-0855-98BCD876C57F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18623E1A-1BA7-FBD9-7C38-2534090EC062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3E377E98-A73C-24F0-605C-DE8BD20D48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14A58A03-B790-1D66-0062-796C0091D4A7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F0318B9D-C53B-9924-79D8-1EF690A5FFD7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D85A291-EFFC-E8DF-5A45-33EDF5F62D88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061AC-42A3-E613-DFC8-2AFDFD50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372" y="1693388"/>
            <a:ext cx="8411628" cy="417412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985AA42-2ECA-4BE7-38B2-09D3C81F97B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93320" y="6088559"/>
            <a:ext cx="35961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Arial" panose="020B0604020202020204" pitchFamily="34" charset="0"/>
              </a:rPr>
              <a:t>在</a:t>
            </a:r>
            <a:r>
              <a:rPr lang="en-US" altLang="zh-CN" sz="1100" dirty="0">
                <a:latin typeface="Arial" panose="020B0604020202020204" pitchFamily="34" charset="0"/>
              </a:rPr>
              <a:t>ACF</a:t>
            </a:r>
            <a:r>
              <a:rPr lang="zh-CN" altLang="en-US" sz="1100" dirty="0">
                <a:latin typeface="Arial" panose="020B0604020202020204" pitchFamily="34" charset="0"/>
              </a:rPr>
              <a:t>图中，随着滞后（</a:t>
            </a:r>
            <a:r>
              <a:rPr lang="en-US" altLang="zh-CN" sz="1100" dirty="0">
                <a:latin typeface="Arial" panose="020B0604020202020204" pitchFamily="34" charset="0"/>
              </a:rPr>
              <a:t>lag</a:t>
            </a:r>
            <a:r>
              <a:rPr lang="zh-CN" altLang="en-US" sz="1100" dirty="0">
                <a:latin typeface="Arial" panose="020B0604020202020204" pitchFamily="34" charset="0"/>
              </a:rPr>
              <a:t>）增加，自相关值缓慢衰减。这种缓慢衰减通常意味着数据存在趋势性，表明数据稍微不平稳的。所以我对数据进行差分（如一阶二阶差分），以去除趋势并使序列平稳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F014E6-340F-9A80-2183-09242573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348" y="6096908"/>
            <a:ext cx="3702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</a:rPr>
              <a:t>PACF</a:t>
            </a:r>
            <a:r>
              <a:rPr lang="zh-CN" altLang="en-US" sz="1200" dirty="0">
                <a:latin typeface="Arial" panose="020B0604020202020204" pitchFamily="34" charset="0"/>
              </a:rPr>
              <a:t>在滞后</a:t>
            </a:r>
            <a:r>
              <a:rPr lang="en-US" altLang="zh-CN" sz="1200" dirty="0">
                <a:latin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</a:rPr>
              <a:t>和滞后</a:t>
            </a:r>
            <a:r>
              <a:rPr lang="en-US" altLang="zh-CN" sz="1200" dirty="0">
                <a:latin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</a:rPr>
              <a:t>处有显著值，而在更高滞后处逐渐减少。这种情况表明存在一个</a:t>
            </a:r>
            <a:r>
              <a:rPr lang="en-US" altLang="zh-CN" sz="1200" dirty="0">
                <a:latin typeface="Arial" panose="020B0604020202020204" pitchFamily="34" charset="0"/>
              </a:rPr>
              <a:t>AR</a:t>
            </a:r>
            <a:r>
              <a:rPr lang="zh-CN" altLang="en-US" sz="1200" dirty="0">
                <a:latin typeface="Arial" panose="020B0604020202020204" pitchFamily="34" charset="0"/>
              </a:rPr>
              <a:t>（自回归）过程，所以需要设置自回归阶数 。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94614-8E2F-8268-09CA-7BBE9F7E2C71}"/>
              </a:ext>
            </a:extLst>
          </p:cNvPr>
          <p:cNvSpPr txBox="1"/>
          <p:nvPr/>
        </p:nvSpPr>
        <p:spPr>
          <a:xfrm>
            <a:off x="164240" y="1705727"/>
            <a:ext cx="3505634" cy="304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400" dirty="0"/>
              <a:t>自相关函数（</a:t>
            </a:r>
            <a:r>
              <a:rPr lang="en-US" altLang="zh-CN" sz="1400" dirty="0"/>
              <a:t>ACF</a:t>
            </a:r>
            <a:r>
              <a:rPr lang="zh-CN" altLang="en-US" sz="1400" dirty="0"/>
              <a:t>）和偏自相关函数（</a:t>
            </a:r>
            <a:r>
              <a:rPr lang="en-US" altLang="zh-CN" sz="1400" dirty="0"/>
              <a:t>PACF</a:t>
            </a:r>
            <a:r>
              <a:rPr lang="zh-CN" altLang="en-US" sz="1400" dirty="0"/>
              <a:t>）是时间序列模型参数选择的重要依据。绘制的</a:t>
            </a:r>
            <a:r>
              <a:rPr lang="en-US" altLang="zh-CN" sz="1400" dirty="0"/>
              <a:t>ACF</a:t>
            </a:r>
            <a:r>
              <a:rPr lang="zh-CN" altLang="en-US" sz="1400" dirty="0"/>
              <a:t>和</a:t>
            </a:r>
            <a:r>
              <a:rPr lang="en-US" altLang="zh-CN" sz="1400" dirty="0"/>
              <a:t>PACF</a:t>
            </a:r>
            <a:r>
              <a:rPr lang="zh-CN" altLang="en-US" sz="1400" dirty="0"/>
              <a:t>图。这些图表可以帮助确定</a:t>
            </a:r>
            <a:r>
              <a:rPr lang="en-US" altLang="zh-CN" sz="1400" dirty="0"/>
              <a:t>SARIMA</a:t>
            </a:r>
            <a:r>
              <a:rPr lang="zh-CN" altLang="en-US" sz="1400" dirty="0"/>
              <a:t>模型的参数 </a:t>
            </a:r>
            <a:r>
              <a:rPr lang="en-US" altLang="zh-CN" sz="1400" dirty="0"/>
              <a:t>p </a:t>
            </a:r>
            <a:r>
              <a:rPr lang="zh-CN" altLang="en-US" sz="1400" dirty="0"/>
              <a:t>和 </a:t>
            </a:r>
            <a:r>
              <a:rPr lang="en-US" altLang="zh-CN" sz="1400" dirty="0"/>
              <a:t>q</a:t>
            </a:r>
            <a:r>
              <a:rPr lang="zh-CN" altLang="en-US" sz="1400" dirty="0"/>
              <a:t>，</a:t>
            </a:r>
            <a:r>
              <a:rPr lang="en-US" altLang="zh-CN" sz="1400" dirty="0"/>
              <a:t>d</a:t>
            </a:r>
            <a:r>
              <a:rPr lang="zh-CN" altLang="en-US" sz="1400" dirty="0"/>
              <a:t>（差分阶数）以及季节性参数（</a:t>
            </a:r>
            <a:r>
              <a:rPr lang="en-US" altLang="zh-CN" sz="1400" dirty="0"/>
              <a:t>P</a:t>
            </a:r>
            <a:r>
              <a:rPr lang="zh-CN" altLang="en-US" sz="1400" dirty="0"/>
              <a:t>，</a:t>
            </a:r>
            <a:r>
              <a:rPr lang="en-US" altLang="zh-CN" sz="1400" dirty="0"/>
              <a:t>D</a:t>
            </a:r>
            <a:r>
              <a:rPr lang="zh-CN" altLang="en-US" sz="1400" dirty="0"/>
              <a:t>，</a:t>
            </a:r>
            <a:r>
              <a:rPr lang="en-US" altLang="zh-CN" sz="1400" dirty="0"/>
              <a:t>Q</a:t>
            </a:r>
            <a:r>
              <a:rPr lang="zh-CN" altLang="en-US" sz="1400" dirty="0"/>
              <a:t>）</a:t>
            </a:r>
            <a:r>
              <a:rPr lang="en-US" altLang="zh-CN" sz="1400" dirty="0"/>
              <a:t>s</a:t>
            </a:r>
            <a:r>
              <a:rPr lang="zh-CN" altLang="en-US" sz="1400" dirty="0"/>
              <a:t>。其中</a:t>
            </a:r>
            <a:r>
              <a:rPr lang="en-US" altLang="zh-CN" sz="1400" dirty="0"/>
              <a:t>p value</a:t>
            </a:r>
            <a:r>
              <a:rPr lang="zh-CN" altLang="en-US" sz="1400" dirty="0"/>
              <a:t>为</a:t>
            </a:r>
            <a:r>
              <a:rPr lang="en-MY" altLang="zh-CN" sz="1400" dirty="0"/>
              <a:t>3.502228e-07</a:t>
            </a:r>
            <a:r>
              <a:rPr lang="zh-CN" altLang="en-US" sz="1400" dirty="0"/>
              <a:t>，足够小代表着时间序列是平稳的。</a:t>
            </a:r>
            <a:endParaRPr lang="en-MY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786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4BB65-BE60-4139-F2CC-6275B6002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67C0027-38D2-644F-1E09-4F7B7AAE4C6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DFE420BB-7096-F8F2-DC41-FE9892A8E59F}"/>
              </a:ext>
            </a:extLst>
          </p:cNvPr>
          <p:cNvSpPr txBox="1"/>
          <p:nvPr/>
        </p:nvSpPr>
        <p:spPr>
          <a:xfrm>
            <a:off x="-38736" y="1146175"/>
            <a:ext cx="3986267" cy="38393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波动振幅大小预测图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0BACF4E1-10F2-BFD7-8973-CC90D08BD604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25137860-FFBC-7175-4D8B-3B04B96C4F6B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B1835F1F-39CA-14EE-C51F-260AF5A1DF9A}"/>
              </a:ext>
            </a:extLst>
          </p:cNvPr>
          <p:cNvSpPr/>
          <p:nvPr/>
        </p:nvSpPr>
        <p:spPr>
          <a:xfrm>
            <a:off x="8301448" y="11999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9BA9A7C8-158B-38A4-5495-CC0B8AFD404B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C50C3CDF-7BBD-B4D2-7A7F-FA6E3ABD9CFE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567886D7-CF2F-446E-2839-B2CC48FE6452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C7742C0D-4974-E626-EC80-B1D29BD245AF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88F5601C-3B31-5C98-46A6-02A84AD1F5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E73F7795-1D93-7BBF-1575-B5B152919B23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8619BBA5-61D2-0099-F01F-B8BDBC8746EB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092401E-FD42-73AF-BCBD-AAC4A80C9998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A4DC6-A293-64EA-83AB-F03C86B06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850" y="1773825"/>
            <a:ext cx="8629757" cy="4282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D67C2-3900-95AF-DF5B-81FB8D7EDBC1}"/>
              </a:ext>
            </a:extLst>
          </p:cNvPr>
          <p:cNvSpPr txBox="1"/>
          <p:nvPr/>
        </p:nvSpPr>
        <p:spPr>
          <a:xfrm>
            <a:off x="5612546" y="6158555"/>
            <a:ext cx="6330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MY" dirty="0"/>
              <a:t>Mean Squared Error: 198.1558</a:t>
            </a:r>
          </a:p>
          <a:p>
            <a:pPr algn="r"/>
            <a:r>
              <a:rPr lang="en-MY" dirty="0"/>
              <a:t>Coefficient of Determination (R^2) for Test Data: -0.0757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6C92B-2096-39D6-5C1E-EF1B0F0557D7}"/>
              </a:ext>
            </a:extLst>
          </p:cNvPr>
          <p:cNvSpPr txBox="1"/>
          <p:nvPr/>
        </p:nvSpPr>
        <p:spPr>
          <a:xfrm>
            <a:off x="108930" y="1639305"/>
            <a:ext cx="3076128" cy="4842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200" dirty="0"/>
              <a:t>2.</a:t>
            </a:r>
            <a:r>
              <a:rPr lang="zh-CN" altLang="en-US" sz="1200" dirty="0"/>
              <a:t>将数据划分为训练集（前</a:t>
            </a:r>
            <a:r>
              <a:rPr lang="en-US" altLang="zh-CN" sz="1200" dirty="0"/>
              <a:t>400</a:t>
            </a:r>
            <a:r>
              <a:rPr lang="zh-CN" altLang="en-US" sz="1200" dirty="0"/>
              <a:t>个数据点）和测试集（剩余部分），用于训练模型和评估模型的预测效果。</a:t>
            </a:r>
            <a:endParaRPr lang="en-MY" altLang="zh-CN" sz="1200" dirty="0"/>
          </a:p>
          <a:p>
            <a:pPr algn="just">
              <a:lnSpc>
                <a:spcPct val="200000"/>
              </a:lnSpc>
            </a:pPr>
            <a:r>
              <a:rPr lang="en-US" altLang="zh-CN" sz="1200" dirty="0"/>
              <a:t>3.</a:t>
            </a:r>
            <a:r>
              <a:rPr lang="zh-CN" altLang="en-US" sz="1200" dirty="0"/>
              <a:t>通过 </a:t>
            </a:r>
            <a:r>
              <a:rPr lang="en-MY" altLang="zh-CN" sz="1200" dirty="0" err="1"/>
              <a:t>auto_arima</a:t>
            </a:r>
            <a:r>
              <a:rPr lang="en-MY" altLang="zh-CN" sz="1200" dirty="0"/>
              <a:t> </a:t>
            </a:r>
            <a:r>
              <a:rPr lang="zh-CN" altLang="en-US" sz="1200" dirty="0"/>
              <a:t>函数自动选择</a:t>
            </a:r>
            <a:r>
              <a:rPr lang="en-MY" altLang="zh-CN" sz="1200" dirty="0"/>
              <a:t>SARIMA</a:t>
            </a:r>
            <a:r>
              <a:rPr lang="zh-CN" altLang="en-US" sz="1200" dirty="0"/>
              <a:t>模型的最佳参数：</a:t>
            </a:r>
            <a:r>
              <a:rPr lang="en-MY" altLang="zh-CN" sz="1200" dirty="0"/>
              <a:t>Best model:  ARIMA(1,1,1)(0,0,0)[12]</a:t>
            </a:r>
          </a:p>
          <a:p>
            <a:pPr algn="just">
              <a:lnSpc>
                <a:spcPct val="200000"/>
              </a:lnSpc>
            </a:pPr>
            <a:r>
              <a:rPr lang="en-US" altLang="zh-CN" sz="1200" dirty="0"/>
              <a:t>4.</a:t>
            </a:r>
            <a:r>
              <a:rPr lang="zh-CN" altLang="en-US" sz="1200" dirty="0"/>
              <a:t>使用模型预测的均值作为预测值，并通过置信区间对预测结果的不确定性进行量化</a:t>
            </a:r>
            <a:endParaRPr lang="en-MY" altLang="zh-CN" sz="1200" dirty="0"/>
          </a:p>
          <a:p>
            <a:pPr algn="just">
              <a:lnSpc>
                <a:spcPct val="200000"/>
              </a:lnSpc>
            </a:pPr>
            <a:r>
              <a:rPr lang="en-US" altLang="zh-CN" sz="1200" dirty="0"/>
              <a:t>5.</a:t>
            </a:r>
            <a:r>
              <a:rPr lang="zh-CN" altLang="en-US" sz="1200" dirty="0"/>
              <a:t>使用均方误差（</a:t>
            </a:r>
            <a:r>
              <a:rPr lang="en-US" altLang="zh-CN" sz="1200" dirty="0"/>
              <a:t>MSE</a:t>
            </a:r>
            <a:r>
              <a:rPr lang="zh-CN" altLang="en-US" sz="1200" dirty="0"/>
              <a:t>）和决定系数（</a:t>
            </a:r>
            <a:r>
              <a:rPr lang="en-US" altLang="zh-CN" sz="1200" dirty="0"/>
              <a:t>R²</a:t>
            </a:r>
            <a:r>
              <a:rPr lang="zh-CN" altLang="en-US" sz="1200" dirty="0"/>
              <a:t>）评估预测结果的准确性。*</a:t>
            </a:r>
            <a:endParaRPr lang="en-MY" altLang="zh-CN" sz="1200" dirty="0"/>
          </a:p>
          <a:p>
            <a:pPr algn="just">
              <a:lnSpc>
                <a:spcPct val="200000"/>
              </a:lnSpc>
            </a:pPr>
            <a:r>
              <a:rPr lang="zh-CN" altLang="en-US" sz="1200" dirty="0"/>
              <a:t>*</a:t>
            </a:r>
            <a:r>
              <a:rPr lang="en-US" altLang="zh-CN" sz="1200" dirty="0"/>
              <a:t>MSE</a:t>
            </a:r>
            <a:r>
              <a:rPr lang="zh-CN" altLang="en-US" sz="1200" dirty="0"/>
              <a:t>反映了预测误差的平均平方，</a:t>
            </a:r>
            <a:r>
              <a:rPr lang="en-US" altLang="zh-CN" sz="1200" dirty="0"/>
              <a:t>R²</a:t>
            </a:r>
            <a:r>
              <a:rPr lang="zh-CN" altLang="en-US" sz="1200" dirty="0"/>
              <a:t>用于衡量模型对测试集的拟合程度。</a:t>
            </a:r>
            <a:r>
              <a:rPr lang="en-US" altLang="zh-CN" sz="1200" dirty="0"/>
              <a:t>R2</a:t>
            </a:r>
            <a:r>
              <a:rPr lang="zh-CN" altLang="en-US" sz="1200" dirty="0"/>
              <a:t>为</a:t>
            </a:r>
            <a:r>
              <a:rPr lang="en-US" altLang="zh-CN" sz="1200" dirty="0"/>
              <a:t>-0.0757</a:t>
            </a:r>
            <a:r>
              <a:rPr lang="zh-CN" altLang="en-US" sz="1200" dirty="0"/>
              <a:t>，近似于</a:t>
            </a:r>
            <a:r>
              <a:rPr lang="en-US" altLang="zh-CN" sz="1200" dirty="0"/>
              <a:t>7.57%</a:t>
            </a:r>
            <a:r>
              <a:rPr lang="zh-CN" altLang="en-US" sz="1200" dirty="0"/>
              <a:t>的偏差</a:t>
            </a:r>
            <a:endParaRPr lang="en-MY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8199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F0A3-4089-CDDF-6DA2-BC76A593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蓝天白云，海上“风车”，美成一幅画">
            <a:extLst>
              <a:ext uri="{FF2B5EF4-FFF2-40B4-BE49-F238E27FC236}">
                <a16:creationId xmlns:a16="http://schemas.microsoft.com/office/drawing/2014/main" id="{B946CE2B-C836-9166-D6E6-81609B4B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3D3F1F-343B-A4F0-4FCA-7CA7CE63C64B}"/>
              </a:ext>
            </a:extLst>
          </p:cNvPr>
          <p:cNvSpPr/>
          <p:nvPr/>
        </p:nvSpPr>
        <p:spPr>
          <a:xfrm>
            <a:off x="401456" y="1560058"/>
            <a:ext cx="10693400" cy="3342140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62FC8C-9600-AA26-BAB3-69F404FD044E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5A57F126-C93A-183A-05C7-FA2934C5298E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统计回归</a:t>
            </a:r>
          </a:p>
        </p:txBody>
      </p:sp>
      <p:sp>
        <p:nvSpPr>
          <p:cNvPr id="55" name="学论网-www.xuelun.me">
            <a:extLst>
              <a:ext uri="{FF2B5EF4-FFF2-40B4-BE49-F238E27FC236}">
                <a16:creationId xmlns:a16="http://schemas.microsoft.com/office/drawing/2014/main" id="{0406A28B-D9E2-F78F-E0AE-0C319A81F4A8}"/>
              </a:ext>
            </a:extLst>
          </p:cNvPr>
          <p:cNvSpPr txBox="1"/>
          <p:nvPr/>
        </p:nvSpPr>
        <p:spPr>
          <a:xfrm>
            <a:off x="726490" y="1833149"/>
            <a:ext cx="10115972" cy="47397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b="1" dirty="0"/>
              <a:t>代码整体思路</a:t>
            </a:r>
            <a:endParaRPr lang="en-MY" altLang="zh-CN" sz="1600" b="1" dirty="0"/>
          </a:p>
          <a:p>
            <a:pPr algn="just"/>
            <a:r>
              <a:rPr lang="zh-CN" altLang="en-US" sz="1600" dirty="0"/>
              <a:t>基于指数模型的寿命预测方法，通过最大似然</a:t>
            </a:r>
            <a:r>
              <a:rPr lang="en-US" altLang="zh-CN" sz="1600" dirty="0"/>
              <a:t>MLE</a:t>
            </a:r>
            <a:r>
              <a:rPr lang="zh-CN" altLang="en-US" sz="1600" dirty="0"/>
              <a:t>估计模型参数并结合</a:t>
            </a:r>
            <a:r>
              <a:rPr lang="en-US" altLang="zh-CN" sz="1600" dirty="0"/>
              <a:t>RUL</a:t>
            </a:r>
            <a:r>
              <a:rPr lang="zh-CN" altLang="en-US" sz="1600" dirty="0"/>
              <a:t>的</a:t>
            </a:r>
            <a:r>
              <a:rPr lang="en-US" altLang="zh-CN" sz="1600" dirty="0"/>
              <a:t>PDF</a:t>
            </a:r>
            <a:r>
              <a:rPr lang="zh-CN" altLang="en-US" sz="1600" dirty="0"/>
              <a:t>预测故障时间。最终的可视化和误差分析有助于验证模型的准确性和有效性。</a:t>
            </a:r>
            <a:endParaRPr lang="en-MY" altLang="zh-CN" sz="1600" dirty="0"/>
          </a:p>
          <a:p>
            <a:pPr algn="just"/>
            <a:r>
              <a:rPr lang="en-US" altLang="zh-CN" sz="1600" b="1" dirty="0"/>
              <a:t>1. </a:t>
            </a:r>
            <a:r>
              <a:rPr lang="zh-CN" altLang="en-US" sz="1600" b="1" dirty="0"/>
              <a:t>经观察</a:t>
            </a:r>
            <a:r>
              <a:rPr lang="en-US" altLang="zh-CN" sz="1600" b="1" dirty="0"/>
              <a:t>rms</a:t>
            </a:r>
            <a:r>
              <a:rPr lang="zh-CN" altLang="en-US" sz="1600" b="1" dirty="0"/>
              <a:t>随时间的波动后，设置了故障阈值为</a:t>
            </a:r>
            <a:r>
              <a:rPr lang="en-US" altLang="zh-CN" sz="1600" b="1" dirty="0"/>
              <a:t>40</a:t>
            </a:r>
            <a:r>
              <a:rPr lang="zh-CN" altLang="en-US" sz="1600" b="1" dirty="0"/>
              <a:t>。将初始健康状态</a:t>
            </a:r>
            <a:r>
              <a:rPr lang="en-US" altLang="zh-CN" sz="1600" b="1" dirty="0"/>
              <a:t>x0</a:t>
            </a:r>
            <a:r>
              <a:rPr lang="zh-CN" altLang="en-US" sz="1600" b="1" dirty="0"/>
              <a:t>设定为初始的</a:t>
            </a:r>
            <a:r>
              <a:rPr lang="en-US" altLang="zh-CN" sz="1600" b="1" dirty="0"/>
              <a:t>rms</a:t>
            </a:r>
            <a:r>
              <a:rPr lang="zh-CN" altLang="en-US" sz="1600" b="1" dirty="0"/>
              <a:t>值</a:t>
            </a:r>
            <a:endParaRPr lang="en-MY" altLang="zh-CN" sz="1600" b="1" dirty="0"/>
          </a:p>
          <a:p>
            <a:pPr algn="just"/>
            <a:r>
              <a:rPr lang="en-US" altLang="zh-CN" sz="1600" b="1" dirty="0"/>
              <a:t>2. </a:t>
            </a:r>
            <a:r>
              <a:rPr lang="zh-CN" altLang="en-US" sz="1600" b="1" dirty="0"/>
              <a:t>最大似然估计，指数模型的搭建</a:t>
            </a:r>
            <a:endParaRPr lang="en-MY" altLang="zh-CN" sz="1600" b="1" dirty="0"/>
          </a:p>
          <a:p>
            <a:pPr algn="just"/>
            <a:r>
              <a:rPr lang="en-US" altLang="zh-CN" sz="1600" b="1" dirty="0"/>
              <a:t>3. </a:t>
            </a:r>
            <a:r>
              <a:rPr lang="zh-CN" altLang="en-US" sz="1600" b="1" dirty="0"/>
              <a:t>拟合模型，并预测未来</a:t>
            </a:r>
            <a:r>
              <a:rPr lang="en-MY" altLang="zh-CN" sz="1600" b="1" dirty="0"/>
              <a:t>RMS</a:t>
            </a:r>
            <a:r>
              <a:rPr lang="zh-CN" altLang="en-US" sz="1600" b="1" dirty="0"/>
              <a:t>的值，用于评估系统的健康状态</a:t>
            </a:r>
            <a:endParaRPr lang="en-MY" altLang="zh-CN" sz="1600" b="1" dirty="0"/>
          </a:p>
          <a:p>
            <a:pPr algn="just"/>
            <a:r>
              <a:rPr lang="en-US" altLang="zh-CN" sz="1600" b="1" dirty="0"/>
              <a:t>4. </a:t>
            </a:r>
            <a:r>
              <a:rPr lang="zh-CN" altLang="en-US" sz="1600" b="1" dirty="0"/>
              <a:t>计算剩余寿命的概率密度函数（</a:t>
            </a:r>
            <a:r>
              <a:rPr lang="en-MY" altLang="zh-CN" sz="1600" b="1" dirty="0"/>
              <a:t>RUL   PDF</a:t>
            </a:r>
            <a:r>
              <a:rPr lang="zh-CN" altLang="en-US" sz="1600" b="1" dirty="0"/>
              <a:t>）</a:t>
            </a:r>
            <a:endParaRPr lang="en-MY" altLang="zh-CN" sz="1600" b="1" dirty="0"/>
          </a:p>
          <a:p>
            <a:pPr algn="just"/>
            <a:r>
              <a:rPr lang="en-US" altLang="zh-CN" sz="1600" b="1" dirty="0"/>
              <a:t>5. </a:t>
            </a:r>
            <a:r>
              <a:rPr lang="zh-CN" altLang="en-US" sz="1600" b="1" dirty="0"/>
              <a:t>计算均方误差（</a:t>
            </a:r>
            <a:r>
              <a:rPr lang="en-US" altLang="zh-CN" sz="1600" b="1" dirty="0"/>
              <a:t>MSE</a:t>
            </a:r>
            <a:r>
              <a:rPr lang="zh-CN" altLang="en-US" sz="1600" b="1" dirty="0"/>
              <a:t>）和决定系数（</a:t>
            </a:r>
            <a:r>
              <a:rPr lang="en-US" altLang="zh-CN" sz="1600" b="1" dirty="0"/>
              <a:t>R²</a:t>
            </a:r>
            <a:r>
              <a:rPr lang="zh-CN" altLang="en-US" sz="1600" b="1" dirty="0"/>
              <a:t>）来评估模型的预测准确性。</a:t>
            </a:r>
            <a:endParaRPr lang="en-MY" altLang="zh-CN" sz="1600" b="1" dirty="0"/>
          </a:p>
          <a:p>
            <a:pPr algn="just"/>
            <a:r>
              <a:rPr lang="en-US" altLang="zh-CN" sz="1600" b="1" dirty="0"/>
              <a:t>6. </a:t>
            </a:r>
            <a:r>
              <a:rPr lang="zh-CN" altLang="en-US" sz="1600" b="1" dirty="0"/>
              <a:t>计算实际</a:t>
            </a:r>
            <a:r>
              <a:rPr lang="en-US" altLang="zh-CN" sz="1600" b="1" dirty="0"/>
              <a:t>RMS</a:t>
            </a:r>
            <a:r>
              <a:rPr lang="zh-CN" altLang="en-US" sz="1600" b="1" dirty="0"/>
              <a:t>值和预测</a:t>
            </a:r>
            <a:r>
              <a:rPr lang="en-US" altLang="zh-CN" sz="1600" b="1" dirty="0"/>
              <a:t>RMS</a:t>
            </a:r>
            <a:r>
              <a:rPr lang="zh-CN" altLang="en-US" sz="1600" b="1" dirty="0"/>
              <a:t>值的残差，以分析模型的拟合效果</a:t>
            </a:r>
            <a:endParaRPr lang="en-MY" altLang="zh-CN" sz="1600" b="1" dirty="0"/>
          </a:p>
          <a:p>
            <a:pPr algn="just"/>
            <a:r>
              <a:rPr lang="en-US" altLang="zh-CN" sz="1600" b="1" dirty="0"/>
              <a:t>7. </a:t>
            </a:r>
            <a:r>
              <a:rPr lang="zh-CN" altLang="en-US" sz="1600" b="1" dirty="0"/>
              <a:t>计算预测的剩余寿命（</a:t>
            </a:r>
            <a:r>
              <a:rPr lang="en-US" altLang="zh-CN" sz="1600" b="1" dirty="0"/>
              <a:t>RUL</a:t>
            </a:r>
            <a:r>
              <a:rPr lang="zh-CN" altLang="en-US" sz="1600" b="1" dirty="0"/>
              <a:t>），即预测的故障时间与当前时间的差值</a:t>
            </a:r>
            <a:endParaRPr lang="en-MY" altLang="zh-CN" sz="1600" b="1" dirty="0"/>
          </a:p>
          <a:p>
            <a:pPr algn="just"/>
            <a:endParaRPr lang="en-MY" altLang="zh-CN" sz="1600" b="1" dirty="0"/>
          </a:p>
          <a:p>
            <a:pPr algn="just"/>
            <a:r>
              <a:rPr lang="zh-CN" altLang="en-US" sz="1600" b="1" dirty="0"/>
              <a:t>代码：寿命预测之回归</a:t>
            </a:r>
            <a:r>
              <a:rPr lang="en-US" altLang="zh-CN" sz="1600" b="1" dirty="0"/>
              <a:t>.</a:t>
            </a:r>
            <a:r>
              <a:rPr lang="en-US" altLang="zh-CN" sz="1600" b="1" dirty="0" err="1"/>
              <a:t>py</a:t>
            </a:r>
            <a:endParaRPr lang="en-US" altLang="zh-CN" sz="1600" b="1" dirty="0"/>
          </a:p>
          <a:p>
            <a:pPr algn="just"/>
            <a:endParaRPr lang="en-US" altLang="zh-CN" sz="1600" b="1" dirty="0"/>
          </a:p>
          <a:p>
            <a:pPr algn="just"/>
            <a:r>
              <a:rPr lang="zh-CN" altLang="en-US" sz="1600" b="1" dirty="0"/>
              <a:t>输出值：</a:t>
            </a:r>
            <a:r>
              <a:rPr lang="en-US" altLang="zh-CN" sz="1600" b="1" dirty="0"/>
              <a:t> </a:t>
            </a:r>
          </a:p>
          <a:p>
            <a:pPr algn="just"/>
            <a:r>
              <a:rPr lang="en-US" altLang="zh-CN" sz="1200" b="1" dirty="0"/>
              <a:t>Current function value: 1789.577070</a:t>
            </a:r>
          </a:p>
          <a:p>
            <a:pPr algn="just"/>
            <a:r>
              <a:rPr lang="en-US" altLang="zh-CN" sz="1200" b="1" dirty="0"/>
              <a:t> Iterations: 17</a:t>
            </a:r>
          </a:p>
          <a:p>
            <a:pPr algn="just"/>
            <a:r>
              <a:rPr lang="en-US" altLang="zh-CN" sz="1200" b="1" dirty="0"/>
              <a:t> Function evaluations: 34</a:t>
            </a:r>
          </a:p>
          <a:p>
            <a:pPr algn="just"/>
            <a:r>
              <a:rPr lang="en-US" altLang="zh-CN" sz="1200" b="1" dirty="0"/>
              <a:t>Mean Squared Error: 73.8045</a:t>
            </a:r>
          </a:p>
          <a:p>
            <a:pPr algn="just"/>
            <a:r>
              <a:rPr lang="en-US" altLang="zh-CN" sz="1200" b="1" dirty="0"/>
              <a:t>R²: 0.4290</a:t>
            </a:r>
          </a:p>
          <a:p>
            <a:pPr algn="just"/>
            <a:r>
              <a:rPr lang="en-US" altLang="zh-CN" sz="1200" b="1" dirty="0"/>
              <a:t>Predicted Failure Time: 107.93196759259264</a:t>
            </a:r>
          </a:p>
          <a:p>
            <a:pPr algn="just"/>
            <a:r>
              <a:rPr lang="en-US" altLang="zh-CN" sz="1200" b="1" dirty="0"/>
              <a:t>Predicted Remaining Useful Life (RUL): 12.0</a:t>
            </a:r>
            <a:endParaRPr lang="en-MY" altLang="zh-CN" sz="1200" b="1" dirty="0"/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B064ADE-6CFE-80F5-7597-7511AB7D3D19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7816BF9B-A249-0C86-E51C-3FFDB37491F8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5144765C-8784-CCC3-E4B5-951A7A0C3158}"/>
              </a:ext>
            </a:extLst>
          </p:cNvPr>
          <p:cNvSpPr/>
          <p:nvPr/>
        </p:nvSpPr>
        <p:spPr>
          <a:xfrm>
            <a:off x="8301448" y="11999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8D185C34-C4A3-7FCB-ED7E-81BE04F15384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6AA45729-52A2-19DA-78D2-FC71C43C9D97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C2A5916-EE54-7303-F70D-55D57BF5125B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8432A9AA-A82C-887A-9CA1-38B4AA92AE1A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78BD803F-E3C9-0E19-1BB9-64B90F0C1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EEEB0C5B-2A59-4CDE-3B41-B35C960095B9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CA63FC99-E33C-0D12-D768-06A1DCF18712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78F9AB2-64D4-680E-6F98-1D95A7060CE3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</p:spTree>
    <p:extLst>
      <p:ext uri="{BB962C8B-B14F-4D97-AF65-F5344CB8AC3E}">
        <p14:creationId xmlns:p14="http://schemas.microsoft.com/office/powerpoint/2010/main" val="25161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3464" y="2780063"/>
            <a:ext cx="10985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风力发电机故障诊断与寿命预测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070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西安交通大学机械工程学院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952897" y="5678009"/>
            <a:ext cx="3440317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答辩人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CHIN TECK WENG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185478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指导老师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李响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2551281" y="5618866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A1CA3-C319-22B3-8962-D3FF50634D96}"/>
              </a:ext>
            </a:extLst>
          </p:cNvPr>
          <p:cNvSpPr txBox="1"/>
          <p:nvPr/>
        </p:nvSpPr>
        <p:spPr>
          <a:xfrm>
            <a:off x="4977745" y="507085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论题</a:t>
            </a:r>
            <a:endParaRPr lang="en-MY" sz="8000" dirty="0"/>
          </a:p>
        </p:txBody>
      </p:sp>
    </p:spTree>
    <p:extLst>
      <p:ext uri="{BB962C8B-B14F-4D97-AF65-F5344CB8AC3E}">
        <p14:creationId xmlns:p14="http://schemas.microsoft.com/office/powerpoint/2010/main" val="25393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84FD-6FAA-FFAC-317B-8A66D029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CCFF5F3-AE9D-6075-49B5-3FB19723F450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30B68655-1D41-2C06-82E9-BB5DA1B8A3C3}"/>
              </a:ext>
            </a:extLst>
          </p:cNvPr>
          <p:cNvSpPr txBox="1"/>
          <p:nvPr/>
        </p:nvSpPr>
        <p:spPr>
          <a:xfrm>
            <a:off x="-38736" y="1146175"/>
            <a:ext cx="3986267" cy="38393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统计回归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676F16B-F903-57D8-B6AB-E9A4D315CBE7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F748E4FB-2A23-BCC2-F1B5-5145E343F0A7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DFA55913-AF40-13EF-46DF-A144F4C43C61}"/>
              </a:ext>
            </a:extLst>
          </p:cNvPr>
          <p:cNvSpPr/>
          <p:nvPr/>
        </p:nvSpPr>
        <p:spPr>
          <a:xfrm>
            <a:off x="8301448" y="11999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9C2CE4D1-A6CE-420C-B4C2-97D1E9E11B0E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7C035ECF-F387-7AE5-98D2-C42115BEBD39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D331EDD-F76E-B778-E0B0-FD4442B69BA8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47CAF226-4A22-E2BB-DDF7-854E88AB3FDF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5FC01342-D23D-7F3B-C48E-A961AAC330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C3C3A078-46D6-3DE7-0425-4478D9603199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207A97D2-5004-EBA6-A1A2-A1507D1D55E5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687C275-7B1E-9A84-5626-D60D66F26E64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8F294-0E94-635B-5F05-15EC2606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048" y="1666855"/>
            <a:ext cx="8330201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23D4-73EA-B917-B578-C024D0BD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1DDE26-AD2F-3D9B-0907-D4582654CCA1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3480061D-533A-4A72-D6F9-E996117601B6}"/>
              </a:ext>
            </a:extLst>
          </p:cNvPr>
          <p:cNvSpPr txBox="1"/>
          <p:nvPr/>
        </p:nvSpPr>
        <p:spPr>
          <a:xfrm>
            <a:off x="596531" y="1094766"/>
            <a:ext cx="3986267" cy="38393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残差分布直方图与概率密度曲线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B01A519C-77DA-5A7D-29FF-A76C606103A2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CFE30FC6-395A-1E7B-5283-BAAA723305CB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657BF06E-1934-0FE5-F01F-D009FDAFF3BE}"/>
              </a:ext>
            </a:extLst>
          </p:cNvPr>
          <p:cNvSpPr/>
          <p:nvPr/>
        </p:nvSpPr>
        <p:spPr>
          <a:xfrm>
            <a:off x="8301448" y="11999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E8CF98D6-8EBD-E6B1-8300-6FC6BD468D07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F1BA366E-516F-5293-B8C1-948060B7C3EB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ACA75BC-DCAC-8100-8BB0-A1B5448380E2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450C1DB1-3812-02DF-B036-2C84453AC0AE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54D24370-8B01-AF50-8B08-737B9466A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ED422A57-FA0A-8B65-8CE1-097523880E03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B9394887-50F2-A833-85E0-921DEEFBF509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739CD4A-21F4-1E3D-CBAA-032439B60C57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F3896-B7A2-46B5-6276-3AEEC674E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97" y="1658607"/>
            <a:ext cx="7699263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90800" y="3137598"/>
            <a:ext cx="70104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请老师指正！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73" y="527615"/>
            <a:ext cx="4226054" cy="1136418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890942E6-DAA2-7FF8-49C8-B7BB8CB942D8}"/>
              </a:ext>
            </a:extLst>
          </p:cNvPr>
          <p:cNvSpPr txBox="1"/>
          <p:nvPr/>
        </p:nvSpPr>
        <p:spPr>
          <a:xfrm>
            <a:off x="2952897" y="5678009"/>
            <a:ext cx="3440317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答辩人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CHIN TECK WENG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271277-F7A0-81E0-DD58-1919EDDAEC11}"/>
              </a:ext>
            </a:extLst>
          </p:cNvPr>
          <p:cNvSpPr txBox="1"/>
          <p:nvPr/>
        </p:nvSpPr>
        <p:spPr>
          <a:xfrm>
            <a:off x="7185477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指导老师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李响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FF52ED67-832B-7733-E991-A04569D8F2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51281" y="5618866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C732BD3-347D-12A3-6DFC-C72F858AC2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9C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5" y="6223000"/>
            <a:ext cx="1710330" cy="4599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42044" y="253527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640139" y="386832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642044" y="507627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pic>
        <p:nvPicPr>
          <p:cNvPr id="2050" name="Picture 2" descr="风电站海报. 向量例证. 插画包括有创新, 生态学, 招贴, 次幂, 设计, 例证, 能源, 电力- 232558367">
            <a:extLst>
              <a:ext uri="{FF2B5EF4-FFF2-40B4-BE49-F238E27FC236}">
                <a16:creationId xmlns:a16="http://schemas.microsoft.com/office/drawing/2014/main" id="{C3AD8202-239C-4FB9-E0B2-6DC78762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0"/>
            <a:ext cx="4899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圆角矩形 58"/>
          <p:cNvSpPr/>
          <p:nvPr/>
        </p:nvSpPr>
        <p:spPr>
          <a:xfrm>
            <a:off x="6746944" y="120457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研究的内容及意义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46944" y="253590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特征构建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46944" y="386832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故障诊断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46944" y="507627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寿命预测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Microsoft YaHei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Microsoft YaHei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 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196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Part.01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研究的内容及意义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detail="2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7624"/>
            <a:ext cx="4495800" cy="1208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蓝天白云，海上“风车”，美成一幅画">
            <a:extLst>
              <a:ext uri="{FF2B5EF4-FFF2-40B4-BE49-F238E27FC236}">
                <a16:creationId xmlns:a16="http://schemas.microsoft.com/office/drawing/2014/main" id="{5733AF16-CFF3-A4BA-B062-E1FEF1C2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A99FE3-EC52-7407-47F4-C58968A0DD0E}"/>
              </a:ext>
            </a:extLst>
          </p:cNvPr>
          <p:cNvSpPr/>
          <p:nvPr/>
        </p:nvSpPr>
        <p:spPr>
          <a:xfrm>
            <a:off x="787400" y="2127250"/>
            <a:ext cx="10693400" cy="320190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6"/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研究的内容及意义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1217441" y="2044618"/>
            <a:ext cx="9890371" cy="29774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MY" altLang="zh-CN" sz="1600" dirty="0"/>
              <a:t>	</a:t>
            </a:r>
            <a:r>
              <a:rPr lang="zh-CN" altLang="en-US" sz="1600" dirty="0"/>
              <a:t>随着全球对清洁能源的需求不断增长，风力发电作为一种重要的可再生能源，其发展速度迅猛。然而，风电设备在恶劣的自然环境下运行，不可避免地会发生各种故障，导致发电效率降低、维护成本增加。传统的故障诊断方法主要依赖于人工经验和简单的统计模型，难以准确、及时地发现潜在故障。近年来，随着大数据技术的快速发展，为风电设备的故障诊断和寿命预测提供了新的机遇。本研究旨在利用大数据技术，结合风电设备的运行数据，建立一个准确可靠的故障诊断和寿命预测模型，以提高风电设备的可靠性，降低运维成本。</a:t>
            </a:r>
            <a:endParaRPr lang="en-MY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DA05D37-9332-757E-593E-8255C065B22C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5CB82ABE-231E-C2F2-9CB8-EAAEAAE1FAB0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A4E90B95-B477-C0B0-C3AD-1A6591A539C5}"/>
              </a:ext>
            </a:extLst>
          </p:cNvPr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3264BA09-D4E9-3478-93CF-D886AB392A3D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D9E9C3A5-0906-ECC0-D818-E2E520CB4F1D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E50A102-68CB-2F82-AE38-095059C54839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AD8EC4E3-6492-15D8-B8E1-07E317271ACB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801F9386-9AED-A2DB-78F8-8E780141D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B5BAFDD9-2C7D-17B8-444A-AB5A0C5EB4F7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601901B4-8079-2E02-6A5B-330050A7870F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771698B-7771-B879-96A6-A55981593539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Part.02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detail="2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7624"/>
            <a:ext cx="4495800" cy="1208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A4472-0C15-A9B2-41DA-12708D220EF6}"/>
              </a:ext>
            </a:extLst>
          </p:cNvPr>
          <p:cNvSpPr txBox="1"/>
          <p:nvPr/>
        </p:nvSpPr>
        <p:spPr>
          <a:xfrm>
            <a:off x="7178654" y="6490314"/>
            <a:ext cx="6121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641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FB990-89E1-D37A-832F-9BD773D3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蓝天白云，海上“风车”，美成一幅画">
            <a:extLst>
              <a:ext uri="{FF2B5EF4-FFF2-40B4-BE49-F238E27FC236}">
                <a16:creationId xmlns:a16="http://schemas.microsoft.com/office/drawing/2014/main" id="{6BA69C95-D7C2-F55D-51CA-FFD85C38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D59B90-5390-BC4C-2BFA-64BACFB9BE3A}"/>
              </a:ext>
            </a:extLst>
          </p:cNvPr>
          <p:cNvSpPr/>
          <p:nvPr/>
        </p:nvSpPr>
        <p:spPr>
          <a:xfrm>
            <a:off x="184150" y="1882620"/>
            <a:ext cx="11144250" cy="339423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8F5A36C-B498-0D66-9762-3CD63FB07C57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7B00CC66-8E2B-5B36-E174-C1C8C0BC36B0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数据清洗</a:t>
            </a:r>
            <a:r>
              <a:rPr lang="en-MY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FJ020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学论网-www.xuelun.me">
            <a:extLst>
              <a:ext uri="{FF2B5EF4-FFF2-40B4-BE49-F238E27FC236}">
                <a16:creationId xmlns:a16="http://schemas.microsoft.com/office/drawing/2014/main" id="{220B4266-3E8D-E44C-6FF9-EBBC4277C1F0}"/>
              </a:ext>
            </a:extLst>
          </p:cNvPr>
          <p:cNvSpPr txBox="1"/>
          <p:nvPr/>
        </p:nvSpPr>
        <p:spPr>
          <a:xfrm>
            <a:off x="425753" y="2044618"/>
            <a:ext cx="10682060" cy="29546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b="1" dirty="0"/>
              <a:t>代码整体思路</a:t>
            </a:r>
            <a:endParaRPr lang="en-MY" altLang="zh-CN" sz="1600" b="1" dirty="0"/>
          </a:p>
          <a:p>
            <a:pPr algn="just"/>
            <a:r>
              <a:rPr lang="zh-CN" altLang="en-US" sz="1600" dirty="0"/>
              <a:t>这段代码主要针对风电设备的原始数据</a:t>
            </a:r>
            <a:r>
              <a:rPr lang="en-MY" altLang="zh-CN" sz="1600" dirty="0"/>
              <a:t>FJ020 </a:t>
            </a:r>
            <a:r>
              <a:rPr lang="en-US" altLang="zh-CN" sz="1600" dirty="0"/>
              <a:t>excel</a:t>
            </a:r>
            <a:r>
              <a:rPr lang="zh-CN" altLang="en-US" sz="1600" dirty="0"/>
              <a:t>文档进行清洗和预处理，以获得更可靠、更干净的数据用于后续的分析建模，包括填充缺失值，删除异常且质量较差的数据。</a:t>
            </a:r>
            <a:endParaRPr lang="en-MY" altLang="zh-CN" sz="1600" dirty="0"/>
          </a:p>
          <a:p>
            <a:pPr algn="just"/>
            <a:r>
              <a:rPr lang="en-US" altLang="zh-CN" sz="1600" dirty="0"/>
              <a:t>--</a:t>
            </a:r>
            <a:r>
              <a:rPr lang="zh-CN" altLang="en-US" sz="1600" dirty="0"/>
              <a:t>定义了一个函数 </a:t>
            </a:r>
            <a:r>
              <a:rPr lang="en-US" altLang="zh-CN" sz="1600" dirty="0" err="1"/>
              <a:t>fill_single_nan</a:t>
            </a:r>
            <a:r>
              <a:rPr lang="zh-CN" altLang="en-US" sz="1600" dirty="0"/>
              <a:t>，用于填充每列中仅有一行的缺失值。如果某个 </a:t>
            </a:r>
            <a:r>
              <a:rPr lang="en-US" altLang="zh-CN" sz="1600" dirty="0" err="1"/>
              <a:t>NaN</a:t>
            </a:r>
            <a:r>
              <a:rPr lang="en-US" altLang="zh-CN" sz="1600" dirty="0"/>
              <a:t> </a:t>
            </a:r>
            <a:r>
              <a:rPr lang="zh-CN" altLang="en-US" sz="1600" dirty="0"/>
              <a:t>值的前后值都有效，我用它们的平均数来填充，从而保持数据的连续性。</a:t>
            </a:r>
            <a:endParaRPr lang="en-MY" altLang="zh-CN" sz="1600" dirty="0"/>
          </a:p>
          <a:p>
            <a:pPr algn="just"/>
            <a:endParaRPr lang="en-US" altLang="zh-CN" sz="1600" dirty="0"/>
          </a:p>
          <a:p>
            <a:pPr algn="just"/>
            <a:r>
              <a:rPr lang="en-US" altLang="zh-CN" sz="1600" dirty="0"/>
              <a:t>--</a:t>
            </a:r>
            <a:r>
              <a:rPr lang="zh-CN" altLang="en-US" sz="1600" dirty="0"/>
              <a:t>在填充完成后，我遍历每一行，检查 </a:t>
            </a:r>
            <a:r>
              <a:rPr lang="en-US" altLang="zh-CN" sz="1600" dirty="0" err="1"/>
              <a:t>NaN</a:t>
            </a:r>
            <a:r>
              <a:rPr lang="en-US" altLang="zh-CN" sz="1600" dirty="0"/>
              <a:t> </a:t>
            </a:r>
            <a:r>
              <a:rPr lang="zh-CN" altLang="en-US" sz="1600" dirty="0"/>
              <a:t>的数量。如果当前行有多个缺失值，且其他列的缺失数量超过 </a:t>
            </a:r>
            <a:r>
              <a:rPr lang="en-US" altLang="zh-CN" sz="1600" dirty="0"/>
              <a:t>5</a:t>
            </a:r>
            <a:r>
              <a:rPr lang="zh-CN" altLang="en-US" sz="1600" dirty="0"/>
              <a:t>，我就删除该行；否则，将当前行的 </a:t>
            </a:r>
            <a:r>
              <a:rPr lang="en-US" altLang="zh-CN" sz="1600" dirty="0" err="1"/>
              <a:t>NaN</a:t>
            </a:r>
            <a:r>
              <a:rPr lang="en-US" altLang="zh-CN" sz="1600" dirty="0"/>
              <a:t> </a:t>
            </a:r>
            <a:r>
              <a:rPr lang="zh-CN" altLang="en-US" sz="1600" dirty="0"/>
              <a:t>值填充为 </a:t>
            </a:r>
            <a:r>
              <a:rPr lang="en-US" altLang="zh-CN" sz="1600" dirty="0"/>
              <a:t>0.0</a:t>
            </a:r>
            <a:r>
              <a:rPr lang="zh-CN" altLang="en-US" sz="1600" dirty="0"/>
              <a:t>，以保证数据的完整性。</a:t>
            </a:r>
            <a:endParaRPr lang="en-MY" altLang="zh-CN" sz="1600" dirty="0"/>
          </a:p>
          <a:p>
            <a:pPr algn="just"/>
            <a:endParaRPr lang="en-MY" altLang="zh-CN" sz="1600" dirty="0"/>
          </a:p>
          <a:p>
            <a:pPr algn="just"/>
            <a:r>
              <a:rPr lang="zh-CN" altLang="en-US" sz="1600" b="1" dirty="0"/>
              <a:t>代码：数据清洗</a:t>
            </a:r>
            <a:r>
              <a:rPr lang="en-MY" altLang="zh-CN" sz="1600" b="1" dirty="0"/>
              <a:t>FJ020.py</a:t>
            </a:r>
          </a:p>
          <a:p>
            <a:pPr algn="just"/>
            <a:endParaRPr lang="en-MY" altLang="zh-CN" sz="1600" b="1" dirty="0"/>
          </a:p>
          <a:p>
            <a:pPr algn="just"/>
            <a:r>
              <a:rPr lang="zh-CN" altLang="en-US" sz="1600" b="1" dirty="0"/>
              <a:t>输出文档：</a:t>
            </a:r>
            <a:r>
              <a:rPr lang="en-MY" altLang="zh-CN" sz="1600" b="1" dirty="0"/>
              <a:t>cleaned_data.xlsx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0594BC7-2224-4316-364F-8963F1F758F7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0755A53B-F909-66D7-754D-D94F917DDD42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90F7A0B7-4AF6-A9E4-84E9-C6F6081F4FB9}"/>
              </a:ext>
            </a:extLst>
          </p:cNvPr>
          <p:cNvSpPr/>
          <p:nvPr/>
        </p:nvSpPr>
        <p:spPr>
          <a:xfrm>
            <a:off x="4933647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CAC6D65C-12C4-2CD3-1C01-BF3CE09020B2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D7AFC630-BF79-E255-D9B4-89017EA65CF3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667C096-BDE7-D80B-AD0F-D7D25625779B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28C81789-3B5F-8501-A30E-3F18C4223EBB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46424DA4-6E64-0229-0C9D-E5531DE2AB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C1A76036-9498-0D70-A862-CDE64B605F44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B954439A-E803-E1A3-09A6-C621E63E0821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2253815-6891-E7F7-ABF4-CEB17B09365A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</p:spTree>
    <p:extLst>
      <p:ext uri="{BB962C8B-B14F-4D97-AF65-F5344CB8AC3E}">
        <p14:creationId xmlns:p14="http://schemas.microsoft.com/office/powerpoint/2010/main" val="19022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FD10-78BC-3468-7E72-8A05E1D44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A02AFD3-D2FF-6587-53E5-BF91BC2447AD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6CADEACA-DE77-0ABF-B58A-3BA6FBB6E4F3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数据清洗（发电机）</a:t>
            </a:r>
          </a:p>
        </p:txBody>
      </p:sp>
      <p:sp>
        <p:nvSpPr>
          <p:cNvPr id="55" name="学论网-www.xuelun.me">
            <a:extLst>
              <a:ext uri="{FF2B5EF4-FFF2-40B4-BE49-F238E27FC236}">
                <a16:creationId xmlns:a16="http://schemas.microsoft.com/office/drawing/2014/main" id="{0CAA48DD-3081-3127-810A-D545D47D6AD0}"/>
              </a:ext>
            </a:extLst>
          </p:cNvPr>
          <p:cNvSpPr txBox="1"/>
          <p:nvPr/>
        </p:nvSpPr>
        <p:spPr>
          <a:xfrm>
            <a:off x="425754" y="2044618"/>
            <a:ext cx="5844418" cy="44319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b="1" dirty="0"/>
              <a:t>代码整体思路</a:t>
            </a:r>
            <a:endParaRPr lang="en-MY" altLang="zh-CN" sz="1600" b="1" dirty="0"/>
          </a:p>
          <a:p>
            <a:pPr algn="just"/>
            <a:r>
              <a:rPr lang="zh-CN" altLang="en-US" sz="1600" dirty="0"/>
              <a:t>存在着大量的垃圾数据，其中包括了</a:t>
            </a:r>
            <a:r>
              <a:rPr lang="zh-CN" altLang="en-US" sz="1600" b="1" dirty="0"/>
              <a:t>幅值突变</a:t>
            </a:r>
            <a:r>
              <a:rPr lang="zh-CN" altLang="en-US" sz="1600" dirty="0"/>
              <a:t>、</a:t>
            </a:r>
            <a:r>
              <a:rPr lang="zh-CN" altLang="en-US" sz="1600" b="1" dirty="0"/>
              <a:t>停机时段的数据</a:t>
            </a:r>
            <a:r>
              <a:rPr lang="zh-CN" altLang="en-US" sz="1600" dirty="0"/>
              <a:t>以及</a:t>
            </a:r>
            <a:r>
              <a:rPr lang="zh-CN" altLang="en-US" sz="1600" b="1" dirty="0"/>
              <a:t>非工作转速下的数据</a:t>
            </a:r>
            <a:r>
              <a:rPr lang="zh-CN" altLang="en-US" sz="1600" dirty="0"/>
              <a:t>。</a:t>
            </a:r>
            <a:endParaRPr lang="en-MY" altLang="zh-CN" sz="1600" dirty="0"/>
          </a:p>
          <a:p>
            <a:pPr algn="just"/>
            <a:endParaRPr lang="en-MY" altLang="zh-CN" sz="1600" dirty="0"/>
          </a:p>
          <a:p>
            <a:pPr algn="just"/>
            <a:r>
              <a:rPr lang="zh-CN" altLang="en-US" sz="1600" dirty="0"/>
              <a:t>首先，针对幅值突变的问题，我们通过计算自相关值（</a:t>
            </a:r>
            <a:r>
              <a:rPr lang="en-US" altLang="zh-CN" sz="1600" dirty="0"/>
              <a:t>CZN</a:t>
            </a:r>
            <a:r>
              <a:rPr lang="zh-CN" altLang="en-US" sz="1600" dirty="0"/>
              <a:t>）来识别数据的突变。当自相关值的相邻乘积小于</a:t>
            </a:r>
            <a:r>
              <a:rPr lang="en-US" altLang="zh-CN" sz="1600" dirty="0"/>
              <a:t>0</a:t>
            </a:r>
            <a:r>
              <a:rPr lang="zh-CN" altLang="en-US" sz="1600" dirty="0"/>
              <a:t>时，表示数据发生变化。我们将</a:t>
            </a:r>
            <a:r>
              <a:rPr lang="en-US" altLang="zh-CN" sz="1600" dirty="0"/>
              <a:t>CZN</a:t>
            </a:r>
            <a:r>
              <a:rPr lang="zh-CN" altLang="en-US" sz="1600" dirty="0"/>
              <a:t>值低于</a:t>
            </a:r>
            <a:r>
              <a:rPr lang="en-US" altLang="zh-CN" sz="1600" dirty="0"/>
              <a:t>0.05</a:t>
            </a:r>
            <a:r>
              <a:rPr lang="zh-CN" altLang="en-US" sz="1600" dirty="0"/>
              <a:t>的记录视为垃圾数据。</a:t>
            </a:r>
            <a:endParaRPr lang="en-MY" altLang="zh-CN" sz="1600" dirty="0"/>
          </a:p>
          <a:p>
            <a:pPr algn="just"/>
            <a:endParaRPr lang="en-MY" altLang="zh-CN" sz="1600" dirty="0"/>
          </a:p>
          <a:p>
            <a:pPr algn="just"/>
            <a:r>
              <a:rPr lang="zh-CN" altLang="en-US" sz="1600" dirty="0"/>
              <a:t>停机状态的判断是通过计算相邻时间点之间的天数差。如果差值大于等于</a:t>
            </a:r>
            <a:r>
              <a:rPr lang="en-US" altLang="zh-CN" sz="1600" dirty="0"/>
              <a:t>1</a:t>
            </a:r>
            <a:r>
              <a:rPr lang="zh-CN" altLang="en-US" sz="1600" dirty="0"/>
              <a:t>天，这可能表示停机状态，这些时间段的数据也被认为是不可靠的。</a:t>
            </a:r>
            <a:endParaRPr lang="en-MY" altLang="zh-CN" sz="1600" dirty="0"/>
          </a:p>
          <a:p>
            <a:pPr algn="just"/>
            <a:endParaRPr lang="en-MY" altLang="zh-CN" sz="1600" dirty="0"/>
          </a:p>
          <a:p>
            <a:pPr algn="just"/>
            <a:r>
              <a:rPr lang="zh-CN" altLang="en-US" sz="1600" dirty="0"/>
              <a:t>最后，转速在</a:t>
            </a:r>
            <a:r>
              <a:rPr lang="en-US" altLang="zh-CN" sz="1600" dirty="0"/>
              <a:t>1000</a:t>
            </a:r>
            <a:r>
              <a:rPr lang="zh-CN" altLang="en-US" sz="1600" dirty="0"/>
              <a:t>到</a:t>
            </a:r>
            <a:r>
              <a:rPr lang="en-US" altLang="zh-CN" sz="1600" dirty="0"/>
              <a:t>2000</a:t>
            </a:r>
            <a:r>
              <a:rPr lang="zh-CN" altLang="en-US" sz="1600" dirty="0"/>
              <a:t>范围外的数据被视为非工作状态，故删除了不符合条件的数据</a:t>
            </a:r>
            <a:endParaRPr lang="en-MY" altLang="zh-CN" sz="1600" dirty="0"/>
          </a:p>
          <a:p>
            <a:pPr algn="just"/>
            <a:endParaRPr lang="en-MY" altLang="zh-CN" sz="1600" b="1" dirty="0"/>
          </a:p>
          <a:p>
            <a:pPr algn="just"/>
            <a:r>
              <a:rPr lang="zh-CN" altLang="en-US" sz="1600" b="1" dirty="0"/>
              <a:t>代码：发电机</a:t>
            </a:r>
            <a:r>
              <a:rPr lang="en-US" altLang="zh-CN" sz="1600" b="1" dirty="0"/>
              <a:t>_</a:t>
            </a:r>
            <a:r>
              <a:rPr lang="zh-CN" altLang="en-US" sz="1600" b="1" dirty="0"/>
              <a:t>数据清洗</a:t>
            </a:r>
            <a:r>
              <a:rPr lang="en-US" altLang="zh-CN" sz="1600" b="1" dirty="0"/>
              <a:t>.</a:t>
            </a:r>
            <a:r>
              <a:rPr lang="en-US" altLang="zh-CN" sz="1600" b="1" dirty="0" err="1"/>
              <a:t>py</a:t>
            </a:r>
            <a:endParaRPr lang="en-US" altLang="zh-CN" sz="1600" b="1" dirty="0"/>
          </a:p>
          <a:p>
            <a:pPr algn="just"/>
            <a:endParaRPr lang="en-MY" altLang="zh-CN" sz="1600" b="1" dirty="0"/>
          </a:p>
          <a:p>
            <a:pPr algn="just"/>
            <a:r>
              <a:rPr lang="zh-CN" altLang="en-US" sz="1600" b="1" dirty="0"/>
              <a:t>输出文档：清洗后的数据</a:t>
            </a:r>
            <a:r>
              <a:rPr lang="en-US" altLang="zh-CN" sz="1600" b="1" dirty="0"/>
              <a:t>.xlsx</a:t>
            </a:r>
            <a:endParaRPr lang="en-MY" altLang="zh-CN" sz="1600" b="1" dirty="0"/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7870EDF-B842-C16F-E392-C581E3CD55FE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BCA4E3B7-C57D-9599-AE78-0D54E5C3D6CB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7E776936-015E-1DC7-7F9C-B299901C1329}"/>
              </a:ext>
            </a:extLst>
          </p:cNvPr>
          <p:cNvSpPr/>
          <p:nvPr/>
        </p:nvSpPr>
        <p:spPr>
          <a:xfrm>
            <a:off x="4933647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F684F84F-3AC6-8BCD-6D21-E6832F51055F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708A7A0E-8E96-CA64-CAF5-765A12B82E0D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B5C00B00-AEEF-7F10-E692-93EA3C6AA3F1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B041ADDF-7F9C-107E-B6BE-781A723221D3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7068EDA1-2271-1DBD-9C2A-4DEEECC074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2A0CDE51-8852-6511-313C-64B21745FDE0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9CAB7EED-9DB8-CC84-4E10-A40DAECA80C9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44F89AE-F521-7F36-9905-BC042774C315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5D757-C59F-17C5-E2BB-9C69F076B2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74" y="844156"/>
            <a:ext cx="5361371" cy="3205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05B316-D6A6-7504-24C8-956DE85C2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464" y="4049429"/>
            <a:ext cx="5443914" cy="27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B933-CCFA-7960-8381-BDF58D28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F1885E4-82BB-FC94-5DC6-EE7F75F718CE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F48AD702-3287-74F5-A69B-DC78F1F6E4CD}"/>
              </a:ext>
            </a:extLst>
          </p:cNvPr>
          <p:cNvSpPr txBox="1"/>
          <p:nvPr/>
        </p:nvSpPr>
        <p:spPr>
          <a:xfrm>
            <a:off x="-38735" y="1146175"/>
            <a:ext cx="332867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342900" indent="-342900" algn="ctr">
              <a:buFont typeface="Wingdings" panose="05000000000000000000" charset="0"/>
              <a:buChar char="Ø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特征相关性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F9419F90-3FCD-120A-70B5-1E16E7B0207E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7" name="直接连接符 22">
            <a:extLst>
              <a:ext uri="{FF2B5EF4-FFF2-40B4-BE49-F238E27FC236}">
                <a16:creationId xmlns:a16="http://schemas.microsoft.com/office/drawing/2014/main" id="{C915517D-49B2-27CB-EC45-3E9F2F76705E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3">
            <a:extLst>
              <a:ext uri="{FF2B5EF4-FFF2-40B4-BE49-F238E27FC236}">
                <a16:creationId xmlns:a16="http://schemas.microsoft.com/office/drawing/2014/main" id="{E16E223E-B19F-86BE-B3A4-E451B85D0FAB}"/>
              </a:ext>
            </a:extLst>
          </p:cNvPr>
          <p:cNvSpPr/>
          <p:nvPr/>
        </p:nvSpPr>
        <p:spPr>
          <a:xfrm>
            <a:off x="4933647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70CF265E-2991-C894-9EBD-8DC084870507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3C52A23C-7E14-C043-5EEF-FD94A018FAEB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绪论背景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D2416DB-75AB-3F08-2826-D3A134C173A3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cxnSp>
        <p:nvCxnSpPr>
          <p:cNvPr id="16" name="直接连接符 30">
            <a:extLst>
              <a:ext uri="{FF2B5EF4-FFF2-40B4-BE49-F238E27FC236}">
                <a16:creationId xmlns:a16="http://schemas.microsoft.com/office/drawing/2014/main" id="{3B296AAE-D74E-BDAD-0C57-538E954DB337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32">
            <a:extLst>
              <a:ext uri="{FF2B5EF4-FFF2-40B4-BE49-F238E27FC236}">
                <a16:creationId xmlns:a16="http://schemas.microsoft.com/office/drawing/2014/main" id="{87D600B2-F3A4-7C00-C143-B5B015FDC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0" y="114762"/>
            <a:ext cx="1967014" cy="528946"/>
          </a:xfrm>
          <a:prstGeom prst="rect">
            <a:avLst/>
          </a:prstGeom>
        </p:spPr>
      </p:pic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46F60EFF-29D3-0BAA-8B36-E365DEA5A147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A6E5CCB3-B995-7560-87D2-B27A527B16F6}"/>
              </a:ext>
            </a:extLst>
          </p:cNvPr>
          <p:cNvSpPr txBox="1"/>
          <p:nvPr/>
        </p:nvSpPr>
        <p:spPr>
          <a:xfrm>
            <a:off x="5040949" y="236420"/>
            <a:ext cx="145351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特征构建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2160AD4-151F-8BAE-F37B-4CC5796C824A}"/>
              </a:ext>
            </a:extLst>
          </p:cNvPr>
          <p:cNvSpPr txBox="1"/>
          <p:nvPr/>
        </p:nvSpPr>
        <p:spPr>
          <a:xfrm>
            <a:off x="8480348" y="207655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寿命预测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5D195-A3E9-EA72-F90F-E5998C5B5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1174028"/>
            <a:ext cx="6591300" cy="5476317"/>
          </a:xfrm>
          <a:prstGeom prst="rect">
            <a:avLst/>
          </a:prstGeom>
        </p:spPr>
      </p:pic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0F31C4E-68EC-0D89-69F8-04EF69CF0D84}"/>
              </a:ext>
            </a:extLst>
          </p:cNvPr>
          <p:cNvSpPr txBox="1"/>
          <p:nvPr/>
        </p:nvSpPr>
        <p:spPr>
          <a:xfrm>
            <a:off x="302880" y="2089068"/>
            <a:ext cx="4781247" cy="44319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600" dirty="0"/>
              <a:t>随着风速的增加，有功功率大致呈现上升趋势，尤其在风速较低的区间表现出较明显的正相关性。这说明在一定范围内，风速越高，有功功率也越高。但在高风速区间，这种关系变得较为分散，功率出现更大的波动，且没有明显的线性趋势。</a:t>
            </a:r>
            <a:endParaRPr lang="en-MY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/>
              <a:t>相关性：风速与有功功率之间存在一定的正相关关系，特别是在风速较低时，功率随着风速的增加而增加。</a:t>
            </a:r>
            <a:endParaRPr lang="en-MY" altLang="zh-CN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/>
              <a:t>非线性特征：在风速达到一定值之后，功率的波动性变大，表现出较为复杂的非线性关系，可能受到其他因素的影响，比如风机负载、风速饱和或风力系统的非线性响应等。</a:t>
            </a:r>
            <a:endParaRPr lang="en-MY" altLang="zh-CN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/>
              <a:t>适用性：在风速低于一定阈值的范围内，风速可以作为有功功率的预测指标之一；而在高风速区间内，需要进一步分析其他因素对功率的影响。</a:t>
            </a:r>
            <a:endParaRPr lang="en-MY" altLang="zh-CN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MY" altLang="zh-CN" sz="1600" b="1" dirty="0"/>
          </a:p>
          <a:p>
            <a:pPr algn="just"/>
            <a:endParaRPr lang="en-MY" altLang="zh-CN" sz="1600" dirty="0"/>
          </a:p>
          <a:p>
            <a:pPr algn="just"/>
            <a:r>
              <a:rPr lang="zh-CN" altLang="en-US" sz="1600" b="1" dirty="0"/>
              <a:t>代码：特征相关性</a:t>
            </a:r>
            <a:r>
              <a:rPr lang="en-MY" altLang="zh-CN" sz="1600" b="1" dirty="0"/>
              <a:t>.</a:t>
            </a:r>
            <a:r>
              <a:rPr lang="en-MY" altLang="zh-CN" sz="1600" b="1" dirty="0" err="1"/>
              <a:t>py</a:t>
            </a:r>
            <a:endParaRPr lang="en-MY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2527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1987</Words>
  <Application>Microsoft Office PowerPoint</Application>
  <PresentationFormat>Widescreen</PresentationFormat>
  <Paragraphs>212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Impact MT Std</vt:lpstr>
      <vt:lpstr>Microsoft YaHei</vt:lpstr>
      <vt:lpstr>Arial</vt:lpstr>
      <vt:lpstr>Calibri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chin weng</cp:lastModifiedBy>
  <cp:revision>129</cp:revision>
  <dcterms:created xsi:type="dcterms:W3CDTF">2016-11-24T09:20:00Z</dcterms:created>
  <dcterms:modified xsi:type="dcterms:W3CDTF">2024-11-01T03:54:58Z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1033-11.2.0.11516</vt:lpwstr>
  </property>
  <property fmtid="{D5CDD505-2E9C-101B-9397-08002B2CF9AE}" pid="3" name="ICV">
    <vt:lpwstr>A5F6E5AC4020450DA7A0F424D29457FE</vt:lpwstr>
  </property>
</Properties>
</file>