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sldIdLst>
    <p:sldId id="294" r:id="rId4"/>
    <p:sldId id="257" r:id="rId5"/>
    <p:sldId id="266" r:id="rId6"/>
    <p:sldId id="286" r:id="rId7"/>
    <p:sldId id="297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7" r:id="rId16"/>
    <p:sldId id="288" r:id="rId17"/>
    <p:sldId id="289" r:id="rId18"/>
    <p:sldId id="290" r:id="rId19"/>
    <p:sldId id="291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5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4"/>
            <a:ext cx="10363200" cy="1468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600" indent="0" algn="ctr">
              <a:buNone/>
              <a:defRPr/>
            </a:lvl2pPr>
            <a:lvl3pPr marL="1219200" indent="0" algn="ctr">
              <a:buNone/>
              <a:defRPr/>
            </a:lvl3pPr>
            <a:lvl4pPr marL="1828800" indent="0" algn="ctr">
              <a:buNone/>
              <a:defRPr/>
            </a:lvl4pPr>
            <a:lvl5pPr marL="2438400" indent="0" algn="ctr">
              <a:buNone/>
              <a:defRPr/>
            </a:lvl5pPr>
            <a:lvl6pPr marL="3048000" indent="0" algn="ctr">
              <a:buNone/>
              <a:defRPr/>
            </a:lvl6pPr>
            <a:lvl7pPr marL="3657600" indent="0" algn="ctr">
              <a:buNone/>
              <a:defRPr/>
            </a:lvl7pPr>
            <a:lvl8pPr marL="4267200" indent="0" algn="ctr">
              <a:buNone/>
              <a:defRPr/>
            </a:lvl8pPr>
            <a:lvl9pPr marL="48768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184"/>
            <a:ext cx="10363200" cy="1500716"/>
          </a:xfrm>
        </p:spPr>
        <p:txBody>
          <a:bodyPr anchor="b"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43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43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933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5933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084" cy="116204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053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43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6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E800D0-1057-4B30-849C-46445A5E07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6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>
          <a:solidFill>
            <a:schemeClr val="tx1"/>
          </a:solidFill>
          <a:latin typeface="+mn-lt"/>
          <a:ea typeface="+mn-ea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>
          <a:solidFill>
            <a:schemeClr val="tx1"/>
          </a:solidFill>
          <a:latin typeface="+mn-lt"/>
          <a:ea typeface="+mn-ea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+mn-lt"/>
          <a:ea typeface="+mn-ea"/>
        </a:defRPr>
      </a:lvl5pPr>
      <a:lvl6pPr marL="33528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+mn-lt"/>
          <a:ea typeface="+mn-ea"/>
        </a:defRPr>
      </a:lvl6pPr>
      <a:lvl7pPr marL="39624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+mn-lt"/>
          <a:ea typeface="+mn-ea"/>
        </a:defRPr>
      </a:lvl7pPr>
      <a:lvl8pPr marL="4572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+mn-lt"/>
          <a:ea typeface="+mn-ea"/>
        </a:defRPr>
      </a:lvl8pPr>
      <a:lvl9pPr marL="5181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8.jpeg"/><Relationship Id="rId7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15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image" Target="../media/image14.png"/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9.pn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33"/>
          <p:cNvGrpSpPr/>
          <p:nvPr/>
        </p:nvGrpSpPr>
        <p:grpSpPr>
          <a:xfrm>
            <a:off x="916497" y="1238250"/>
            <a:ext cx="10916728" cy="4286250"/>
            <a:chOff x="203970" y="0"/>
            <a:chExt cx="5572180" cy="2643206"/>
          </a:xfrm>
        </p:grpSpPr>
        <p:grpSp>
          <p:nvGrpSpPr>
            <p:cNvPr id="2051" name="组合 30"/>
            <p:cNvGrpSpPr/>
            <p:nvPr/>
          </p:nvGrpSpPr>
          <p:grpSpPr>
            <a:xfrm>
              <a:off x="203970" y="0"/>
              <a:ext cx="5572180" cy="2500330"/>
              <a:chOff x="203970" y="0"/>
              <a:chExt cx="5572180" cy="2500330"/>
            </a:xfrm>
          </p:grpSpPr>
          <p:pic>
            <p:nvPicPr>
              <p:cNvPr id="2053" name="图片 5" descr="未标题-1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7495" y="642942"/>
                <a:ext cx="214314" cy="2095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054" name="图片 7" descr="未标题-1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0833" y="71438"/>
                <a:ext cx="367710" cy="3595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055" name="图片 8" descr="未标题-1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3115" y="1997870"/>
                <a:ext cx="513814" cy="5024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2056" name="直接连接符 10"/>
              <p:cNvCxnSpPr/>
              <p:nvPr/>
            </p:nvCxnSpPr>
            <p:spPr>
              <a:xfrm flipV="1">
                <a:off x="921646" y="251920"/>
                <a:ext cx="3429731" cy="496009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057" name="直接连接符 15"/>
              <p:cNvCxnSpPr/>
              <p:nvPr/>
            </p:nvCxnSpPr>
            <p:spPr>
              <a:xfrm rot="5400000">
                <a:off x="2957284" y="748136"/>
                <a:ext cx="2001006" cy="1071225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058" name="直接连接符 18"/>
              <p:cNvCxnSpPr/>
              <p:nvPr/>
            </p:nvCxnSpPr>
            <p:spPr>
              <a:xfrm>
                <a:off x="850633" y="785783"/>
                <a:ext cx="2428008" cy="1429289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pic>
            <p:nvPicPr>
              <p:cNvPr id="2059" name="图片 24" descr="12454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9395" y="0"/>
                <a:ext cx="468244" cy="4682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60" name="矩形 25"/>
              <p:cNvSpPr/>
              <p:nvPr/>
            </p:nvSpPr>
            <p:spPr>
              <a:xfrm>
                <a:off x="203970" y="763593"/>
                <a:ext cx="5572180" cy="891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8800" dirty="0">
                    <a:sym typeface="+mn-ea"/>
                  </a:rPr>
                  <a:t>浙师大学生请假系统</a:t>
                </a:r>
                <a:endParaRPr lang="zh-CN" altLang="en-US" sz="8800" b="1" dirty="0"/>
              </a:p>
            </p:txBody>
          </p:sp>
          <p:sp>
            <p:nvSpPr>
              <p:cNvPr id="2061" name="文本框 10"/>
              <p:cNvSpPr txBox="1"/>
              <p:nvPr/>
            </p:nvSpPr>
            <p:spPr>
              <a:xfrm>
                <a:off x="311255" y="1718280"/>
                <a:ext cx="1512670" cy="3437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核心内容展示</a:t>
                </a:r>
                <a:endParaRPr lang="zh-C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pic>
          <p:nvPicPr>
            <p:cNvPr id="2052" name="图片 32" descr="5689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3511" y="1928826"/>
              <a:ext cx="714380" cy="71438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副标题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903095" y="4942205"/>
            <a:ext cx="1836420" cy="375920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35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计AI182第4组</a:t>
            </a:r>
            <a:endParaRPr lang="zh-CN" altLang="en-US" sz="2000" dirty="0"/>
          </a:p>
        </p:txBody>
      </p:sp>
      <p:pic>
        <p:nvPicPr>
          <p:cNvPr id="5" name="图片 4" descr="a3zjwf1596947421542[1]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5730" y="37465"/>
            <a:ext cx="1876425" cy="15011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6870" y="201930"/>
            <a:ext cx="3854450" cy="645160"/>
            <a:chOff x="562" y="318"/>
            <a:chExt cx="6070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数据字典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243" name="图片 27" descr="未标题-1f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3" y="1485265"/>
            <a:ext cx="4357687" cy="20193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Group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718657" y="3504565"/>
          <a:ext cx="7501890" cy="2340665"/>
        </p:xfrm>
        <a:graphic>
          <a:graphicData uri="http://schemas.openxmlformats.org/drawingml/2006/table">
            <a:tbl>
              <a:tblPr/>
              <a:tblGrid>
                <a:gridCol w="1759459"/>
                <a:gridCol w="1662047"/>
                <a:gridCol w="590261"/>
                <a:gridCol w="822901"/>
                <a:gridCol w="2667001"/>
              </a:tblGrid>
              <a:tr h="339025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学院管理表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32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58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department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VARCHAR(20)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学院名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32"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counsellorID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辅导员教工号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588"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stuUnionID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各学院生活部标号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04240" y="1485265"/>
            <a:ext cx="4156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名字：学院管理表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描述：学院管理批假人员的相关信息，包括相关辅导员的信息和学生会标号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定义：学院管理表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27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3858260"/>
            <a:ext cx="4946015" cy="22923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45180" y="1245344"/>
          <a:ext cx="7294882" cy="226183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92007"/>
                <a:gridCol w="2068334"/>
                <a:gridCol w="786255"/>
                <a:gridCol w="1424143"/>
                <a:gridCol w="1424143"/>
              </a:tblGrid>
              <a:tr h="537808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请假驳回表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06049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ApplicationID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请假单编号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01"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auditorID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+mn-ea"/>
                        </a:rPr>
                        <a:t>VARCHAR(50)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审核方教工号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remarks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+mn-ea"/>
                        </a:rPr>
                        <a:t>VARCHAR(50)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56870" y="201930"/>
            <a:ext cx="3854450" cy="645160"/>
            <a:chOff x="562" y="318"/>
            <a:chExt cx="6070" cy="1016"/>
          </a:xfrm>
        </p:grpSpPr>
        <p:sp>
          <p:nvSpPr>
            <p:cNvPr id="5" name="文本框 4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数据字典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文本框 5"/>
          <p:cNvSpPr txBox="1"/>
          <p:nvPr/>
        </p:nvSpPr>
        <p:spPr>
          <a:xfrm>
            <a:off x="1082040" y="4120515"/>
            <a:ext cx="42602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名字：请假驳回表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描述：学生请假申请未成功的信息，显示请假不批准的审核人员和驳回的原因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定义：请假驳回表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27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753" y="4093845"/>
            <a:ext cx="4357687" cy="20193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096594" y="1403155"/>
          <a:ext cx="6866808" cy="286413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05061"/>
                <a:gridCol w="1939895"/>
                <a:gridCol w="627108"/>
                <a:gridCol w="1347372"/>
                <a:gridCol w="1347372"/>
              </a:tblGrid>
              <a:tr h="537845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教工表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06049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adminID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VARCHAR(50)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教工号</a:t>
                      </a: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学生部门标号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01"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adminName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+mn-ea"/>
                          <a:sym typeface="+mn-ea"/>
                        </a:rPr>
                        <a:t>VARCHAR(50)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教工</a:t>
                      </a: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部门名称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adminTel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+mn-ea"/>
                          <a:sym typeface="+mn-ea"/>
                        </a:rPr>
                        <a:t>VARCHAR(50)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adminPwd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‘123456’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登录密码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56870" y="201930"/>
            <a:ext cx="3854450" cy="645160"/>
            <a:chOff x="562" y="318"/>
            <a:chExt cx="6070" cy="1016"/>
          </a:xfrm>
        </p:grpSpPr>
        <p:sp>
          <p:nvSpPr>
            <p:cNvPr id="5" name="文本框 4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数据字典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文本框 5"/>
          <p:cNvSpPr txBox="1"/>
          <p:nvPr/>
        </p:nvSpPr>
        <p:spPr>
          <a:xfrm>
            <a:off x="1216660" y="4392295"/>
            <a:ext cx="421894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名字：教工表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描述：记录教工联系方式和登录密码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定义：教工表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32580" y="963295"/>
            <a:ext cx="3642360" cy="885190"/>
            <a:chOff x="6508" y="1517"/>
            <a:chExt cx="5736" cy="1394"/>
          </a:xfrm>
        </p:grpSpPr>
        <p:pic>
          <p:nvPicPr>
            <p:cNvPr id="5122" name="图片 29" descr="未标题-1fa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08" y="1517"/>
              <a:ext cx="5737" cy="13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0" name="文本框 2"/>
            <p:cNvSpPr txBox="1"/>
            <p:nvPr/>
          </p:nvSpPr>
          <p:spPr>
            <a:xfrm>
              <a:off x="7942" y="1924"/>
              <a:ext cx="24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“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登录”界面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484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051300" y="1922463"/>
          <a:ext cx="6452870" cy="4071620"/>
        </p:xfrm>
        <a:graphic>
          <a:graphicData uri="http://schemas.openxmlformats.org/drawingml/2006/table">
            <a:tbl>
              <a:tblPr/>
              <a:tblGrid>
                <a:gridCol w="887730"/>
                <a:gridCol w="1787525"/>
                <a:gridCol w="1421765"/>
                <a:gridCol w="1306830"/>
                <a:gridCol w="1049020"/>
              </a:tblGrid>
              <a:tr h="962660"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用例编号</a:t>
                      </a:r>
                      <a:endParaRPr kumimoji="0" 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测试步骤</a:t>
                      </a:r>
                      <a:endParaRPr kumimoji="0" 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输入数据</a:t>
                      </a:r>
                      <a:endParaRPr kumimoji="0" 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预期结果</a:t>
                      </a:r>
                      <a:endParaRPr kumimoji="0" 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测试结果</a:t>
                      </a:r>
                      <a:endParaRPr kumimoji="0" 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填写正确登录信息，点击”登录“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201831990606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123456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登录成功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4275"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02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填写部分登录信息，点击”登录“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201831990606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提示登录信息不完整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03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填写错误登录信息，点击”登录“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201831990606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11111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提示登录信息有误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83" name="图片 5" descr="登录居中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" y="1922463"/>
            <a:ext cx="2254250" cy="40719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356870" y="201930"/>
            <a:ext cx="3855085" cy="645160"/>
            <a:chOff x="562" y="318"/>
            <a:chExt cx="6071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测试用例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9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7688" y="795338"/>
            <a:ext cx="3643312" cy="88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文本框 4"/>
          <p:cNvSpPr txBox="1"/>
          <p:nvPr/>
        </p:nvSpPr>
        <p:spPr>
          <a:xfrm>
            <a:off x="4446270" y="1042035"/>
            <a:ext cx="34671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登录”成功后界面，学生端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819275" y="1668463"/>
          <a:ext cx="8499475" cy="3350895"/>
        </p:xfrm>
        <a:graphic>
          <a:graphicData uri="http://schemas.openxmlformats.org/drawingml/2006/table">
            <a:tbl>
              <a:tblPr/>
              <a:tblGrid>
                <a:gridCol w="1149350"/>
                <a:gridCol w="2032000"/>
                <a:gridCol w="2165350"/>
                <a:gridCol w="1860550"/>
                <a:gridCol w="1292225"/>
              </a:tblGrid>
              <a:tr h="36576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用例编号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测试步骤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输入数据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预期结果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测试结果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365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点击“请假中心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--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请假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补假”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</a:t>
                      </a: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显示请假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补假页面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165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02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填写完整的请假信息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张三，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201831990606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17812341234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，请假，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2020.06.02-2020.06.03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，去医院挂点滴，点击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提交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显示提交成功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3605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03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填写不完整的请假信息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张三，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201831990606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17812341234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，请假，点击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提交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提示信息不完整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56870" y="201930"/>
            <a:ext cx="3855085" cy="645160"/>
            <a:chOff x="562" y="318"/>
            <a:chExt cx="6071" cy="1016"/>
          </a:xfrm>
        </p:grpSpPr>
        <p:sp>
          <p:nvSpPr>
            <p:cNvPr id="2" name="文本框 1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测试用例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9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548" y="794703"/>
            <a:ext cx="3643312" cy="88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文本框 4"/>
          <p:cNvSpPr txBox="1"/>
          <p:nvPr/>
        </p:nvSpPr>
        <p:spPr>
          <a:xfrm>
            <a:off x="3115310" y="1053465"/>
            <a:ext cx="59610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登录”成功后界面，生活委员、班主任、辅导员端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2772" name="表格 32771"/>
          <p:cNvGraphicFramePr/>
          <p:nvPr/>
        </p:nvGraphicFramePr>
        <p:xfrm>
          <a:off x="1846263" y="1525588"/>
          <a:ext cx="8499475" cy="4848225"/>
        </p:xfrm>
        <a:graphic>
          <a:graphicData uri="http://schemas.openxmlformats.org/drawingml/2006/table">
            <a:tbl>
              <a:tblPr/>
              <a:tblGrid>
                <a:gridCol w="1149350"/>
                <a:gridCol w="2032000"/>
                <a:gridCol w="2165350"/>
                <a:gridCol w="1824355"/>
                <a:gridCol w="1328420"/>
              </a:tblGrid>
              <a:tr h="36576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用例编号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测试步骤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输入数据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预期结果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测试结果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请假审核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</a:t>
                      </a: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显示请假审核页面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04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02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选择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学生的请假申请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显示审批成功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03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选择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不同意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并填写理由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不同意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，理由为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未提供医院证明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显示审批成功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675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04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选择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不同意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但未填写理由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不同意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提示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未填写理由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56870" y="201930"/>
            <a:ext cx="3855085" cy="645160"/>
            <a:chOff x="562" y="318"/>
            <a:chExt cx="6071" cy="1016"/>
          </a:xfrm>
        </p:grpSpPr>
        <p:sp>
          <p:nvSpPr>
            <p:cNvPr id="2" name="文本框 1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测试用例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9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868" y="639763"/>
            <a:ext cx="3643312" cy="88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4"/>
          <p:cNvSpPr txBox="1"/>
          <p:nvPr/>
        </p:nvSpPr>
        <p:spPr>
          <a:xfrm>
            <a:off x="4309110" y="899160"/>
            <a:ext cx="3575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登录”成功后界面，生活部端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2772" name="表格 32771"/>
          <p:cNvGraphicFramePr/>
          <p:nvPr/>
        </p:nvGraphicFramePr>
        <p:xfrm>
          <a:off x="1846263" y="1525588"/>
          <a:ext cx="8499475" cy="4848225"/>
        </p:xfrm>
        <a:graphic>
          <a:graphicData uri="http://schemas.openxmlformats.org/drawingml/2006/table">
            <a:tbl>
              <a:tblPr/>
              <a:tblGrid>
                <a:gridCol w="1149350"/>
                <a:gridCol w="2032000"/>
                <a:gridCol w="2165350"/>
                <a:gridCol w="1824355"/>
                <a:gridCol w="1328420"/>
              </a:tblGrid>
              <a:tr h="36576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用例编号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测试步骤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输入数据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预期结果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测试结果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请假审核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</a:t>
                      </a: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显示请假审核页面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04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02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选择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学生的请假申请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显示审批成功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03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选择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不同意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并填写理由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不同意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，理由为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未提供医院证明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显示审批成功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675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04</a:t>
                      </a:r>
                      <a:endParaRPr lang="zh-CN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选择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不同意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但未填写理由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不同意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提示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未填写理由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56870" y="201930"/>
            <a:ext cx="3855085" cy="645160"/>
            <a:chOff x="562" y="318"/>
            <a:chExt cx="6071" cy="1016"/>
          </a:xfrm>
        </p:grpSpPr>
        <p:sp>
          <p:nvSpPr>
            <p:cNvPr id="2" name="文本框 1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测试用例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9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868" y="639763"/>
            <a:ext cx="3643312" cy="88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4"/>
          <p:cNvSpPr txBox="1"/>
          <p:nvPr/>
        </p:nvSpPr>
        <p:spPr>
          <a:xfrm>
            <a:off x="4342130" y="899160"/>
            <a:ext cx="3575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登录”成功后界面，生活部端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2772" name="表格 32771"/>
          <p:cNvGraphicFramePr/>
          <p:nvPr/>
        </p:nvGraphicFramePr>
        <p:xfrm>
          <a:off x="1846263" y="1525588"/>
          <a:ext cx="8499475" cy="4848225"/>
        </p:xfrm>
        <a:graphic>
          <a:graphicData uri="http://schemas.openxmlformats.org/drawingml/2006/table">
            <a:tbl>
              <a:tblPr/>
              <a:tblGrid>
                <a:gridCol w="1149350"/>
                <a:gridCol w="2032000"/>
                <a:gridCol w="2165350"/>
                <a:gridCol w="1824355"/>
                <a:gridCol w="1328420"/>
              </a:tblGrid>
              <a:tr h="36576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用例编号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测试步骤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输入数据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预期结果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测试结果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en-US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扣分管理中心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--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扣分管理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</a:t>
                      </a: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显示扣分管理页面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04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en-US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列表显示未补假同学的名单，一键进行扣分处理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显示扣分处理成功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en-US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扣分管理中心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--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补假提醒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显示补假提醒页面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675"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en-US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列表显示需补假同学的名单，一键发送补假提醒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显示发送成功页面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514350" lvl="1" indent="-571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1028700" lvl="2" indent="-1143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543050" lvl="3" indent="-17145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2057400" lvl="4" indent="-22860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20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正确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56870" y="201930"/>
            <a:ext cx="3855085" cy="645160"/>
            <a:chOff x="562" y="318"/>
            <a:chExt cx="6071" cy="1016"/>
          </a:xfrm>
        </p:grpSpPr>
        <p:sp>
          <p:nvSpPr>
            <p:cNvPr id="2" name="文本框 1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测试用例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30"/>
          <p:cNvGrpSpPr/>
          <p:nvPr/>
        </p:nvGrpSpPr>
        <p:grpSpPr>
          <a:xfrm>
            <a:off x="2190751" y="1619251"/>
            <a:ext cx="6858000" cy="3333749"/>
            <a:chOff x="0" y="0"/>
            <a:chExt cx="5143536" cy="2500330"/>
          </a:xfrm>
        </p:grpSpPr>
        <p:pic>
          <p:nvPicPr>
            <p:cNvPr id="22533" name="图片 5" descr="未标题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4" y="642942"/>
              <a:ext cx="214314" cy="2095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4" name="图片 7" descr="未标题-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4842" y="71438"/>
              <a:ext cx="367710" cy="3595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5" name="图片 8" descr="未标题-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7124" y="1997870"/>
              <a:ext cx="513814" cy="50246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22536" name="直接连接符 10"/>
            <p:cNvCxnSpPr/>
            <p:nvPr/>
          </p:nvCxnSpPr>
          <p:spPr>
            <a:xfrm flipV="1">
              <a:off x="785817" y="250827"/>
              <a:ext cx="3429024" cy="496891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537" name="直接连接符 15"/>
            <p:cNvCxnSpPr/>
            <p:nvPr/>
          </p:nvCxnSpPr>
          <p:spPr>
            <a:xfrm rot="5400000">
              <a:off x="2821799" y="746923"/>
              <a:ext cx="2000264" cy="1071569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538" name="直接连接符 18"/>
            <p:cNvCxnSpPr/>
            <p:nvPr/>
          </p:nvCxnSpPr>
          <p:spPr>
            <a:xfrm>
              <a:off x="714380" y="785818"/>
              <a:ext cx="2428892" cy="142876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pic>
          <p:nvPicPr>
            <p:cNvPr id="22539" name="图片 24" descr="1245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3404" y="0"/>
              <a:ext cx="468244" cy="4682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0" name="文本框 10"/>
            <p:cNvSpPr txBox="1"/>
            <p:nvPr/>
          </p:nvSpPr>
          <p:spPr>
            <a:xfrm>
              <a:off x="0" y="1500198"/>
              <a:ext cx="5143536" cy="5319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Add up everything what you like and everything what you want </a:t>
              </a:r>
              <a:endPara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梦想，要比昨天走的更远</a:t>
              </a:r>
              <a:endPara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531" name="图片 32" descr="56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51" y="4191000"/>
            <a:ext cx="9525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矩形 12"/>
          <p:cNvSpPr/>
          <p:nvPr/>
        </p:nvSpPr>
        <p:spPr>
          <a:xfrm>
            <a:off x="2476500" y="2476500"/>
            <a:ext cx="6762751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9600" b="1" dirty="0"/>
              <a:t>TH</a:t>
            </a:r>
            <a:r>
              <a:rPr lang="en-US" altLang="zh-CN" sz="9600" b="1" dirty="0">
                <a:solidFill>
                  <a:srgbClr val="7F7F7F"/>
                </a:solidFill>
              </a:rPr>
              <a:t>ANK</a:t>
            </a:r>
            <a:r>
              <a:rPr lang="en-US" altLang="zh-CN" sz="9600" b="1" dirty="0"/>
              <a:t>  </a:t>
            </a:r>
            <a:r>
              <a:rPr lang="en-US" altLang="zh-CN" sz="9600" b="1" dirty="0">
                <a:solidFill>
                  <a:srgbClr val="7F7F7F"/>
                </a:solidFill>
              </a:rPr>
              <a:t>YO</a:t>
            </a:r>
            <a:r>
              <a:rPr lang="en-US" altLang="zh-CN" sz="9600" b="1" dirty="0"/>
              <a:t>U</a:t>
            </a:r>
            <a:endParaRPr lang="zh-CN" altLang="en-US" sz="9600" b="1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385" y="1416685"/>
            <a:ext cx="10603230" cy="2139315"/>
          </a:xfrm>
          <a:prstGeom prst="rect">
            <a:avLst/>
          </a:prstGeom>
          <a:solidFill>
            <a:schemeClr val="bg2">
              <a:alpha val="7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1085" y="201295"/>
            <a:ext cx="3129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项目背景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75995" y="1701800"/>
            <a:ext cx="102400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          </a:t>
            </a:r>
            <a:r>
              <a:rPr lang="zh-CN" sz="2400" b="0">
                <a:ea typeface="宋体" panose="02010600030101010101" pitchFamily="2" charset="-122"/>
              </a:rPr>
              <a:t>随着互联网的兴起，“线上”取代“线下”成为一种趋势，在网上处理事务更为方便。学校的教务系统、网上办事大厅虽然已经整合了诸多应用模块，但对于处理请假事项的相关应用还有所欠缺。“请假繁琐”的问题由来已久，学生对于“线上请假”的需求也日益增长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061085" y="4287520"/>
            <a:ext cx="715835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浙师大学生请假系统</a:t>
            </a:r>
            <a:r>
              <a:rPr lang="zh-CN" sz="2000" b="0">
                <a:ea typeface="宋体" panose="02010600030101010101" pitchFamily="2" charset="-122"/>
              </a:rPr>
              <a:t>开设了集学生请假申请、学生查看请假进度/历史、各审核部门（人员）审核请假、各审核部门（人员）查看相关请假记录、对各审核部门（人员）进行审核提醒等功能于一体的服务，希望能够给我们的老师和学生提供一个更加方便、快捷、有效的请假审核平台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6403340" y="6069330"/>
            <a:ext cx="3857625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宋体" panose="02010600030101010101" pitchFamily="2" charset="-122"/>
                <a:sym typeface="+mn-ea"/>
              </a:rPr>
              <a:t>方便、快捷、有效</a:t>
            </a:r>
            <a:endParaRPr lang="zh-CN" altLang="en-US" sz="2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17" name="图片 40" descr="未tf awe标题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3" y="252730"/>
            <a:ext cx="547687" cy="542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2675" y="201930"/>
            <a:ext cx="3129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方案思路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117" name="图片 40" descr="未tf awe标题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3" y="252730"/>
            <a:ext cx="547687" cy="542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" name="组合 20"/>
          <p:cNvGrpSpPr/>
          <p:nvPr/>
        </p:nvGrpSpPr>
        <p:grpSpPr>
          <a:xfrm>
            <a:off x="1228090" y="1028700"/>
            <a:ext cx="9605010" cy="5391150"/>
            <a:chOff x="1934" y="1620"/>
            <a:chExt cx="15126" cy="8490"/>
          </a:xfrm>
        </p:grpSpPr>
        <p:grpSp>
          <p:nvGrpSpPr>
            <p:cNvPr id="17" name="组合 16"/>
            <p:cNvGrpSpPr/>
            <p:nvPr/>
          </p:nvGrpSpPr>
          <p:grpSpPr>
            <a:xfrm>
              <a:off x="1934" y="1620"/>
              <a:ext cx="15127" cy="8490"/>
              <a:chOff x="1934" y="1620"/>
              <a:chExt cx="15127" cy="8490"/>
            </a:xfrm>
          </p:grpSpPr>
          <p:pic>
            <p:nvPicPr>
              <p:cNvPr id="15363" name="图片 24" descr="2011101920331087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4" y="1620"/>
                <a:ext cx="4574" cy="41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" name="图片 24" descr="2011101920331087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84" y="1620"/>
                <a:ext cx="4574" cy="41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" name="图片 24" descr="2011101920331087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87" y="1805"/>
                <a:ext cx="4574" cy="41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" name="图片 24" descr="2011101920331087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62" y="6006"/>
                <a:ext cx="4574" cy="41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" name="图片 24" descr="2011101920331087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25" y="6006"/>
                <a:ext cx="4574" cy="41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3359" y="3441"/>
                <a:ext cx="183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/>
                  <a:t>主题理解</a:t>
                </a:r>
                <a:endParaRPr lang="zh-CN" altLang="en-US" b="1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8607" y="3441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sym typeface="+mn-ea"/>
                  </a:rPr>
                  <a:t>分析需求</a:t>
                </a:r>
                <a:endParaRPr lang="zh-CN" altLang="en-US" b="1" dirty="0">
                  <a:solidFill>
                    <a:schemeClr val="tx1"/>
                  </a:solidFill>
                  <a:latin typeface="Calibri" panose="020F0502020204030204" pitchFamily="34" charset="0"/>
                  <a:sym typeface="+mn-ea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910" y="3670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sym typeface="+mn-ea"/>
                  </a:rPr>
                  <a:t>整合完善</a:t>
                </a:r>
                <a:endParaRPr lang="zh-CN" altLang="en-US" b="1" dirty="0">
                  <a:solidFill>
                    <a:schemeClr val="tx1"/>
                  </a:solidFill>
                  <a:latin typeface="Calibri" panose="020F0502020204030204" pitchFamily="34" charset="0"/>
                  <a:sym typeface="+mn-ea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348" y="7870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sym typeface="+mn-ea"/>
                  </a:rPr>
                  <a:t>确定方案</a:t>
                </a:r>
                <a:endParaRPr lang="zh-CN" altLang="en-US" b="1" dirty="0">
                  <a:solidFill>
                    <a:schemeClr val="tx1"/>
                  </a:solidFill>
                  <a:latin typeface="Calibri" panose="020F0502020204030204" pitchFamily="34" charset="0"/>
                  <a:sym typeface="+mn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985" y="7870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sym typeface="+mn-ea"/>
                  </a:rPr>
                  <a:t>反馈调整</a:t>
                </a:r>
                <a:endParaRPr lang="zh-CN" altLang="en-US" b="1" dirty="0">
                  <a:solidFill>
                    <a:schemeClr val="tx1"/>
                  </a:solidFill>
                  <a:latin typeface="Calibri" panose="020F0502020204030204" pitchFamily="34" charset="0"/>
                  <a:sym typeface="+mn-ea"/>
                </a:endParaRPr>
              </a:p>
            </p:txBody>
          </p:sp>
        </p:grpSp>
        <p:sp>
          <p:nvSpPr>
            <p:cNvPr id="15366" name="下箭头 21"/>
            <p:cNvSpPr/>
            <p:nvPr/>
          </p:nvSpPr>
          <p:spPr>
            <a:xfrm rot="16200000">
              <a:off x="6466" y="3166"/>
              <a:ext cx="765" cy="1315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chemeClr val="tx1"/>
            </a:solidFill>
            <a:ln w="9525">
              <a:noFill/>
            </a:ln>
            <a:effectLst>
              <a:outerShdw dist="50800" dir="5400000" algn="ctr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" name="下箭头 21"/>
            <p:cNvSpPr/>
            <p:nvPr/>
          </p:nvSpPr>
          <p:spPr>
            <a:xfrm rot="16200000">
              <a:off x="11623" y="3166"/>
              <a:ext cx="765" cy="1315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chemeClr val="tx1"/>
            </a:solidFill>
            <a:ln w="9525">
              <a:noFill/>
            </a:ln>
            <a:effectLst>
              <a:outerShdw dist="50800" dir="5400000" algn="ctr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9" name="下箭头 21"/>
            <p:cNvSpPr/>
            <p:nvPr/>
          </p:nvSpPr>
          <p:spPr>
            <a:xfrm rot="1620000">
              <a:off x="13477" y="5578"/>
              <a:ext cx="765" cy="1315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chemeClr val="tx1"/>
            </a:solidFill>
            <a:ln w="9525">
              <a:noFill/>
            </a:ln>
            <a:effectLst>
              <a:outerShdw dist="50800" dir="5400000" algn="ctr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" name="下箭头 21"/>
            <p:cNvSpPr/>
            <p:nvPr/>
          </p:nvSpPr>
          <p:spPr>
            <a:xfrm rot="5400000">
              <a:off x="9088" y="7410"/>
              <a:ext cx="765" cy="1315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chemeClr val="tx1"/>
            </a:solidFill>
            <a:ln w="9525">
              <a:noFill/>
            </a:ln>
            <a:effectLst>
              <a:outerShdw dist="50800" dir="5400000" algn="ctr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4100" y="201930"/>
            <a:ext cx="3129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系统框架</a:t>
            </a:r>
            <a:endParaRPr 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117" name="图片 40" descr="未tf awe标题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3" y="252730"/>
            <a:ext cx="547687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847090"/>
            <a:ext cx="9380220" cy="50063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60215" y="5853430"/>
            <a:ext cx="3323590" cy="674370"/>
            <a:chOff x="6912" y="9701"/>
            <a:chExt cx="5234" cy="1062"/>
          </a:xfrm>
        </p:grpSpPr>
        <p:pic>
          <p:nvPicPr>
            <p:cNvPr id="15369" name="图片 26" descr="fa 未标题-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2" y="9701"/>
              <a:ext cx="5234" cy="10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55" name="Text Box 3"/>
            <p:cNvSpPr txBox="1"/>
            <p:nvPr/>
          </p:nvSpPr>
          <p:spPr>
            <a:xfrm>
              <a:off x="8251" y="9872"/>
              <a:ext cx="389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系统总体框架</a:t>
              </a:r>
              <a:endPara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4100" y="201930"/>
            <a:ext cx="3129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系统框架</a:t>
            </a:r>
            <a:endParaRPr 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117" name="图片 40" descr="未tf awe标题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3" y="252730"/>
            <a:ext cx="547687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68680"/>
            <a:ext cx="5028565" cy="432689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85240" y="5886450"/>
            <a:ext cx="3323590" cy="674370"/>
            <a:chOff x="6912" y="9701"/>
            <a:chExt cx="5234" cy="1062"/>
          </a:xfrm>
        </p:grpSpPr>
        <p:pic>
          <p:nvPicPr>
            <p:cNvPr id="15369" name="图片 26" descr="fa 未标题-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2" y="9701"/>
              <a:ext cx="5234" cy="10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55" name="Text Box 3"/>
            <p:cNvSpPr txBox="1"/>
            <p:nvPr/>
          </p:nvSpPr>
          <p:spPr>
            <a:xfrm>
              <a:off x="8251" y="9872"/>
              <a:ext cx="389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系统用例图</a:t>
              </a:r>
              <a:endPara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6" descr="JISH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525780"/>
            <a:ext cx="4156710" cy="466979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39180" y="5886450"/>
            <a:ext cx="3323590" cy="674370"/>
            <a:chOff x="6912" y="9701"/>
            <a:chExt cx="5234" cy="1062"/>
          </a:xfrm>
        </p:grpSpPr>
        <p:pic>
          <p:nvPicPr>
            <p:cNvPr id="7" name="图片 26" descr="fa 未标题-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2" y="9701"/>
              <a:ext cx="5234" cy="10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Text Box 3"/>
            <p:cNvSpPr txBox="1"/>
            <p:nvPr/>
          </p:nvSpPr>
          <p:spPr>
            <a:xfrm>
              <a:off x="8251" y="9872"/>
              <a:ext cx="389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系统技术分布</a:t>
              </a:r>
              <a:endPara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27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873885"/>
            <a:ext cx="3742055" cy="173418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56870" y="201930"/>
            <a:ext cx="3854450" cy="645160"/>
            <a:chOff x="562" y="318"/>
            <a:chExt cx="6070" cy="1016"/>
          </a:xfrm>
        </p:grpSpPr>
        <p:sp>
          <p:nvSpPr>
            <p:cNvPr id="3" name="文本框 2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数据字典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/>
        </p:nvSpPr>
        <p:spPr>
          <a:xfrm>
            <a:off x="820420" y="1873885"/>
            <a:ext cx="32854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名字：学生信息表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描述：学生基本个人信息及登录密码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定义：学生信息表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graphicFrame>
        <p:nvGraphicFramePr>
          <p:cNvPr id="8" name="Group 8"/>
          <p:cNvGraphicFramePr>
            <a:graphicFrameLocks noGrp="1"/>
          </p:cNvGraphicFramePr>
          <p:nvPr/>
        </p:nvGraphicFramePr>
        <p:xfrm>
          <a:off x="4416012" y="861667"/>
          <a:ext cx="7293804" cy="4202983"/>
        </p:xfrm>
        <a:graphic>
          <a:graphicData uri="http://schemas.openxmlformats.org/drawingml/2006/table">
            <a:tbl>
              <a:tblPr/>
              <a:tblGrid>
                <a:gridCol w="1433166"/>
                <a:gridCol w="1759226"/>
                <a:gridCol w="894522"/>
                <a:gridCol w="1608814"/>
                <a:gridCol w="1598076"/>
              </a:tblGrid>
              <a:tr h="237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学生信息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字段</a:t>
                      </a: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数据类型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空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默认值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说明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stu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ID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学生的学号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st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u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Name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VARCHAR(30)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学生的姓名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3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department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VARCHAR(30)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学生所在学院名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major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VARCHAR(30)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学生所在专业名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classID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INT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学生所在班级号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stuPwd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‘12345678’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登陆密码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stuTel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学生的联系电话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27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083" y="3188970"/>
            <a:ext cx="4357687" cy="2019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3" name="图片 27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3" y="1282700"/>
            <a:ext cx="4357687" cy="2019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56870" y="201930"/>
            <a:ext cx="3854450" cy="645160"/>
            <a:chOff x="562" y="318"/>
            <a:chExt cx="6070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数据字典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6" name="图片 40" descr="未tf awe标题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" name="文本框 12"/>
          <p:cNvSpPr txBox="1"/>
          <p:nvPr/>
        </p:nvSpPr>
        <p:spPr>
          <a:xfrm>
            <a:off x="1191895" y="1517015"/>
            <a:ext cx="29108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名字：扣分记录表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描述：学生缺勤扣分记录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定义：扣分记录表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10830" y="3390900"/>
            <a:ext cx="389445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名字：班级管理表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描述：班级对应管理人员的</a:t>
            </a:r>
            <a:r>
              <a:rPr lang="en-US" altLang="zh-CN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ID</a:t>
            </a: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记录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定义：班级管理表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graphicFrame>
        <p:nvGraphicFramePr>
          <p:cNvPr id="15" name="Group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613275" y="1174750"/>
          <a:ext cx="6275070" cy="1680210"/>
        </p:xfrm>
        <a:graphic>
          <a:graphicData uri="http://schemas.openxmlformats.org/drawingml/2006/table">
            <a:tbl>
              <a:tblPr/>
              <a:tblGrid>
                <a:gridCol w="1216351"/>
                <a:gridCol w="1599565"/>
                <a:gridCol w="546961"/>
                <a:gridCol w="1037163"/>
                <a:gridCol w="1875003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扣分记录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字段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数据类型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空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默认值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说明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stu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ID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学生的学号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dePoint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INT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0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学生缺勤扣分数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absDate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DATETIME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Y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NULL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学生缺勤的时间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8"/>
          <p:cNvGraphicFramePr>
            <a:graphicFrameLocks noGrp="1"/>
          </p:cNvGraphicFramePr>
          <p:nvPr/>
        </p:nvGraphicFramePr>
        <p:xfrm>
          <a:off x="356553" y="3767455"/>
          <a:ext cx="7293804" cy="2350502"/>
        </p:xfrm>
        <a:graphic>
          <a:graphicData uri="http://schemas.openxmlformats.org/drawingml/2006/table">
            <a:tbl>
              <a:tblPr/>
              <a:tblGrid>
                <a:gridCol w="1577284"/>
                <a:gridCol w="1908313"/>
                <a:gridCol w="601317"/>
                <a:gridCol w="1197665"/>
                <a:gridCol w="2009225"/>
              </a:tblGrid>
              <a:tr h="237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班级管理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字段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数据类型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空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默认值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说明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classID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INT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班级号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major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VARCHAR(30)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专业名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3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manageStuID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0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生活委员学号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manageTeaID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N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0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defTabSz="1028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班主任教工号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27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3549015"/>
            <a:ext cx="6674485" cy="309308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56870" y="201930"/>
            <a:ext cx="3854450" cy="645160"/>
            <a:chOff x="562" y="318"/>
            <a:chExt cx="6070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数据字典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文本框 5"/>
          <p:cNvSpPr txBox="1"/>
          <p:nvPr/>
        </p:nvSpPr>
        <p:spPr>
          <a:xfrm>
            <a:off x="1752600" y="4022725"/>
            <a:ext cx="3671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名字：补假提醒表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描述：扣分导入之前对未签到的学生发出补假的提醒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定义：补假提醒表</a:t>
            </a:r>
            <a:endParaRPr lang="en-US" altLang="zh-CN"/>
          </a:p>
        </p:txBody>
      </p:sp>
      <p:graphicFrame>
        <p:nvGraphicFramePr>
          <p:cNvPr id="8" name="Group 8"/>
          <p:cNvGraphicFramePr>
            <a:graphicFrameLocks noGrp="1"/>
          </p:cNvGraphicFramePr>
          <p:nvPr/>
        </p:nvGraphicFramePr>
        <p:xfrm>
          <a:off x="4416012" y="861667"/>
          <a:ext cx="7293804" cy="1883591"/>
        </p:xfrm>
        <a:graphic>
          <a:graphicData uri="http://schemas.openxmlformats.org/drawingml/2006/table">
            <a:tbl>
              <a:tblPr/>
              <a:tblGrid>
                <a:gridCol w="1587223"/>
                <a:gridCol w="1898374"/>
                <a:gridCol w="601317"/>
                <a:gridCol w="1197665"/>
                <a:gridCol w="2009225"/>
              </a:tblGrid>
              <a:tr h="23774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补假提醒表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4763" marR="4763" marT="4763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 marL="4763" marR="4763" marT="4763" marB="0" anchor="b"/>
                </a:tc>
                <a:tc hMerge="1"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学生的学号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缺勤时间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releaDate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补假截止时间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27" descr="未标题-1f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4289425"/>
            <a:ext cx="4288790" cy="1987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56870" y="201930"/>
            <a:ext cx="3854450" cy="645160"/>
            <a:chOff x="562" y="318"/>
            <a:chExt cx="6070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1704" y="318"/>
              <a:ext cx="492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数据字典</a:t>
              </a:r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117" name="图片 40" descr="未tf awe标题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" y="398"/>
              <a:ext cx="862" cy="8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文本框 5"/>
          <p:cNvSpPr txBox="1"/>
          <p:nvPr/>
        </p:nvSpPr>
        <p:spPr>
          <a:xfrm>
            <a:off x="1282065" y="4289425"/>
            <a:ext cx="28473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名字：请假表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别名：请假信息表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描述：请假条的具体信息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marR="0" lvl="0" indent="0" algn="l" defTabSz="10287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定义：请假表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graphicFrame>
        <p:nvGraphicFramePr>
          <p:cNvPr id="10" name="Group 8"/>
          <p:cNvGraphicFramePr>
            <a:graphicFrameLocks noGrp="1"/>
          </p:cNvGraphicFramePr>
          <p:nvPr/>
        </p:nvGraphicFramePr>
        <p:xfrm>
          <a:off x="3650312" y="366754"/>
          <a:ext cx="7717734" cy="5006946"/>
        </p:xfrm>
        <a:graphic>
          <a:graphicData uri="http://schemas.openxmlformats.org/drawingml/2006/table">
            <a:tbl>
              <a:tblPr/>
              <a:tblGrid>
                <a:gridCol w="1679476"/>
                <a:gridCol w="2008711"/>
                <a:gridCol w="636266"/>
                <a:gridCol w="754442"/>
                <a:gridCol w="2638839"/>
              </a:tblGrid>
              <a:tr h="38399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请假表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4763" marR="4763" marT="4763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 marL="4763" marR="4763" marT="4763" marB="0" anchor="b"/>
                </a:tc>
                <a:tc hMerge="1"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leaNoteID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请假单编号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学生学号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rsleaDate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补假提交时间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请假开始时间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请假结束时间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reason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VARCHAR(200)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请假原因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3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stuTel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学生联系电话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最终审核结果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2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releave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请假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补假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committo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早晚自习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，寝室常规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，日常请假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PRESET_TEXT" val="点击此处添加副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79_1*b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NUMDGMTITLE" val="0"/>
</p:tagLst>
</file>

<file path=ppt/tags/tag10.xml><?xml version="1.0" encoding="utf-8"?>
<p:tagLst xmlns:p="http://schemas.openxmlformats.org/presentationml/2006/main">
  <p:tag name="KSO_WM_UNIT_TABLE_BEAUTIFY" val="smartTable{b6e2e53b-fd87-4310-9a9b-7da2bd1e138e}"/>
</p:tagLst>
</file>

<file path=ppt/tags/tag11.xml><?xml version="1.0" encoding="utf-8"?>
<p:tagLst xmlns:p="http://schemas.openxmlformats.org/presentationml/2006/main">
  <p:tag name="KSO_WM_UNIT_TABLE_BEAUTIFY" val="smartTable{d4170f9c-cfe0-44f6-8235-cf7d9da15a9f}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4280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6.xml><?xml version="1.0" encoding="utf-8"?>
<p:tagLst xmlns:p="http://schemas.openxmlformats.org/presentationml/2006/main">
  <p:tag name="KSO_WM_UNIT_TABLE_BEAUTIFY" val="smartTable{1e5e32dd-2583-403f-8723-a15f045e4234}"/>
</p:tagLst>
</file>

<file path=ppt/tags/tag7.xml><?xml version="1.0" encoding="utf-8"?>
<p:tagLst xmlns:p="http://schemas.openxmlformats.org/presentationml/2006/main">
  <p:tag name="KSO_WM_UNIT_TABLE_BEAUTIFY" val="smartTable{183d4215-3926-455f-a48e-a60aca59ef53}"/>
</p:tagLst>
</file>

<file path=ppt/tags/tag8.xml><?xml version="1.0" encoding="utf-8"?>
<p:tagLst xmlns:p="http://schemas.openxmlformats.org/presentationml/2006/main">
  <p:tag name="KSO_WM_UNIT_TABLE_BEAUTIFY" val="smartTable{227a8176-6f8a-4894-8125-e2e211cc8ec0}"/>
</p:tagLst>
</file>

<file path=ppt/tags/tag9.xml><?xml version="1.0" encoding="utf-8"?>
<p:tagLst xmlns:p="http://schemas.openxmlformats.org/presentationml/2006/main">
  <p:tag name="KSO_WM_UNIT_TABLE_BEAUTIFY" val="smartTable{7fe09b2f-14d0-4cca-b17d-b97ab2b5953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2814</Words>
  <Application>WPS 演示</Application>
  <PresentationFormat>宽屏</PresentationFormat>
  <Paragraphs>821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汉仪旗黑-85S</vt:lpstr>
      <vt:lpstr>黑体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winn z</dc:creator>
  <cp:lastModifiedBy>╭ァ如烟℅</cp:lastModifiedBy>
  <cp:revision>24</cp:revision>
  <dcterms:created xsi:type="dcterms:W3CDTF">2020-06-18T06:39:00Z</dcterms:created>
  <dcterms:modified xsi:type="dcterms:W3CDTF">2021-09-17T07:06:42Z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