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5F79D7-039D-4CFB-96B7-80DE3D7BA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BE5D63F-9BA7-4F2F-97F5-3CEEFC340CD0}"/>
              </a:ext>
            </a:extLst>
          </p:cNvPr>
          <p:cNvSpPr/>
          <p:nvPr userDrawn="1"/>
        </p:nvSpPr>
        <p:spPr>
          <a:xfrm>
            <a:off x="695324" y="631519"/>
            <a:ext cx="10784551" cy="2209800"/>
          </a:xfrm>
          <a:prstGeom prst="roundRect">
            <a:avLst/>
          </a:prstGeom>
          <a:gradFill>
            <a:gsLst>
              <a:gs pos="10000">
                <a:srgbClr val="E87511">
                  <a:lumMod val="85000"/>
                  <a:lumOff val="15000"/>
                </a:srgb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16200000" scaled="1"/>
          </a:gradFill>
          <a:ln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E7110-E714-4FD0-A184-6C28E6DA0C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9783-F3DF-420A-9234-60AAA1B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C9FF-3E85-4FA1-A48F-32585BD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E84E-5DB0-4F5C-BADF-C73FB11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F957-FEE7-45ED-A49F-D86C9EF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2D2C-011B-435C-BFA6-9A21BA54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905E-D5E3-4077-BBAE-0AD032D6D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D3A-A06B-4F5F-8F61-5314A489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3D81-7940-4F45-9C9E-F5D9B3F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BBA3-B8B6-4A25-AF83-FB709461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43CFB-1929-4754-B268-3555A50D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1F49-B134-4342-9FF1-EF02272F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485626-BCD4-40C8-ACC0-4F2EAD07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64"/>
            <a:ext cx="12192000" cy="701731"/>
          </a:xfrm>
          <a:gradFill>
            <a:gsLst>
              <a:gs pos="13000">
                <a:srgbClr val="E87511">
                  <a:lumMod val="88000"/>
                  <a:lumOff val="12000"/>
                </a:srgbClr>
              </a:gs>
              <a:gs pos="0">
                <a:schemeClr val="tx1"/>
              </a:gs>
            </a:gsLst>
            <a:lin ang="16200000" scaled="1"/>
          </a:gradFill>
        </p:spPr>
        <p:txBody>
          <a:bodyPr>
            <a:normAutofit/>
          </a:bodyPr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09174-ED37-4FDE-8146-32E7F6785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2E4E-AE09-4317-80EB-20F9CB68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8F1E-82B0-40E4-B154-B341544F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CA79-F51E-4A54-B580-845A4D6E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F807-20C0-45CA-BE94-2848A3FA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CC04-829C-4030-93CC-9D22231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A79-03E0-49E7-8D49-F8A2CE9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787F-07DF-4961-B9FE-E8ECF99E6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06B7-FC8D-4E8E-AC38-4540BCDA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51D6-D2E7-462A-8A16-4F26B8F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108D-2B4D-49CF-9AD1-AA7D63D0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1529-0F65-4179-AF72-AB8DA12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FA48-2953-47E4-96FB-05C83B00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A5E4-C878-4588-8255-0C7976A3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9C06-5B02-4902-9516-EF62576B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17CCB-40AE-4B1B-8FE3-623CDCC5A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424A-1A7F-41F9-ACA5-8A35FE9C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1F48E-FA1C-43BE-B4D1-1F3191D6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E981E-5F16-4478-8E07-8052C20D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8E4B-73C3-4929-8F36-52B9450D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6835-6B61-47DB-A46E-D95FA236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4EC7E-AFC9-4E70-BD8F-69EE3172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5145C-BC23-4DC4-84AF-F8AA3B03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809CA-530E-49D3-AF55-E9823C9B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A3E73-4C79-4236-ACBE-1B7B75D2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7951A-56A9-48BE-A744-137A8E3A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36C7-D482-4ADF-84FB-87A321A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01F-6F72-487A-8A83-3F69FBF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1E6A-1D5A-4569-91D3-E822C7D0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E3C60-8196-4081-B944-7FD51D5A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08A8-6A10-4DE6-8ED7-DE9444E5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4F980-8C24-4041-A033-729A9CAE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EFFB9-79CA-4CF4-9C82-BCEDBE37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7296-8ACF-4833-AD37-BD6FC3FE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3E0C6-0963-4CD2-A67A-885C64EA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8231-233C-431A-A79E-C8035B81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3966-BC88-4883-BF0C-911E985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CFFF-2631-4FAF-A15A-2174DD9E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3E6D-10CC-4ABA-9FC8-8BAAAC1B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3B50F-C6BC-49EB-9F53-7B6CF7FC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D193-4A58-46B9-844C-2D8DB7BF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D62-83CE-47DE-8A17-A6F448406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AC5B-5C28-4682-8A2A-3D2C4E3BE131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0922-3A9C-4BF9-8DF4-D40F2EC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7316-B8D1-469A-B3F2-369B4832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neetb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7DD3-6DBD-4B96-9F98-97449155629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1204" y="1029749"/>
            <a:ext cx="9144000" cy="138594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Programming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375B3-CB61-48AA-AC12-FF838B4A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Vineet Bansal</a:t>
            </a:r>
          </a:p>
          <a:p>
            <a:r>
              <a:rPr lang="en-US" dirty="0"/>
              <a:t>Research Software Engineer, Center for Statistics &amp; Machine Learning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vineetb@princeton.edu</a:t>
            </a:r>
            <a:endParaRPr lang="en-US" dirty="0"/>
          </a:p>
          <a:p>
            <a:r>
              <a:rPr lang="en-US" dirty="0"/>
              <a:t>June 12-28, 2018</a:t>
            </a:r>
          </a:p>
        </p:txBody>
      </p:sp>
    </p:spTree>
    <p:extLst>
      <p:ext uri="{BB962C8B-B14F-4D97-AF65-F5344CB8AC3E}">
        <p14:creationId xmlns:p14="http://schemas.microsoft.com/office/powerpoint/2010/main" val="159465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Names are case sensitive and cannot start with a number.  They can contain letters, numbers, and underscores.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bob 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Bob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_bob  _2_bob_  bob_2 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BoB</a:t>
            </a: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There are some reserved words:</a:t>
            </a:r>
          </a:p>
          <a:p>
            <a:pPr lvl="1">
              <a:buNone/>
            </a:pPr>
            <a:r>
              <a:rPr lang="en-US" altLang="en-US" dirty="0">
                <a:solidFill>
                  <a:srgbClr val="2D2DB9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      class      finally    is         return</a:t>
            </a:r>
          </a:p>
          <a:p>
            <a:pPr lvl="1">
              <a:buNone/>
            </a:pPr>
            <a:r>
              <a:rPr lang="en-US" altLang="en-US" dirty="0">
                <a:solidFill>
                  <a:srgbClr val="2D2DB9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None       continue   for        lambda     try</a:t>
            </a:r>
          </a:p>
          <a:p>
            <a:pPr lvl="1">
              <a:buNone/>
            </a:pPr>
            <a:r>
              <a:rPr lang="en-US" altLang="en-US" dirty="0">
                <a:solidFill>
                  <a:srgbClr val="2D2DB9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True       def        from       nonlocal   while</a:t>
            </a:r>
          </a:p>
          <a:p>
            <a:pPr lvl="1">
              <a:buNone/>
            </a:pPr>
            <a:r>
              <a:rPr lang="en-US" altLang="en-US" dirty="0">
                <a:solidFill>
                  <a:srgbClr val="2D2DB9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and        del        global     not        with</a:t>
            </a:r>
          </a:p>
          <a:p>
            <a:pPr lvl="1">
              <a:buNone/>
            </a:pPr>
            <a:r>
              <a:rPr lang="en-US" altLang="en-US" dirty="0">
                <a:solidFill>
                  <a:srgbClr val="2D2DB9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as         </a:t>
            </a:r>
            <a:r>
              <a:rPr lang="en-US" altLang="en-US" dirty="0" err="1">
                <a:solidFill>
                  <a:srgbClr val="2D2DB9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elif</a:t>
            </a:r>
            <a:r>
              <a:rPr lang="en-US" altLang="en-US" dirty="0">
                <a:solidFill>
                  <a:srgbClr val="2D2DB9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if         or         yield</a:t>
            </a:r>
          </a:p>
          <a:p>
            <a:pPr lvl="1">
              <a:buNone/>
            </a:pPr>
            <a:r>
              <a:rPr lang="en-US" altLang="en-US" dirty="0">
                <a:solidFill>
                  <a:srgbClr val="2D2DB9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assert     else       import     pass</a:t>
            </a:r>
          </a:p>
          <a:p>
            <a:pPr lvl="1">
              <a:buNone/>
            </a:pPr>
            <a:r>
              <a:rPr lang="en-US" altLang="en-US" dirty="0">
                <a:solidFill>
                  <a:srgbClr val="2D2DB9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break      except     in         raise</a:t>
            </a:r>
            <a:endParaRPr lang="en-US" altLang="en-US" sz="26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019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6158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The Python community has these recommended naming conventions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snake_case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for functions, methods and, attributes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snake_case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or ALL_CAPS for constants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StudlyCaps</a:t>
            </a:r>
            <a:r>
              <a:rPr lang="en-US" altLang="en-US" sz="2400" dirty="0">
                <a:ea typeface="ＭＳ Ｐゴシック" panose="020B0600070205080204" pitchFamily="34" charset="-128"/>
              </a:rPr>
              <a:t> for classes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camelCase only to conform to pre-existing conventions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Attributes: interface, _internal, __private</a:t>
            </a:r>
          </a:p>
        </p:txBody>
      </p:sp>
    </p:spTree>
    <p:extLst>
      <p:ext uri="{BB962C8B-B14F-4D97-AF65-F5344CB8AC3E}">
        <p14:creationId xmlns:p14="http://schemas.microsoft.com/office/powerpoint/2010/main" val="71224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216158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 = 10           # 10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 += 1           # 11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 -= 1           # 10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 = a + 1        # 11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 = a -1         # 9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 = a * 2        # 20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 = a / 2        # 5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 = a % 3        # 1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 = a ** 2       # 100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10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Arithmetic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8"/>
            <a:ext cx="10515600" cy="3895667"/>
          </a:xfrm>
        </p:spPr>
        <p:txBody>
          <a:bodyPr>
            <a:normAutofit fontScale="70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**        (highest precedence)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*,/,//,%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+,-       (lowest precedence)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Operators of equal precedence are evaluated left to right, with the exception of exponentiation (**), evaluated right to left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Consider these: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&gt;&gt;&gt; 6 / 2 / 4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&gt;&gt;&gt; 6 / (2 / 4)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&gt;&gt;&gt; 2**2**3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Write an expression to convert a given temperature in Fahrenheit to Celsius,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26948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Parenthesizing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813487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Parenthesize Expressions to make life easier for you and everyone reading your code!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“Explicit is better than implicit.” – The Zen of Python, by Tim Peters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75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Built-in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449136"/>
          </a:xfrm>
        </p:spPr>
        <p:txBody>
          <a:bodyPr>
            <a:normAutofit fontScale="25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print(‘Hello World’)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Hello World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‘print’ is not in the list of reserved words. What gives?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Python has some “built-in” functions: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abs()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dict</a:t>
            </a:r>
            <a:r>
              <a:rPr lang="en-US" altLang="en-US" sz="2400" dirty="0">
                <a:ea typeface="ＭＳ Ｐゴシック" panose="020B0600070205080204" pitchFamily="34" charset="-128"/>
              </a:rPr>
              <a:t>()	help()	min()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setattr</a:t>
            </a:r>
            <a:r>
              <a:rPr lang="en-US" altLang="en-US" sz="2400" dirty="0"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all()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dir</a:t>
            </a:r>
            <a:r>
              <a:rPr lang="en-US" altLang="en-US" sz="2400" dirty="0">
                <a:ea typeface="ＭＳ Ｐゴシック" panose="020B0600070205080204" pitchFamily="34" charset="-128"/>
              </a:rPr>
              <a:t>()	hex()	next()	slice()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any()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divmod</a:t>
            </a:r>
            <a:r>
              <a:rPr lang="en-US" altLang="en-US" sz="2400" dirty="0">
                <a:ea typeface="ＭＳ Ｐゴシック" panose="020B0600070205080204" pitchFamily="34" charset="-128"/>
              </a:rPr>
              <a:t>()	id()	object()	sorted()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ascii()	enumerate()	input()	oct()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staticmethod</a:t>
            </a:r>
            <a:r>
              <a:rPr lang="en-US" altLang="en-US" sz="2400" dirty="0"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bin()	eval()	int()	open()	str()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bool()	exec()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isinstance</a:t>
            </a:r>
            <a:r>
              <a:rPr lang="en-US" altLang="en-US" sz="2400" dirty="0">
                <a:ea typeface="ＭＳ Ｐゴシック" panose="020B0600070205080204" pitchFamily="34" charset="-128"/>
              </a:rPr>
              <a:t>()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ord</a:t>
            </a:r>
            <a:r>
              <a:rPr lang="en-US" altLang="en-US" sz="2400" dirty="0">
                <a:ea typeface="ＭＳ Ｐゴシック" panose="020B0600070205080204" pitchFamily="34" charset="-128"/>
              </a:rPr>
              <a:t>()	sum()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 err="1">
                <a:ea typeface="ＭＳ Ｐゴシック" panose="020B0600070205080204" pitchFamily="34" charset="-128"/>
              </a:rPr>
              <a:t>bytearray</a:t>
            </a:r>
            <a:r>
              <a:rPr lang="en-US" altLang="en-US" sz="2400" dirty="0">
                <a:ea typeface="ＭＳ Ｐゴシック" panose="020B0600070205080204" pitchFamily="34" charset="-128"/>
              </a:rPr>
              <a:t>()	filter()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issubclass</a:t>
            </a:r>
            <a:r>
              <a:rPr lang="en-US" altLang="en-US" sz="2400" dirty="0">
                <a:ea typeface="ＭＳ Ｐゴシック" panose="020B0600070205080204" pitchFamily="34" charset="-128"/>
              </a:rPr>
              <a:t>()	pow()	super()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bytes()	float()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iter</a:t>
            </a:r>
            <a:r>
              <a:rPr lang="en-US" altLang="en-US" sz="2400" dirty="0">
                <a:ea typeface="ＭＳ Ｐゴシック" panose="020B0600070205080204" pitchFamily="34" charset="-128"/>
              </a:rPr>
              <a:t>()	print()	tuple()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callable()	format()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len</a:t>
            </a:r>
            <a:r>
              <a:rPr lang="en-US" altLang="en-US" sz="2400" dirty="0">
                <a:ea typeface="ＭＳ Ｐゴシック" panose="020B0600070205080204" pitchFamily="34" charset="-128"/>
              </a:rPr>
              <a:t>()	property()	type()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 err="1">
                <a:ea typeface="ＭＳ Ｐゴシック" panose="020B0600070205080204" pitchFamily="34" charset="-128"/>
              </a:rPr>
              <a:t>chr</a:t>
            </a:r>
            <a:r>
              <a:rPr lang="en-US" altLang="en-US" sz="2400" dirty="0">
                <a:ea typeface="ＭＳ Ｐゴシック" panose="020B0600070205080204" pitchFamily="34" charset="-128"/>
              </a:rPr>
              <a:t>()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frozenset</a:t>
            </a:r>
            <a:r>
              <a:rPr lang="en-US" altLang="en-US" sz="2400" dirty="0">
                <a:ea typeface="ＭＳ Ｐゴシック" panose="020B0600070205080204" pitchFamily="34" charset="-128"/>
              </a:rPr>
              <a:t>()	list()	range()	vars()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 err="1">
                <a:ea typeface="ＭＳ Ｐゴシック" panose="020B0600070205080204" pitchFamily="34" charset="-128"/>
              </a:rPr>
              <a:t>classmethod</a:t>
            </a:r>
            <a:r>
              <a:rPr lang="en-US" altLang="en-US" sz="2400" dirty="0">
                <a:ea typeface="ＭＳ Ｐゴシック" panose="020B0600070205080204" pitchFamily="34" charset="-128"/>
              </a:rPr>
              <a:t>()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getattr</a:t>
            </a:r>
            <a:r>
              <a:rPr lang="en-US" altLang="en-US" sz="2400" dirty="0">
                <a:ea typeface="ＭＳ Ｐゴシック" panose="020B0600070205080204" pitchFamily="34" charset="-128"/>
              </a:rPr>
              <a:t>()	locals()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repr</a:t>
            </a:r>
            <a:r>
              <a:rPr lang="en-US" altLang="en-US" sz="2400" dirty="0">
                <a:ea typeface="ＭＳ Ｐゴシック" panose="020B0600070205080204" pitchFamily="34" charset="-128"/>
              </a:rPr>
              <a:t>()	zip()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compile()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globals</a:t>
            </a:r>
            <a:r>
              <a:rPr lang="en-US" altLang="en-US" sz="2400" dirty="0">
                <a:ea typeface="ＭＳ Ｐゴシック" panose="020B0600070205080204" pitchFamily="34" charset="-128"/>
              </a:rPr>
              <a:t>()	map()	reversed()	__import__()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complex()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hasattr</a:t>
            </a:r>
            <a:r>
              <a:rPr lang="en-US" altLang="en-US" sz="2400" dirty="0">
                <a:ea typeface="ＭＳ Ｐゴシック" panose="020B0600070205080204" pitchFamily="34" charset="-128"/>
              </a:rPr>
              <a:t>()	max()	round()	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 err="1">
                <a:ea typeface="ＭＳ Ｐゴシック" panose="020B0600070205080204" pitchFamily="34" charset="-128"/>
              </a:rPr>
              <a:t>delattr</a:t>
            </a:r>
            <a:r>
              <a:rPr lang="en-US" altLang="en-US" sz="2400" dirty="0">
                <a:ea typeface="ＭＳ Ｐゴシック" panose="020B0600070205080204" pitchFamily="34" charset="-128"/>
              </a:rPr>
              <a:t>()	hash()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memoryview</a:t>
            </a:r>
            <a:r>
              <a:rPr lang="en-US" altLang="en-US" sz="2400" dirty="0">
                <a:ea typeface="ＭＳ Ｐゴシック" panose="020B0600070205080204" pitchFamily="34" charset="-128"/>
              </a:rPr>
              <a:t>()	set()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As opposed to keywords, we can overwrite these (But really shouldn’t!)</a:t>
            </a:r>
          </a:p>
        </p:txBody>
      </p:sp>
    </p:spTree>
    <p:extLst>
      <p:ext uri="{BB962C8B-B14F-4D97-AF65-F5344CB8AC3E}">
        <p14:creationId xmlns:p14="http://schemas.microsoft.com/office/powerpoint/2010/main" val="26552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functions from other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243035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The built-in functions only get us so far.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Calculate the area of a triangle given the length of its 3 sides.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Exercise 1.1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529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Importing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300048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Modules can be renamed on import. You may see this kind of code a lot: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import </a:t>
            </a:r>
            <a:r>
              <a:rPr lang="en-US" altLang="en-US" sz="2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numpy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as np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import </a:t>
            </a:r>
            <a:r>
              <a:rPr lang="en-US" altLang="en-US" sz="2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tensorflow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as </a:t>
            </a:r>
            <a:r>
              <a:rPr lang="en-US" altLang="en-US" sz="2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tf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Why bother?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“Practicality beats purity.” – The Zen of Python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import this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14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Importing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300048"/>
          </a:xfrm>
        </p:spPr>
        <p:txBody>
          <a:bodyPr>
            <a:normAutofit fontScale="325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Modules give us functions as well as useful constants.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Find the area of a circle given its radius.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Exercise 1.2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We can import the entire module, or only what we know we’re going to use.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import math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from math import sqrt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We can import everything inside the module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From math import *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But really shouldn’t!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Exercise 1.3</a:t>
            </a:r>
          </a:p>
        </p:txBody>
      </p:sp>
    </p:spTree>
    <p:extLst>
      <p:ext uri="{BB962C8B-B14F-4D97-AF65-F5344CB8AC3E}">
        <p14:creationId xmlns:p14="http://schemas.microsoft.com/office/powerpoint/2010/main" val="104553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300048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==, !=, &lt;&gt;, &gt;, &lt;, &gt;=, &lt;=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x = 10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x&gt;5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What did we get back from this expression? A </a:t>
            </a:r>
            <a:r>
              <a:rPr lang="en-US" altLang="en-US" sz="2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boolean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1714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F712-A127-4DF5-A1F6-0C801600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http://docs.python.org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45038-4CCD-426F-83CE-DBF30CC6D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36" y="1825625"/>
            <a:ext cx="7676128" cy="4351338"/>
          </a:xfrm>
        </p:spPr>
      </p:pic>
    </p:spTree>
    <p:extLst>
      <p:ext uri="{BB962C8B-B14F-4D97-AF65-F5344CB8AC3E}">
        <p14:creationId xmlns:p14="http://schemas.microsoft.com/office/powerpoint/2010/main" val="77251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63446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x = True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y = False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Logic Operators not, and, or can be used with </a:t>
            </a:r>
            <a:r>
              <a:rPr lang="en-US" altLang="en-US" sz="2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booleans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not x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False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x and y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False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x or y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49032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63446"/>
          </a:xfrm>
        </p:spPr>
        <p:txBody>
          <a:bodyPr>
            <a:normAutofit fontScale="40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Any expression can be cast as a </a:t>
            </a:r>
            <a:r>
              <a:rPr lang="en-US" altLang="en-US" sz="2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boolean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x = 42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bool(x)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 bool(0)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False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bool(‘’)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False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Python will try to convert an object to ‘bool’ if it needs to.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x or False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42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Short-Circuited Expressions – What’s happening here?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 y = 0 or 42 or 1/0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6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Python’s special value,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63446"/>
          </a:xfrm>
        </p:spPr>
        <p:txBody>
          <a:bodyPr>
            <a:normAutofit fontScale="70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Used to represent absence of a value.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None is guaranteed to be never equal to anything else.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Useful to avoid arbitrary default values (0, 99, -1 etc.)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x = 42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x is None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False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y = None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y is None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x = y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x is y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58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Immutability and Identity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63446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Integers and </a:t>
            </a:r>
            <a:r>
              <a:rPr lang="en-US" altLang="en-US" sz="2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booleans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are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immutable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Immutable objects never change after they are created, though a variable name may be reassigned to refer to a different object from the one it was originally assigned to.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a = 8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b = a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id(a)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4297273504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id(b)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4297273504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a = 3.14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id(a)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4297270152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id(b)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4297273504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Same situation when we use augmented assignments, a = a + 1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69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Variables have types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63446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x = 42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type(x)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&lt;class ‘int’&gt;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y = 42.0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type(y)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&lt;class ‘float’&gt;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x==y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greeting = “Hello”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type(greeting)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&lt;class ‘str’&gt;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44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Implicit Type Conversion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63446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x + y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84.0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z = 4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x_over_z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x / z  # Note that both x and z are int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x_over_z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10.5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type(</a:t>
            </a:r>
            <a:r>
              <a:rPr lang="en-US" altLang="en-US" sz="2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x_over_z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&lt;class ‘float’&gt;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One of the differences between Python 2 and 3.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Use // for integer division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49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 aside on Float-point calculations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326925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x = 0.1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y = 0.2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x + y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&gt;&gt;&gt; 0.30000000000000004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???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23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Recap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326925"/>
          </a:xfrm>
        </p:spPr>
        <p:txBody>
          <a:bodyPr>
            <a:normAutofit fontScale="925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Let’s use what we’ve learned so far to solve a fun problem.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Exercise 1.4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How many times must a sheet of paper (thickness, t = 0.1 mm) be folded to reach the moon (distance from Earth, d = 384,400 km)?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19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Recap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326925"/>
          </a:xfrm>
        </p:spPr>
        <p:txBody>
          <a:bodyPr>
            <a:normAutofit fontScale="925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We’ve used the math module quite a bit so far.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How do we package what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we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just wrote so others can use it?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 brief aside on functions/modules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We’ll get into a lot more depth later!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70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B1C6-D063-4EBB-9218-ABF2CDD3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Python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B01F-FEBD-4AA2-8B09-2712CBE6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3498"/>
            <a:ext cx="10515600" cy="33918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C:\Users\Vineet Bansal&gt;python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3.6.3 |Anaconda custom (64-bit)| (default, Oct 15 2017, 03:27:45) [MSC v.1900 64 bit (AMD64)] on win32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print('hello world')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exit()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07BB2-E998-4237-BF35-025D1DCE0D8F}"/>
              </a:ext>
            </a:extLst>
          </p:cNvPr>
          <p:cNvSpPr txBox="1"/>
          <p:nvPr/>
        </p:nvSpPr>
        <p:spPr>
          <a:xfrm>
            <a:off x="838200" y="1799041"/>
            <a:ext cx="9842500" cy="9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Typical Python implementations offer both an interpreter and compiler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Interactive interface to Python with a read-eval-print loop</a:t>
            </a:r>
          </a:p>
        </p:txBody>
      </p:sp>
    </p:spTree>
    <p:extLst>
      <p:ext uri="{BB962C8B-B14F-4D97-AF65-F5344CB8AC3E}">
        <p14:creationId xmlns:p14="http://schemas.microsoft.com/office/powerpoint/2010/main" val="365825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First assignment to a variable creates it</a:t>
            </a:r>
          </a:p>
          <a:p>
            <a:pPr marL="457200" lvl="1" indent="-220663"/>
            <a:r>
              <a:rPr lang="en-US" altLang="en-US" dirty="0">
                <a:ea typeface="ＭＳ Ｐゴシック" panose="020B0600070205080204" pitchFamily="34" charset="-128"/>
              </a:rPr>
              <a:t>Variable types don’t need to be declared.</a:t>
            </a:r>
          </a:p>
          <a:p>
            <a:pPr marL="457200" lvl="1" indent="-220663"/>
            <a:r>
              <a:rPr lang="en-US" altLang="en-US" dirty="0">
                <a:ea typeface="ＭＳ Ｐゴシック" panose="020B0600070205080204" pitchFamily="34" charset="-128"/>
              </a:rPr>
              <a:t>Python figures out the variable types on its own.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Assignment is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=</a:t>
            </a:r>
            <a:r>
              <a:rPr lang="en-US" altLang="en-US" dirty="0">
                <a:ea typeface="ＭＳ Ｐゴシック" panose="020B0600070205080204" pitchFamily="34" charset="-128"/>
              </a:rPr>
              <a:t> and comparison is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==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For numbers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+ - * / %</a:t>
            </a:r>
            <a:r>
              <a:rPr lang="en-US" altLang="en-US" dirty="0">
                <a:ea typeface="ＭＳ Ｐゴシック" panose="020B0600070205080204" pitchFamily="34" charset="-128"/>
              </a:rPr>
              <a:t> are as expected</a:t>
            </a:r>
          </a:p>
          <a:p>
            <a:pPr marL="457200" lvl="1" indent="-220663"/>
            <a:r>
              <a:rPr lang="en-US" altLang="en-US" dirty="0">
                <a:ea typeface="ＭＳ Ｐゴシック" panose="020B0600070205080204" pitchFamily="34" charset="-128"/>
              </a:rPr>
              <a:t>Special use of </a:t>
            </a:r>
            <a:r>
              <a:rPr lang="en-US" altLang="en-US" sz="2800" b="1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en-US" dirty="0">
                <a:ea typeface="ＭＳ Ｐゴシック" panose="020B0600070205080204" pitchFamily="34" charset="-128"/>
              </a:rPr>
              <a:t> for string concatenation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Logical operators are words (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and, or, not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i="1" dirty="0">
                <a:ea typeface="ＭＳ Ｐゴシック" panose="020B0600070205080204" pitchFamily="34" charset="-128"/>
              </a:rPr>
              <a:t>not </a:t>
            </a:r>
            <a:r>
              <a:rPr lang="en-US" altLang="en-US" dirty="0">
                <a:ea typeface="ＭＳ Ｐゴシック" panose="020B0600070205080204" pitchFamily="34" charset="-128"/>
              </a:rPr>
              <a:t>symbols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basic printing command is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61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Basic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Integers (default for numbers)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z = 5 / 2  # Answer 2, or 2.5 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Floats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 = 3.456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Strings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Can use “” or ‘’ to specify with </a:t>
            </a:r>
            <a:r>
              <a:rPr lang="en-US" altLang="en-US" sz="2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sz="26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2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” </a:t>
            </a:r>
            <a:r>
              <a:rPr lang="en-US" altLang="en-US" sz="2600" dirty="0">
                <a:ea typeface="ＭＳ Ｐゴシック" panose="020B0600070205080204" pitchFamily="34" charset="-128"/>
              </a:rPr>
              <a:t>== </a:t>
            </a:r>
            <a:r>
              <a:rPr lang="en-US" altLang="en-US" sz="2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26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2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’</a:t>
            </a:r>
            <a:endParaRPr lang="en-US" altLang="en-US" sz="2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Unmatched can occur within the string: </a:t>
            </a:r>
            <a:r>
              <a:rPr lang="en-US" altLang="en-US" sz="2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“matt’s”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Use triple double-quotes for multi-line strings or strings than contain both ‘ and “ inside of them:  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“““</a:t>
            </a:r>
            <a:r>
              <a:rPr lang="en-US" altLang="en-US" sz="26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a‘b“c</a:t>
            </a:r>
            <a:r>
              <a:rPr lang="en-US" altLang="en-US" sz="2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90649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ct val="15000"/>
              </a:spcAft>
            </a:pPr>
            <a:r>
              <a:rPr lang="en-US" altLang="en-US" i="1" dirty="0">
                <a:ea typeface="ＭＳ Ｐゴシック" panose="020B0600070205080204" pitchFamily="34" charset="-128"/>
              </a:rPr>
              <a:t>Binding a variable</a:t>
            </a:r>
            <a:r>
              <a:rPr lang="en-US" altLang="en-US" dirty="0">
                <a:ea typeface="ＭＳ Ｐゴシック" panose="020B0600070205080204" pitchFamily="34" charset="-128"/>
              </a:rPr>
              <a:t> in Python means setting a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ea typeface="ＭＳ Ｐゴシック" panose="020B0600070205080204" pitchFamily="34" charset="-128"/>
              </a:rPr>
              <a:t> to hold a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reference</a:t>
            </a:r>
            <a:r>
              <a:rPr lang="en-US" altLang="en-US" dirty="0">
                <a:ea typeface="ＭＳ Ｐゴシック" panose="020B0600070205080204" pitchFamily="34" charset="-128"/>
              </a:rPr>
              <a:t> to some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object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spcAft>
                <a:spcPct val="15000"/>
              </a:spcAft>
            </a:pPr>
            <a:r>
              <a:rPr lang="en-US" altLang="en-US" i="1" dirty="0">
                <a:ea typeface="ＭＳ Ｐゴシック" panose="020B0600070205080204" pitchFamily="34" charset="-128"/>
              </a:rPr>
              <a:t>Assignment creates references, not copies</a:t>
            </a:r>
          </a:p>
          <a:p>
            <a:pPr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Names in Python do not have an intrinsic type,  objects have types</a:t>
            </a:r>
          </a:p>
          <a:p>
            <a:pPr lvl="1"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Python determines the type of the reference automatically based on what data is assigned to it</a:t>
            </a:r>
          </a:p>
          <a:p>
            <a:pPr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You create a name the first time it appears on the left side of an assignment expression:   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x = 3</a:t>
            </a:r>
          </a:p>
          <a:p>
            <a:pPr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A reference is deleted via garbage collection after any names bound to it have passed out of scope</a:t>
            </a:r>
          </a:p>
          <a:p>
            <a:pPr marL="236538" indent="-236538"/>
            <a:r>
              <a:rPr lang="en-US" altLang="en-US" sz="3200" dirty="0">
                <a:ea typeface="ＭＳ Ｐゴシック" panose="020B0600070205080204" pitchFamily="34" charset="-128"/>
              </a:rPr>
              <a:t>Assignments can be chained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a = b = x = 3  # Are these referring to the same location?</a:t>
            </a:r>
          </a:p>
        </p:txBody>
      </p:sp>
    </p:spTree>
    <p:extLst>
      <p:ext uri="{BB962C8B-B14F-4D97-AF65-F5344CB8AC3E}">
        <p14:creationId xmlns:p14="http://schemas.microsoft.com/office/powerpoint/2010/main" val="223480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Accessing Non-existent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61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Accessing a name before it’s been properly created (by placing it on the left side of an assignment), raises an error  </a:t>
            </a:r>
            <a:endParaRPr lang="en-US" altLang="en-US" sz="3200" dirty="0">
              <a:solidFill>
                <a:srgbClr val="660033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400" dirty="0">
              <a:solidFill>
                <a:srgbClr val="6600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y</a:t>
            </a: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Traceback (most recent call last):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File "&lt;pyshell#16&gt;", line 1, in -</a:t>
            </a:r>
            <a:r>
              <a:rPr lang="en-US" altLang="en-US" sz="2400" dirty="0" err="1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toplevel</a:t>
            </a:r>
            <a:r>
              <a:rPr lang="en-US" altLang="en-US" sz="2400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-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y</a:t>
            </a:r>
          </a:p>
          <a:p>
            <a:pPr marL="0" indent="0">
              <a:buNone/>
            </a:pPr>
            <a:r>
              <a:rPr lang="en-US" altLang="en-US" sz="2400" dirty="0" err="1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NameError</a:t>
            </a:r>
            <a:r>
              <a:rPr lang="en-US" altLang="en-US" sz="2400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: name ‘y' is not defined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y = 3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y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53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Overwriting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11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The right side of an expression is evaluated and the name on the left side points to it, so its possible to do:</a:t>
            </a:r>
            <a:endParaRPr lang="en-US" altLang="en-US" sz="3200" dirty="0">
              <a:solidFill>
                <a:srgbClr val="660033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400" dirty="0">
              <a:solidFill>
                <a:srgbClr val="6600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y = 10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y = y + 1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y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11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y += 1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y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12</a:t>
            </a: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Augmented assignment operators can be used as a shortcut: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+=      -=      *=      /=      //=     %=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&amp;=      |=      ^=      &gt;&gt;=     &lt;&lt;=     **=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49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2659" cy="44325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Each variable points to a location in memory, accessible by the ‘id’ function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6600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2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x = 1000</a:t>
            </a:r>
          </a:p>
          <a:p>
            <a:pPr marL="0" indent="0">
              <a:buNone/>
            </a:pP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id(x)</a:t>
            </a:r>
          </a:p>
          <a:p>
            <a:pPr marL="0" indent="0">
              <a:buNone/>
            </a:pP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2072729076848</a:t>
            </a:r>
          </a:p>
          <a:p>
            <a:pPr marL="0" indent="0">
              <a:buNone/>
            </a:pP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y = 1000</a:t>
            </a:r>
          </a:p>
          <a:p>
            <a:pPr marL="0" indent="0">
              <a:buNone/>
            </a:pP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id(y)</a:t>
            </a:r>
          </a:p>
          <a:p>
            <a:pPr marL="0" indent="0">
              <a:buNone/>
            </a:pP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2072729078000</a:t>
            </a:r>
          </a:p>
          <a:p>
            <a:pPr marL="0" indent="0">
              <a:buNone/>
            </a:pP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x==y</a:t>
            </a:r>
          </a:p>
          <a:p>
            <a:pPr marL="0" indent="0">
              <a:buNone/>
            </a:pP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None/>
            </a:pP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x is y</a:t>
            </a:r>
          </a:p>
          <a:p>
            <a:pPr marL="0" indent="0">
              <a:buNone/>
            </a:pP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E23C2-2578-4722-8B4D-D7ACDCAA5520}"/>
              </a:ext>
            </a:extLst>
          </p:cNvPr>
          <p:cNvSpPr txBox="1">
            <a:spLocks/>
          </p:cNvSpPr>
          <p:nvPr/>
        </p:nvSpPr>
        <p:spPr>
          <a:xfrm>
            <a:off x="6096000" y="1810245"/>
            <a:ext cx="5822659" cy="4432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Consider this. Why did y not change?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>
              <a:solidFill>
                <a:srgbClr val="6600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2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x = y = 1000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x is y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True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x = 2000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x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2000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y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1000</a:t>
            </a:r>
          </a:p>
        </p:txBody>
      </p:sp>
    </p:spTree>
    <p:extLst>
      <p:ext uri="{BB962C8B-B14F-4D97-AF65-F5344CB8AC3E}">
        <p14:creationId xmlns:p14="http://schemas.microsoft.com/office/powerpoint/2010/main" val="298756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1533</Words>
  <Application>Microsoft Office PowerPoint</Application>
  <PresentationFormat>Widescreen</PresentationFormat>
  <Paragraphs>309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Courier New</vt:lpstr>
      <vt:lpstr>Lucida Sans Typewriter</vt:lpstr>
      <vt:lpstr>Symbol</vt:lpstr>
      <vt:lpstr>Times New Roman</vt:lpstr>
      <vt:lpstr>Office Theme</vt:lpstr>
      <vt:lpstr>Introduction to Programming with Python</vt:lpstr>
      <vt:lpstr>http://docs.python.org</vt:lpstr>
      <vt:lpstr>The Python Interpreter</vt:lpstr>
      <vt:lpstr>Variables</vt:lpstr>
      <vt:lpstr>Basic Datatypes</vt:lpstr>
      <vt:lpstr>Assignment</vt:lpstr>
      <vt:lpstr>Accessing Non-existent Name</vt:lpstr>
      <vt:lpstr>Overwriting Variables</vt:lpstr>
      <vt:lpstr>The id function</vt:lpstr>
      <vt:lpstr>Naming Rules</vt:lpstr>
      <vt:lpstr>Naming Conventions</vt:lpstr>
      <vt:lpstr>Arithmetic Operators</vt:lpstr>
      <vt:lpstr>Arithmetic Operator precedence</vt:lpstr>
      <vt:lpstr>Parenthesizing </vt:lpstr>
      <vt:lpstr>Built-in Functions </vt:lpstr>
      <vt:lpstr>Using functions from other modules</vt:lpstr>
      <vt:lpstr>Importing Modules</vt:lpstr>
      <vt:lpstr>Importing Modules</vt:lpstr>
      <vt:lpstr>Comparison Operators</vt:lpstr>
      <vt:lpstr>Booleans</vt:lpstr>
      <vt:lpstr>Booleans</vt:lpstr>
      <vt:lpstr>Python’s special value, None</vt:lpstr>
      <vt:lpstr>Immutability and Identity</vt:lpstr>
      <vt:lpstr>Variables have types</vt:lpstr>
      <vt:lpstr>Implicit Type Conversion</vt:lpstr>
      <vt:lpstr>An aside on Float-point calculations</vt:lpstr>
      <vt:lpstr>A Recap</vt:lpstr>
      <vt:lpstr>A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Python</dc:title>
  <dc:creator>Vineet Bansal</dc:creator>
  <cp:lastModifiedBy>Vineet Bansal</cp:lastModifiedBy>
  <cp:revision>121</cp:revision>
  <dcterms:created xsi:type="dcterms:W3CDTF">2018-06-06T16:09:32Z</dcterms:created>
  <dcterms:modified xsi:type="dcterms:W3CDTF">2018-06-07T19:25:27Z</dcterms:modified>
</cp:coreProperties>
</file>