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7" r:id="rId14"/>
    <p:sldId id="299" r:id="rId15"/>
    <p:sldId id="298"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2" r:id="rId37"/>
    <p:sldId id="323" r:id="rId38"/>
    <p:sldId id="320" r:id="rId39"/>
    <p:sldId id="324" r:id="rId40"/>
    <p:sldId id="325" r:id="rId41"/>
    <p:sldId id="32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5F79D7-039D-4CFB-96B7-80DE3D7BA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ounded Rectangle 4">
            <a:extLst>
              <a:ext uri="{FF2B5EF4-FFF2-40B4-BE49-F238E27FC236}">
                <a16:creationId xmlns:a16="http://schemas.microsoft.com/office/drawing/2014/main" id="{ABE5D63F-9BA7-4F2F-97F5-3CEEFC340CD0}"/>
              </a:ext>
            </a:extLst>
          </p:cNvPr>
          <p:cNvSpPr/>
          <p:nvPr userDrawn="1"/>
        </p:nvSpPr>
        <p:spPr>
          <a:xfrm>
            <a:off x="695324" y="631519"/>
            <a:ext cx="10784551" cy="2209800"/>
          </a:xfrm>
          <a:prstGeom prst="roundRect">
            <a:avLst/>
          </a:prstGeom>
          <a:gradFill>
            <a:gsLst>
              <a:gs pos="10000">
                <a:srgbClr val="E87511">
                  <a:lumMod val="85000"/>
                  <a:lumOff val="15000"/>
                </a:srgbClr>
              </a:gs>
              <a:gs pos="0">
                <a:schemeClr val="tx1">
                  <a:lumMod val="85000"/>
                  <a:lumOff val="15000"/>
                </a:schemeClr>
              </a:gs>
            </a:gsLst>
            <a:lin ang="16200000" scaled="1"/>
          </a:gradFill>
          <a:ln>
            <a:solidFill>
              <a:schemeClr val="tx1"/>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738E7110-E714-4FD0-A184-6C28E6DA0C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78200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9783-F3DF-420A-9234-60AAA1B5E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BC9FF-3E85-4FA1-A48F-32585BDE57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E84E-5DB0-4F5C-BADF-C73FB11BF217}"/>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5" name="Footer Placeholder 4">
            <a:extLst>
              <a:ext uri="{FF2B5EF4-FFF2-40B4-BE49-F238E27FC236}">
                <a16:creationId xmlns:a16="http://schemas.microsoft.com/office/drawing/2014/main" id="{7DA9F957-FEE7-45ED-A49F-D86C9EF6B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52D2C-011B-435C-BFA6-9A21BA545FE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21154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6905E-D5E3-4077-BBAE-0AD032D6D7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D3A-A06B-4F5F-8F61-5314A4892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53D81-7940-4F45-9C9E-F5D9B3F67E58}"/>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5" name="Footer Placeholder 4">
            <a:extLst>
              <a:ext uri="{FF2B5EF4-FFF2-40B4-BE49-F238E27FC236}">
                <a16:creationId xmlns:a16="http://schemas.microsoft.com/office/drawing/2014/main" id="{4417BBA3-B8B6-4A25-AF83-FB709461D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43CFB-1929-4754-B268-3555A50DAA2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6989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01F49-B134-4342-9FF1-EF02272FC0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39485626-BCD4-40C8-ACC0-4F2EAD07F633}"/>
              </a:ext>
            </a:extLst>
          </p:cNvPr>
          <p:cNvSpPr>
            <a:spLocks noGrp="1"/>
          </p:cNvSpPr>
          <p:nvPr>
            <p:ph type="title"/>
          </p:nvPr>
        </p:nvSpPr>
        <p:spPr>
          <a:xfrm>
            <a:off x="0" y="-7964"/>
            <a:ext cx="12192000" cy="701731"/>
          </a:xfrm>
          <a:gradFill>
            <a:gsLst>
              <a:gs pos="13000">
                <a:srgbClr val="E87511">
                  <a:lumMod val="88000"/>
                  <a:lumOff val="12000"/>
                </a:srgbClr>
              </a:gs>
              <a:gs pos="0">
                <a:schemeClr val="tx1"/>
              </a:gs>
            </a:gsLst>
            <a:lin ang="16200000" scaled="1"/>
          </a:gradFill>
        </p:spPr>
        <p:txBody>
          <a:bodyPr>
            <a:normAutofit/>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pic>
        <p:nvPicPr>
          <p:cNvPr id="11" name="Picture 10">
            <a:extLst>
              <a:ext uri="{FF2B5EF4-FFF2-40B4-BE49-F238E27FC236}">
                <a16:creationId xmlns:a16="http://schemas.microsoft.com/office/drawing/2014/main" id="{CB409174-ED37-4FDE-8146-32E7F67852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594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2E4E-AE09-4317-80EB-20F9CB689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68F1E-82B0-40E4-B154-B341544F7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3DCA79-F51E-4A54-B580-845A4D6EC7BE}"/>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5" name="Footer Placeholder 4">
            <a:extLst>
              <a:ext uri="{FF2B5EF4-FFF2-40B4-BE49-F238E27FC236}">
                <a16:creationId xmlns:a16="http://schemas.microsoft.com/office/drawing/2014/main" id="{BB46F807-20C0-45CA-BE94-2848A3FA4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8CC04-829C-4030-93CC-9D222319576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456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CA79-03E0-49E7-8D49-F8A2CE9DD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C787F-07DF-4961-B9FE-E8ECF99E63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106B7-FC8D-4E8E-AC38-4540BCDA35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351D6-D2E7-462A-8A16-4F26B8FC4902}"/>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6" name="Footer Placeholder 5">
            <a:extLst>
              <a:ext uri="{FF2B5EF4-FFF2-40B4-BE49-F238E27FC236}">
                <a16:creationId xmlns:a16="http://schemas.microsoft.com/office/drawing/2014/main" id="{753E108D-2B4D-49CF-9AD1-AA7D63D0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51529-0F65-4179-AF72-AB8DA126BF9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7060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FA48-2953-47E4-96FB-05C83B009B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D4A5E4-C878-4588-8255-0C7976A31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E59C06-5B02-4902-9516-EF62576B58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17CCB-40AE-4B1B-8FE3-623CDCC5A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A6424A-1A7F-41F9-ACA5-8A35FE9C3F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1F48E-FA1C-43BE-B4D1-1F3191D62A10}"/>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8" name="Footer Placeholder 7">
            <a:extLst>
              <a:ext uri="{FF2B5EF4-FFF2-40B4-BE49-F238E27FC236}">
                <a16:creationId xmlns:a16="http://schemas.microsoft.com/office/drawing/2014/main" id="{F83E981E-5F16-4478-8E07-8052C20D25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28E4B-73C3-4929-8F36-52B9450D6531}"/>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5008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6835-6B61-47DB-A46E-D95FA2364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4EC7E-AFC9-4E70-BD8F-69EE31725B55}"/>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4" name="Footer Placeholder 3">
            <a:extLst>
              <a:ext uri="{FF2B5EF4-FFF2-40B4-BE49-F238E27FC236}">
                <a16:creationId xmlns:a16="http://schemas.microsoft.com/office/drawing/2014/main" id="{89B5145C-BC23-4DC4-84AF-F8AA3B03C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B809CA-530E-49D3-AF55-E9823C9BECF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69337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A3E73-4C79-4236-ACBE-1B7B75D26972}"/>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3" name="Footer Placeholder 2">
            <a:extLst>
              <a:ext uri="{FF2B5EF4-FFF2-40B4-BE49-F238E27FC236}">
                <a16:creationId xmlns:a16="http://schemas.microsoft.com/office/drawing/2014/main" id="{F1D7951A-56A9-48BE-A744-137A8E3AF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936C7-D482-4ADF-84FB-87A321A3C3C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9283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01F-6F72-487A-8A83-3F69FBF4F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1A1E6A-1D5A-4569-91D3-E822C7D02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E3C60-8196-4081-B944-7FD51D5A8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9108A8-6A10-4DE6-8ED7-DE9444E57915}"/>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6" name="Footer Placeholder 5">
            <a:extLst>
              <a:ext uri="{FF2B5EF4-FFF2-40B4-BE49-F238E27FC236}">
                <a16:creationId xmlns:a16="http://schemas.microsoft.com/office/drawing/2014/main" id="{69B4F980-8C24-4041-A033-729A9CAED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EFFB9-79CA-4CF4-9C82-BCEDBE3794F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44440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296-8ACF-4833-AD37-BD6FC3FE7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43E0C6-0963-4CD2-A67A-885C64EA1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B8231-233C-431A-A79E-C8035B81E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B13966-BC88-4883-BF0C-911E985C0F90}"/>
              </a:ext>
            </a:extLst>
          </p:cNvPr>
          <p:cNvSpPr>
            <a:spLocks noGrp="1"/>
          </p:cNvSpPr>
          <p:nvPr>
            <p:ph type="dt" sz="half" idx="10"/>
          </p:nvPr>
        </p:nvSpPr>
        <p:spPr/>
        <p:txBody>
          <a:bodyPr/>
          <a:lstStyle/>
          <a:p>
            <a:fld id="{9819AC5B-5C28-4682-8A2A-3D2C4E3BE131}" type="datetimeFigureOut">
              <a:rPr lang="en-US" smtClean="0"/>
              <a:t>6/7/2018</a:t>
            </a:fld>
            <a:endParaRPr lang="en-US"/>
          </a:p>
        </p:txBody>
      </p:sp>
      <p:sp>
        <p:nvSpPr>
          <p:cNvPr id="6" name="Footer Placeholder 5">
            <a:extLst>
              <a:ext uri="{FF2B5EF4-FFF2-40B4-BE49-F238E27FC236}">
                <a16:creationId xmlns:a16="http://schemas.microsoft.com/office/drawing/2014/main" id="{E790CFFF-2631-4FAF-A15A-2174DD9ED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63E6D-10CC-4ABA-9FC8-8BAAAC1BBE04}"/>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110917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3B50F-C6BC-49EB-9F53-7B6CF7FC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CD193-4A58-46B9-844C-2D8DB7BF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F0D62-83CE-47DE-8A17-A6F448406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9AC5B-5C28-4682-8A2A-3D2C4E3BE131}" type="datetimeFigureOut">
              <a:rPr lang="en-US" smtClean="0"/>
              <a:t>6/7/2018</a:t>
            </a:fld>
            <a:endParaRPr lang="en-US"/>
          </a:p>
        </p:txBody>
      </p:sp>
      <p:sp>
        <p:nvSpPr>
          <p:cNvPr id="5" name="Footer Placeholder 4">
            <a:extLst>
              <a:ext uri="{FF2B5EF4-FFF2-40B4-BE49-F238E27FC236}">
                <a16:creationId xmlns:a16="http://schemas.microsoft.com/office/drawing/2014/main" id="{34240922-3A9C-4BF9-8DF4-D40F2EC2A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A07316-B8D1-469A-B3F2-369B4832B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20BD0-4C4E-499D-A204-4A7EAFF8D880}" type="slidenum">
              <a:rPr lang="en-US" smtClean="0"/>
              <a:t>‹#›</a:t>
            </a:fld>
            <a:endParaRPr lang="en-US"/>
          </a:p>
        </p:txBody>
      </p:sp>
    </p:spTree>
    <p:extLst>
      <p:ext uri="{BB962C8B-B14F-4D97-AF65-F5344CB8AC3E}">
        <p14:creationId xmlns:p14="http://schemas.microsoft.com/office/powerpoint/2010/main" val="117765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eetb@Princeto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7DD3-6DBD-4B96-9F98-974491556295}"/>
              </a:ext>
            </a:extLst>
          </p:cNvPr>
          <p:cNvSpPr>
            <a:spLocks noGrp="1"/>
          </p:cNvSpPr>
          <p:nvPr>
            <p:ph type="ctrTitle" idx="4294967295"/>
          </p:nvPr>
        </p:nvSpPr>
        <p:spPr>
          <a:xfrm>
            <a:off x="1521204" y="1029749"/>
            <a:ext cx="9144000" cy="1385945"/>
          </a:xfrm>
        </p:spPr>
        <p:txBody>
          <a:bodyPr/>
          <a:lstStyle/>
          <a:p>
            <a:pPr algn="ctr"/>
            <a:r>
              <a:rPr lang="en-US" dirty="0">
                <a:latin typeface="Times New Roman" panose="02020603050405020304" pitchFamily="18" charset="0"/>
                <a:cs typeface="Times New Roman" panose="02020603050405020304" pitchFamily="18" charset="0"/>
              </a:rPr>
              <a:t>Introduction to Programming with Python</a:t>
            </a:r>
          </a:p>
        </p:txBody>
      </p:sp>
      <p:sp>
        <p:nvSpPr>
          <p:cNvPr id="3" name="Subtitle 2">
            <a:extLst>
              <a:ext uri="{FF2B5EF4-FFF2-40B4-BE49-F238E27FC236}">
                <a16:creationId xmlns:a16="http://schemas.microsoft.com/office/drawing/2014/main" id="{D51375B3-CB61-48AA-AC12-FF838B4AFA9E}"/>
              </a:ext>
            </a:extLst>
          </p:cNvPr>
          <p:cNvSpPr>
            <a:spLocks noGrp="1"/>
          </p:cNvSpPr>
          <p:nvPr>
            <p:ph type="subTitle" idx="1"/>
          </p:nvPr>
        </p:nvSpPr>
        <p:spPr/>
        <p:txBody>
          <a:bodyPr>
            <a:normAutofit fontScale="77500" lnSpcReduction="20000"/>
          </a:bodyPr>
          <a:lstStyle/>
          <a:p>
            <a:r>
              <a:rPr lang="en-US" dirty="0"/>
              <a:t>Vineet Bansal</a:t>
            </a:r>
          </a:p>
          <a:p>
            <a:r>
              <a:rPr lang="en-US" dirty="0"/>
              <a:t>Research Software Engineer, Center for Statistics &amp; Machine Learning</a:t>
            </a:r>
          </a:p>
          <a:p>
            <a:endParaRPr lang="en-US" dirty="0"/>
          </a:p>
          <a:p>
            <a:r>
              <a:rPr lang="en-US" dirty="0">
                <a:hlinkClick r:id="rId2"/>
              </a:rPr>
              <a:t>vineetb@princeton.edu</a:t>
            </a:r>
            <a:endParaRPr lang="en-US" dirty="0"/>
          </a:p>
          <a:p>
            <a:r>
              <a:rPr lang="en-US" dirty="0"/>
              <a:t>June 12-28, 2018</a:t>
            </a:r>
          </a:p>
        </p:txBody>
      </p:sp>
    </p:spTree>
    <p:extLst>
      <p:ext uri="{BB962C8B-B14F-4D97-AF65-F5344CB8AC3E}">
        <p14:creationId xmlns:p14="http://schemas.microsoft.com/office/powerpoint/2010/main" val="159465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Why is slicing interesting?</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Slicing is a core concept in Python.</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Used frequently when you start to slice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numpy</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arrays or pandas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Dataframes</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Exercises 2.1, 2.2</a:t>
            </a:r>
          </a:p>
        </p:txBody>
      </p:sp>
    </p:spTree>
    <p:extLst>
      <p:ext uri="{BB962C8B-B14F-4D97-AF65-F5344CB8AC3E}">
        <p14:creationId xmlns:p14="http://schemas.microsoft.com/office/powerpoint/2010/main" val="380081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Strings are immutable too</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4097002"/>
          </a:xfrm>
        </p:spPr>
        <p:txBody>
          <a:bodyPr>
            <a:normAutofit fontScale="92500" lnSpcReduction="1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 = ‘Alecto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Carrow</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s[0:6] =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Amycus</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Traceback (most recent call last):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File "&lt;stdin&gt;", line 1, in &lt;module&gt;</a:t>
            </a:r>
          </a:p>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TypeError</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'str' object does not support item assignment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But we can create new strings of course: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 =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Amycus</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s[6:]</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Notice how the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id</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of s changes!</a:t>
            </a:r>
          </a:p>
        </p:txBody>
      </p:sp>
    </p:spTree>
    <p:extLst>
      <p:ext uri="{BB962C8B-B14F-4D97-AF65-F5344CB8AC3E}">
        <p14:creationId xmlns:p14="http://schemas.microsoft.com/office/powerpoint/2010/main" val="3010718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Common String methods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fontScale="55000" lnSpcReduction="20000"/>
          </a:bodyPr>
          <a:lstStyle/>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startswith</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endswith</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index,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strip</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lstrip</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rstrip</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upper,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lower</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title, split</a:t>
            </a: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Notice that a new string is returned in case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case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(Methods don’t modify the string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in-place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 new string is returned (which we must save).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This allows for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method-chaining:</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 Hello World! '.strip().strip('!').lower().replace('</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hello','goodbye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’).title()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‘Goodbye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Exercise 2.3</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192247B5-C7B5-4D8E-AC1C-57E68FD99E75}"/>
              </a:ext>
            </a:extLst>
          </p:cNvPr>
          <p:cNvCxnSpPr>
            <a:cxnSpLocks/>
          </p:cNvCxnSpPr>
          <p:nvPr/>
        </p:nvCxnSpPr>
        <p:spPr>
          <a:xfrm flipH="1" flipV="1">
            <a:off x="7004809" y="2209651"/>
            <a:ext cx="1226510" cy="46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B3EB26-9933-43EB-BCA8-2A505E47BDA2}"/>
              </a:ext>
            </a:extLst>
          </p:cNvPr>
          <p:cNvCxnSpPr>
            <a:cxnSpLocks/>
            <a:stCxn id="10" idx="1"/>
          </p:cNvCxnSpPr>
          <p:nvPr/>
        </p:nvCxnSpPr>
        <p:spPr>
          <a:xfrm flipH="1" flipV="1">
            <a:off x="4128085" y="2297856"/>
            <a:ext cx="4103234" cy="49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8D591A-C300-40C8-8881-F863A71E3F90}"/>
              </a:ext>
            </a:extLst>
          </p:cNvPr>
          <p:cNvSpPr txBox="1"/>
          <p:nvPr/>
        </p:nvSpPr>
        <p:spPr>
          <a:xfrm>
            <a:off x="8231319" y="2562701"/>
            <a:ext cx="1659300" cy="461665"/>
          </a:xfrm>
          <a:prstGeom prst="rect">
            <a:avLst/>
          </a:prstGeom>
          <a:noFill/>
        </p:spPr>
        <p:txBody>
          <a:bodyPr wrap="none" rtlCol="0">
            <a:spAutoFit/>
          </a:bodyPr>
          <a:lstStyle/>
          <a:p>
            <a:r>
              <a:rPr lang="en-US" sz="2400" dirty="0"/>
              <a:t>Used often!</a:t>
            </a:r>
          </a:p>
        </p:txBody>
      </p:sp>
    </p:spTree>
    <p:extLst>
      <p:ext uri="{BB962C8B-B14F-4D97-AF65-F5344CB8AC3E}">
        <p14:creationId xmlns:p14="http://schemas.microsoft.com/office/powerpoint/2010/main" val="127981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 collection of ordered stuff (Array)</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 = [1, ‘two’, 3.14, 4]</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len</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(l)</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4</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Indexing/Slicing works the same way as with strings: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 l[0:2]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 ‘two’]</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9457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518161"/>
          </a:xfrm>
        </p:spPr>
        <p:txBody>
          <a:bodyPr>
            <a:normAutofit fontScale="62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Test for membership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in</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keyword) :</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1 in l</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True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‘three’ in l</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False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in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also works for strings: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 = ‘Hello World’</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‘h’ in 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False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‘H’ in 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True</a:t>
            </a:r>
          </a:p>
        </p:txBody>
      </p:sp>
    </p:spTree>
    <p:extLst>
      <p:ext uri="{BB962C8B-B14F-4D97-AF65-F5344CB8AC3E}">
        <p14:creationId xmlns:p14="http://schemas.microsoft.com/office/powerpoint/2010/main" val="354796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Lists are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mutable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l[2] = 3.0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 ‘two’, 3.0, 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Notice that the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id</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of l does not change.</a:t>
            </a:r>
          </a:p>
        </p:txBody>
      </p:sp>
    </p:spTree>
    <p:extLst>
      <p:ext uri="{BB962C8B-B14F-4D97-AF65-F5344CB8AC3E}">
        <p14:creationId xmlns:p14="http://schemas.microsoft.com/office/powerpoint/2010/main" val="276591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q1 = [1, 2, 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q2 = q1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q1[2] = ‘oops’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 2, ‘oops’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 2, ‘oops’]</a:t>
            </a:r>
          </a:p>
        </p:txBody>
      </p:sp>
      <p:pic>
        <p:nvPicPr>
          <p:cNvPr id="5" name="Picture 4">
            <a:extLst>
              <a:ext uri="{FF2B5EF4-FFF2-40B4-BE49-F238E27FC236}">
                <a16:creationId xmlns:a16="http://schemas.microsoft.com/office/drawing/2014/main" id="{40031E7A-F49D-4E02-8A99-C7E803A93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326" y="1959849"/>
            <a:ext cx="4544059" cy="4153480"/>
          </a:xfrm>
          <a:prstGeom prst="rect">
            <a:avLst/>
          </a:prstGeom>
        </p:spPr>
      </p:pic>
    </p:spTree>
    <p:extLst>
      <p:ext uri="{BB962C8B-B14F-4D97-AF65-F5344CB8AC3E}">
        <p14:creationId xmlns:p14="http://schemas.microsoft.com/office/powerpoint/2010/main" val="237721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 = 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 = [1, 2, a]</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 = 4</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 2, 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4</a:t>
            </a:r>
          </a:p>
        </p:txBody>
      </p:sp>
      <p:pic>
        <p:nvPicPr>
          <p:cNvPr id="6" name="Picture 5">
            <a:extLst>
              <a:ext uri="{FF2B5EF4-FFF2-40B4-BE49-F238E27FC236}">
                <a16:creationId xmlns:a16="http://schemas.microsoft.com/office/drawing/2014/main" id="{A112C8CD-EFDE-4673-BF35-9B86BF506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372" y="1951460"/>
            <a:ext cx="4926416" cy="4040233"/>
          </a:xfrm>
          <a:prstGeom prst="rect">
            <a:avLst/>
          </a:prstGeom>
        </p:spPr>
      </p:pic>
    </p:spTree>
    <p:extLst>
      <p:ext uri="{BB962C8B-B14F-4D97-AF65-F5344CB8AC3E}">
        <p14:creationId xmlns:p14="http://schemas.microsoft.com/office/powerpoint/2010/main" val="2313711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 = 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 = [1, 2, a]</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q[2] = 4</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 2, 4]</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3</a:t>
            </a:r>
          </a:p>
        </p:txBody>
      </p:sp>
      <p:pic>
        <p:nvPicPr>
          <p:cNvPr id="5" name="Picture 4">
            <a:extLst>
              <a:ext uri="{FF2B5EF4-FFF2-40B4-BE49-F238E27FC236}">
                <a16:creationId xmlns:a16="http://schemas.microsoft.com/office/drawing/2014/main" id="{01F47270-9B5A-4EAB-A4BE-AB41E1A14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40887">
            <a:off x="5588470" y="1847064"/>
            <a:ext cx="4337954" cy="4499474"/>
          </a:xfrm>
          <a:prstGeom prst="rect">
            <a:avLst/>
          </a:prstGeom>
        </p:spPr>
      </p:pic>
    </p:spTree>
    <p:extLst>
      <p:ext uri="{BB962C8B-B14F-4D97-AF65-F5344CB8AC3E}">
        <p14:creationId xmlns:p14="http://schemas.microsoft.com/office/powerpoint/2010/main" val="154788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Common List Methods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2016533"/>
          </a:xfrm>
        </p:spPr>
        <p:txBody>
          <a:bodyPr>
            <a:normAutofit/>
          </a:bodyPr>
          <a:lstStyle/>
          <a:p>
            <a:pPr marL="0" indent="0">
              <a:buFont typeface="Symbol" panose="05050102010706020507" pitchFamily="18" charset="2"/>
              <a:buNone/>
            </a:pP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append</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extend, index, insert, reverse, sort</a:t>
            </a:r>
          </a:p>
        </p:txBody>
      </p:sp>
      <p:cxnSp>
        <p:nvCxnSpPr>
          <p:cNvPr id="4" name="Straight Arrow Connector 3">
            <a:extLst>
              <a:ext uri="{FF2B5EF4-FFF2-40B4-BE49-F238E27FC236}">
                <a16:creationId xmlns:a16="http://schemas.microsoft.com/office/drawing/2014/main" id="{2B61E492-695D-4523-837F-FB88D4EBB589}"/>
              </a:ext>
            </a:extLst>
          </p:cNvPr>
          <p:cNvCxnSpPr>
            <a:cxnSpLocks/>
            <a:stCxn id="5" idx="1"/>
          </p:cNvCxnSpPr>
          <p:nvPr/>
        </p:nvCxnSpPr>
        <p:spPr>
          <a:xfrm flipH="1" flipV="1">
            <a:off x="1433818" y="2470986"/>
            <a:ext cx="2258198" cy="81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B3428B-4E5F-4509-9501-D678C248933B}"/>
              </a:ext>
            </a:extLst>
          </p:cNvPr>
          <p:cNvSpPr txBox="1"/>
          <p:nvPr/>
        </p:nvSpPr>
        <p:spPr>
          <a:xfrm>
            <a:off x="3692016" y="3052005"/>
            <a:ext cx="1659300" cy="461665"/>
          </a:xfrm>
          <a:prstGeom prst="rect">
            <a:avLst/>
          </a:prstGeom>
          <a:noFill/>
        </p:spPr>
        <p:txBody>
          <a:bodyPr wrap="none" rtlCol="0">
            <a:spAutoFit/>
          </a:bodyPr>
          <a:lstStyle/>
          <a:p>
            <a:r>
              <a:rPr lang="en-US" sz="2400" dirty="0"/>
              <a:t>Used often!</a:t>
            </a:r>
          </a:p>
        </p:txBody>
      </p:sp>
      <p:cxnSp>
        <p:nvCxnSpPr>
          <p:cNvPr id="7" name="Straight Arrow Connector 6">
            <a:extLst>
              <a:ext uri="{FF2B5EF4-FFF2-40B4-BE49-F238E27FC236}">
                <a16:creationId xmlns:a16="http://schemas.microsoft.com/office/drawing/2014/main" id="{FCAB13AD-7D45-470F-A7B2-E5FEFCD88EDB}"/>
              </a:ext>
            </a:extLst>
          </p:cNvPr>
          <p:cNvCxnSpPr>
            <a:cxnSpLocks/>
            <a:stCxn id="8" idx="1"/>
          </p:cNvCxnSpPr>
          <p:nvPr/>
        </p:nvCxnSpPr>
        <p:spPr>
          <a:xfrm flipH="1" flipV="1">
            <a:off x="7155809" y="2414847"/>
            <a:ext cx="2287558" cy="81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1B4BF21-0F55-4BAF-A902-E93DF18D7F3A}"/>
              </a:ext>
            </a:extLst>
          </p:cNvPr>
          <p:cNvSpPr txBox="1"/>
          <p:nvPr/>
        </p:nvSpPr>
        <p:spPr>
          <a:xfrm>
            <a:off x="9443367" y="3001570"/>
            <a:ext cx="1914178" cy="461665"/>
          </a:xfrm>
          <a:prstGeom prst="rect">
            <a:avLst/>
          </a:prstGeom>
          <a:noFill/>
        </p:spPr>
        <p:txBody>
          <a:bodyPr wrap="none" rtlCol="0">
            <a:spAutoFit/>
          </a:bodyPr>
          <a:lstStyle/>
          <a:p>
            <a:r>
              <a:rPr lang="en-US" sz="2400" dirty="0"/>
              <a:t>Work in-place</a:t>
            </a:r>
          </a:p>
        </p:txBody>
      </p:sp>
      <p:cxnSp>
        <p:nvCxnSpPr>
          <p:cNvPr id="11" name="Straight Arrow Connector 10">
            <a:extLst>
              <a:ext uri="{FF2B5EF4-FFF2-40B4-BE49-F238E27FC236}">
                <a16:creationId xmlns:a16="http://schemas.microsoft.com/office/drawing/2014/main" id="{E6F63275-2A71-4C4A-8CED-071BC753C6FD}"/>
              </a:ext>
            </a:extLst>
          </p:cNvPr>
          <p:cNvCxnSpPr>
            <a:cxnSpLocks/>
          </p:cNvCxnSpPr>
          <p:nvPr/>
        </p:nvCxnSpPr>
        <p:spPr>
          <a:xfrm flipH="1" flipV="1">
            <a:off x="8551718" y="2414847"/>
            <a:ext cx="986565" cy="58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EECA9E-B2DC-48EB-8088-963337C78B93}"/>
              </a:ext>
            </a:extLst>
          </p:cNvPr>
          <p:cNvCxnSpPr>
            <a:cxnSpLocks/>
          </p:cNvCxnSpPr>
          <p:nvPr/>
        </p:nvCxnSpPr>
        <p:spPr>
          <a:xfrm flipH="1" flipV="1">
            <a:off x="2109591" y="2414847"/>
            <a:ext cx="7194544" cy="8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B8CC27A-C66C-4301-B1BB-C36BE3F468AC}"/>
              </a:ext>
            </a:extLst>
          </p:cNvPr>
          <p:cNvCxnSpPr>
            <a:cxnSpLocks/>
          </p:cNvCxnSpPr>
          <p:nvPr/>
        </p:nvCxnSpPr>
        <p:spPr>
          <a:xfrm flipH="1" flipV="1">
            <a:off x="3419305" y="2394785"/>
            <a:ext cx="5837372" cy="75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1933556-D049-43F0-8E68-94FEA6E14123}"/>
              </a:ext>
            </a:extLst>
          </p:cNvPr>
          <p:cNvCxnSpPr>
            <a:cxnSpLocks/>
          </p:cNvCxnSpPr>
          <p:nvPr/>
        </p:nvCxnSpPr>
        <p:spPr>
          <a:xfrm flipH="1" flipV="1">
            <a:off x="6027089" y="2403042"/>
            <a:ext cx="2988056" cy="64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79BBF7-E3F3-4D8C-A899-ED8326A46992}"/>
              </a:ext>
            </a:extLst>
          </p:cNvPr>
          <p:cNvSpPr txBox="1"/>
          <p:nvPr/>
        </p:nvSpPr>
        <p:spPr>
          <a:xfrm>
            <a:off x="1510019" y="3993160"/>
            <a:ext cx="9714452" cy="1200329"/>
          </a:xfrm>
          <a:prstGeom prst="rect">
            <a:avLst/>
          </a:prstGeom>
          <a:noFill/>
        </p:spPr>
        <p:txBody>
          <a:bodyPr wrap="square" rtlCol="0">
            <a:spAutoFit/>
          </a:bodyPr>
          <a:lstStyle/>
          <a:p>
            <a:r>
              <a:rPr lang="en-US" dirty="0"/>
              <a:t>How do we know which operations work in-place and which operations return a new string/list?</a:t>
            </a:r>
          </a:p>
          <a:p>
            <a:endParaRPr lang="en-US" dirty="0"/>
          </a:p>
          <a:p>
            <a:r>
              <a:rPr lang="en-US" dirty="0"/>
              <a:t>In general, mutable objects </a:t>
            </a:r>
            <a:r>
              <a:rPr lang="en-US" i="1" dirty="0"/>
              <a:t>can</a:t>
            </a:r>
            <a:r>
              <a:rPr lang="en-US" dirty="0"/>
              <a:t> be modified in place, so Python does so. But it doesn’t </a:t>
            </a:r>
            <a:r>
              <a:rPr lang="en-US" i="1" dirty="0"/>
              <a:t>have</a:t>
            </a:r>
            <a:r>
              <a:rPr lang="en-US" dirty="0"/>
              <a:t> to, so just try it and see.</a:t>
            </a:r>
          </a:p>
        </p:txBody>
      </p:sp>
    </p:spTree>
    <p:extLst>
      <p:ext uri="{BB962C8B-B14F-4D97-AF65-F5344CB8AC3E}">
        <p14:creationId xmlns:p14="http://schemas.microsoft.com/office/powerpoint/2010/main" val="251450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2981267"/>
          </a:xfrm>
        </p:spPr>
        <p:txBody>
          <a:bodyPr>
            <a:normAutofit fontScale="700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Any real world program deals with readings things from files, and writing things to files and/or the screen.</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Nothing surprising here: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print(‘Hello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But strings are Unicode-aware: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print(‘</a:t>
            </a:r>
            <a:r>
              <a:rPr lang="hi-IN" altLang="en-US" sz="2400" dirty="0">
                <a:latin typeface="Courier New" panose="02070309020205020404" pitchFamily="49" charset="0"/>
                <a:ea typeface="ＭＳ Ｐゴシック" panose="020B0600070205080204" pitchFamily="34" charset="-128"/>
                <a:cs typeface="Courier New" panose="02070309020205020404" pitchFamily="49" charset="0"/>
              </a:rPr>
              <a:t>नमस्ते</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Try this in the terminal and the Notebook. Is there a difference?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16325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Making a copy of a List</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fontScale="92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list1 = [1, 2, 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list2 = list1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list1 is list2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True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list2 = list1.copy()</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list1 is list2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False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list2 = list1[:]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list1 is list2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False</a:t>
            </a:r>
          </a:p>
        </p:txBody>
      </p:sp>
      <p:cxnSp>
        <p:nvCxnSpPr>
          <p:cNvPr id="4" name="Straight Arrow Connector 3">
            <a:extLst>
              <a:ext uri="{FF2B5EF4-FFF2-40B4-BE49-F238E27FC236}">
                <a16:creationId xmlns:a16="http://schemas.microsoft.com/office/drawing/2014/main" id="{D1CAEE84-CDE5-4977-BE0F-D35936A759B7}"/>
              </a:ext>
            </a:extLst>
          </p:cNvPr>
          <p:cNvCxnSpPr>
            <a:cxnSpLocks/>
            <a:stCxn id="5" idx="1"/>
          </p:cNvCxnSpPr>
          <p:nvPr/>
        </p:nvCxnSpPr>
        <p:spPr>
          <a:xfrm flipH="1">
            <a:off x="4429387" y="4700577"/>
            <a:ext cx="2691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9D07424-A51B-4098-864B-7BAB950BA5DA}"/>
              </a:ext>
            </a:extLst>
          </p:cNvPr>
          <p:cNvSpPr txBox="1"/>
          <p:nvPr/>
        </p:nvSpPr>
        <p:spPr>
          <a:xfrm>
            <a:off x="7121017" y="4469744"/>
            <a:ext cx="4671663" cy="461665"/>
          </a:xfrm>
          <a:prstGeom prst="rect">
            <a:avLst/>
          </a:prstGeom>
          <a:noFill/>
        </p:spPr>
        <p:txBody>
          <a:bodyPr wrap="none" rtlCol="0">
            <a:spAutoFit/>
          </a:bodyPr>
          <a:lstStyle/>
          <a:p>
            <a:r>
              <a:rPr lang="en-US" sz="2400" dirty="0"/>
              <a:t>You’ll see this a lot in real programs.</a:t>
            </a:r>
          </a:p>
        </p:txBody>
      </p:sp>
    </p:spTree>
    <p:extLst>
      <p:ext uri="{BB962C8B-B14F-4D97-AF65-F5344CB8AC3E}">
        <p14:creationId xmlns:p14="http://schemas.microsoft.com/office/powerpoint/2010/main" val="4268340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Use ‘(‘ and ‘)’ instead of ‘[‘ and ‘]’</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t = (1, 2, 3)</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Immutable version of List.</a:t>
            </a:r>
          </a:p>
          <a:p>
            <a:pPr lvl="1"/>
            <a:r>
              <a:rPr lang="en-US" altLang="en-US" sz="2000" dirty="0">
                <a:latin typeface="Courier New" panose="02070309020205020404" pitchFamily="49" charset="0"/>
                <a:ea typeface="ＭＳ Ｐゴシック" panose="020B0600070205080204" pitchFamily="34" charset="-128"/>
                <a:cs typeface="Courier New" panose="02070309020205020404" pitchFamily="49" charset="0"/>
              </a:rPr>
              <a:t>Indexing/Slicing works the same</a:t>
            </a:r>
          </a:p>
          <a:p>
            <a:pPr lvl="1"/>
            <a:r>
              <a:rPr lang="en-US" altLang="en-US" sz="2000" dirty="0">
                <a:latin typeface="Courier New" panose="02070309020205020404" pitchFamily="49" charset="0"/>
                <a:ea typeface="ＭＳ Ｐゴシック" panose="020B0600070205080204" pitchFamily="34" charset="-128"/>
                <a:cs typeface="Courier New" panose="02070309020205020404" pitchFamily="49" charset="0"/>
              </a:rPr>
              <a:t>Cannot insert/delete/append once created</a:t>
            </a:r>
          </a:p>
          <a:p>
            <a:pPr lvl="1"/>
            <a:r>
              <a:rPr lang="en-US" altLang="en-US" sz="2000" dirty="0">
                <a:latin typeface="Courier New" panose="02070309020205020404" pitchFamily="49" charset="0"/>
                <a:ea typeface="ＭＳ Ｐゴシック" panose="020B0600070205080204" pitchFamily="34" charset="-128"/>
                <a:cs typeface="Courier New" panose="02070309020205020404" pitchFamily="49" charset="0"/>
              </a:rPr>
              <a:t>Fast! (items stored at consecutive memory locations)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3906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1870903"/>
            <a:ext cx="10738607" cy="649127"/>
          </a:xfrm>
        </p:spPr>
        <p:txBody>
          <a:bodyPr>
            <a:normAutofit fontScale="850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Why do we need tuples at all?</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Useful when a sequence of items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should not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be altered.</a:t>
            </a:r>
            <a:endParaRPr lang="en-US" altLang="en-US" sz="20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pic>
        <p:nvPicPr>
          <p:cNvPr id="5" name="Picture 4">
            <a:extLst>
              <a:ext uri="{FF2B5EF4-FFF2-40B4-BE49-F238E27FC236}">
                <a16:creationId xmlns:a16="http://schemas.microsoft.com/office/drawing/2014/main" id="{E726CA40-A946-4DB2-B6D6-878960778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955" y="2611905"/>
            <a:ext cx="8914947" cy="3106459"/>
          </a:xfrm>
          <a:prstGeom prst="rect">
            <a:avLst/>
          </a:prstGeom>
        </p:spPr>
      </p:pic>
      <p:sp>
        <p:nvSpPr>
          <p:cNvPr id="6" name="TextBox 5">
            <a:extLst>
              <a:ext uri="{FF2B5EF4-FFF2-40B4-BE49-F238E27FC236}">
                <a16:creationId xmlns:a16="http://schemas.microsoft.com/office/drawing/2014/main" id="{732E958F-B562-4A38-88FA-520FE8BE2534}"/>
              </a:ext>
            </a:extLst>
          </p:cNvPr>
          <p:cNvSpPr txBox="1"/>
          <p:nvPr/>
        </p:nvSpPr>
        <p:spPr>
          <a:xfrm>
            <a:off x="167781" y="3179427"/>
            <a:ext cx="1015067" cy="923330"/>
          </a:xfrm>
          <a:prstGeom prst="rect">
            <a:avLst/>
          </a:prstGeom>
          <a:noFill/>
        </p:spPr>
        <p:txBody>
          <a:bodyPr wrap="square" rtlCol="0">
            <a:spAutoFit/>
          </a:bodyPr>
          <a:lstStyle/>
          <a:p>
            <a:r>
              <a:rPr lang="en-US" dirty="0"/>
              <a:t>Each row is a </a:t>
            </a:r>
            <a:r>
              <a:rPr lang="en-US" b="1" dirty="0"/>
              <a:t>tuple</a:t>
            </a:r>
          </a:p>
        </p:txBody>
      </p:sp>
      <p:sp>
        <p:nvSpPr>
          <p:cNvPr id="8" name="Oval 7">
            <a:extLst>
              <a:ext uri="{FF2B5EF4-FFF2-40B4-BE49-F238E27FC236}">
                <a16:creationId xmlns:a16="http://schemas.microsoft.com/office/drawing/2014/main" id="{C5541F4B-2083-4FFC-8FC0-8DEACF3FB347}"/>
              </a:ext>
            </a:extLst>
          </p:cNvPr>
          <p:cNvSpPr/>
          <p:nvPr/>
        </p:nvSpPr>
        <p:spPr>
          <a:xfrm>
            <a:off x="1283516" y="3489820"/>
            <a:ext cx="8632271" cy="3439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AC3EA76-00F1-4C3F-9E10-A27CFF6D3BB7}"/>
              </a:ext>
            </a:extLst>
          </p:cNvPr>
          <p:cNvCxnSpPr/>
          <p:nvPr/>
        </p:nvCxnSpPr>
        <p:spPr>
          <a:xfrm>
            <a:off x="1182848" y="4177717"/>
            <a:ext cx="0" cy="140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9F7E65-EF54-4CED-BA48-756BBBED5AE0}"/>
              </a:ext>
            </a:extLst>
          </p:cNvPr>
          <p:cNvSpPr txBox="1"/>
          <p:nvPr/>
        </p:nvSpPr>
        <p:spPr>
          <a:xfrm>
            <a:off x="244556" y="4416533"/>
            <a:ext cx="1015067" cy="923330"/>
          </a:xfrm>
          <a:prstGeom prst="rect">
            <a:avLst/>
          </a:prstGeom>
          <a:noFill/>
        </p:spPr>
        <p:txBody>
          <a:bodyPr wrap="square" rtlCol="0">
            <a:spAutoFit/>
          </a:bodyPr>
          <a:lstStyle/>
          <a:p>
            <a:r>
              <a:rPr lang="en-US" dirty="0"/>
              <a:t>We have a </a:t>
            </a:r>
            <a:r>
              <a:rPr lang="en-US" b="1" dirty="0"/>
              <a:t>list</a:t>
            </a:r>
            <a:r>
              <a:rPr lang="en-US" dirty="0"/>
              <a:t> of</a:t>
            </a:r>
          </a:p>
          <a:p>
            <a:r>
              <a:rPr lang="en-US" dirty="0"/>
              <a:t>rows</a:t>
            </a:r>
          </a:p>
        </p:txBody>
      </p:sp>
    </p:spTree>
    <p:extLst>
      <p:ext uri="{BB962C8B-B14F-4D97-AF65-F5344CB8AC3E}">
        <p14:creationId xmlns:p14="http://schemas.microsoft.com/office/powerpoint/2010/main" val="3038406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 Packing/Unpacking</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850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The ‘(‘ and ‘)’ can be omitted during assignment. Python ‘packs’ the individual items into a tuple.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t = 1, 2, 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type(t)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&lt;class ‘tuple’&gt;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Similarly,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tuple unpacking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is a common way of assigning multiple variables in one line: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 b, c = 97, 98, 99</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b</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98</a:t>
            </a:r>
          </a:p>
        </p:txBody>
      </p:sp>
    </p:spTree>
    <p:extLst>
      <p:ext uri="{BB962C8B-B14F-4D97-AF65-F5344CB8AC3E}">
        <p14:creationId xmlns:p14="http://schemas.microsoft.com/office/powerpoint/2010/main" val="1211336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Tuple Packing/Unpacking</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92500" lnSpcReduction="1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This allows us to write the world’s shortest code to swap two variables: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 = 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b = 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 b = b, a</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b</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a:t>
            </a:r>
          </a:p>
        </p:txBody>
      </p:sp>
    </p:spTree>
    <p:extLst>
      <p:ext uri="{BB962C8B-B14F-4D97-AF65-F5344CB8AC3E}">
        <p14:creationId xmlns:p14="http://schemas.microsoft.com/office/powerpoint/2010/main" val="1430820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err="1"/>
              <a:t>Iterables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700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Some built-in functions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len</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sum, max, min, any, all, sorted) seem to work on strings/lists/tuples: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max(‘Hello’)</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‘o’</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max([3,4,1,2])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4</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max((3,4,1,2))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Is there something common across a string/list/tuple?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All of them are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collections</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of stuff – and can give us things ‘one at a time’, i.e. they are </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iterable</a:t>
            </a: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2746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Objects that are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iterable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can be looped over, giving us one item at a time, using a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for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loop:</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x in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iterable</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p:txBody>
      </p:sp>
      <p:sp>
        <p:nvSpPr>
          <p:cNvPr id="6" name="Arrow: Curved Down 5">
            <a:extLst>
              <a:ext uri="{FF2B5EF4-FFF2-40B4-BE49-F238E27FC236}">
                <a16:creationId xmlns:a16="http://schemas.microsoft.com/office/drawing/2014/main" id="{30A6B050-8311-4B89-B4CC-A7C52F891689}"/>
              </a:ext>
            </a:extLst>
          </p:cNvPr>
          <p:cNvSpPr/>
          <p:nvPr/>
        </p:nvSpPr>
        <p:spPr>
          <a:xfrm rot="10800000" flipV="1">
            <a:off x="1877294" y="3904104"/>
            <a:ext cx="1887523" cy="3609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Down 6">
            <a:extLst>
              <a:ext uri="{FF2B5EF4-FFF2-40B4-BE49-F238E27FC236}">
                <a16:creationId xmlns:a16="http://schemas.microsoft.com/office/drawing/2014/main" id="{1662F4A8-2277-4F5D-9484-318B8990DE0B}"/>
              </a:ext>
            </a:extLst>
          </p:cNvPr>
          <p:cNvSpPr/>
          <p:nvPr/>
        </p:nvSpPr>
        <p:spPr>
          <a:xfrm rot="10800000" flipV="1">
            <a:off x="1629951" y="3709716"/>
            <a:ext cx="2382211" cy="55532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51970BAC-BA96-49CA-AE72-0E525DB5DDBA}"/>
              </a:ext>
            </a:extLst>
          </p:cNvPr>
          <p:cNvSpPr txBox="1"/>
          <p:nvPr/>
        </p:nvSpPr>
        <p:spPr>
          <a:xfrm>
            <a:off x="3587442" y="3450908"/>
            <a:ext cx="6607193" cy="369332"/>
          </a:xfrm>
          <a:prstGeom prst="rect">
            <a:avLst/>
          </a:prstGeom>
          <a:noFill/>
        </p:spPr>
        <p:txBody>
          <a:bodyPr wrap="none" rtlCol="0">
            <a:spAutoFit/>
          </a:bodyPr>
          <a:lstStyle/>
          <a:p>
            <a:r>
              <a:rPr lang="en-US" dirty="0"/>
              <a:t>In each </a:t>
            </a:r>
            <a:r>
              <a:rPr lang="en-US" i="1" dirty="0"/>
              <a:t>iteration</a:t>
            </a:r>
            <a:r>
              <a:rPr lang="en-US" dirty="0"/>
              <a:t> of the loop, a new item from </a:t>
            </a:r>
            <a:r>
              <a:rPr lang="en-US" i="1" dirty="0"/>
              <a:t>&lt;</a:t>
            </a:r>
            <a:r>
              <a:rPr lang="en-US" i="1" dirty="0" err="1"/>
              <a:t>iterable</a:t>
            </a:r>
            <a:r>
              <a:rPr lang="en-US" i="1" dirty="0"/>
              <a:t>&gt; </a:t>
            </a:r>
            <a:r>
              <a:rPr lang="en-US" dirty="0"/>
              <a:t>is put into </a:t>
            </a:r>
            <a:r>
              <a:rPr lang="en-US" i="1" dirty="0"/>
              <a:t>x</a:t>
            </a:r>
          </a:p>
        </p:txBody>
      </p:sp>
      <p:sp>
        <p:nvSpPr>
          <p:cNvPr id="9" name="Right Brace 8">
            <a:extLst>
              <a:ext uri="{FF2B5EF4-FFF2-40B4-BE49-F238E27FC236}">
                <a16:creationId xmlns:a16="http://schemas.microsoft.com/office/drawing/2014/main" id="{FA417BE7-21EC-4F15-ACC7-45E497A76CF6}"/>
              </a:ext>
            </a:extLst>
          </p:cNvPr>
          <p:cNvSpPr/>
          <p:nvPr/>
        </p:nvSpPr>
        <p:spPr>
          <a:xfrm rot="5400000">
            <a:off x="1143414" y="5125205"/>
            <a:ext cx="361509" cy="97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059A617C-DDFD-4F17-99FF-83EBB9D275F1}"/>
              </a:ext>
            </a:extLst>
          </p:cNvPr>
          <p:cNvSpPr txBox="1"/>
          <p:nvPr/>
        </p:nvSpPr>
        <p:spPr>
          <a:xfrm>
            <a:off x="838198" y="5794951"/>
            <a:ext cx="6883295" cy="369332"/>
          </a:xfrm>
          <a:prstGeom prst="rect">
            <a:avLst/>
          </a:prstGeom>
          <a:noFill/>
        </p:spPr>
        <p:txBody>
          <a:bodyPr wrap="none" rtlCol="0">
            <a:spAutoFit/>
          </a:bodyPr>
          <a:lstStyle/>
          <a:p>
            <a:r>
              <a:rPr lang="en-US" dirty="0"/>
              <a:t>Move code over (</a:t>
            </a:r>
            <a:r>
              <a:rPr lang="en-US" i="1" dirty="0"/>
              <a:t>indent</a:t>
            </a:r>
            <a:r>
              <a:rPr lang="en-US" dirty="0"/>
              <a:t>) to specify what you want done inside the loop</a:t>
            </a:r>
            <a:endParaRPr lang="en-US" i="1" dirty="0"/>
          </a:p>
        </p:txBody>
      </p:sp>
      <p:sp>
        <p:nvSpPr>
          <p:cNvPr id="11" name="Right Brace 10">
            <a:extLst>
              <a:ext uri="{FF2B5EF4-FFF2-40B4-BE49-F238E27FC236}">
                <a16:creationId xmlns:a16="http://schemas.microsoft.com/office/drawing/2014/main" id="{D084395D-2A00-48A9-8F71-30EA2E9AE32E}"/>
              </a:ext>
            </a:extLst>
          </p:cNvPr>
          <p:cNvSpPr/>
          <p:nvPr/>
        </p:nvSpPr>
        <p:spPr>
          <a:xfrm>
            <a:off x="4730620" y="4683967"/>
            <a:ext cx="107002" cy="8777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27FF89D-3181-4E61-968F-45883EA9E0F3}"/>
              </a:ext>
            </a:extLst>
          </p:cNvPr>
          <p:cNvSpPr txBox="1"/>
          <p:nvPr/>
        </p:nvSpPr>
        <p:spPr>
          <a:xfrm>
            <a:off x="4837622" y="4938160"/>
            <a:ext cx="4082400" cy="369332"/>
          </a:xfrm>
          <a:prstGeom prst="rect">
            <a:avLst/>
          </a:prstGeom>
          <a:noFill/>
        </p:spPr>
        <p:txBody>
          <a:bodyPr wrap="none" rtlCol="0">
            <a:spAutoFit/>
          </a:bodyPr>
          <a:lstStyle/>
          <a:p>
            <a:r>
              <a:rPr lang="en-US" dirty="0"/>
              <a:t>Body of the loop (</a:t>
            </a:r>
            <a:r>
              <a:rPr lang="en-US" i="1" dirty="0"/>
              <a:t>x</a:t>
            </a:r>
            <a:r>
              <a:rPr lang="en-US" dirty="0"/>
              <a:t> keeps changing value)</a:t>
            </a:r>
            <a:endParaRPr lang="en-US" i="1" dirty="0"/>
          </a:p>
        </p:txBody>
      </p:sp>
      <p:cxnSp>
        <p:nvCxnSpPr>
          <p:cNvPr id="16" name="Straight Arrow Connector 15">
            <a:extLst>
              <a:ext uri="{FF2B5EF4-FFF2-40B4-BE49-F238E27FC236}">
                <a16:creationId xmlns:a16="http://schemas.microsoft.com/office/drawing/2014/main" id="{47CF8D9A-6704-4914-8117-8492F34B257D}"/>
              </a:ext>
            </a:extLst>
          </p:cNvPr>
          <p:cNvCxnSpPr/>
          <p:nvPr/>
        </p:nvCxnSpPr>
        <p:spPr>
          <a:xfrm flipH="1">
            <a:off x="4599992" y="4096139"/>
            <a:ext cx="438539" cy="29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5A0AD2-C6B9-4CB6-B220-CD6D4ABC4076}"/>
              </a:ext>
            </a:extLst>
          </p:cNvPr>
          <p:cNvSpPr txBox="1"/>
          <p:nvPr/>
        </p:nvSpPr>
        <p:spPr>
          <a:xfrm>
            <a:off x="5038531" y="3868712"/>
            <a:ext cx="726481" cy="369332"/>
          </a:xfrm>
          <a:prstGeom prst="rect">
            <a:avLst/>
          </a:prstGeom>
          <a:noFill/>
        </p:spPr>
        <p:txBody>
          <a:bodyPr wrap="none" rtlCol="0">
            <a:spAutoFit/>
          </a:bodyPr>
          <a:lstStyle/>
          <a:p>
            <a:r>
              <a:rPr lang="en-US" dirty="0"/>
              <a:t>Colon</a:t>
            </a:r>
            <a:endParaRPr lang="en-US" i="1" dirty="0"/>
          </a:p>
        </p:txBody>
      </p:sp>
    </p:spTree>
    <p:extLst>
      <p:ext uri="{BB962C8B-B14F-4D97-AF65-F5344CB8AC3E}">
        <p14:creationId xmlns:p14="http://schemas.microsoft.com/office/powerpoint/2010/main" val="1896312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850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We’ll talk in terms of a list to keep things clear.</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names = [‘Homer’, ‘Marge’, ‘Lisa’, ‘Bart’, ‘Maggie’]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for name in names: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print(name)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Homer</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Marge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Lisa</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Bart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Maggie</a:t>
            </a:r>
          </a:p>
        </p:txBody>
      </p:sp>
      <p:cxnSp>
        <p:nvCxnSpPr>
          <p:cNvPr id="7" name="Straight Arrow Connector 6">
            <a:extLst>
              <a:ext uri="{FF2B5EF4-FFF2-40B4-BE49-F238E27FC236}">
                <a16:creationId xmlns:a16="http://schemas.microsoft.com/office/drawing/2014/main" id="{31AF1222-9789-42DE-9931-1A2D4A693077}"/>
              </a:ext>
            </a:extLst>
          </p:cNvPr>
          <p:cNvCxnSpPr/>
          <p:nvPr/>
        </p:nvCxnSpPr>
        <p:spPr>
          <a:xfrm flipH="1" flipV="1">
            <a:off x="2780522" y="3331029"/>
            <a:ext cx="4506686" cy="82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90CC40-02FA-4B3C-B9BB-C83BAA8ACB58}"/>
              </a:ext>
            </a:extLst>
          </p:cNvPr>
          <p:cNvCxnSpPr/>
          <p:nvPr/>
        </p:nvCxnSpPr>
        <p:spPr>
          <a:xfrm flipH="1" flipV="1">
            <a:off x="4012163" y="3331029"/>
            <a:ext cx="3275045" cy="699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2F3D4A-1600-4E04-9754-08C03F46451C}"/>
              </a:ext>
            </a:extLst>
          </p:cNvPr>
          <p:cNvSpPr txBox="1"/>
          <p:nvPr/>
        </p:nvSpPr>
        <p:spPr>
          <a:xfrm>
            <a:off x="7287208" y="3906807"/>
            <a:ext cx="2053767" cy="369332"/>
          </a:xfrm>
          <a:prstGeom prst="rect">
            <a:avLst/>
          </a:prstGeom>
          <a:noFill/>
        </p:spPr>
        <p:txBody>
          <a:bodyPr wrap="none" rtlCol="0">
            <a:spAutoFit/>
          </a:bodyPr>
          <a:lstStyle/>
          <a:p>
            <a:r>
              <a:rPr lang="en-US" dirty="0"/>
              <a:t>Mnemonic Naming!</a:t>
            </a:r>
          </a:p>
        </p:txBody>
      </p:sp>
    </p:spTree>
    <p:extLst>
      <p:ext uri="{BB962C8B-B14F-4D97-AF65-F5344CB8AC3E}">
        <p14:creationId xmlns:p14="http://schemas.microsoft.com/office/powerpoint/2010/main" val="246803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Use a loop to sum up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l = [6, 4, 1, 2, 3, 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total = 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n in l:</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total += n</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print(total)</a:t>
            </a:r>
          </a:p>
        </p:txBody>
      </p:sp>
    </p:spTree>
    <p:extLst>
      <p:ext uri="{BB962C8B-B14F-4D97-AF65-F5344CB8AC3E}">
        <p14:creationId xmlns:p14="http://schemas.microsoft.com/office/powerpoint/2010/main" val="2168698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A note on indentation</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700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An indented block of code tells Python when the loop ends.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total_salary</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salary in salaries: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print(‘Salary = ‘, salary)</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total_salary</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total_salary</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salary</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print(‘Total Salary = ‘,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total_salary</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Python doesn’t care if you use spaces or tabs, but by convention, use 4 spaces for an indent (most Python editors will convert tabs to spaces).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Don’t mix tabs/spaces within a block (illegal), or within your program (sloppy).</a:t>
            </a:r>
          </a:p>
        </p:txBody>
      </p:sp>
    </p:spTree>
    <p:extLst>
      <p:ext uri="{BB962C8B-B14F-4D97-AF65-F5344CB8AC3E}">
        <p14:creationId xmlns:p14="http://schemas.microsoft.com/office/powerpoint/2010/main" val="245636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Defining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3845333"/>
          </a:xfrm>
        </p:spPr>
        <p:txBody>
          <a:bodyPr>
            <a:normAutofit fontScale="62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greeting = ‘Hello!’</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long_string</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“We hold these truths to be ‘</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‘self evident, that all men are created equal..’</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Some operators work on strings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 * 4</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‘Hello ‘ +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You might do something like this.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str(99) + ‘ bottles of beer’</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Format Strings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are more flexible (more later).</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70378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The </a:t>
            </a:r>
            <a:r>
              <a:rPr lang="en-US" dirty="0">
                <a:latin typeface="Courier New" panose="02070309020205020404" pitchFamily="49" charset="0"/>
                <a:cs typeface="Courier New" panose="02070309020205020404" pitchFamily="49" charset="0"/>
              </a:rPr>
              <a:t>range</a:t>
            </a:r>
            <a:r>
              <a:rPr lang="en-US" dirty="0"/>
              <a:t> type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34547"/>
          </a:xfrm>
        </p:spPr>
        <p:txBody>
          <a:bodyPr>
            <a:normAutofit fontScale="92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We often need to refer to a sequence of consecutive numbers. For example: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Sum up the series (1+2+3+..+99)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range(N) = 0, 1, 2, .. N-1</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range(10)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range(0, 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list(range(10))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[0,1,2,3,4,5,6,7,8,9]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772969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The </a:t>
            </a:r>
            <a:r>
              <a:rPr lang="en-US" dirty="0">
                <a:latin typeface="Courier New" panose="02070309020205020404" pitchFamily="49" charset="0"/>
                <a:cs typeface="Courier New" panose="02070309020205020404" pitchFamily="49" charset="0"/>
              </a:rPr>
              <a:t>range</a:t>
            </a:r>
            <a:r>
              <a:rPr lang="en-US" dirty="0"/>
              <a:t> type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34547"/>
          </a:xfrm>
        </p:spPr>
        <p:txBody>
          <a:bodyPr>
            <a:normAutofit fontScale="92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We often need to refer to a sequence of consecutive numbers. For example: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Sum up the series (1+2+3+..+99)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range(N) = 0, 1, 2, .. N-1</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range(10)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range(0, 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list(range(10))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[0,1,2,3,4,5,6,7,8,9]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770938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40"/>
            <a:ext cx="10738607" cy="774106"/>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Exercises 2.4, 2.5</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120994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47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Few computer programs are executed in a purely linear fashion. Blocks of code are usually executed conditionally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if &lt;logical expression 1&gt;: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&lt;statements 1&gt;</a:t>
            </a:r>
          </a:p>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elif</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&lt;logical expression 2&gt;: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&lt;statements 2&gt;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else: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&lt;statements&gt;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x in range(10):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if x &lt;= 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print(x, ‘is less than or equal to 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elif</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x &gt; 5:</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print(x, ‘is greater than 5’)</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else: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print(x, ‘must be four of five, then’)</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870531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Exercises 2.6, 2.7</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02629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a:t>
            </a:r>
            <a:r>
              <a:rPr lang="en-US" dirty="0"/>
              <a:t> 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lnSpcReduction="1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Whereas a for loop is established for a fixed number of iterations, statements within the block of a while loop execute only and as long as some condition holds.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while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&lt; 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print(</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end=‘.’)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print()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1.2.3.4.5.6.7.8.9.10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263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Use ‘break’ to immediately end the loop.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Find the first negative number in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alist</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[0, 4, 5, -2, 5, 10]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a in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alist</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if a&lt;0: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break</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print(a)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60028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lnSpcReduction="1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The ‘continue’ statement acts in a similar way to break but instead of breaking out of the containing loop, it immediately forces the next iteration of the loop.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Print only even integers in a given range.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N = 100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in range(1, N+1):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if i%2: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continue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print(</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‘is even’)</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4149547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1095654" cy="4422710"/>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Exercise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Do this exercise in the terminal rather than the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jupyter</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notebook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jupyter</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notebook is not particularly good at getting user input!)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dirty="0"/>
              <a:t>Write a Python program that asks the user to respond by ‘y’ or 'yes’ (case doesn’t matter). The program keeps on asking until the user enters the correct information. (Use the ‘input’ function to get a response from the user).</a:t>
            </a: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86475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File input/output</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027853"/>
            <a:ext cx="5522167" cy="337457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 file object is created by opening a file with a given filename and mode.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 = open(‘myfile.txt’, ‘w’)</a:t>
            </a:r>
          </a:p>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f.write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(‘Hello World’)</a:t>
            </a:r>
          </a:p>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f.close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Python closes any file objects automatically when a program terminates.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graphicFrame>
        <p:nvGraphicFramePr>
          <p:cNvPr id="5" name="Table 4">
            <a:extLst>
              <a:ext uri="{FF2B5EF4-FFF2-40B4-BE49-F238E27FC236}">
                <a16:creationId xmlns:a16="http://schemas.microsoft.com/office/drawing/2014/main" id="{85E41D83-7C92-4321-BED2-167CAE239082}"/>
              </a:ext>
            </a:extLst>
          </p:cNvPr>
          <p:cNvGraphicFramePr>
            <a:graphicFrameLocks noGrp="1"/>
          </p:cNvGraphicFramePr>
          <p:nvPr>
            <p:extLst>
              <p:ext uri="{D42A27DB-BD31-4B8C-83A1-F6EECF244321}">
                <p14:modId xmlns:p14="http://schemas.microsoft.com/office/powerpoint/2010/main" val="1053499951"/>
              </p:ext>
            </p:extLst>
          </p:nvPr>
        </p:nvGraphicFramePr>
        <p:xfrm>
          <a:off x="6691605" y="1878564"/>
          <a:ext cx="4662195" cy="4023360"/>
        </p:xfrm>
        <a:graphic>
          <a:graphicData uri="http://schemas.openxmlformats.org/drawingml/2006/table">
            <a:tbl>
              <a:tblPr/>
              <a:tblGrid>
                <a:gridCol w="811374">
                  <a:extLst>
                    <a:ext uri="{9D8B030D-6E8A-4147-A177-3AD203B41FA5}">
                      <a16:colId xmlns:a16="http://schemas.microsoft.com/office/drawing/2014/main" val="1458247865"/>
                    </a:ext>
                  </a:extLst>
                </a:gridCol>
                <a:gridCol w="3850821">
                  <a:extLst>
                    <a:ext uri="{9D8B030D-6E8A-4147-A177-3AD203B41FA5}">
                      <a16:colId xmlns:a16="http://schemas.microsoft.com/office/drawing/2014/main" val="1127882173"/>
                    </a:ext>
                  </a:extLst>
                </a:gridCol>
              </a:tblGrid>
              <a:tr h="0">
                <a:tc>
                  <a:txBody>
                    <a:bodyPr/>
                    <a:lstStyle/>
                    <a:p>
                      <a:pPr algn="l"/>
                      <a:r>
                        <a:rPr lang="en-US" dirty="0">
                          <a:effectLst/>
                        </a:rPr>
                        <a:t>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dirty="0">
                          <a:effectLst/>
                        </a:rPr>
                        <a:t>Meaning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8486886"/>
                  </a:ext>
                </a:extLst>
              </a:tr>
              <a:tr h="0">
                <a:tc>
                  <a:txBody>
                    <a:bodyPr/>
                    <a:lstStyle/>
                    <a:p>
                      <a:pPr algn="l"/>
                      <a:r>
                        <a:rPr lang="en-US">
                          <a:effectLst/>
                        </a:rPr>
                        <a:t>'r'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for reading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3168215"/>
                  </a:ext>
                </a:extLst>
              </a:tr>
              <a:tr h="0">
                <a:tc>
                  <a:txBody>
                    <a:bodyPr/>
                    <a:lstStyle/>
                    <a:p>
                      <a:pPr algn="l"/>
                      <a:r>
                        <a:rPr lang="en-US">
                          <a:effectLst/>
                        </a:rPr>
                        <a:t>'w'</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truncating the file first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4179127"/>
                  </a:ext>
                </a:extLst>
              </a:tr>
              <a:tr h="0">
                <a:tc>
                  <a:txBody>
                    <a:bodyPr/>
                    <a:lstStyle/>
                    <a:p>
                      <a:pPr algn="l"/>
                      <a:r>
                        <a:rPr lang="en-US">
                          <a:effectLst/>
                        </a:rPr>
                        <a:t>'x'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exclusive creation, failing if the file already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0188954"/>
                  </a:ext>
                </a:extLst>
              </a:tr>
              <a:tr h="0">
                <a:tc>
                  <a:txBody>
                    <a:bodyPr/>
                    <a:lstStyle/>
                    <a:p>
                      <a:pPr algn="l"/>
                      <a:r>
                        <a:rPr lang="en-US">
                          <a:effectLst/>
                        </a:rPr>
                        <a:t>'a'</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appending to the end of the file if it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36886780"/>
                  </a:ext>
                </a:extLst>
              </a:tr>
              <a:tr h="0">
                <a:tc>
                  <a:txBody>
                    <a:bodyPr/>
                    <a:lstStyle/>
                    <a:p>
                      <a:pPr algn="l"/>
                      <a:r>
                        <a:rPr lang="en-US">
                          <a:effectLst/>
                        </a:rPr>
                        <a:t>'b'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binary 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12497530"/>
                  </a:ext>
                </a:extLst>
              </a:tr>
              <a:tr h="0">
                <a:tc>
                  <a:txBody>
                    <a:bodyPr/>
                    <a:lstStyle/>
                    <a:p>
                      <a:pPr algn="l"/>
                      <a:r>
                        <a:rPr lang="en-US">
                          <a:effectLst/>
                        </a:rPr>
                        <a:t>'t'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text mode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8800644"/>
                  </a:ext>
                </a:extLst>
              </a:tr>
              <a:tr h="0">
                <a:tc>
                  <a:txBody>
                    <a:bodyPr/>
                    <a:lstStyle/>
                    <a:p>
                      <a:pPr algn="l"/>
                      <a:r>
                        <a:rPr lang="en-US">
                          <a:effectLst/>
                        </a:rPr>
                        <a: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a disk file for updating (reading and writing)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4079784"/>
                  </a:ext>
                </a:extLst>
              </a:tr>
            </a:tbl>
          </a:graphicData>
        </a:graphic>
      </p:graphicFrame>
    </p:spTree>
    <p:extLst>
      <p:ext uri="{BB962C8B-B14F-4D97-AF65-F5344CB8AC3E}">
        <p14:creationId xmlns:p14="http://schemas.microsoft.com/office/powerpoint/2010/main" val="162384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Escaping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200" y="2043739"/>
            <a:ext cx="10515600" cy="1672583"/>
          </a:xfrm>
        </p:spPr>
        <p:txBody>
          <a:bodyPr>
            <a:normAutofit lnSpcReduction="1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“I’m a very stable genius.”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Donald Trump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How do we assign this exact string to a variable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quote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988334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readline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reads a single line from a file, up to and including the newline character. The next call to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readline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reads the next line. It returns an empty string when it reaches the end of the file.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To read all the lines into a list pf strings, use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f.readlines</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file objects are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iterable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and looping over a (text) file returns its lines one at a time.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11527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Exercises 2.8, 2.9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6423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Escaping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1672583"/>
          </a:xfrm>
        </p:spPr>
        <p:txBody>
          <a:bodyPr>
            <a:normAutofit fontScale="925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quote = “\”I’m a very stable genius.\”\n-- Donald Trump”</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quote = ‘”I\’m a very stable genius.”\n-- Donald Trump’</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quote = “””“I’m a very stable genius.”\n-- Donald Trump“””</a:t>
            </a:r>
          </a:p>
        </p:txBody>
      </p:sp>
    </p:spTree>
    <p:extLst>
      <p:ext uri="{BB962C8B-B14F-4D97-AF65-F5344CB8AC3E}">
        <p14:creationId xmlns:p14="http://schemas.microsoft.com/office/powerpoint/2010/main" val="169908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Indexing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fontScale="32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Strings are 0-indexed</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 = ‘Hello World’</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s[4]</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‘o’</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Use negative index to count backward, starting at -1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Don’t index outside the string length</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s[20]</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Traceback (most recent call last):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File "&lt;stdin&gt;", line 1, in &lt;module&gt;</a:t>
            </a:r>
          </a:p>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IndexError</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string index out of range</a:t>
            </a:r>
          </a:p>
        </p:txBody>
      </p:sp>
    </p:spTree>
    <p:extLst>
      <p:ext uri="{BB962C8B-B14F-4D97-AF65-F5344CB8AC3E}">
        <p14:creationId xmlns:p14="http://schemas.microsoft.com/office/powerpoint/2010/main" val="379024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fontScale="92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i:j</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 Substring between index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and j,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including</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but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excluding</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j</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s[0:3]</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‘Hel’</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s[2:6]</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llo</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Why the asymmetry between how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and j are treated?</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Hint: What’s the length of the resulting string?</a:t>
            </a:r>
          </a:p>
        </p:txBody>
      </p:sp>
    </p:spTree>
    <p:extLst>
      <p:ext uri="{BB962C8B-B14F-4D97-AF65-F5344CB8AC3E}">
        <p14:creationId xmlns:p14="http://schemas.microsoft.com/office/powerpoint/2010/main" val="188497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fontScale="62500" lnSpcReduction="20000"/>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len</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11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s[0:len(s)]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‘Hello World’</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or j (or both!) can be left out.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s[:5]</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‘Hello’</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s[6:]</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‘World’</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‘Hello World’</a:t>
            </a:r>
          </a:p>
        </p:txBody>
      </p:sp>
    </p:spTree>
    <p:extLst>
      <p:ext uri="{BB962C8B-B14F-4D97-AF65-F5344CB8AC3E}">
        <p14:creationId xmlns:p14="http://schemas.microsoft.com/office/powerpoint/2010/main" val="211330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Slicing Strings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52386"/>
          </a:xfrm>
        </p:spPr>
        <p:txBody>
          <a:bodyPr>
            <a:normAutofit/>
          </a:bodyPr>
          <a:lstStyle/>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Strides (optional)</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s[::2]</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HloWrd</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Strides can be negative</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&gt;&gt;&gt; s[4:0:-1]</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olle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a:t>
            </a:r>
          </a:p>
        </p:txBody>
      </p:sp>
    </p:spTree>
    <p:extLst>
      <p:ext uri="{BB962C8B-B14F-4D97-AF65-F5344CB8AC3E}">
        <p14:creationId xmlns:p14="http://schemas.microsoft.com/office/powerpoint/2010/main" val="3680336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2204</Words>
  <Application>Microsoft Office PowerPoint</Application>
  <PresentationFormat>Widescreen</PresentationFormat>
  <Paragraphs>406</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ＭＳ Ｐゴシック</vt:lpstr>
      <vt:lpstr>Arial</vt:lpstr>
      <vt:lpstr>Calibri</vt:lpstr>
      <vt:lpstr>Calibri Light</vt:lpstr>
      <vt:lpstr>Courier New</vt:lpstr>
      <vt:lpstr>Symbol</vt:lpstr>
      <vt:lpstr>Times New Roman</vt:lpstr>
      <vt:lpstr>Office Theme</vt:lpstr>
      <vt:lpstr>Introduction to Programming with Python</vt:lpstr>
      <vt:lpstr>Strings</vt:lpstr>
      <vt:lpstr>Defining Strings</vt:lpstr>
      <vt:lpstr>Escaping Strings</vt:lpstr>
      <vt:lpstr>Escaping Strings</vt:lpstr>
      <vt:lpstr>Indexing Strings</vt:lpstr>
      <vt:lpstr>Slicing Strings</vt:lpstr>
      <vt:lpstr>Slicing Strings</vt:lpstr>
      <vt:lpstr>Slicing Strings</vt:lpstr>
      <vt:lpstr>Slicing Strings</vt:lpstr>
      <vt:lpstr>Strings are immutable too</vt:lpstr>
      <vt:lpstr>Common String methods</vt:lpstr>
      <vt:lpstr>Lists</vt:lpstr>
      <vt:lpstr>Lists</vt:lpstr>
      <vt:lpstr>Lists</vt:lpstr>
      <vt:lpstr>Lists</vt:lpstr>
      <vt:lpstr>Lists</vt:lpstr>
      <vt:lpstr>Lists</vt:lpstr>
      <vt:lpstr>Common List Methods</vt:lpstr>
      <vt:lpstr>Making a copy of a List</vt:lpstr>
      <vt:lpstr>Tuples</vt:lpstr>
      <vt:lpstr>Tuples</vt:lpstr>
      <vt:lpstr>Tuple Packing/Unpacking</vt:lpstr>
      <vt:lpstr>Tuple Packing/Unpacking</vt:lpstr>
      <vt:lpstr>Iterables</vt:lpstr>
      <vt:lpstr>for loops</vt:lpstr>
      <vt:lpstr>for loops</vt:lpstr>
      <vt:lpstr>for loops</vt:lpstr>
      <vt:lpstr>A note on indentation</vt:lpstr>
      <vt:lpstr>The range type</vt:lpstr>
      <vt:lpstr>The range type</vt:lpstr>
      <vt:lpstr>for loops</vt:lpstr>
      <vt:lpstr>Control Flow – if/else</vt:lpstr>
      <vt:lpstr>Control Flow – if/else</vt:lpstr>
      <vt:lpstr>while loops</vt:lpstr>
      <vt:lpstr>break/continue</vt:lpstr>
      <vt:lpstr>break/continue</vt:lpstr>
      <vt:lpstr>while loops</vt:lpstr>
      <vt:lpstr>File input/output</vt:lpstr>
      <vt:lpstr>Reading from a file</vt:lpstr>
      <vt:lpstr>Reading from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Python</dc:title>
  <dc:creator>Vineet Bansal</dc:creator>
  <cp:lastModifiedBy>Vineet Bansal</cp:lastModifiedBy>
  <cp:revision>125</cp:revision>
  <dcterms:created xsi:type="dcterms:W3CDTF">2018-06-06T16:09:32Z</dcterms:created>
  <dcterms:modified xsi:type="dcterms:W3CDTF">2018-06-07T19:35:53Z</dcterms:modified>
</cp:coreProperties>
</file>