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329" r:id="rId4"/>
    <p:sldId id="288" r:id="rId5"/>
    <p:sldId id="333" r:id="rId6"/>
    <p:sldId id="331" r:id="rId7"/>
    <p:sldId id="332" r:id="rId8"/>
    <p:sldId id="287" r:id="rId9"/>
    <p:sldId id="330" r:id="rId10"/>
    <p:sldId id="334" r:id="rId11"/>
    <p:sldId id="3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5F79D7-039D-4CFB-96B7-80DE3D7BA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BE5D63F-9BA7-4F2F-97F5-3CEEFC340CD0}"/>
              </a:ext>
            </a:extLst>
          </p:cNvPr>
          <p:cNvSpPr/>
          <p:nvPr userDrawn="1"/>
        </p:nvSpPr>
        <p:spPr>
          <a:xfrm>
            <a:off x="695324" y="631519"/>
            <a:ext cx="10784551" cy="2209800"/>
          </a:xfrm>
          <a:prstGeom prst="roundRect">
            <a:avLst/>
          </a:prstGeom>
          <a:gradFill>
            <a:gsLst>
              <a:gs pos="10000">
                <a:srgbClr val="E87511">
                  <a:lumMod val="85000"/>
                  <a:lumOff val="15000"/>
                </a:srgb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16200000" scaled="1"/>
          </a:gradFill>
          <a:ln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E7110-E714-4FD0-A184-6C28E6DA0C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9783-F3DF-420A-9234-60AAA1B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C9FF-3E85-4FA1-A48F-32585BD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E84E-5DB0-4F5C-BADF-C73FB11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F957-FEE7-45ED-A49F-D86C9EF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2D2C-011B-435C-BFA6-9A21BA54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905E-D5E3-4077-BBAE-0AD032D6D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D3A-A06B-4F5F-8F61-5314A489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3D81-7940-4F45-9C9E-F5D9B3F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BBA3-B8B6-4A25-AF83-FB709461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43CFB-1929-4754-B268-3555A50D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1F49-B134-4342-9FF1-EF02272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485626-BCD4-40C8-ACC0-4F2EAD07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64"/>
            <a:ext cx="12192000" cy="701731"/>
          </a:xfrm>
          <a:gradFill>
            <a:gsLst>
              <a:gs pos="13000">
                <a:srgbClr val="E87511">
                  <a:lumMod val="88000"/>
                  <a:lumOff val="12000"/>
                </a:srgbClr>
              </a:gs>
              <a:gs pos="0">
                <a:schemeClr val="tx1"/>
              </a:gs>
            </a:gsLst>
            <a:lin ang="16200000" scaled="1"/>
          </a:gradFill>
        </p:spPr>
        <p:txBody>
          <a:bodyPr>
            <a:normAutofit/>
          </a:bodyPr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09174-ED37-4FDE-8146-32E7F6785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2E4E-AE09-4317-80EB-20F9CB68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8F1E-82B0-40E4-B154-B341544F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CA79-F51E-4A54-B580-845A4D6E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F807-20C0-45CA-BE94-2848A3FA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CC04-829C-4030-93CC-9D22231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A79-03E0-49E7-8D49-F8A2CE9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787F-07DF-4961-B9FE-E8ECF99E6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06B7-FC8D-4E8E-AC38-4540BCDA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51D6-D2E7-462A-8A16-4F26B8F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108D-2B4D-49CF-9AD1-AA7D63D0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1529-0F65-4179-AF72-AB8DA12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FA48-2953-47E4-96FB-05C83B00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A5E4-C878-4588-8255-0C7976A3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9C06-5B02-4902-9516-EF62576B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7CCB-40AE-4B1B-8FE3-623CDCC5A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424A-1A7F-41F9-ACA5-8A35FE9C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1F48E-FA1C-43BE-B4D1-1F3191D6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E981E-5F16-4478-8E07-8052C20D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8E4B-73C3-4929-8F36-52B9450D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6835-6B61-47DB-A46E-D95FA236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4EC7E-AFC9-4E70-BD8F-69EE3172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5145C-BC23-4DC4-84AF-F8AA3B03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809CA-530E-49D3-AF55-E9823C9B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A3E73-4C79-4236-ACBE-1B7B75D2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7951A-56A9-48BE-A744-137A8E3A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36C7-D482-4ADF-84FB-87A321A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01F-6F72-487A-8A83-3F69FBF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1E6A-1D5A-4569-91D3-E822C7D0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E3C60-8196-4081-B944-7FD51D5A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8A8-6A10-4DE6-8ED7-DE9444E5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F980-8C24-4041-A033-729A9CAE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EFFB9-79CA-4CF4-9C82-BCEDBE3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296-8ACF-4833-AD37-BD6FC3FE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3E0C6-0963-4CD2-A67A-885C64EA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8231-233C-431A-A79E-C8035B81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3966-BC88-4883-BF0C-911E985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CFFF-2631-4FAF-A15A-2174DD9E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3E6D-10CC-4ABA-9FC8-8BAAAC1B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3B50F-C6BC-49EB-9F53-7B6CF7FC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D193-4A58-46B9-844C-2D8DB7B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D62-83CE-47DE-8A17-A6F448406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AC5B-5C28-4682-8A2A-3D2C4E3BE13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0922-3A9C-4BF9-8DF4-D40F2EC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7316-B8D1-469A-B3F2-369B4832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neetb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7DD3-6DBD-4B96-9F98-97449155629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1204" y="1029749"/>
            <a:ext cx="9144000" cy="138594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Programming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75B3-CB61-48AA-AC12-FF838B4A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Vineet Bansal</a:t>
            </a:r>
          </a:p>
          <a:p>
            <a:r>
              <a:rPr lang="en-US" dirty="0"/>
              <a:t>Research Software Engineer, Center for Statistics &amp; Machine Learning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vineetb@princeton.edu</a:t>
            </a:r>
            <a:endParaRPr lang="en-US" dirty="0"/>
          </a:p>
          <a:p>
            <a:r>
              <a:rPr lang="en-US" dirty="0"/>
              <a:t>June 12-28, 2018</a:t>
            </a:r>
          </a:p>
        </p:txBody>
      </p:sp>
    </p:spTree>
    <p:extLst>
      <p:ext uri="{BB962C8B-B14F-4D97-AF65-F5344CB8AC3E}">
        <p14:creationId xmlns:p14="http://schemas.microsoft.com/office/powerpoint/2010/main" val="159465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Recursive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 fontScale="325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 function that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calls itself 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is called a </a:t>
            </a:r>
            <a:r>
              <a:rPr lang="en-US" altLang="en-US" sz="7100" b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recursive function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. Eventually a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base case 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needs to be provided, otherwise the function would never return!</a:t>
            </a:r>
            <a:endParaRPr lang="en-US" altLang="en-US" sz="6700" i="1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factorial(n):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 """Calculate the factorial of a positive integer"""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if n==1: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	return 1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return n * factorial(n – 1)</a:t>
            </a:r>
          </a:p>
          <a:p>
            <a:pPr marL="0" indent="0">
              <a:buNone/>
            </a:pPr>
            <a:endParaRPr lang="en-US" altLang="en-US" sz="48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factorial(5)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120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Exercises 3.1</a:t>
            </a:r>
            <a:r>
              <a:rPr lang="en-US" altLang="en-US" sz="24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3.2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0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 fontScale="325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function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is a set of statements grouped together and named so they can be run more than once.</a:t>
            </a:r>
          </a:p>
          <a:p>
            <a:pPr lvl="1"/>
            <a:r>
              <a:rPr lang="en-US" altLang="en-US" sz="67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Code reuse</a:t>
            </a:r>
          </a:p>
          <a:p>
            <a:pPr lvl="1"/>
            <a:r>
              <a:rPr lang="en-US" altLang="en-US" sz="67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Easier to understand and maintain</a:t>
            </a: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square(x):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x_squared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x**2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return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x_squared</a:t>
            </a:r>
            <a:endParaRPr lang="en-US" altLang="en-US" sz="48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number = 3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number_squared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square(number)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number_squared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9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EBF70A-E0D5-4511-95AB-9B40A8B88985}"/>
              </a:ext>
            </a:extLst>
          </p:cNvPr>
          <p:cNvCxnSpPr>
            <a:cxnSpLocks/>
          </p:cNvCxnSpPr>
          <p:nvPr/>
        </p:nvCxnSpPr>
        <p:spPr>
          <a:xfrm flipH="1">
            <a:off x="2416033" y="3750975"/>
            <a:ext cx="3162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94D4B1-64D8-4EDE-BEBE-8D4FD0AD8D2F}"/>
              </a:ext>
            </a:extLst>
          </p:cNvPr>
          <p:cNvSpPr txBox="1"/>
          <p:nvPr/>
        </p:nvSpPr>
        <p:spPr>
          <a:xfrm>
            <a:off x="5693327" y="3520142"/>
            <a:ext cx="15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Argument</a:t>
            </a:r>
            <a:endParaRPr 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875A38-D3E2-4332-A4EE-B746CC65AE96}"/>
              </a:ext>
            </a:extLst>
          </p:cNvPr>
          <p:cNvCxnSpPr>
            <a:cxnSpLocks/>
          </p:cNvCxnSpPr>
          <p:nvPr/>
        </p:nvCxnSpPr>
        <p:spPr>
          <a:xfrm flipH="1">
            <a:off x="3868727" y="4334858"/>
            <a:ext cx="3162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734EB5-2CCD-49C2-B37C-5A56DACDC35D}"/>
              </a:ext>
            </a:extLst>
          </p:cNvPr>
          <p:cNvSpPr txBox="1"/>
          <p:nvPr/>
        </p:nvSpPr>
        <p:spPr>
          <a:xfrm>
            <a:off x="7146021" y="4104025"/>
            <a:ext cx="1888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Return Value</a:t>
            </a:r>
            <a:endParaRPr 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325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Return Values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 fontScale="40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function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always returns something – either whatever we return explicitly using the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return 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statement, or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None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, if we don’t return anything.</a:t>
            </a:r>
            <a:endParaRPr lang="en-US" altLang="en-US" sz="6700" i="1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square(x):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x_squared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x**2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number = 3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number_squared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square(number)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number_squared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None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6A0811-C9CB-4C35-8D5C-1A9E42ADA7AB}"/>
              </a:ext>
            </a:extLst>
          </p:cNvPr>
          <p:cNvCxnSpPr>
            <a:cxnSpLocks/>
          </p:cNvCxnSpPr>
          <p:nvPr/>
        </p:nvCxnSpPr>
        <p:spPr>
          <a:xfrm flipH="1">
            <a:off x="1929471" y="4170424"/>
            <a:ext cx="4166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A0E5A5-EA26-4AAC-8995-48323617BFFF}"/>
              </a:ext>
            </a:extLst>
          </p:cNvPr>
          <p:cNvSpPr txBox="1"/>
          <p:nvPr/>
        </p:nvSpPr>
        <p:spPr>
          <a:xfrm>
            <a:off x="6096000" y="3939591"/>
            <a:ext cx="565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</a:t>
            </a:r>
            <a:r>
              <a:rPr 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sz="2400" dirty="0"/>
              <a:t> = same behavior as </a:t>
            </a:r>
            <a:r>
              <a:rPr 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return None</a:t>
            </a:r>
          </a:p>
        </p:txBody>
      </p:sp>
    </p:spTree>
    <p:extLst>
      <p:ext uri="{BB962C8B-B14F-4D97-AF65-F5344CB8AC3E}">
        <p14:creationId xmlns:p14="http://schemas.microsoft.com/office/powerpoint/2010/main" val="181419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Keyword Arguments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97002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6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The following function call is not very clear. What does ‘</a:t>
            </a:r>
            <a:r>
              <a:rPr lang="en-US" altLang="en-US" sz="31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;</a:t>
            </a:r>
            <a:r>
              <a:rPr lang="en-US" altLang="en-US" sz="26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’ do?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import pandas as pd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2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data_frame</a:t>
            </a: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pd.read_csv</a:t>
            </a: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(‘/data/bikes.csv’, ‘;’)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6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This would be clearer if we said: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2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data_frame</a:t>
            </a: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pd.read_csv</a:t>
            </a: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(‘/data/bikes.csv’, </a:t>
            </a:r>
            <a:r>
              <a:rPr lang="en-US" altLang="en-US" sz="2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sep</a:t>
            </a: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=‘;’)</a:t>
            </a: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sep</a:t>
            </a:r>
            <a:r>
              <a:rPr lang="en-US" altLang="en-US" sz="26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might be the separator in our data!</a:t>
            </a:r>
          </a:p>
          <a:p>
            <a:pPr marL="0" indent="0">
              <a:buNone/>
            </a:pPr>
            <a:endParaRPr lang="en-US" altLang="en-US" sz="26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The function we write/use of course needs to support these </a:t>
            </a:r>
            <a:r>
              <a:rPr lang="en-US" altLang="en-US" sz="26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keyword arguments</a:t>
            </a:r>
            <a:r>
              <a:rPr lang="en-US" altLang="en-US" sz="26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read_csv</a:t>
            </a: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filepath</a:t>
            </a: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sep</a:t>
            </a: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=‘,’):</a:t>
            </a:r>
            <a:b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# Do the right thing here ..</a:t>
            </a: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3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Default Values of Arguments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970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Notice the </a:t>
            </a:r>
            <a:r>
              <a:rPr lang="en-US" altLang="en-US" sz="22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default value </a:t>
            </a:r>
            <a:r>
              <a:rPr lang="en-US" alt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of the </a:t>
            </a:r>
            <a:r>
              <a:rPr lang="en-US" altLang="en-US" sz="2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sep</a:t>
            </a:r>
            <a:r>
              <a:rPr lang="en-US" alt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argument: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2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read_csv</a:t>
            </a: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filepath</a:t>
            </a: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2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sep</a:t>
            </a: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=‘,’):</a:t>
            </a:r>
            <a:b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</a:b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# Do the right thing here ..</a:t>
            </a:r>
          </a:p>
          <a:p>
            <a:pPr marL="0" indent="0">
              <a:buNone/>
            </a:pPr>
            <a:endParaRPr lang="en-US" altLang="en-US" sz="2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This is so that most users of the function can simply ignore that argument (unless they need to change it):</a:t>
            </a:r>
          </a:p>
          <a:p>
            <a:pPr marL="0" indent="0">
              <a:buNone/>
            </a:pPr>
            <a:endParaRPr lang="en-US" altLang="en-US" sz="2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2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pd.read_csv</a:t>
            </a: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(‘/data/bikes.csv’)</a:t>
            </a:r>
          </a:p>
          <a:p>
            <a:pPr marL="0" indent="0">
              <a:buNone/>
            </a:pPr>
            <a:endParaRPr lang="en-US" altLang="en-US" sz="2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Always specify the default values of arguments to something that is the most common use-case.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Return Values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180892"/>
          </a:xfrm>
        </p:spPr>
        <p:txBody>
          <a:bodyPr>
            <a:normAutofit fontScale="25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 function can return more than one value.</a:t>
            </a:r>
            <a:endParaRPr lang="en-US" altLang="en-US" sz="6700" i="1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math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quad_roots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d = b**2 – 4*a*c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r1 = (-b +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(d)) / (2 * a)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r2 = (-b –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(d)) / (2 * a)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return (r1, r2)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roots =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quad_roots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(1, -1, -6)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print(roots)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(3.0, -2.0)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print(type(roots))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‘tuple’&gt;</a:t>
            </a:r>
          </a:p>
          <a:p>
            <a:pPr marL="0" indent="0">
              <a:buNone/>
            </a:pPr>
            <a:endParaRPr lang="en-US" altLang="en-US" sz="48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92662C-94BC-4F79-9D04-B057534BEA6E}"/>
              </a:ext>
            </a:extLst>
          </p:cNvPr>
          <p:cNvCxnSpPr>
            <a:cxnSpLocks/>
          </p:cNvCxnSpPr>
          <p:nvPr/>
        </p:nvCxnSpPr>
        <p:spPr>
          <a:xfrm flipH="1">
            <a:off x="3322044" y="4044590"/>
            <a:ext cx="3162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D8C6F2-1943-446B-9475-592AFB820B1F}"/>
              </a:ext>
            </a:extLst>
          </p:cNvPr>
          <p:cNvSpPr txBox="1"/>
          <p:nvPr/>
        </p:nvSpPr>
        <p:spPr>
          <a:xfrm>
            <a:off x="6599338" y="3813757"/>
            <a:ext cx="4507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</a:t>
            </a:r>
            <a:r>
              <a:rPr lang="en-US" sz="2400" i="1" dirty="0"/>
              <a:t>type</a:t>
            </a:r>
            <a:r>
              <a:rPr lang="en-US" sz="2400" dirty="0"/>
              <a:t> is this?</a:t>
            </a:r>
          </a:p>
          <a:p>
            <a:r>
              <a:rPr lang="en-US" sz="2400" dirty="0"/>
              <a:t>Can be shortened to </a:t>
            </a: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return r1, r2</a:t>
            </a:r>
          </a:p>
        </p:txBody>
      </p:sp>
    </p:spTree>
    <p:extLst>
      <p:ext uri="{BB962C8B-B14F-4D97-AF65-F5344CB8AC3E}">
        <p14:creationId xmlns:p14="http://schemas.microsoft.com/office/powerpoint/2010/main" val="155651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Docstrings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 fontScale="40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Get in the habit of adding a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docstring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to your functions. Should be written as a triple-quoted string on a single line if the function is simple, or on multiple lines with an initial one-line summary for more detailed descriptions.</a:t>
            </a:r>
            <a:endParaRPr lang="en-US" altLang="en-US" sz="6700" i="1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quad_roots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 """Return the roots of ax^2 + bx + c = 0""" 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d = b**2 – 4*a*c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...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quad_roots.__doc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__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‘Return the roots of ax^2 + bx + c = 0’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0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Functions as “first class” objects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5B5AD8-BB1A-493B-A45A-14680563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33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Functions are </a:t>
            </a:r>
            <a:r>
              <a:rPr lang="en-US" altLang="en-US" sz="33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objects</a:t>
            </a:r>
            <a:r>
              <a:rPr lang="en-US" altLang="en-US" sz="33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like any other, and they can be passed around, assigned to variables etc.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33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sq</a:t>
            </a: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square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sq</a:t>
            </a: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(3)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9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list(map(</a:t>
            </a:r>
            <a:r>
              <a:rPr lang="en-US" altLang="en-US" sz="1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sq</a:t>
            </a: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, [1, 2, 3]))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[1, 4, 9]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7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Return Values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 fontScale="25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Useful and well-written functions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almost always 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return a value that the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caller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can use.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We could be tempted to do something like this, but it doesn’t work (why?):</a:t>
            </a:r>
            <a:endParaRPr lang="en-US" altLang="en-US" sz="6700" i="1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square_no_good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(x):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 """Try to square a number in-place"""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x = x**2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# Looks like we don’t need to return anything?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number = 3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square_no_good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(number)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print(number)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454</Words>
  <Application>Microsoft Office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ＭＳ Ｐゴシック</vt:lpstr>
      <vt:lpstr>Arial</vt:lpstr>
      <vt:lpstr>Calibri</vt:lpstr>
      <vt:lpstr>Calibri (body)</vt:lpstr>
      <vt:lpstr>Calibri Light</vt:lpstr>
      <vt:lpstr>Cambria</vt:lpstr>
      <vt:lpstr>Courier New</vt:lpstr>
      <vt:lpstr>Lucida Sans Typewriter</vt:lpstr>
      <vt:lpstr>Symbol</vt:lpstr>
      <vt:lpstr>Times New Roman</vt:lpstr>
      <vt:lpstr>Office Theme</vt:lpstr>
      <vt:lpstr>Introduction to Programming with Python</vt:lpstr>
      <vt:lpstr>Functions</vt:lpstr>
      <vt:lpstr>Return Values</vt:lpstr>
      <vt:lpstr>Keyword Arguments</vt:lpstr>
      <vt:lpstr>Default Values of Arguments</vt:lpstr>
      <vt:lpstr>Return Values</vt:lpstr>
      <vt:lpstr>Docstrings</vt:lpstr>
      <vt:lpstr>Functions as “first class” objects</vt:lpstr>
      <vt:lpstr>Return Values</vt:lpstr>
      <vt:lpstr>Recursive Functions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Python</dc:title>
  <dc:creator>Vineet Bansal</dc:creator>
  <cp:lastModifiedBy>Vineet Bansal</cp:lastModifiedBy>
  <cp:revision>193</cp:revision>
  <dcterms:created xsi:type="dcterms:W3CDTF">2018-06-06T16:09:32Z</dcterms:created>
  <dcterms:modified xsi:type="dcterms:W3CDTF">2018-06-18T16:12:39Z</dcterms:modified>
</cp:coreProperties>
</file>