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June 12-28,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Names are case sensitive and cannot start with a number.  They can contain letters, numbers, and underscores.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	bob 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Bob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_bob  _2_bob_  bob_2 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BoB</a:t>
            </a: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are Python’s reserved words: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      class      finally    is         return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       continue   for        lambda     try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       def        from       nonlocal   while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and        del        global     not        with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        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if         or         yield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assert     else       import     pass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break      except     in         raise</a:t>
            </a:r>
          </a:p>
        </p:txBody>
      </p:sp>
    </p:spTree>
    <p:extLst>
      <p:ext uri="{BB962C8B-B14F-4D97-AF65-F5344CB8AC3E}">
        <p14:creationId xmlns:p14="http://schemas.microsoft.com/office/powerpoint/2010/main" val="12001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Python community has these recommended naming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functions, methods and, attributes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or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ALL_CAPS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constants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StudlyCaps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classes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camelCase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only to conform to pre-existing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Attributes: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interface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_internal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__private</a:t>
            </a:r>
          </a:p>
        </p:txBody>
      </p:sp>
    </p:spTree>
    <p:extLst>
      <p:ext uri="{BB962C8B-B14F-4D97-AF65-F5344CB8AC3E}">
        <p14:creationId xmlns:p14="http://schemas.microsoft.com/office/powerpoint/2010/main" val="7122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21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10           # 10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+= 1   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-= 1           # 10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a + 1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a -1         # 9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 = a * 2        # 20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 = a / 2        # 5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 = a % 3        # 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g = a ** 2       # 100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1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8"/>
            <a:ext cx="10515600" cy="389566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**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(highest precedence)</a:t>
            </a:r>
          </a:p>
          <a:p>
            <a:pPr marL="0" indent="0"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*,/,//,%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+,-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(lowest precedence)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Operators of equal precedence are evaluated left to right, with the exception of exponentiation (**), evaluated right to left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Consider these: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2 / 4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(2 / 4)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2**2**3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Exercise: Write an expression to convert a given temperature in Fahrenheit to Celsius,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694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Parenthesizing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0333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Parenthesize Expressions to make life easier for you and everyone reading your code!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“Explicit is better than implicit.” – 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133875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Built-in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449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print(‘Hello World’)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  <a:endParaRPr lang="en-US" altLang="en-US" sz="48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‘print’ is not in the list of reserved words. What gives?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has some “built-in” functions: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abs()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dict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help()	min()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setattr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all()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hex()	next()	slice()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any()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divmod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id()	object()	sorted()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ascii()	enumerate()	input()	oct()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staticmethod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bin()	eval()	int()	open()	str()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bool()	exec()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isinstance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sum()</a:t>
            </a:r>
          </a:p>
          <a:p>
            <a:pPr marL="0" indent="0">
              <a:buNone/>
            </a:pP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bytearray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filter()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issubclass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pow()	super()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bytes()	float()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iter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print()	tuple()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As opposed to keywords, we can overwrite these (But really shouldn’t!)</a:t>
            </a:r>
          </a:p>
        </p:txBody>
      </p:sp>
    </p:spTree>
    <p:extLst>
      <p:ext uri="{BB962C8B-B14F-4D97-AF65-F5344CB8AC3E}">
        <p14:creationId xmlns:p14="http://schemas.microsoft.com/office/powerpoint/2010/main" val="26552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functions from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243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The built-in functions only get us so far.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Exercise 1.1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Calculate the area of a triangle given the length of its 3 sides.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2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Modules can be renamed on import. You may see this kind of code a lot: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tensorflow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tf</a:t>
            </a:r>
            <a:endParaRPr lang="en-US" altLang="en-US" sz="14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Why bother?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“Practicality beats purity.” – The Zen of Python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this</a:t>
            </a:r>
          </a:p>
        </p:txBody>
      </p:sp>
    </p:spTree>
    <p:extLst>
      <p:ext uri="{BB962C8B-B14F-4D97-AF65-F5344CB8AC3E}">
        <p14:creationId xmlns:p14="http://schemas.microsoft.com/office/powerpoint/2010/main" val="276951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53323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Modules give us functions as well as useful constants.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Exercise 1.2: Find the area of a circle given its radius.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92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the entire module, or only what we know we’re going to use.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sqrt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everything inside the module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Exercise 1.3: Importing everything from a module</a:t>
            </a:r>
          </a:p>
        </p:txBody>
      </p:sp>
    </p:spTree>
    <p:extLst>
      <p:ext uri="{BB962C8B-B14F-4D97-AF65-F5344CB8AC3E}">
        <p14:creationId xmlns:p14="http://schemas.microsoft.com/office/powerpoint/2010/main" val="10455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==, !=, &lt;&gt;, &gt;, &lt;, &gt;=, &lt;=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300" dirty="0">
              <a:latin typeface="Lucida Sans Typewriter" panose="020B050903050403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&gt; 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What did we get back from this expression? A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2300" dirty="0">
                <a:ea typeface="ＭＳ Ｐゴシック" panose="020B0600070205080204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71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712-A127-4DF5-A1F6-0C80160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http://docs.python.org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45038-4CCD-426F-83CE-DBF30CC6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36" y="1825625"/>
            <a:ext cx="7676128" cy="4351338"/>
          </a:xfrm>
        </p:spPr>
      </p:pic>
    </p:spTree>
    <p:extLst>
      <p:ext uri="{BB962C8B-B14F-4D97-AF65-F5344CB8AC3E}">
        <p14:creationId xmlns:p14="http://schemas.microsoft.com/office/powerpoint/2010/main" val="7725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46782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Logic Operators not, and, or can be used with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23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not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and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4903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Any expression can be cast as a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bool(x)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bool(0)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bool(‘’)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will try to convert an object to ‘bool’ if it needs to.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Short-Circuited Expressions – What’s happening here?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y = 0 or 42 or 1/0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Python’s special value,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Used to represent absence of a value.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</a:t>
            </a:r>
            <a:r>
              <a:rPr lang="en-US" altLang="en-US" sz="2700" dirty="0">
                <a:ea typeface="ＭＳ Ｐゴシック" panose="020B0600070205080204" pitchFamily="34" charset="-128"/>
              </a:rPr>
              <a:t> is guaranteed to be never equal to anything else.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Useful to avoid arbitrary default values (0, 99, -1 etc.)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Immutability and Identity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04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Integers and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9200" dirty="0">
                <a:ea typeface="ＭＳ Ｐゴシック" panose="020B0600070205080204" pitchFamily="34" charset="-128"/>
              </a:rPr>
              <a:t> are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immutable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Immutable objects never change after they are created.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8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 = a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3.14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4297270152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Same situation when we use augmented assignments, a = a + 1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6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 have types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585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type(x)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‘int’&gt;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42.0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type(y)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greeting = “Hello”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type(greeting)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‘str’&gt;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4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Implicit Type Conversion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84.0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z = 4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 / z  # Note that both x and z are int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endParaRPr lang="en-US" altLang="en-US" sz="1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10.5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One of the differences between Python 2 and 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Use </a:t>
            </a:r>
            <a:r>
              <a:rPr lang="en-US" altLang="en-US" sz="13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//</a:t>
            </a:r>
            <a:r>
              <a:rPr lang="en-US" altLang="en-US" sz="2300" dirty="0">
                <a:ea typeface="ＭＳ Ｐゴシック" panose="020B0600070205080204" pitchFamily="34" charset="-128"/>
              </a:rPr>
              <a:t> for integer division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4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aside on Float-point calculations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0.1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0.2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0.30000000000000004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???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2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Let’s use what we’ve learned so far to solve a fun problem.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Exercise 1.4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How many times must a sheet of paper (thickness, t = 0.1 mm) be folded to reach the moon (distance from Earth, d = 384,400 km)?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We’ve used the math module quite a bit so far.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How do we package what we just wrote so others can use it?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A brief aside on functions/modules - we’ll get into a lot more depth later!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1C6-D063-4EBB-9218-ABF2CDD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Python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B01F-FEBD-4AA2-8B09-2712CBE6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499"/>
            <a:ext cx="10515600" cy="2576124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C:\Users\Vineet Bansal&gt;python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Python 3.6.3 |Anaconda custom (64-bit)| (default, Oct 15 2017, 03:27:45) [MSC v.1900 64 bit (AMD64)] on win32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print('hello world')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exit()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7BB2-E998-4237-BF35-025D1DCE0D8F}"/>
              </a:ext>
            </a:extLst>
          </p:cNvPr>
          <p:cNvSpPr txBox="1"/>
          <p:nvPr/>
        </p:nvSpPr>
        <p:spPr>
          <a:xfrm>
            <a:off x="838200" y="1799041"/>
            <a:ext cx="9842500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Typical Python implementations offer both an interpreter and compiler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Interactive interface to Python with a read-eval-print loop</a:t>
            </a:r>
          </a:p>
        </p:txBody>
      </p:sp>
    </p:spTree>
    <p:extLst>
      <p:ext uri="{BB962C8B-B14F-4D97-AF65-F5344CB8AC3E}">
        <p14:creationId xmlns:p14="http://schemas.microsoft.com/office/powerpoint/2010/main" val="36582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Variable types don’t need to be declared.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Python figures out the variable types on its own.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Assignment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numbers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 - * / %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as expected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Special use of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for string concatenation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not </a:t>
            </a:r>
            <a:r>
              <a:rPr lang="en-US" altLang="en-US" dirty="0">
                <a:ea typeface="ＭＳ Ｐゴシック" panose="020B0600070205080204" pitchFamily="34" charset="-128"/>
              </a:rPr>
              <a:t>symbols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61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 = 5 / 2  # Answer 2, or 2.5 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3.456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Strings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Can use “” or ‘’ to specify with 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” </a:t>
            </a:r>
            <a:r>
              <a:rPr lang="en-US" altLang="en-US" sz="2600" dirty="0">
                <a:ea typeface="ＭＳ Ｐゴシック" panose="020B0600070205080204" pitchFamily="34" charset="-128"/>
              </a:rPr>
              <a:t>== 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Unmatched can occur within the string: 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“matt’s”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Use triple double-quotes for multi-line strings or strings than contain both ‘ and “ inside of them: 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“““</a:t>
            </a:r>
            <a:r>
              <a:rPr lang="en-US" altLang="en-US" sz="2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a‘b“c</a:t>
            </a:r>
            <a:r>
              <a:rPr lang="en-US" altLang="en-US" sz="2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9064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ct val="15000"/>
              </a:spcAft>
            </a:pPr>
            <a:r>
              <a:rPr lang="en-US" altLang="en-US" i="1" dirty="0">
                <a:ea typeface="ＭＳ Ｐゴシック" panose="020B0600070205080204" pitchFamily="34" charset="-128"/>
              </a:rPr>
              <a:t>Binding a variable</a:t>
            </a:r>
            <a:r>
              <a:rPr lang="en-US" altLang="en-US" dirty="0">
                <a:ea typeface="ＭＳ Ｐゴシック" panose="020B0600070205080204" pitchFamily="34" charset="-128"/>
              </a:rPr>
              <a:t> in Python means setting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to hold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n-US" dirty="0">
                <a:ea typeface="ＭＳ Ｐゴシック" panose="020B0600070205080204" pitchFamily="34" charset="-128"/>
              </a:rPr>
              <a:t> to some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Aft>
                <a:spcPct val="15000"/>
              </a:spcAft>
            </a:pPr>
            <a:r>
              <a:rPr lang="en-US" altLang="en-US" i="1" dirty="0">
                <a:ea typeface="ＭＳ Ｐゴシック" panose="020B0600070205080204" pitchFamily="34" charset="-128"/>
              </a:rPr>
              <a:t>Assignment creates references, not copies</a:t>
            </a: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Names in Python do not have an intrinsic type,  objects have types</a:t>
            </a:r>
          </a:p>
          <a:p>
            <a:pPr lvl="1"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Python determines the type of the reference automatically based on what data is assigned to it</a:t>
            </a: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create a name the first time it appears on the left side of an assignment expression: 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reference is deleted via garbage collection after any names bound to it have passed out of scope</a:t>
            </a:r>
          </a:p>
          <a:p>
            <a:pPr marL="236538" indent="-236538"/>
            <a:r>
              <a:rPr lang="en-US" altLang="en-US" sz="3200" dirty="0">
                <a:ea typeface="ＭＳ Ｐゴシック" panose="020B0600070205080204" pitchFamily="34" charset="-128"/>
              </a:rPr>
              <a:t>Assignments can be chained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a = b = x = 3  # Are these referring to the same location?</a:t>
            </a:r>
          </a:p>
        </p:txBody>
      </p:sp>
    </p:spTree>
    <p:extLst>
      <p:ext uri="{BB962C8B-B14F-4D97-AF65-F5344CB8AC3E}">
        <p14:creationId xmlns:p14="http://schemas.microsoft.com/office/powerpoint/2010/main" val="22348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Accessing Non-existent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Accessing a name before it’s been properly created (by placing it on the left side of an assignment), raises an error  </a:t>
            </a:r>
          </a:p>
          <a:p>
            <a:pPr marL="0" indent="0">
              <a:buNone/>
            </a:pPr>
            <a:endParaRPr lang="en-US" altLang="en-US" sz="4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buNone/>
            </a:pPr>
            <a:endParaRPr lang="en-US" altLang="en-US" sz="4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"&lt;pyshell#16&gt;", line 1, in -</a:t>
            </a: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NameError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name ‘y' is not defined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3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5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116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5900" dirty="0">
                <a:ea typeface="ＭＳ Ｐゴシック" panose="020B0600070205080204" pitchFamily="34" charset="-128"/>
              </a:rPr>
              <a:t>The right side of an expression is evaluated and the name on the left side points to it, so its possible to do:</a:t>
            </a:r>
          </a:p>
          <a:p>
            <a:pPr marL="0" indent="0">
              <a:buNone/>
            </a:pPr>
            <a:endParaRPr lang="en-US" altLang="en-US" sz="31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y + 1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11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+= 1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12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Augmented assignment operators can be used as a shortcut: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+=      -=      *=      /=      //=     %=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&amp;=      |=      ^=      &gt;&gt;=     &lt;&lt;=     **=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4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035" cy="443256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3700" dirty="0">
                <a:ea typeface="ＭＳ Ｐゴシック" panose="020B0600070205080204" pitchFamily="34" charset="-128"/>
              </a:rPr>
              <a:t>Each variable points to a location in memory, accessible by the ‘id’ function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id(x)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2072729076848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id(y)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2072729078000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E23C2-2578-4722-8B4D-D7ACDCAA5520}"/>
              </a:ext>
            </a:extLst>
          </p:cNvPr>
          <p:cNvSpPr txBox="1">
            <a:spLocks/>
          </p:cNvSpPr>
          <p:nvPr/>
        </p:nvSpPr>
        <p:spPr>
          <a:xfrm>
            <a:off x="6096000" y="1810245"/>
            <a:ext cx="5822659" cy="443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Consider this. Why did y not change?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y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True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2000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2000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1000</a:t>
            </a:r>
          </a:p>
        </p:txBody>
      </p:sp>
    </p:spTree>
    <p:extLst>
      <p:ext uri="{BB962C8B-B14F-4D97-AF65-F5344CB8AC3E}">
        <p14:creationId xmlns:p14="http://schemas.microsoft.com/office/powerpoint/2010/main" val="29875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1465</Words>
  <Application>Microsoft Office PowerPoint</Application>
  <PresentationFormat>Widescreen</PresentationFormat>
  <Paragraphs>289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http://docs.python.org</vt:lpstr>
      <vt:lpstr>The Python Interpreter</vt:lpstr>
      <vt:lpstr>Variables</vt:lpstr>
      <vt:lpstr>Basic Datatypes</vt:lpstr>
      <vt:lpstr>Assignment</vt:lpstr>
      <vt:lpstr>Accessing Non-existent Name</vt:lpstr>
      <vt:lpstr>Overwriting Variables</vt:lpstr>
      <vt:lpstr>The id function</vt:lpstr>
      <vt:lpstr>Naming Rules</vt:lpstr>
      <vt:lpstr>Naming Conventions</vt:lpstr>
      <vt:lpstr>Arithmetic Operators</vt:lpstr>
      <vt:lpstr>Arithmetic Operator precedence</vt:lpstr>
      <vt:lpstr>Parenthesizing </vt:lpstr>
      <vt:lpstr>Built-in Functions </vt:lpstr>
      <vt:lpstr>Using functions from other modules</vt:lpstr>
      <vt:lpstr>Importing Modules</vt:lpstr>
      <vt:lpstr>Importing Modules</vt:lpstr>
      <vt:lpstr>Comparison Operators</vt:lpstr>
      <vt:lpstr>Booleans</vt:lpstr>
      <vt:lpstr>Booleans</vt:lpstr>
      <vt:lpstr>Python’s special value, None</vt:lpstr>
      <vt:lpstr>Immutability and Identity</vt:lpstr>
      <vt:lpstr>Variables have types</vt:lpstr>
      <vt:lpstr>Implicit Type Conversion</vt:lpstr>
      <vt:lpstr>An aside on Float-point calculations</vt:lpstr>
      <vt:lpstr>A Recap</vt:lpstr>
      <vt:lpstr>A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144</cp:revision>
  <dcterms:created xsi:type="dcterms:W3CDTF">2018-06-06T16:09:32Z</dcterms:created>
  <dcterms:modified xsi:type="dcterms:W3CDTF">2018-06-08T16:30:33Z</dcterms:modified>
</cp:coreProperties>
</file>