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7" r:id="rId4"/>
    <p:sldId id="288" r:id="rId5"/>
    <p:sldId id="289" r:id="rId6"/>
    <p:sldId id="290" r:id="rId7"/>
    <p:sldId id="291" r:id="rId8"/>
    <p:sldId id="292" r:id="rId9"/>
    <p:sldId id="293" r:id="rId10"/>
    <p:sldId id="294" r:id="rId11"/>
    <p:sldId id="295" r:id="rId12"/>
    <p:sldId id="296" r:id="rId13"/>
    <p:sldId id="297" r:id="rId14"/>
    <p:sldId id="299" r:id="rId15"/>
    <p:sldId id="298" r:id="rId16"/>
    <p:sldId id="300" r:id="rId17"/>
    <p:sldId id="301" r:id="rId18"/>
    <p:sldId id="302" r:id="rId19"/>
    <p:sldId id="303" r:id="rId20"/>
    <p:sldId id="304" r:id="rId21"/>
    <p:sldId id="328" r:id="rId22"/>
    <p:sldId id="305" r:id="rId23"/>
    <p:sldId id="306" r:id="rId24"/>
    <p:sldId id="307" r:id="rId25"/>
    <p:sldId id="308" r:id="rId26"/>
    <p:sldId id="309" r:id="rId27"/>
    <p:sldId id="310" r:id="rId28"/>
    <p:sldId id="311" r:id="rId29"/>
    <p:sldId id="312" r:id="rId30"/>
    <p:sldId id="313" r:id="rId31"/>
    <p:sldId id="314" r:id="rId32"/>
    <p:sldId id="316" r:id="rId33"/>
    <p:sldId id="317" r:id="rId34"/>
    <p:sldId id="327" r:id="rId35"/>
    <p:sldId id="318" r:id="rId36"/>
    <p:sldId id="319" r:id="rId37"/>
    <p:sldId id="322" r:id="rId38"/>
    <p:sldId id="323" r:id="rId39"/>
    <p:sldId id="320" r:id="rId40"/>
    <p:sldId id="324" r:id="rId41"/>
    <p:sldId id="325" r:id="rId42"/>
    <p:sldId id="32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55F79D7-039D-4CFB-96B7-80DE3D7BA2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ounded Rectangle 4">
            <a:extLst>
              <a:ext uri="{FF2B5EF4-FFF2-40B4-BE49-F238E27FC236}">
                <a16:creationId xmlns:a16="http://schemas.microsoft.com/office/drawing/2014/main" id="{ABE5D63F-9BA7-4F2F-97F5-3CEEFC340CD0}"/>
              </a:ext>
            </a:extLst>
          </p:cNvPr>
          <p:cNvSpPr/>
          <p:nvPr userDrawn="1"/>
        </p:nvSpPr>
        <p:spPr>
          <a:xfrm>
            <a:off x="695324" y="631519"/>
            <a:ext cx="10784551" cy="2209800"/>
          </a:xfrm>
          <a:prstGeom prst="roundRect">
            <a:avLst/>
          </a:prstGeom>
          <a:gradFill>
            <a:gsLst>
              <a:gs pos="10000">
                <a:srgbClr val="E87511">
                  <a:lumMod val="85000"/>
                  <a:lumOff val="15000"/>
                </a:srgbClr>
              </a:gs>
              <a:gs pos="0">
                <a:schemeClr val="tx1">
                  <a:lumMod val="85000"/>
                  <a:lumOff val="15000"/>
                </a:schemeClr>
              </a:gs>
            </a:gsLst>
            <a:lin ang="16200000" scaled="1"/>
          </a:gradFill>
          <a:ln>
            <a:solidFill>
              <a:schemeClr val="tx1"/>
            </a:solidFill>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a:extLst>
              <a:ext uri="{FF2B5EF4-FFF2-40B4-BE49-F238E27FC236}">
                <a16:creationId xmlns:a16="http://schemas.microsoft.com/office/drawing/2014/main" id="{738E7110-E714-4FD0-A184-6C28E6DA0C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8998" y="6462504"/>
            <a:ext cx="3354003" cy="289283"/>
          </a:xfrm>
          <a:prstGeom prst="rect">
            <a:avLst/>
          </a:prstGeom>
        </p:spPr>
      </p:pic>
    </p:spTree>
    <p:extLst>
      <p:ext uri="{BB962C8B-B14F-4D97-AF65-F5344CB8AC3E}">
        <p14:creationId xmlns:p14="http://schemas.microsoft.com/office/powerpoint/2010/main" val="3782007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9783-F3DF-420A-9234-60AAA1B5ED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FBC9FF-3E85-4FA1-A48F-32585BDE576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AE84E-5DB0-4F5C-BADF-C73FB11BF217}"/>
              </a:ext>
            </a:extLst>
          </p:cNvPr>
          <p:cNvSpPr>
            <a:spLocks noGrp="1"/>
          </p:cNvSpPr>
          <p:nvPr>
            <p:ph type="dt" sz="half" idx="10"/>
          </p:nvPr>
        </p:nvSpPr>
        <p:spPr/>
        <p:txBody>
          <a:bodyPr/>
          <a:lstStyle/>
          <a:p>
            <a:fld id="{9819AC5B-5C28-4682-8A2A-3D2C4E3BE131}" type="datetimeFigureOut">
              <a:rPr lang="en-US" smtClean="0"/>
              <a:t>6/8/2018</a:t>
            </a:fld>
            <a:endParaRPr lang="en-US"/>
          </a:p>
        </p:txBody>
      </p:sp>
      <p:sp>
        <p:nvSpPr>
          <p:cNvPr id="5" name="Footer Placeholder 4">
            <a:extLst>
              <a:ext uri="{FF2B5EF4-FFF2-40B4-BE49-F238E27FC236}">
                <a16:creationId xmlns:a16="http://schemas.microsoft.com/office/drawing/2014/main" id="{7DA9F957-FEE7-45ED-A49F-D86C9EF6B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52D2C-011B-435C-BFA6-9A21BA545FE3}"/>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3211541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6905E-D5E3-4077-BBAE-0AD032D6D7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3FAD3A-A06B-4F5F-8F61-5314A48923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53D81-7940-4F45-9C9E-F5D9B3F67E58}"/>
              </a:ext>
            </a:extLst>
          </p:cNvPr>
          <p:cNvSpPr>
            <a:spLocks noGrp="1"/>
          </p:cNvSpPr>
          <p:nvPr>
            <p:ph type="dt" sz="half" idx="10"/>
          </p:nvPr>
        </p:nvSpPr>
        <p:spPr/>
        <p:txBody>
          <a:bodyPr/>
          <a:lstStyle/>
          <a:p>
            <a:fld id="{9819AC5B-5C28-4682-8A2A-3D2C4E3BE131}" type="datetimeFigureOut">
              <a:rPr lang="en-US" smtClean="0"/>
              <a:t>6/8/2018</a:t>
            </a:fld>
            <a:endParaRPr lang="en-US"/>
          </a:p>
        </p:txBody>
      </p:sp>
      <p:sp>
        <p:nvSpPr>
          <p:cNvPr id="5" name="Footer Placeholder 4">
            <a:extLst>
              <a:ext uri="{FF2B5EF4-FFF2-40B4-BE49-F238E27FC236}">
                <a16:creationId xmlns:a16="http://schemas.microsoft.com/office/drawing/2014/main" id="{4417BBA3-B8B6-4A25-AF83-FB709461D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43CFB-1929-4754-B268-3555A50DAA2D}"/>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969892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001F49-B134-4342-9FF1-EF02272FC07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39485626-BCD4-40C8-ACC0-4F2EAD07F633}"/>
              </a:ext>
            </a:extLst>
          </p:cNvPr>
          <p:cNvSpPr>
            <a:spLocks noGrp="1"/>
          </p:cNvSpPr>
          <p:nvPr>
            <p:ph type="title"/>
          </p:nvPr>
        </p:nvSpPr>
        <p:spPr>
          <a:xfrm>
            <a:off x="0" y="-7964"/>
            <a:ext cx="12192000" cy="701731"/>
          </a:xfrm>
          <a:gradFill>
            <a:gsLst>
              <a:gs pos="13000">
                <a:srgbClr val="E87511">
                  <a:lumMod val="88000"/>
                  <a:lumOff val="12000"/>
                </a:srgbClr>
              </a:gs>
              <a:gs pos="0">
                <a:schemeClr val="tx1"/>
              </a:gs>
            </a:gsLst>
            <a:lin ang="16200000" scaled="1"/>
          </a:gradFill>
        </p:spPr>
        <p:txBody>
          <a:bodyPr>
            <a:normAutofit/>
          </a:bodyPr>
          <a:lstStyle>
            <a:lvl1pPr algn="ctr">
              <a:defRPr>
                <a:latin typeface="Times New Roman" panose="02020603050405020304" pitchFamily="18" charset="0"/>
                <a:cs typeface="Times New Roman" panose="02020603050405020304" pitchFamily="18" charset="0"/>
              </a:defRPr>
            </a:lvl1pPr>
          </a:lstStyle>
          <a:p>
            <a:r>
              <a:rPr lang="en-US" dirty="0"/>
              <a:t>Click to edit Master title style</a:t>
            </a:r>
          </a:p>
        </p:txBody>
      </p:sp>
      <p:pic>
        <p:nvPicPr>
          <p:cNvPr id="11" name="Picture 10">
            <a:extLst>
              <a:ext uri="{FF2B5EF4-FFF2-40B4-BE49-F238E27FC236}">
                <a16:creationId xmlns:a16="http://schemas.microsoft.com/office/drawing/2014/main" id="{CB409174-ED37-4FDE-8146-32E7F67852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8998" y="6462504"/>
            <a:ext cx="3354003" cy="289283"/>
          </a:xfrm>
          <a:prstGeom prst="rect">
            <a:avLst/>
          </a:prstGeom>
        </p:spPr>
      </p:pic>
    </p:spTree>
    <p:extLst>
      <p:ext uri="{BB962C8B-B14F-4D97-AF65-F5344CB8AC3E}">
        <p14:creationId xmlns:p14="http://schemas.microsoft.com/office/powerpoint/2010/main" val="359429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2E4E-AE09-4317-80EB-20F9CB689F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068F1E-82B0-40E4-B154-B341544F7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3DCA79-F51E-4A54-B580-845A4D6EC7BE}"/>
              </a:ext>
            </a:extLst>
          </p:cNvPr>
          <p:cNvSpPr>
            <a:spLocks noGrp="1"/>
          </p:cNvSpPr>
          <p:nvPr>
            <p:ph type="dt" sz="half" idx="10"/>
          </p:nvPr>
        </p:nvSpPr>
        <p:spPr/>
        <p:txBody>
          <a:bodyPr/>
          <a:lstStyle/>
          <a:p>
            <a:fld id="{9819AC5B-5C28-4682-8A2A-3D2C4E3BE131}" type="datetimeFigureOut">
              <a:rPr lang="en-US" smtClean="0"/>
              <a:t>6/8/2018</a:t>
            </a:fld>
            <a:endParaRPr lang="en-US"/>
          </a:p>
        </p:txBody>
      </p:sp>
      <p:sp>
        <p:nvSpPr>
          <p:cNvPr id="5" name="Footer Placeholder 4">
            <a:extLst>
              <a:ext uri="{FF2B5EF4-FFF2-40B4-BE49-F238E27FC236}">
                <a16:creationId xmlns:a16="http://schemas.microsoft.com/office/drawing/2014/main" id="{BB46F807-20C0-45CA-BE94-2848A3FA4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8CC04-829C-4030-93CC-9D222319576E}"/>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945605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CA79-03E0-49E7-8D49-F8A2CE9DD7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EC787F-07DF-4961-B9FE-E8ECF99E639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1106B7-FC8D-4E8E-AC38-4540BCDA35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9351D6-D2E7-462A-8A16-4F26B8FC4902}"/>
              </a:ext>
            </a:extLst>
          </p:cNvPr>
          <p:cNvSpPr>
            <a:spLocks noGrp="1"/>
          </p:cNvSpPr>
          <p:nvPr>
            <p:ph type="dt" sz="half" idx="10"/>
          </p:nvPr>
        </p:nvSpPr>
        <p:spPr/>
        <p:txBody>
          <a:bodyPr/>
          <a:lstStyle/>
          <a:p>
            <a:fld id="{9819AC5B-5C28-4682-8A2A-3D2C4E3BE131}" type="datetimeFigureOut">
              <a:rPr lang="en-US" smtClean="0"/>
              <a:t>6/8/2018</a:t>
            </a:fld>
            <a:endParaRPr lang="en-US"/>
          </a:p>
        </p:txBody>
      </p:sp>
      <p:sp>
        <p:nvSpPr>
          <p:cNvPr id="6" name="Footer Placeholder 5">
            <a:extLst>
              <a:ext uri="{FF2B5EF4-FFF2-40B4-BE49-F238E27FC236}">
                <a16:creationId xmlns:a16="http://schemas.microsoft.com/office/drawing/2014/main" id="{753E108D-2B4D-49CF-9AD1-AA7D63D0C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351529-0F65-4179-AF72-AB8DA126BF9D}"/>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170603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FA48-2953-47E4-96FB-05C83B009B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D4A5E4-C878-4588-8255-0C7976A31F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1E59C06-5B02-4902-9516-EF62576B58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017CCB-40AE-4B1B-8FE3-623CDCC5A7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AA6424A-1A7F-41F9-ACA5-8A35FE9C3F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81F48E-FA1C-43BE-B4D1-1F3191D62A10}"/>
              </a:ext>
            </a:extLst>
          </p:cNvPr>
          <p:cNvSpPr>
            <a:spLocks noGrp="1"/>
          </p:cNvSpPr>
          <p:nvPr>
            <p:ph type="dt" sz="half" idx="10"/>
          </p:nvPr>
        </p:nvSpPr>
        <p:spPr/>
        <p:txBody>
          <a:bodyPr/>
          <a:lstStyle/>
          <a:p>
            <a:fld id="{9819AC5B-5C28-4682-8A2A-3D2C4E3BE131}" type="datetimeFigureOut">
              <a:rPr lang="en-US" smtClean="0"/>
              <a:t>6/8/2018</a:t>
            </a:fld>
            <a:endParaRPr lang="en-US"/>
          </a:p>
        </p:txBody>
      </p:sp>
      <p:sp>
        <p:nvSpPr>
          <p:cNvPr id="8" name="Footer Placeholder 7">
            <a:extLst>
              <a:ext uri="{FF2B5EF4-FFF2-40B4-BE49-F238E27FC236}">
                <a16:creationId xmlns:a16="http://schemas.microsoft.com/office/drawing/2014/main" id="{F83E981E-5F16-4478-8E07-8052C20D25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A28E4B-73C3-4929-8F36-52B9450D6531}"/>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15008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6835-6B61-47DB-A46E-D95FA2364F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94EC7E-AFC9-4E70-BD8F-69EE31725B55}"/>
              </a:ext>
            </a:extLst>
          </p:cNvPr>
          <p:cNvSpPr>
            <a:spLocks noGrp="1"/>
          </p:cNvSpPr>
          <p:nvPr>
            <p:ph type="dt" sz="half" idx="10"/>
          </p:nvPr>
        </p:nvSpPr>
        <p:spPr/>
        <p:txBody>
          <a:bodyPr/>
          <a:lstStyle/>
          <a:p>
            <a:fld id="{9819AC5B-5C28-4682-8A2A-3D2C4E3BE131}" type="datetimeFigureOut">
              <a:rPr lang="en-US" smtClean="0"/>
              <a:t>6/8/2018</a:t>
            </a:fld>
            <a:endParaRPr lang="en-US"/>
          </a:p>
        </p:txBody>
      </p:sp>
      <p:sp>
        <p:nvSpPr>
          <p:cNvPr id="4" name="Footer Placeholder 3">
            <a:extLst>
              <a:ext uri="{FF2B5EF4-FFF2-40B4-BE49-F238E27FC236}">
                <a16:creationId xmlns:a16="http://schemas.microsoft.com/office/drawing/2014/main" id="{89B5145C-BC23-4DC4-84AF-F8AA3B03CA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B809CA-530E-49D3-AF55-E9823C9BECFD}"/>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693375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AA3E73-4C79-4236-ACBE-1B7B75D26972}"/>
              </a:ext>
            </a:extLst>
          </p:cNvPr>
          <p:cNvSpPr>
            <a:spLocks noGrp="1"/>
          </p:cNvSpPr>
          <p:nvPr>
            <p:ph type="dt" sz="half" idx="10"/>
          </p:nvPr>
        </p:nvSpPr>
        <p:spPr/>
        <p:txBody>
          <a:bodyPr/>
          <a:lstStyle/>
          <a:p>
            <a:fld id="{9819AC5B-5C28-4682-8A2A-3D2C4E3BE131}" type="datetimeFigureOut">
              <a:rPr lang="en-US" smtClean="0"/>
              <a:t>6/8/2018</a:t>
            </a:fld>
            <a:endParaRPr lang="en-US"/>
          </a:p>
        </p:txBody>
      </p:sp>
      <p:sp>
        <p:nvSpPr>
          <p:cNvPr id="3" name="Footer Placeholder 2">
            <a:extLst>
              <a:ext uri="{FF2B5EF4-FFF2-40B4-BE49-F238E27FC236}">
                <a16:creationId xmlns:a16="http://schemas.microsoft.com/office/drawing/2014/main" id="{F1D7951A-56A9-48BE-A744-137A8E3AFB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4936C7-D482-4ADF-84FB-87A321A3C3CE}"/>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39283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B01F-6F72-487A-8A83-3F69FBF4FE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1A1E6A-1D5A-4569-91D3-E822C7D024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9E3C60-8196-4081-B944-7FD51D5A8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9108A8-6A10-4DE6-8ED7-DE9444E57915}"/>
              </a:ext>
            </a:extLst>
          </p:cNvPr>
          <p:cNvSpPr>
            <a:spLocks noGrp="1"/>
          </p:cNvSpPr>
          <p:nvPr>
            <p:ph type="dt" sz="half" idx="10"/>
          </p:nvPr>
        </p:nvSpPr>
        <p:spPr/>
        <p:txBody>
          <a:bodyPr/>
          <a:lstStyle/>
          <a:p>
            <a:fld id="{9819AC5B-5C28-4682-8A2A-3D2C4E3BE131}" type="datetimeFigureOut">
              <a:rPr lang="en-US" smtClean="0"/>
              <a:t>6/8/2018</a:t>
            </a:fld>
            <a:endParaRPr lang="en-US"/>
          </a:p>
        </p:txBody>
      </p:sp>
      <p:sp>
        <p:nvSpPr>
          <p:cNvPr id="6" name="Footer Placeholder 5">
            <a:extLst>
              <a:ext uri="{FF2B5EF4-FFF2-40B4-BE49-F238E27FC236}">
                <a16:creationId xmlns:a16="http://schemas.microsoft.com/office/drawing/2014/main" id="{69B4F980-8C24-4041-A033-729A9CAED2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4EFFB9-79CA-4CF4-9C82-BCEDBE3794F3}"/>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3444407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7296-8ACF-4833-AD37-BD6FC3FE7B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43E0C6-0963-4CD2-A67A-885C64EA1C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AB8231-233C-431A-A79E-C8035B81E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B13966-BC88-4883-BF0C-911E985C0F90}"/>
              </a:ext>
            </a:extLst>
          </p:cNvPr>
          <p:cNvSpPr>
            <a:spLocks noGrp="1"/>
          </p:cNvSpPr>
          <p:nvPr>
            <p:ph type="dt" sz="half" idx="10"/>
          </p:nvPr>
        </p:nvSpPr>
        <p:spPr/>
        <p:txBody>
          <a:bodyPr/>
          <a:lstStyle/>
          <a:p>
            <a:fld id="{9819AC5B-5C28-4682-8A2A-3D2C4E3BE131}" type="datetimeFigureOut">
              <a:rPr lang="en-US" smtClean="0"/>
              <a:t>6/8/2018</a:t>
            </a:fld>
            <a:endParaRPr lang="en-US"/>
          </a:p>
        </p:txBody>
      </p:sp>
      <p:sp>
        <p:nvSpPr>
          <p:cNvPr id="6" name="Footer Placeholder 5">
            <a:extLst>
              <a:ext uri="{FF2B5EF4-FFF2-40B4-BE49-F238E27FC236}">
                <a16:creationId xmlns:a16="http://schemas.microsoft.com/office/drawing/2014/main" id="{E790CFFF-2631-4FAF-A15A-2174DD9EDD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63E6D-10CC-4ABA-9FC8-8BAAAC1BBE04}"/>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1109172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13B50F-C6BC-49EB-9F53-7B6CF7FCE4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0CD193-4A58-46B9-844C-2D8DB7BF0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F0D62-83CE-47DE-8A17-A6F448406D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9AC5B-5C28-4682-8A2A-3D2C4E3BE131}" type="datetimeFigureOut">
              <a:rPr lang="en-US" smtClean="0"/>
              <a:t>6/8/2018</a:t>
            </a:fld>
            <a:endParaRPr lang="en-US"/>
          </a:p>
        </p:txBody>
      </p:sp>
      <p:sp>
        <p:nvSpPr>
          <p:cNvPr id="5" name="Footer Placeholder 4">
            <a:extLst>
              <a:ext uri="{FF2B5EF4-FFF2-40B4-BE49-F238E27FC236}">
                <a16:creationId xmlns:a16="http://schemas.microsoft.com/office/drawing/2014/main" id="{34240922-3A9C-4BF9-8DF4-D40F2EC2AF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A07316-B8D1-469A-B3F2-369B4832B7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A20BD0-4C4E-499D-A204-4A7EAFF8D880}" type="slidenum">
              <a:rPr lang="en-US" smtClean="0"/>
              <a:t>‹#›</a:t>
            </a:fld>
            <a:endParaRPr lang="en-US"/>
          </a:p>
        </p:txBody>
      </p:sp>
    </p:spTree>
    <p:extLst>
      <p:ext uri="{BB962C8B-B14F-4D97-AF65-F5344CB8AC3E}">
        <p14:creationId xmlns:p14="http://schemas.microsoft.com/office/powerpoint/2010/main" val="1177655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ineetb@Princeton.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37DD3-6DBD-4B96-9F98-974491556295}"/>
              </a:ext>
            </a:extLst>
          </p:cNvPr>
          <p:cNvSpPr>
            <a:spLocks noGrp="1"/>
          </p:cNvSpPr>
          <p:nvPr>
            <p:ph type="ctrTitle" idx="4294967295"/>
          </p:nvPr>
        </p:nvSpPr>
        <p:spPr>
          <a:xfrm>
            <a:off x="1521204" y="1029749"/>
            <a:ext cx="9144000" cy="1385945"/>
          </a:xfrm>
        </p:spPr>
        <p:txBody>
          <a:bodyPr/>
          <a:lstStyle/>
          <a:p>
            <a:pPr algn="ctr"/>
            <a:r>
              <a:rPr lang="en-US" dirty="0">
                <a:latin typeface="Times New Roman" panose="02020603050405020304" pitchFamily="18" charset="0"/>
                <a:cs typeface="Times New Roman" panose="02020603050405020304" pitchFamily="18" charset="0"/>
              </a:rPr>
              <a:t>Introduction to Programming with Python</a:t>
            </a:r>
          </a:p>
        </p:txBody>
      </p:sp>
      <p:sp>
        <p:nvSpPr>
          <p:cNvPr id="3" name="Subtitle 2">
            <a:extLst>
              <a:ext uri="{FF2B5EF4-FFF2-40B4-BE49-F238E27FC236}">
                <a16:creationId xmlns:a16="http://schemas.microsoft.com/office/drawing/2014/main" id="{D51375B3-CB61-48AA-AC12-FF838B4AFA9E}"/>
              </a:ext>
            </a:extLst>
          </p:cNvPr>
          <p:cNvSpPr>
            <a:spLocks noGrp="1"/>
          </p:cNvSpPr>
          <p:nvPr>
            <p:ph type="subTitle" idx="1"/>
          </p:nvPr>
        </p:nvSpPr>
        <p:spPr/>
        <p:txBody>
          <a:bodyPr>
            <a:normAutofit fontScale="77500" lnSpcReduction="20000"/>
          </a:bodyPr>
          <a:lstStyle/>
          <a:p>
            <a:r>
              <a:rPr lang="en-US" dirty="0"/>
              <a:t>Vineet Bansal</a:t>
            </a:r>
          </a:p>
          <a:p>
            <a:r>
              <a:rPr lang="en-US" dirty="0"/>
              <a:t>Research Software Engineer, Center for Statistics &amp; Machine Learning</a:t>
            </a:r>
          </a:p>
          <a:p>
            <a:endParaRPr lang="en-US" dirty="0"/>
          </a:p>
          <a:p>
            <a:r>
              <a:rPr lang="en-US" dirty="0">
                <a:hlinkClick r:id="rId2"/>
              </a:rPr>
              <a:t>vineetb@princeton.edu</a:t>
            </a:r>
            <a:endParaRPr lang="en-US" dirty="0"/>
          </a:p>
          <a:p>
            <a:r>
              <a:rPr lang="en-US" dirty="0"/>
              <a:t>June 12-28, 2018</a:t>
            </a:r>
          </a:p>
        </p:txBody>
      </p:sp>
    </p:spTree>
    <p:extLst>
      <p:ext uri="{BB962C8B-B14F-4D97-AF65-F5344CB8AC3E}">
        <p14:creationId xmlns:p14="http://schemas.microsoft.com/office/powerpoint/2010/main" val="1594658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Slicing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52386"/>
          </a:xfrm>
        </p:spPr>
        <p:txBody>
          <a:bodyPr>
            <a:normAutofit/>
          </a:bodyPr>
          <a:lstStyle/>
          <a:p>
            <a:pPr marL="0" indent="0">
              <a:buNone/>
            </a:pPr>
            <a:r>
              <a:rPr lang="en-US" altLang="en-US" sz="2300" dirty="0">
                <a:ea typeface="ＭＳ Ｐゴシック" panose="020B0600070205080204" pitchFamily="34" charset="-128"/>
                <a:cs typeface="Courier New" panose="02070309020205020404" pitchFamily="49" charset="0"/>
              </a:rPr>
              <a:t>Why is slicing interesting/useful?</a:t>
            </a:r>
          </a:p>
          <a:p>
            <a:pPr marL="0" indent="0">
              <a:buNone/>
            </a:pPr>
            <a:endParaRPr lang="en-US" altLang="en-US" sz="2300" dirty="0">
              <a:ea typeface="ＭＳ Ｐゴシック" panose="020B0600070205080204" pitchFamily="34" charset="-128"/>
              <a:cs typeface="Courier New" panose="02070309020205020404" pitchFamily="49" charset="0"/>
            </a:endParaRPr>
          </a:p>
          <a:p>
            <a:pPr marL="0" indent="0">
              <a:buNone/>
            </a:pPr>
            <a:r>
              <a:rPr lang="en-US" altLang="en-US" sz="2300" dirty="0">
                <a:ea typeface="ＭＳ Ｐゴシック" panose="020B0600070205080204" pitchFamily="34" charset="-128"/>
                <a:cs typeface="Courier New" panose="02070309020205020404" pitchFamily="49" charset="0"/>
              </a:rPr>
              <a:t>Slicing is a core concept in Python.</a:t>
            </a:r>
          </a:p>
          <a:p>
            <a:pPr marL="0" indent="0">
              <a:buNone/>
            </a:pPr>
            <a:r>
              <a:rPr lang="en-US" altLang="en-US" sz="2300" dirty="0">
                <a:ea typeface="ＭＳ Ｐゴシック" panose="020B0600070205080204" pitchFamily="34" charset="-128"/>
                <a:cs typeface="Courier New" panose="02070309020205020404" pitchFamily="49" charset="0"/>
              </a:rPr>
              <a:t>Used frequently when you start to slice </a:t>
            </a:r>
            <a:r>
              <a:rPr lang="en-US" altLang="en-US" sz="2300" dirty="0" err="1">
                <a:ea typeface="ＭＳ Ｐゴシック" panose="020B0600070205080204" pitchFamily="34" charset="-128"/>
                <a:cs typeface="Courier New" panose="02070309020205020404" pitchFamily="49" charset="0"/>
              </a:rPr>
              <a:t>numpy</a:t>
            </a:r>
            <a:r>
              <a:rPr lang="en-US" altLang="en-US" sz="2300" dirty="0">
                <a:ea typeface="ＭＳ Ｐゴシック" panose="020B0600070205080204" pitchFamily="34" charset="-128"/>
                <a:cs typeface="Courier New" panose="02070309020205020404" pitchFamily="49" charset="0"/>
              </a:rPr>
              <a:t> arrays or pandas </a:t>
            </a:r>
            <a:r>
              <a:rPr lang="en-US" altLang="en-US" sz="2300" dirty="0" err="1">
                <a:ea typeface="ＭＳ Ｐゴシック" panose="020B0600070205080204" pitchFamily="34" charset="-128"/>
                <a:cs typeface="Courier New" panose="02070309020205020404" pitchFamily="49" charset="0"/>
              </a:rPr>
              <a:t>Dataframes</a:t>
            </a:r>
            <a:r>
              <a:rPr lang="en-US" altLang="en-US" sz="2300" dirty="0">
                <a:ea typeface="ＭＳ Ｐゴシック" panose="020B0600070205080204" pitchFamily="34" charset="-128"/>
                <a:cs typeface="Courier New" panose="02070309020205020404" pitchFamily="49" charset="0"/>
              </a:rPr>
              <a:t>!</a:t>
            </a:r>
          </a:p>
          <a:p>
            <a:pPr marL="0" indent="0">
              <a:buNone/>
            </a:pPr>
            <a:endParaRPr lang="en-US" altLang="en-US" sz="2300" dirty="0">
              <a:ea typeface="ＭＳ Ｐゴシック" panose="020B0600070205080204" pitchFamily="34" charset="-128"/>
              <a:cs typeface="Courier New" panose="02070309020205020404" pitchFamily="49" charset="0"/>
            </a:endParaRPr>
          </a:p>
          <a:p>
            <a:pPr marL="0" indent="0">
              <a:buNone/>
            </a:pPr>
            <a:r>
              <a:rPr lang="en-US" altLang="en-US" sz="2300" dirty="0">
                <a:ea typeface="ＭＳ Ｐゴシック" panose="020B0600070205080204" pitchFamily="34" charset="-128"/>
                <a:cs typeface="Courier New" panose="02070309020205020404" pitchFamily="49" charset="0"/>
              </a:rPr>
              <a:t>Exercises 2.1, 2.2</a:t>
            </a:r>
          </a:p>
        </p:txBody>
      </p:sp>
    </p:spTree>
    <p:extLst>
      <p:ext uri="{BB962C8B-B14F-4D97-AF65-F5344CB8AC3E}">
        <p14:creationId xmlns:p14="http://schemas.microsoft.com/office/powerpoint/2010/main" val="3800816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Strings are immutable too</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4097002"/>
          </a:xfrm>
        </p:spPr>
        <p:txBody>
          <a:bodyPr>
            <a:normAutofit/>
          </a:bodyPr>
          <a:lstStyle/>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&gt;&gt;&gt; s = ‘Alecto </a:t>
            </a:r>
            <a:r>
              <a:rPr lang="en-US" altLang="en-US" sz="1300" dirty="0" err="1">
                <a:solidFill>
                  <a:schemeClr val="accent2"/>
                </a:solidFill>
                <a:latin typeface="Lucida Sans Typewriter" panose="020B0509030504030204" pitchFamily="49" charset="0"/>
                <a:ea typeface="ＭＳ Ｐゴシック" panose="020B0600070205080204" pitchFamily="34" charset="-128"/>
              </a:rPr>
              <a:t>Carrow</a:t>
            </a:r>
            <a:r>
              <a:rPr lang="en-US" altLang="en-US" sz="1300" dirty="0">
                <a:solidFill>
                  <a:schemeClr val="accent2"/>
                </a:solidFill>
                <a:latin typeface="Lucida Sans Typewriter" panose="020B0509030504030204" pitchFamily="49" charset="0"/>
                <a:ea typeface="ＭＳ Ｐゴシック" panose="020B0600070205080204" pitchFamily="34" charset="-128"/>
              </a:rPr>
              <a:t>’</a:t>
            </a: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&gt;&gt;&gt; s[0:6] = ‘</a:t>
            </a:r>
            <a:r>
              <a:rPr lang="en-US" altLang="en-US" sz="1300" dirty="0" err="1">
                <a:solidFill>
                  <a:schemeClr val="accent2"/>
                </a:solidFill>
                <a:latin typeface="Lucida Sans Typewriter" panose="020B0509030504030204" pitchFamily="49" charset="0"/>
                <a:ea typeface="ＭＳ Ｐゴシック" panose="020B0600070205080204" pitchFamily="34" charset="-128"/>
              </a:rPr>
              <a:t>Amycus</a:t>
            </a:r>
            <a:r>
              <a:rPr lang="en-US" altLang="en-US" sz="1300" dirty="0">
                <a:solidFill>
                  <a:schemeClr val="accent2"/>
                </a:solidFill>
                <a:latin typeface="Lucida Sans Typewriter" panose="020B0509030504030204" pitchFamily="49" charset="0"/>
                <a:ea typeface="ＭＳ Ｐゴシック" panose="020B0600070205080204" pitchFamily="34" charset="-128"/>
              </a:rPr>
              <a:t>’</a:t>
            </a: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Traceback (most recent call last):</a:t>
            </a: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  File "&lt;stdin&gt;", line 1, in &lt;module&gt;</a:t>
            </a:r>
          </a:p>
          <a:p>
            <a:pPr marL="0" indent="0">
              <a:lnSpc>
                <a:spcPct val="80000"/>
              </a:lnSpc>
              <a:buNone/>
            </a:pPr>
            <a:r>
              <a:rPr lang="en-US" altLang="en-US" sz="1300" dirty="0" err="1">
                <a:solidFill>
                  <a:schemeClr val="accent2"/>
                </a:solidFill>
                <a:latin typeface="Lucida Sans Typewriter" panose="020B0509030504030204" pitchFamily="49" charset="0"/>
                <a:ea typeface="ＭＳ Ｐゴシック" panose="020B0600070205080204" pitchFamily="34" charset="-128"/>
              </a:rPr>
              <a:t>TypeError</a:t>
            </a:r>
            <a:r>
              <a:rPr lang="en-US" altLang="en-US" sz="1300" dirty="0">
                <a:solidFill>
                  <a:schemeClr val="accent2"/>
                </a:solidFill>
                <a:latin typeface="Lucida Sans Typewriter" panose="020B0509030504030204" pitchFamily="49" charset="0"/>
                <a:ea typeface="ＭＳ Ｐゴシック" panose="020B0600070205080204" pitchFamily="34" charset="-128"/>
              </a:rPr>
              <a:t>: 'str' object does not support item assignment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2500" dirty="0">
                <a:ea typeface="ＭＳ Ｐゴシック" panose="020B0600070205080204" pitchFamily="34" charset="-128"/>
                <a:cs typeface="Courier New" panose="02070309020205020404" pitchFamily="49" charset="0"/>
              </a:rPr>
              <a:t>But we can create new strings of course:</a:t>
            </a:r>
          </a:p>
          <a:p>
            <a:pPr marL="0" indent="0">
              <a:lnSpc>
                <a:spcPct val="70000"/>
              </a:lnSpc>
              <a:buNone/>
            </a:pPr>
            <a:r>
              <a:rPr lang="en-US" altLang="en-US" sz="1200" dirty="0">
                <a:solidFill>
                  <a:schemeClr val="accent2"/>
                </a:solidFill>
                <a:latin typeface="Lucida Sans Typewriter" panose="020B0509030504030204" pitchFamily="49" charset="0"/>
                <a:ea typeface="ＭＳ Ｐゴシック" panose="020B0600070205080204" pitchFamily="34" charset="-128"/>
              </a:rPr>
              <a:t>&gt;&gt;&gt; s = ‘</a:t>
            </a:r>
            <a:r>
              <a:rPr lang="en-US" altLang="en-US" sz="1200" dirty="0" err="1">
                <a:solidFill>
                  <a:schemeClr val="accent2"/>
                </a:solidFill>
                <a:latin typeface="Lucida Sans Typewriter" panose="020B0509030504030204" pitchFamily="49" charset="0"/>
                <a:ea typeface="ＭＳ Ｐゴシック" panose="020B0600070205080204" pitchFamily="34" charset="-128"/>
              </a:rPr>
              <a:t>Amycus</a:t>
            </a:r>
            <a:r>
              <a:rPr lang="en-US" altLang="en-US" sz="1200" dirty="0">
                <a:solidFill>
                  <a:schemeClr val="accent2"/>
                </a:solidFill>
                <a:latin typeface="Lucida Sans Typewriter" panose="020B0509030504030204" pitchFamily="49" charset="0"/>
                <a:ea typeface="ＭＳ Ｐゴシック" panose="020B0600070205080204" pitchFamily="34" charset="-128"/>
              </a:rPr>
              <a:t>’ + s[6:]</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2500" dirty="0">
                <a:ea typeface="ＭＳ Ｐゴシック" panose="020B0600070205080204" pitchFamily="34" charset="-128"/>
                <a:cs typeface="Courier New" panose="02070309020205020404" pitchFamily="49" charset="0"/>
              </a:rPr>
              <a:t>Notice how the id of s changes!</a:t>
            </a:r>
          </a:p>
        </p:txBody>
      </p:sp>
    </p:spTree>
    <p:extLst>
      <p:ext uri="{BB962C8B-B14F-4D97-AF65-F5344CB8AC3E}">
        <p14:creationId xmlns:p14="http://schemas.microsoft.com/office/powerpoint/2010/main" val="3010718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Common String methods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fontScale="25000" lnSpcReduction="20000"/>
          </a:bodyPr>
          <a:lstStyle/>
          <a:p>
            <a:pPr marL="0" indent="0">
              <a:lnSpc>
                <a:spcPct val="100000"/>
              </a:lnSpc>
              <a:buNone/>
            </a:pPr>
            <a:r>
              <a:rPr lang="en-US" altLang="en-US" sz="5200" b="1" dirty="0" err="1">
                <a:solidFill>
                  <a:schemeClr val="accent2"/>
                </a:solidFill>
                <a:latin typeface="Lucida Sans Typewriter" panose="020B0509030504030204" pitchFamily="49" charset="0"/>
                <a:ea typeface="ＭＳ Ｐゴシック" panose="020B0600070205080204" pitchFamily="34" charset="-128"/>
              </a:rPr>
              <a:t>startswith</a:t>
            </a:r>
            <a:r>
              <a:rPr lang="en-US" altLang="en-US" sz="5200" dirty="0">
                <a:solidFill>
                  <a:schemeClr val="accent2"/>
                </a:solidFill>
                <a:latin typeface="Lucida Sans Typewriter" panose="020B0509030504030204" pitchFamily="49" charset="0"/>
                <a:ea typeface="ＭＳ Ｐゴシック" panose="020B0600070205080204" pitchFamily="34" charset="-128"/>
              </a:rPr>
              <a:t>, </a:t>
            </a:r>
            <a:r>
              <a:rPr lang="en-US" altLang="en-US" sz="5200" dirty="0" err="1">
                <a:solidFill>
                  <a:schemeClr val="accent2"/>
                </a:solidFill>
                <a:latin typeface="Lucida Sans Typewriter" panose="020B0509030504030204" pitchFamily="49" charset="0"/>
                <a:ea typeface="ＭＳ Ｐゴシック" panose="020B0600070205080204" pitchFamily="34" charset="-128"/>
              </a:rPr>
              <a:t>endswith</a:t>
            </a:r>
            <a:r>
              <a:rPr lang="en-US" altLang="en-US" sz="5200" dirty="0">
                <a:solidFill>
                  <a:schemeClr val="accent2"/>
                </a:solidFill>
                <a:latin typeface="Lucida Sans Typewriter" panose="020B0509030504030204" pitchFamily="49" charset="0"/>
                <a:ea typeface="ＭＳ Ｐゴシック" panose="020B0600070205080204" pitchFamily="34" charset="-128"/>
              </a:rPr>
              <a:t>, index, strip, </a:t>
            </a:r>
            <a:r>
              <a:rPr lang="en-US" altLang="en-US" sz="5200" dirty="0" err="1">
                <a:solidFill>
                  <a:schemeClr val="accent2"/>
                </a:solidFill>
                <a:latin typeface="Lucida Sans Typewriter" panose="020B0509030504030204" pitchFamily="49" charset="0"/>
                <a:ea typeface="ＭＳ Ｐゴシック" panose="020B0600070205080204" pitchFamily="34" charset="-128"/>
              </a:rPr>
              <a:t>lstrip</a:t>
            </a:r>
            <a:r>
              <a:rPr lang="en-US" altLang="en-US" sz="5200" dirty="0">
                <a:solidFill>
                  <a:schemeClr val="accent2"/>
                </a:solidFill>
                <a:latin typeface="Lucida Sans Typewriter" panose="020B0509030504030204" pitchFamily="49" charset="0"/>
                <a:ea typeface="ＭＳ Ｐゴシック" panose="020B0600070205080204" pitchFamily="34" charset="-128"/>
              </a:rPr>
              <a:t>, </a:t>
            </a:r>
            <a:r>
              <a:rPr lang="en-US" altLang="en-US" sz="5200" dirty="0" err="1">
                <a:solidFill>
                  <a:schemeClr val="accent2"/>
                </a:solidFill>
                <a:latin typeface="Lucida Sans Typewriter" panose="020B0509030504030204" pitchFamily="49" charset="0"/>
                <a:ea typeface="ＭＳ Ｐゴシック" panose="020B0600070205080204" pitchFamily="34" charset="-128"/>
              </a:rPr>
              <a:t>rstrip</a:t>
            </a:r>
            <a:r>
              <a:rPr lang="en-US" altLang="en-US" sz="5200" dirty="0">
                <a:solidFill>
                  <a:schemeClr val="accent2"/>
                </a:solidFill>
                <a:latin typeface="Lucida Sans Typewriter" panose="020B0509030504030204" pitchFamily="49" charset="0"/>
                <a:ea typeface="ＭＳ Ｐゴシック" panose="020B0600070205080204" pitchFamily="34" charset="-128"/>
              </a:rPr>
              <a:t>, upper, </a:t>
            </a:r>
            <a:r>
              <a:rPr lang="en-US" altLang="en-US" sz="5200" b="1" dirty="0">
                <a:solidFill>
                  <a:schemeClr val="accent2"/>
                </a:solidFill>
                <a:latin typeface="Lucida Sans Typewriter" panose="020B0509030504030204" pitchFamily="49" charset="0"/>
                <a:ea typeface="ＭＳ Ｐゴシック" panose="020B0600070205080204" pitchFamily="34" charset="-128"/>
              </a:rPr>
              <a:t>lower</a:t>
            </a:r>
            <a:r>
              <a:rPr lang="en-US" altLang="en-US" sz="5200" dirty="0">
                <a:solidFill>
                  <a:schemeClr val="accent2"/>
                </a:solidFill>
                <a:latin typeface="Lucida Sans Typewriter" panose="020B0509030504030204" pitchFamily="49" charset="0"/>
                <a:ea typeface="ＭＳ Ｐゴシック" panose="020B0600070205080204" pitchFamily="34" charset="-128"/>
              </a:rPr>
              <a:t>, title, split</a:t>
            </a:r>
          </a:p>
          <a:p>
            <a:pPr marL="0" indent="0">
              <a:buFont typeface="Symbol" panose="05050102010706020507" pitchFamily="18" charset="2"/>
              <a:buNone/>
            </a:pPr>
            <a:endPar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9200" dirty="0">
                <a:ea typeface="ＭＳ Ｐゴシック" panose="020B0600070205080204" pitchFamily="34" charset="-128"/>
                <a:cs typeface="Courier New" panose="02070309020205020404" pitchFamily="49" charset="0"/>
              </a:rPr>
              <a:t>Notice that a new string is returned in case </a:t>
            </a:r>
            <a:r>
              <a:rPr lang="en-US" altLang="en-US" sz="9200" dirty="0" err="1">
                <a:ea typeface="ＭＳ Ｐゴシック" panose="020B0600070205080204" pitchFamily="34" charset="-128"/>
                <a:cs typeface="Courier New" panose="02070309020205020404" pitchFamily="49" charset="0"/>
              </a:rPr>
              <a:t>case</a:t>
            </a:r>
            <a:r>
              <a:rPr lang="en-US" altLang="en-US" sz="9200" dirty="0">
                <a:ea typeface="ＭＳ Ｐゴシック" panose="020B0600070205080204" pitchFamily="34" charset="-128"/>
                <a:cs typeface="Courier New" panose="02070309020205020404" pitchFamily="49" charset="0"/>
              </a:rPr>
              <a:t>. (Methods don’t modify the string ‘in-place’), a new string is returned (which we must save).</a:t>
            </a:r>
          </a:p>
          <a:p>
            <a:pPr marL="0" indent="0">
              <a:lnSpc>
                <a:spcPct val="120000"/>
              </a:lnSpc>
              <a:buNone/>
            </a:pPr>
            <a:endParaRPr lang="en-US" altLang="en-US" sz="9200" dirty="0">
              <a:ea typeface="ＭＳ Ｐゴシック" panose="020B0600070205080204" pitchFamily="34" charset="-128"/>
              <a:cs typeface="Courier New" panose="02070309020205020404" pitchFamily="49" charset="0"/>
            </a:endParaRPr>
          </a:p>
          <a:p>
            <a:pPr marL="0" indent="0">
              <a:lnSpc>
                <a:spcPct val="120000"/>
              </a:lnSpc>
              <a:buNone/>
            </a:pPr>
            <a:r>
              <a:rPr lang="en-US" altLang="en-US" sz="9200" dirty="0">
                <a:ea typeface="ＭＳ Ｐゴシック" panose="020B0600070205080204" pitchFamily="34" charset="-128"/>
                <a:cs typeface="Courier New" panose="02070309020205020404" pitchFamily="49" charset="0"/>
              </a:rPr>
              <a:t>This allows for method-chaining:</a:t>
            </a:r>
          </a:p>
          <a:p>
            <a:pPr marL="0" indent="0">
              <a:buFont typeface="Symbol" panose="05050102010706020507" pitchFamily="18" charset="2"/>
              <a:buNone/>
            </a:pP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5200" dirty="0">
                <a:solidFill>
                  <a:schemeClr val="accent2"/>
                </a:solidFill>
                <a:latin typeface="Lucida Sans Typewriter" panose="020B0509030504030204" pitchFamily="49" charset="0"/>
                <a:ea typeface="ＭＳ Ｐゴシック" panose="020B0600070205080204" pitchFamily="34" charset="-128"/>
              </a:rPr>
              <a:t>&gt;&gt;&gt; ' Hello World! '.strip().strip('!').lower().replace('hello’, 'goodbye’).title()</a:t>
            </a:r>
          </a:p>
          <a:p>
            <a:pPr marL="0" indent="0">
              <a:lnSpc>
                <a:spcPct val="100000"/>
              </a:lnSpc>
              <a:buNone/>
            </a:pPr>
            <a:r>
              <a:rPr lang="en-US" altLang="en-US" sz="5200" dirty="0">
                <a:solidFill>
                  <a:schemeClr val="accent2"/>
                </a:solidFill>
                <a:latin typeface="Lucida Sans Typewriter" panose="020B0509030504030204" pitchFamily="49" charset="0"/>
                <a:ea typeface="ＭＳ Ｐゴシック" panose="020B0600070205080204" pitchFamily="34" charset="-128"/>
              </a:rPr>
              <a:t>‘Goodbye World’</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9200" dirty="0">
                <a:ea typeface="ＭＳ Ｐゴシック" panose="020B0600070205080204" pitchFamily="34" charset="-128"/>
                <a:cs typeface="Courier New" panose="02070309020205020404" pitchFamily="49" charset="0"/>
              </a:rPr>
              <a:t>Exercise 2.3</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cxnSp>
        <p:nvCxnSpPr>
          <p:cNvPr id="7" name="Straight Arrow Connector 6">
            <a:extLst>
              <a:ext uri="{FF2B5EF4-FFF2-40B4-BE49-F238E27FC236}">
                <a16:creationId xmlns:a16="http://schemas.microsoft.com/office/drawing/2014/main" id="{192247B5-C7B5-4D8E-AC1C-57E68FD99E75}"/>
              </a:ext>
            </a:extLst>
          </p:cNvPr>
          <p:cNvCxnSpPr>
            <a:cxnSpLocks/>
          </p:cNvCxnSpPr>
          <p:nvPr/>
        </p:nvCxnSpPr>
        <p:spPr>
          <a:xfrm flipH="1" flipV="1">
            <a:off x="7004809" y="2274511"/>
            <a:ext cx="1132512" cy="418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8B3EB26-9933-43EB-BCA8-2A505E47BDA2}"/>
              </a:ext>
            </a:extLst>
          </p:cNvPr>
          <p:cNvCxnSpPr>
            <a:cxnSpLocks/>
          </p:cNvCxnSpPr>
          <p:nvPr/>
        </p:nvCxnSpPr>
        <p:spPr>
          <a:xfrm flipH="1" flipV="1">
            <a:off x="1779168" y="2314862"/>
            <a:ext cx="6358153" cy="478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8D591A-C300-40C8-8881-F863A71E3F90}"/>
              </a:ext>
            </a:extLst>
          </p:cNvPr>
          <p:cNvSpPr txBox="1"/>
          <p:nvPr/>
        </p:nvSpPr>
        <p:spPr>
          <a:xfrm>
            <a:off x="8231319" y="2562701"/>
            <a:ext cx="1659300" cy="461665"/>
          </a:xfrm>
          <a:prstGeom prst="rect">
            <a:avLst/>
          </a:prstGeom>
          <a:noFill/>
        </p:spPr>
        <p:txBody>
          <a:bodyPr wrap="none" rtlCol="0">
            <a:spAutoFit/>
          </a:bodyPr>
          <a:lstStyle/>
          <a:p>
            <a:r>
              <a:rPr lang="en-US" sz="2400" dirty="0"/>
              <a:t>Used often!</a:t>
            </a:r>
          </a:p>
        </p:txBody>
      </p:sp>
    </p:spTree>
    <p:extLst>
      <p:ext uri="{BB962C8B-B14F-4D97-AF65-F5344CB8AC3E}">
        <p14:creationId xmlns:p14="http://schemas.microsoft.com/office/powerpoint/2010/main" val="1279812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lnSpc>
                <a:spcPct val="100000"/>
              </a:lnSpc>
              <a:buNone/>
            </a:pPr>
            <a:r>
              <a:rPr lang="en-US" altLang="en-US" sz="2300" dirty="0">
                <a:ea typeface="ＭＳ Ｐゴシック" panose="020B0600070205080204" pitchFamily="34" charset="-128"/>
                <a:cs typeface="Courier New" panose="02070309020205020404" pitchFamily="49" charset="0"/>
              </a:rPr>
              <a:t>A collection of ordered stuff (Array)</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None/>
            </a:pPr>
            <a:r>
              <a:rPr lang="en-US" altLang="en-US" sz="1400" dirty="0">
                <a:solidFill>
                  <a:schemeClr val="accent2"/>
                </a:solidFill>
                <a:latin typeface="Lucida Sans Typewriter" panose="020B0509030504030204" pitchFamily="49" charset="0"/>
                <a:ea typeface="ＭＳ Ｐゴシック" panose="020B0600070205080204" pitchFamily="34" charset="-128"/>
              </a:rPr>
              <a:t>&gt;&gt;&gt; l = [1, ‘two’, 3.14, 4]</a:t>
            </a:r>
          </a:p>
          <a:p>
            <a:pPr marL="0" indent="0">
              <a:buNone/>
            </a:pPr>
            <a:r>
              <a:rPr lang="en-US" altLang="en-US" sz="1400" dirty="0">
                <a:solidFill>
                  <a:schemeClr val="accent2"/>
                </a:solidFill>
                <a:latin typeface="Lucida Sans Typewriter" panose="020B0509030504030204" pitchFamily="49" charset="0"/>
                <a:ea typeface="ＭＳ Ｐゴシック" panose="020B0600070205080204" pitchFamily="34" charset="-128"/>
              </a:rPr>
              <a:t>&gt;&gt;&gt; </a:t>
            </a:r>
            <a:r>
              <a:rPr lang="en-US" altLang="en-US" sz="1400" dirty="0" err="1">
                <a:solidFill>
                  <a:schemeClr val="accent2"/>
                </a:solidFill>
                <a:latin typeface="Lucida Sans Typewriter" panose="020B0509030504030204" pitchFamily="49" charset="0"/>
                <a:ea typeface="ＭＳ Ｐゴシック" panose="020B0600070205080204" pitchFamily="34" charset="-128"/>
              </a:rPr>
              <a:t>len</a:t>
            </a:r>
            <a:r>
              <a:rPr lang="en-US" altLang="en-US" sz="1400" dirty="0">
                <a:solidFill>
                  <a:schemeClr val="accent2"/>
                </a:solidFill>
                <a:latin typeface="Lucida Sans Typewriter" panose="020B0509030504030204" pitchFamily="49" charset="0"/>
                <a:ea typeface="ＭＳ Ｐゴシック" panose="020B0600070205080204" pitchFamily="34" charset="-128"/>
              </a:rPr>
              <a:t>(l)</a:t>
            </a:r>
          </a:p>
          <a:p>
            <a:pPr marL="0" indent="0">
              <a:buNone/>
            </a:pPr>
            <a:r>
              <a:rPr lang="en-US" altLang="en-US" sz="1400" dirty="0">
                <a:solidFill>
                  <a:schemeClr val="accent2"/>
                </a:solidFill>
                <a:latin typeface="Lucida Sans Typewriter" panose="020B0509030504030204" pitchFamily="49" charset="0"/>
                <a:ea typeface="ＭＳ Ｐゴシック" panose="020B0600070205080204" pitchFamily="34" charset="-128"/>
              </a:rPr>
              <a:t>4</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2300" dirty="0">
                <a:ea typeface="ＭＳ Ｐゴシック" panose="020B0600070205080204" pitchFamily="34" charset="-128"/>
                <a:cs typeface="Courier New" panose="02070309020205020404" pitchFamily="49" charset="0"/>
              </a:rPr>
              <a:t>Indexing/Slicing works the same way as with strings:</a:t>
            </a:r>
          </a:p>
          <a:p>
            <a:pPr marL="0" indent="0">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&gt;&gt; l[0:2]</a:t>
            </a:r>
          </a:p>
          <a:p>
            <a:pPr marL="0" indent="0">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[1, ‘two’]</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94572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518161"/>
          </a:xfrm>
        </p:spPr>
        <p:txBody>
          <a:bodyPr>
            <a:normAutofit fontScale="32500" lnSpcReduction="20000"/>
          </a:bodyPr>
          <a:lstStyle/>
          <a:p>
            <a:pPr marL="0" indent="0">
              <a:lnSpc>
                <a:spcPct val="120000"/>
              </a:lnSpc>
              <a:buNone/>
            </a:pPr>
            <a:r>
              <a:rPr lang="en-US" altLang="en-US" sz="7100" dirty="0">
                <a:ea typeface="ＭＳ Ｐゴシック" panose="020B0600070205080204" pitchFamily="34" charset="-128"/>
                <a:cs typeface="Courier New" panose="02070309020205020404" pitchFamily="49" charset="0"/>
              </a:rPr>
              <a:t>Test for membership (in keyword) :</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&gt;&gt;&gt; 1 in l</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True</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&gt;&gt;&gt; ‘three’ in l</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False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7100" dirty="0">
                <a:ea typeface="ＭＳ Ｐゴシック" panose="020B0600070205080204" pitchFamily="34" charset="-128"/>
                <a:cs typeface="Courier New" panose="02070309020205020404" pitchFamily="49" charset="0"/>
              </a:rPr>
              <a:t>in also works for strings:</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&gt;&gt;&gt; s = ‘Hello World’</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&gt;&gt;&gt; ‘h’ in s</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False</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&gt;&gt;&gt; ‘H’ in s</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True</a:t>
            </a:r>
          </a:p>
        </p:txBody>
      </p:sp>
    </p:spTree>
    <p:extLst>
      <p:ext uri="{BB962C8B-B14F-4D97-AF65-F5344CB8AC3E}">
        <p14:creationId xmlns:p14="http://schemas.microsoft.com/office/powerpoint/2010/main" val="3547969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lnSpc>
                <a:spcPct val="100000"/>
              </a:lnSpc>
              <a:buNone/>
            </a:pPr>
            <a:r>
              <a:rPr lang="en-US" altLang="en-US" sz="2300" dirty="0">
                <a:ea typeface="ＭＳ Ｐゴシック" panose="020B0600070205080204" pitchFamily="34" charset="-128"/>
                <a:cs typeface="Courier New" panose="02070309020205020404" pitchFamily="49" charset="0"/>
              </a:rPr>
              <a:t>Lists are mutable.</a:t>
            </a:r>
          </a:p>
          <a:p>
            <a:pPr marL="0" indent="0">
              <a:buFont typeface="Symbol" panose="05050102010706020507" pitchFamily="18" charset="2"/>
              <a:buNone/>
            </a:pPr>
            <a:endPar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&gt;&gt;&gt; l[2] = 3.0</a:t>
            </a: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&gt;&gt;&gt; l</a:t>
            </a: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[1, ‘two’, 3.0, 0]</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2300" dirty="0">
                <a:ea typeface="ＭＳ Ｐゴシック" panose="020B0600070205080204" pitchFamily="34" charset="-128"/>
                <a:cs typeface="Courier New" panose="02070309020205020404" pitchFamily="49" charset="0"/>
              </a:rPr>
              <a:t>Notice that the id of l does not change.</a:t>
            </a:r>
          </a:p>
        </p:txBody>
      </p:sp>
    </p:spTree>
    <p:extLst>
      <p:ext uri="{BB962C8B-B14F-4D97-AF65-F5344CB8AC3E}">
        <p14:creationId xmlns:p14="http://schemas.microsoft.com/office/powerpoint/2010/main" val="2765914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q1 = [1, 2, 3]</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q2 = q1</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q1[2] = ‘oops’</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q1</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[1, 2, ‘oops’</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q2</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[1, 2, ‘oops’]</a:t>
            </a:r>
          </a:p>
        </p:txBody>
      </p:sp>
      <p:pic>
        <p:nvPicPr>
          <p:cNvPr id="5" name="Picture 4">
            <a:extLst>
              <a:ext uri="{FF2B5EF4-FFF2-40B4-BE49-F238E27FC236}">
                <a16:creationId xmlns:a16="http://schemas.microsoft.com/office/drawing/2014/main" id="{40031E7A-F49D-4E02-8A99-C7E803A93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326" y="1959849"/>
            <a:ext cx="4544059" cy="4153480"/>
          </a:xfrm>
          <a:prstGeom prst="rect">
            <a:avLst/>
          </a:prstGeom>
        </p:spPr>
      </p:pic>
    </p:spTree>
    <p:extLst>
      <p:ext uri="{BB962C8B-B14F-4D97-AF65-F5344CB8AC3E}">
        <p14:creationId xmlns:p14="http://schemas.microsoft.com/office/powerpoint/2010/main" val="2377213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a = 3</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 = [1, 2, a]</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a = 4</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[1, 2, 3]</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a</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4</a:t>
            </a:r>
          </a:p>
        </p:txBody>
      </p:sp>
      <p:pic>
        <p:nvPicPr>
          <p:cNvPr id="6" name="Picture 5">
            <a:extLst>
              <a:ext uri="{FF2B5EF4-FFF2-40B4-BE49-F238E27FC236}">
                <a16:creationId xmlns:a16="http://schemas.microsoft.com/office/drawing/2014/main" id="{A112C8CD-EFDE-4673-BF35-9B86BF506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9372" y="1951460"/>
            <a:ext cx="4926416" cy="4040233"/>
          </a:xfrm>
          <a:prstGeom prst="rect">
            <a:avLst/>
          </a:prstGeom>
        </p:spPr>
      </p:pic>
    </p:spTree>
    <p:extLst>
      <p:ext uri="{BB962C8B-B14F-4D97-AF65-F5344CB8AC3E}">
        <p14:creationId xmlns:p14="http://schemas.microsoft.com/office/powerpoint/2010/main" val="2313711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a = 3</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 = [1, 2, a]</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q[2] = 4</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[1, 2, 4]</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a</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3</a:t>
            </a:r>
          </a:p>
        </p:txBody>
      </p:sp>
      <p:pic>
        <p:nvPicPr>
          <p:cNvPr id="5" name="Picture 4">
            <a:extLst>
              <a:ext uri="{FF2B5EF4-FFF2-40B4-BE49-F238E27FC236}">
                <a16:creationId xmlns:a16="http://schemas.microsoft.com/office/drawing/2014/main" id="{01F47270-9B5A-4EAB-A4BE-AB41E1A14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40887">
            <a:off x="5588470" y="1847064"/>
            <a:ext cx="4337954" cy="4499474"/>
          </a:xfrm>
          <a:prstGeom prst="rect">
            <a:avLst/>
          </a:prstGeom>
        </p:spPr>
      </p:pic>
    </p:spTree>
    <p:extLst>
      <p:ext uri="{BB962C8B-B14F-4D97-AF65-F5344CB8AC3E}">
        <p14:creationId xmlns:p14="http://schemas.microsoft.com/office/powerpoint/2010/main" val="1547883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Common List Methods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2016533"/>
          </a:xfrm>
        </p:spPr>
        <p:txBody>
          <a:bodyPr>
            <a:normAutofit/>
          </a:bodyPr>
          <a:lstStyle/>
          <a:p>
            <a:pPr marL="0" indent="0">
              <a:lnSpc>
                <a:spcPct val="80000"/>
              </a:lnSpc>
              <a:buNone/>
            </a:pPr>
            <a:r>
              <a:rPr lang="en-US" altLang="en-US" sz="2300" b="1" dirty="0">
                <a:solidFill>
                  <a:schemeClr val="accent2"/>
                </a:solidFill>
                <a:latin typeface="Lucida Sans Typewriter" panose="020B0509030504030204" pitchFamily="49" charset="0"/>
                <a:ea typeface="ＭＳ Ｐゴシック" panose="020B0600070205080204" pitchFamily="34" charset="-128"/>
              </a:rPr>
              <a:t>append</a:t>
            </a:r>
            <a:r>
              <a:rPr lang="en-US" altLang="en-US" sz="2300" dirty="0">
                <a:solidFill>
                  <a:schemeClr val="accent2"/>
                </a:solidFill>
                <a:latin typeface="Lucida Sans Typewriter" panose="020B0509030504030204" pitchFamily="49" charset="0"/>
                <a:ea typeface="ＭＳ Ｐゴシック" panose="020B0600070205080204" pitchFamily="34" charset="-128"/>
              </a:rPr>
              <a:t>, extend, index, insert, reverse, sort</a:t>
            </a:r>
          </a:p>
        </p:txBody>
      </p:sp>
      <p:cxnSp>
        <p:nvCxnSpPr>
          <p:cNvPr id="4" name="Straight Arrow Connector 3">
            <a:extLst>
              <a:ext uri="{FF2B5EF4-FFF2-40B4-BE49-F238E27FC236}">
                <a16:creationId xmlns:a16="http://schemas.microsoft.com/office/drawing/2014/main" id="{2B61E492-695D-4523-837F-FB88D4EBB589}"/>
              </a:ext>
            </a:extLst>
          </p:cNvPr>
          <p:cNvCxnSpPr>
            <a:cxnSpLocks/>
            <a:stCxn id="5" idx="1"/>
          </p:cNvCxnSpPr>
          <p:nvPr/>
        </p:nvCxnSpPr>
        <p:spPr>
          <a:xfrm flipH="1" flipV="1">
            <a:off x="1433818" y="2470986"/>
            <a:ext cx="2258198" cy="811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1B3428B-4E5F-4509-9501-D678C248933B}"/>
              </a:ext>
            </a:extLst>
          </p:cNvPr>
          <p:cNvSpPr txBox="1"/>
          <p:nvPr/>
        </p:nvSpPr>
        <p:spPr>
          <a:xfrm>
            <a:off x="3692016" y="3052005"/>
            <a:ext cx="1659300" cy="461665"/>
          </a:xfrm>
          <a:prstGeom prst="rect">
            <a:avLst/>
          </a:prstGeom>
          <a:noFill/>
        </p:spPr>
        <p:txBody>
          <a:bodyPr wrap="none" rtlCol="0">
            <a:spAutoFit/>
          </a:bodyPr>
          <a:lstStyle/>
          <a:p>
            <a:r>
              <a:rPr lang="en-US" sz="2400" dirty="0"/>
              <a:t>Used often!</a:t>
            </a:r>
          </a:p>
        </p:txBody>
      </p:sp>
      <p:cxnSp>
        <p:nvCxnSpPr>
          <p:cNvPr id="7" name="Straight Arrow Connector 6">
            <a:extLst>
              <a:ext uri="{FF2B5EF4-FFF2-40B4-BE49-F238E27FC236}">
                <a16:creationId xmlns:a16="http://schemas.microsoft.com/office/drawing/2014/main" id="{FCAB13AD-7D45-470F-A7B2-E5FEFCD88EDB}"/>
              </a:ext>
            </a:extLst>
          </p:cNvPr>
          <p:cNvCxnSpPr>
            <a:cxnSpLocks/>
            <a:stCxn id="8" idx="1"/>
          </p:cNvCxnSpPr>
          <p:nvPr/>
        </p:nvCxnSpPr>
        <p:spPr>
          <a:xfrm flipH="1" flipV="1">
            <a:off x="7155809" y="2414847"/>
            <a:ext cx="2287558" cy="81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1B4BF21-0F55-4BAF-A902-E93DF18D7F3A}"/>
              </a:ext>
            </a:extLst>
          </p:cNvPr>
          <p:cNvSpPr txBox="1"/>
          <p:nvPr/>
        </p:nvSpPr>
        <p:spPr>
          <a:xfrm>
            <a:off x="9443367" y="3001570"/>
            <a:ext cx="1914178" cy="461665"/>
          </a:xfrm>
          <a:prstGeom prst="rect">
            <a:avLst/>
          </a:prstGeom>
          <a:noFill/>
        </p:spPr>
        <p:txBody>
          <a:bodyPr wrap="none" rtlCol="0">
            <a:spAutoFit/>
          </a:bodyPr>
          <a:lstStyle/>
          <a:p>
            <a:r>
              <a:rPr lang="en-US" sz="2400" dirty="0"/>
              <a:t>Work in-place</a:t>
            </a:r>
          </a:p>
        </p:txBody>
      </p:sp>
      <p:cxnSp>
        <p:nvCxnSpPr>
          <p:cNvPr id="11" name="Straight Arrow Connector 10">
            <a:extLst>
              <a:ext uri="{FF2B5EF4-FFF2-40B4-BE49-F238E27FC236}">
                <a16:creationId xmlns:a16="http://schemas.microsoft.com/office/drawing/2014/main" id="{E6F63275-2A71-4C4A-8CED-071BC753C6FD}"/>
              </a:ext>
            </a:extLst>
          </p:cNvPr>
          <p:cNvCxnSpPr>
            <a:cxnSpLocks/>
          </p:cNvCxnSpPr>
          <p:nvPr/>
        </p:nvCxnSpPr>
        <p:spPr>
          <a:xfrm flipH="1" flipV="1">
            <a:off x="8551718" y="2414847"/>
            <a:ext cx="986565" cy="586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DEECA9E-B2DC-48EB-8088-963337C78B93}"/>
              </a:ext>
            </a:extLst>
          </p:cNvPr>
          <p:cNvCxnSpPr>
            <a:cxnSpLocks/>
          </p:cNvCxnSpPr>
          <p:nvPr/>
        </p:nvCxnSpPr>
        <p:spPr>
          <a:xfrm flipH="1" flipV="1">
            <a:off x="2109591" y="2414847"/>
            <a:ext cx="7194544" cy="81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B8CC27A-C66C-4301-B1BB-C36BE3F468AC}"/>
              </a:ext>
            </a:extLst>
          </p:cNvPr>
          <p:cNvCxnSpPr>
            <a:cxnSpLocks/>
          </p:cNvCxnSpPr>
          <p:nvPr/>
        </p:nvCxnSpPr>
        <p:spPr>
          <a:xfrm flipH="1" flipV="1">
            <a:off x="3419305" y="2394785"/>
            <a:ext cx="5837372" cy="752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1933556-D049-43F0-8E68-94FEA6E14123}"/>
              </a:ext>
            </a:extLst>
          </p:cNvPr>
          <p:cNvCxnSpPr>
            <a:cxnSpLocks/>
          </p:cNvCxnSpPr>
          <p:nvPr/>
        </p:nvCxnSpPr>
        <p:spPr>
          <a:xfrm flipH="1" flipV="1">
            <a:off x="6027089" y="2403042"/>
            <a:ext cx="2988056" cy="648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C79BBF7-E3F3-4D8C-A899-ED8326A46992}"/>
              </a:ext>
            </a:extLst>
          </p:cNvPr>
          <p:cNvSpPr txBox="1"/>
          <p:nvPr/>
        </p:nvSpPr>
        <p:spPr>
          <a:xfrm>
            <a:off x="981512" y="3993160"/>
            <a:ext cx="10242959" cy="2118529"/>
          </a:xfrm>
          <a:prstGeom prst="rect">
            <a:avLst/>
          </a:prstGeom>
          <a:noFill/>
        </p:spPr>
        <p:txBody>
          <a:bodyPr wrap="square" rtlCol="0">
            <a:spAutoFit/>
          </a:bodyPr>
          <a:lstStyle/>
          <a:p>
            <a:pPr>
              <a:spcBef>
                <a:spcPts val="1000"/>
              </a:spcBef>
            </a:pPr>
            <a:r>
              <a:rPr lang="en-US" sz="2300" dirty="0">
                <a:ea typeface="ＭＳ Ｐゴシック" panose="020B0600070205080204" pitchFamily="34" charset="-128"/>
                <a:cs typeface="Courier New" panose="02070309020205020404" pitchFamily="49" charset="0"/>
              </a:rPr>
              <a:t>How do we know which operations work in-place and which operations return a new string/list?</a:t>
            </a:r>
          </a:p>
          <a:p>
            <a:pPr>
              <a:spcBef>
                <a:spcPts val="1000"/>
              </a:spcBef>
            </a:pPr>
            <a:endParaRPr lang="en-US" sz="2300" dirty="0">
              <a:ea typeface="ＭＳ Ｐゴシック" panose="020B0600070205080204" pitchFamily="34" charset="-128"/>
              <a:cs typeface="Courier New" panose="02070309020205020404" pitchFamily="49" charset="0"/>
            </a:endParaRPr>
          </a:p>
          <a:p>
            <a:pPr>
              <a:spcBef>
                <a:spcPts val="1000"/>
              </a:spcBef>
            </a:pPr>
            <a:r>
              <a:rPr lang="en-US" sz="2300" dirty="0">
                <a:ea typeface="ＭＳ Ｐゴシック" panose="020B0600070205080204" pitchFamily="34" charset="-128"/>
                <a:cs typeface="Courier New" panose="02070309020205020404" pitchFamily="49" charset="0"/>
              </a:rPr>
              <a:t>In general, mutable objects can be modified in place, so Python does so. But it doesn’t have to, so just try it and see.</a:t>
            </a:r>
          </a:p>
        </p:txBody>
      </p:sp>
    </p:spTree>
    <p:extLst>
      <p:ext uri="{BB962C8B-B14F-4D97-AF65-F5344CB8AC3E}">
        <p14:creationId xmlns:p14="http://schemas.microsoft.com/office/powerpoint/2010/main" val="251450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200" y="2043739"/>
            <a:ext cx="10515600" cy="2981267"/>
          </a:xfrm>
        </p:spPr>
        <p:txBody>
          <a:bodyPr>
            <a:normAutofit fontScale="25000" lnSpcReduction="20000"/>
          </a:bodyPr>
          <a:lstStyle/>
          <a:p>
            <a:pPr marL="0" indent="0">
              <a:buFont typeface="Symbol" panose="05050102010706020507" pitchFamily="18" charset="2"/>
              <a:buNone/>
            </a:pPr>
            <a:r>
              <a:rPr lang="en-US" altLang="en-US" sz="7100" dirty="0">
                <a:latin typeface="Calibri (body)"/>
                <a:ea typeface="Cambria" panose="02040503050406030204" pitchFamily="18" charset="0"/>
                <a:cs typeface="Courier New" panose="02070309020205020404" pitchFamily="49" charset="0"/>
              </a:rPr>
              <a:t>Any real world program deals with readings things from files, and writing things to files and/or the screen. These are passed around as ‘strings’ (though we can convert strings to numbers if we want).</a:t>
            </a:r>
          </a:p>
          <a:p>
            <a:pPr marL="0" indent="0">
              <a:buFont typeface="Symbol" panose="05050102010706020507" pitchFamily="18" charset="2"/>
              <a:buNone/>
            </a:pPr>
            <a:endParaRPr lang="en-US" altLang="en-US" sz="7100" dirty="0">
              <a:latin typeface="Calibri (body)"/>
              <a:ea typeface="Cambria" panose="02040503050406030204" pitchFamily="18" charset="0"/>
              <a:cs typeface="Courier New" panose="02070309020205020404" pitchFamily="49" charset="0"/>
            </a:endParaRPr>
          </a:p>
          <a:p>
            <a:pPr marL="0" indent="0">
              <a:buFont typeface="Symbol" panose="05050102010706020507" pitchFamily="18" charset="2"/>
              <a:buNone/>
            </a:pPr>
            <a:r>
              <a:rPr lang="en-US" altLang="en-US" sz="7100" dirty="0">
                <a:latin typeface="Calibri (body)"/>
                <a:ea typeface="Cambria" panose="02040503050406030204" pitchFamily="18" charset="0"/>
                <a:cs typeface="Courier New" panose="02070309020205020404" pitchFamily="49" charset="0"/>
              </a:rPr>
              <a:t>Nothing surprising here:</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&gt;&gt;&gt; print(‘Hello World’)</a:t>
            </a:r>
          </a:p>
          <a:p>
            <a:pPr marL="0" indent="0">
              <a:buFont typeface="Symbol" panose="05050102010706020507" pitchFamily="18" charset="2"/>
              <a:buNone/>
            </a:pPr>
            <a:endParaRPr lang="en-US" altLang="en-US" sz="7100" dirty="0">
              <a:latin typeface="Calibri (body)"/>
              <a:ea typeface="Cambria" panose="02040503050406030204" pitchFamily="18" charset="0"/>
              <a:cs typeface="Courier New" panose="02070309020205020404" pitchFamily="49" charset="0"/>
            </a:endParaRPr>
          </a:p>
          <a:p>
            <a:pPr marL="0" indent="0">
              <a:buFont typeface="Symbol" panose="05050102010706020507" pitchFamily="18" charset="2"/>
              <a:buNone/>
            </a:pPr>
            <a:r>
              <a:rPr lang="en-US" altLang="en-US" sz="7100" dirty="0">
                <a:latin typeface="Calibri (body)"/>
                <a:ea typeface="Cambria" panose="02040503050406030204" pitchFamily="18" charset="0"/>
                <a:cs typeface="Courier New" panose="02070309020205020404" pitchFamily="49" charset="0"/>
              </a:rPr>
              <a:t>But strings are Unicode-aware:</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&gt;&gt;&gt; print(‘</a:t>
            </a:r>
            <a:r>
              <a:rPr lang="hi-IN" altLang="en-US" sz="4800" dirty="0">
                <a:solidFill>
                  <a:schemeClr val="accent2"/>
                </a:solidFill>
                <a:latin typeface="Lucida Sans Typewriter" panose="020B0509030504030204" pitchFamily="49" charset="0"/>
                <a:ea typeface="ＭＳ Ｐゴシック" panose="020B0600070205080204" pitchFamily="34" charset="-128"/>
              </a:rPr>
              <a:t>नमस्ते</a:t>
            </a:r>
            <a:r>
              <a:rPr lang="en-US" altLang="en-US" sz="4800" dirty="0">
                <a:solidFill>
                  <a:schemeClr val="accent2"/>
                </a:solidFill>
                <a:latin typeface="Lucida Sans Typewriter" panose="020B0509030504030204" pitchFamily="49" charset="0"/>
                <a:ea typeface="ＭＳ Ｐゴシック" panose="020B0600070205080204" pitchFamily="34" charset="-128"/>
              </a:rPr>
              <a:t>’)</a:t>
            </a:r>
          </a:p>
          <a:p>
            <a:pPr marL="0" indent="0">
              <a:buFont typeface="Symbol" panose="05050102010706020507" pitchFamily="18" charset="2"/>
              <a:buNone/>
            </a:pPr>
            <a:endParaRPr lang="en-US" altLang="en-US" sz="7100" dirty="0">
              <a:latin typeface="Calibri (body)"/>
              <a:ea typeface="Cambria" panose="02040503050406030204" pitchFamily="18" charset="0"/>
              <a:cs typeface="Courier New" panose="02070309020205020404" pitchFamily="49" charset="0"/>
            </a:endParaRPr>
          </a:p>
          <a:p>
            <a:pPr marL="0" indent="0">
              <a:buFont typeface="Symbol" panose="05050102010706020507" pitchFamily="18" charset="2"/>
              <a:buNone/>
            </a:pPr>
            <a:r>
              <a:rPr lang="en-US" altLang="en-US" sz="7100" dirty="0">
                <a:latin typeface="Calibri (body)"/>
                <a:ea typeface="Cambria" panose="02040503050406030204" pitchFamily="18" charset="0"/>
                <a:cs typeface="Courier New" panose="02070309020205020404" pitchFamily="49" charset="0"/>
              </a:rPr>
              <a:t>Try this in the terminal and the Notebook. Is there a difference?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163258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Making a copy of a List</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fontScale="77500" lnSpcReduction="20000"/>
          </a:bodyPr>
          <a:lstStyle/>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list1 = [1, 2, 3]</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list2 = list1</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list1 is list2</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True</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list2 = list1.copy()</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list1 is list2</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False</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list2 = list1[:]</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list1 is list2</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False</a:t>
            </a:r>
          </a:p>
        </p:txBody>
      </p:sp>
      <p:cxnSp>
        <p:nvCxnSpPr>
          <p:cNvPr id="4" name="Straight Arrow Connector 3">
            <a:extLst>
              <a:ext uri="{FF2B5EF4-FFF2-40B4-BE49-F238E27FC236}">
                <a16:creationId xmlns:a16="http://schemas.microsoft.com/office/drawing/2014/main" id="{D1CAEE84-CDE5-4977-BE0F-D35936A759B7}"/>
              </a:ext>
            </a:extLst>
          </p:cNvPr>
          <p:cNvCxnSpPr>
            <a:cxnSpLocks/>
          </p:cNvCxnSpPr>
          <p:nvPr/>
        </p:nvCxnSpPr>
        <p:spPr>
          <a:xfrm flipH="1">
            <a:off x="4077049" y="4608298"/>
            <a:ext cx="26916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9D07424-A51B-4098-864B-7BAB950BA5DA}"/>
              </a:ext>
            </a:extLst>
          </p:cNvPr>
          <p:cNvSpPr txBox="1"/>
          <p:nvPr/>
        </p:nvSpPr>
        <p:spPr>
          <a:xfrm>
            <a:off x="6836911" y="4377465"/>
            <a:ext cx="4671663" cy="461665"/>
          </a:xfrm>
          <a:prstGeom prst="rect">
            <a:avLst/>
          </a:prstGeom>
          <a:noFill/>
        </p:spPr>
        <p:txBody>
          <a:bodyPr wrap="none" rtlCol="0">
            <a:spAutoFit/>
          </a:bodyPr>
          <a:lstStyle/>
          <a:p>
            <a:r>
              <a:rPr lang="en-US" sz="2400" dirty="0"/>
              <a:t>You’ll see this a lot in real programs.</a:t>
            </a:r>
          </a:p>
        </p:txBody>
      </p:sp>
    </p:spTree>
    <p:extLst>
      <p:ext uri="{BB962C8B-B14F-4D97-AF65-F5344CB8AC3E}">
        <p14:creationId xmlns:p14="http://schemas.microsoft.com/office/powerpoint/2010/main" val="4268340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Interlude: Plotting in Notebooks</a:t>
            </a:r>
            <a:endParaRPr lang="en-US" dirty="0">
              <a:latin typeface="Courier New" panose="02070309020205020404" pitchFamily="49" charset="0"/>
              <a:cs typeface="Courier New" panose="02070309020205020404" pitchFamily="49" charset="0"/>
            </a:endParaRPr>
          </a:p>
        </p:txBody>
      </p:sp>
      <p:pic>
        <p:nvPicPr>
          <p:cNvPr id="11" name="Picture 10">
            <a:extLst>
              <a:ext uri="{FF2B5EF4-FFF2-40B4-BE49-F238E27FC236}">
                <a16:creationId xmlns:a16="http://schemas.microsoft.com/office/drawing/2014/main" id="{9C340890-9CFC-466D-98C7-DC913EA22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696" y="2736434"/>
            <a:ext cx="4620270" cy="3029373"/>
          </a:xfrm>
          <a:prstGeom prst="rect">
            <a:avLst/>
          </a:prstGeom>
        </p:spPr>
      </p:pic>
      <p:sp>
        <p:nvSpPr>
          <p:cNvPr id="12" name="Content Placeholder 2">
            <a:extLst>
              <a:ext uri="{FF2B5EF4-FFF2-40B4-BE49-F238E27FC236}">
                <a16:creationId xmlns:a16="http://schemas.microsoft.com/office/drawing/2014/main" id="{7110C751-335D-4441-97EB-A0EDCB87C406}"/>
              </a:ext>
            </a:extLst>
          </p:cNvPr>
          <p:cNvSpPr>
            <a:spLocks noGrp="1"/>
          </p:cNvSpPr>
          <p:nvPr>
            <p:ph idx="1"/>
          </p:nvPr>
        </p:nvSpPr>
        <p:spPr>
          <a:xfrm>
            <a:off x="838199" y="2043739"/>
            <a:ext cx="10738607" cy="1068577"/>
          </a:xfrm>
        </p:spPr>
        <p:txBody>
          <a:bodyPr>
            <a:normAutofit/>
          </a:bodyPr>
          <a:lstStyle/>
          <a:p>
            <a:pPr marL="0" indent="0">
              <a:buFont typeface="Symbol" panose="05050102010706020507" pitchFamily="18" charset="2"/>
              <a:buNone/>
            </a:pPr>
            <a:r>
              <a:rPr lang="en-US" altLang="en-US" sz="2400" dirty="0"/>
              <a:t>Now that we know how to create lists of numbers, let’s see how we can plot them in a </a:t>
            </a:r>
            <a:r>
              <a:rPr lang="en-US" altLang="en-US" sz="2400" dirty="0" err="1"/>
              <a:t>Jupyter</a:t>
            </a:r>
            <a:r>
              <a:rPr lang="en-US" altLang="en-US" sz="2400" dirty="0"/>
              <a:t> Notebook.</a:t>
            </a: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3999343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Tuples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buFont typeface="Symbol" panose="05050102010706020507" pitchFamily="18" charset="2"/>
              <a:buNone/>
            </a:pPr>
            <a:r>
              <a:rPr lang="en-US" altLang="en-US" sz="2400" dirty="0"/>
              <a:t>Use ‘(‘ and ‘)’ instead of ‘[‘ and ‘]’</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t = (1, 2, 3)</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t>Immutable version of List.</a:t>
            </a:r>
          </a:p>
          <a:p>
            <a:pPr lvl="1"/>
            <a:r>
              <a:rPr lang="en-US" altLang="en-US" dirty="0"/>
              <a:t>Indexing/Slicing works the same</a:t>
            </a:r>
          </a:p>
          <a:p>
            <a:pPr lvl="1"/>
            <a:r>
              <a:rPr lang="en-US" altLang="en-US" dirty="0"/>
              <a:t>Cannot insert/delete/append once created</a:t>
            </a:r>
          </a:p>
          <a:p>
            <a:pPr lvl="1"/>
            <a:r>
              <a:rPr lang="en-US" altLang="en-US" dirty="0"/>
              <a:t>Fast! (items stored at consecutive memory locations)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3639066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Tuples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200" y="1870903"/>
            <a:ext cx="10738607" cy="649127"/>
          </a:xfrm>
        </p:spPr>
        <p:txBody>
          <a:bodyPr>
            <a:normAutofit fontScale="70000" lnSpcReduction="20000"/>
          </a:bodyPr>
          <a:lstStyle/>
          <a:p>
            <a:pPr marL="0" indent="0">
              <a:buFont typeface="Symbol" panose="05050102010706020507" pitchFamily="18" charset="2"/>
              <a:buNone/>
            </a:pPr>
            <a:r>
              <a:rPr lang="en-US" altLang="en-US" dirty="0"/>
              <a:t>Why do we need tuples at all?</a:t>
            </a:r>
          </a:p>
          <a:p>
            <a:pPr marL="0" indent="0">
              <a:buFont typeface="Symbol" panose="05050102010706020507" pitchFamily="18" charset="2"/>
              <a:buNone/>
            </a:pPr>
            <a:r>
              <a:rPr lang="en-US" altLang="en-US" dirty="0"/>
              <a:t>Useful when a sequence of items should not be altered.</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pic>
        <p:nvPicPr>
          <p:cNvPr id="5" name="Picture 4">
            <a:extLst>
              <a:ext uri="{FF2B5EF4-FFF2-40B4-BE49-F238E27FC236}">
                <a16:creationId xmlns:a16="http://schemas.microsoft.com/office/drawing/2014/main" id="{E726CA40-A946-4DB2-B6D6-878960778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955" y="2611905"/>
            <a:ext cx="8914947" cy="3106459"/>
          </a:xfrm>
          <a:prstGeom prst="rect">
            <a:avLst/>
          </a:prstGeom>
        </p:spPr>
      </p:pic>
      <p:sp>
        <p:nvSpPr>
          <p:cNvPr id="6" name="TextBox 5">
            <a:extLst>
              <a:ext uri="{FF2B5EF4-FFF2-40B4-BE49-F238E27FC236}">
                <a16:creationId xmlns:a16="http://schemas.microsoft.com/office/drawing/2014/main" id="{732E958F-B562-4A38-88FA-520FE8BE2534}"/>
              </a:ext>
            </a:extLst>
          </p:cNvPr>
          <p:cNvSpPr txBox="1"/>
          <p:nvPr/>
        </p:nvSpPr>
        <p:spPr>
          <a:xfrm>
            <a:off x="167781" y="3179427"/>
            <a:ext cx="1015067" cy="923330"/>
          </a:xfrm>
          <a:prstGeom prst="rect">
            <a:avLst/>
          </a:prstGeom>
          <a:noFill/>
        </p:spPr>
        <p:txBody>
          <a:bodyPr wrap="square" rtlCol="0">
            <a:spAutoFit/>
          </a:bodyPr>
          <a:lstStyle/>
          <a:p>
            <a:r>
              <a:rPr lang="en-US" dirty="0"/>
              <a:t>Each row is a </a:t>
            </a:r>
            <a:r>
              <a:rPr lang="en-US" b="1" dirty="0"/>
              <a:t>tuple</a:t>
            </a:r>
          </a:p>
        </p:txBody>
      </p:sp>
      <p:sp>
        <p:nvSpPr>
          <p:cNvPr id="8" name="Oval 7">
            <a:extLst>
              <a:ext uri="{FF2B5EF4-FFF2-40B4-BE49-F238E27FC236}">
                <a16:creationId xmlns:a16="http://schemas.microsoft.com/office/drawing/2014/main" id="{C5541F4B-2083-4FFC-8FC0-8DEACF3FB347}"/>
              </a:ext>
            </a:extLst>
          </p:cNvPr>
          <p:cNvSpPr/>
          <p:nvPr/>
        </p:nvSpPr>
        <p:spPr>
          <a:xfrm>
            <a:off x="1283516" y="3489820"/>
            <a:ext cx="8632271" cy="3439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AC3EA76-00F1-4C3F-9E10-A27CFF6D3BB7}"/>
              </a:ext>
            </a:extLst>
          </p:cNvPr>
          <p:cNvCxnSpPr/>
          <p:nvPr/>
        </p:nvCxnSpPr>
        <p:spPr>
          <a:xfrm>
            <a:off x="1182848" y="4177717"/>
            <a:ext cx="0" cy="1400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F9F7E65-EF54-4CED-BA48-756BBBED5AE0}"/>
              </a:ext>
            </a:extLst>
          </p:cNvPr>
          <p:cNvSpPr txBox="1"/>
          <p:nvPr/>
        </p:nvSpPr>
        <p:spPr>
          <a:xfrm>
            <a:off x="244556" y="4416533"/>
            <a:ext cx="1015067" cy="923330"/>
          </a:xfrm>
          <a:prstGeom prst="rect">
            <a:avLst/>
          </a:prstGeom>
          <a:noFill/>
        </p:spPr>
        <p:txBody>
          <a:bodyPr wrap="square" rtlCol="0">
            <a:spAutoFit/>
          </a:bodyPr>
          <a:lstStyle/>
          <a:p>
            <a:r>
              <a:rPr lang="en-US" dirty="0"/>
              <a:t>We have a </a:t>
            </a:r>
            <a:r>
              <a:rPr lang="en-US" b="1" dirty="0"/>
              <a:t>list</a:t>
            </a:r>
            <a:r>
              <a:rPr lang="en-US" dirty="0"/>
              <a:t> of</a:t>
            </a:r>
          </a:p>
          <a:p>
            <a:r>
              <a:rPr lang="en-US" dirty="0"/>
              <a:t>rows</a:t>
            </a:r>
          </a:p>
        </p:txBody>
      </p:sp>
    </p:spTree>
    <p:extLst>
      <p:ext uri="{BB962C8B-B14F-4D97-AF65-F5344CB8AC3E}">
        <p14:creationId xmlns:p14="http://schemas.microsoft.com/office/powerpoint/2010/main" val="3038406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Tuple Packing/Unpacking</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fontScale="85000" lnSpcReduction="10000"/>
          </a:bodyPr>
          <a:lstStyle/>
          <a:p>
            <a:pPr marL="0" indent="0">
              <a:buFont typeface="Symbol" panose="05050102010706020507" pitchFamily="18" charset="2"/>
              <a:buNone/>
            </a:pPr>
            <a:r>
              <a:rPr lang="en-US" altLang="en-US" sz="2700" dirty="0"/>
              <a:t>The ‘(‘ and ‘)’ can be omitted during assignment. Python ‘packs’ the individual items into a tuple.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&gt;&gt;&gt; t = 1, 2, 3</a:t>
            </a:r>
          </a:p>
          <a:p>
            <a:pPr marL="0" indent="0">
              <a:lnSpc>
                <a:spcPct val="100000"/>
              </a:lnSpc>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&gt;&gt;&gt; type(t)</a:t>
            </a:r>
          </a:p>
          <a:p>
            <a:pPr marL="0" indent="0">
              <a:lnSpc>
                <a:spcPct val="100000"/>
              </a:lnSpc>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&lt;class ‘tuple’&gt;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700" dirty="0"/>
              <a:t>Similarly, tuple unpacking is a common way of assigning multiple variables in one line:</a:t>
            </a:r>
          </a:p>
          <a:p>
            <a:pPr marL="0" indent="0">
              <a:lnSpc>
                <a:spcPct val="100000"/>
              </a:lnSpc>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&gt;&gt;&gt; a, b, c = 97, 98, 99</a:t>
            </a:r>
          </a:p>
          <a:p>
            <a:pPr marL="0" indent="0">
              <a:lnSpc>
                <a:spcPct val="100000"/>
              </a:lnSpc>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&gt;&gt;&gt; b</a:t>
            </a:r>
          </a:p>
          <a:p>
            <a:pPr marL="0" indent="0">
              <a:lnSpc>
                <a:spcPct val="100000"/>
              </a:lnSpc>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98</a:t>
            </a:r>
          </a:p>
        </p:txBody>
      </p:sp>
    </p:spTree>
    <p:extLst>
      <p:ext uri="{BB962C8B-B14F-4D97-AF65-F5344CB8AC3E}">
        <p14:creationId xmlns:p14="http://schemas.microsoft.com/office/powerpoint/2010/main" val="1211336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Tuple Packing/Unpacking</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a:bodyPr>
          <a:lstStyle/>
          <a:p>
            <a:pPr marL="0" indent="0">
              <a:lnSpc>
                <a:spcPct val="80000"/>
              </a:lnSpc>
              <a:buNone/>
            </a:pPr>
            <a:r>
              <a:rPr lang="en-US" altLang="en-US" sz="2300" dirty="0"/>
              <a:t>This allows us to write the world’s shortest code to swap two variables: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a = 1</a:t>
            </a:r>
          </a:p>
          <a:p>
            <a:pPr marL="0" indent="0">
              <a:lnSpc>
                <a:spcPct val="10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b = 10</a:t>
            </a:r>
          </a:p>
          <a:p>
            <a:pPr marL="0" indent="0">
              <a:lnSpc>
                <a:spcPct val="10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a, b = b, a</a:t>
            </a:r>
          </a:p>
          <a:p>
            <a:pPr marL="0" indent="0">
              <a:lnSpc>
                <a:spcPct val="10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a</a:t>
            </a:r>
          </a:p>
          <a:p>
            <a:pPr marL="0" indent="0">
              <a:lnSpc>
                <a:spcPct val="10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10</a:t>
            </a:r>
          </a:p>
          <a:p>
            <a:pPr marL="0" indent="0">
              <a:lnSpc>
                <a:spcPct val="10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b</a:t>
            </a:r>
          </a:p>
          <a:p>
            <a:pPr marL="0" indent="0">
              <a:lnSpc>
                <a:spcPct val="10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1</a:t>
            </a:r>
          </a:p>
        </p:txBody>
      </p:sp>
    </p:spTree>
    <p:extLst>
      <p:ext uri="{BB962C8B-B14F-4D97-AF65-F5344CB8AC3E}">
        <p14:creationId xmlns:p14="http://schemas.microsoft.com/office/powerpoint/2010/main" val="1430820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err="1"/>
              <a:t>Iterables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fontScale="55000" lnSpcReduction="20000"/>
          </a:bodyPr>
          <a:lstStyle/>
          <a:p>
            <a:pPr marL="0" indent="0">
              <a:lnSpc>
                <a:spcPct val="100000"/>
              </a:lnSpc>
              <a:buNone/>
            </a:pPr>
            <a:r>
              <a:rPr lang="en-US" altLang="en-US" sz="3300" dirty="0"/>
              <a:t>Some built-in functions (</a:t>
            </a:r>
            <a:r>
              <a:rPr lang="en-US" altLang="en-US" sz="3300" dirty="0" err="1"/>
              <a:t>len</a:t>
            </a:r>
            <a:r>
              <a:rPr lang="en-US" altLang="en-US" sz="3300" dirty="0"/>
              <a:t>, sum, max, min, any, all, sorted) seem to work on strings/lists/tuples: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&gt;&gt;&gt; max(‘Hello’)</a:t>
            </a: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‘o’</a:t>
            </a: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&gt;&gt;&gt; max([3,4,1,2])</a:t>
            </a: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4</a:t>
            </a: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&gt;&gt;&gt; max((3,4,1,2))</a:t>
            </a: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4</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3700" dirty="0"/>
              <a:t>Is there something common across a string/list/tuple?</a:t>
            </a:r>
          </a:p>
          <a:p>
            <a:pPr marL="0" indent="0">
              <a:lnSpc>
                <a:spcPct val="100000"/>
              </a:lnSpc>
              <a:buNone/>
            </a:pPr>
            <a:r>
              <a:rPr lang="en-US" altLang="en-US" sz="3700" dirty="0"/>
              <a:t>All of them are </a:t>
            </a:r>
            <a:r>
              <a:rPr lang="en-US" altLang="en-US" sz="3700" i="1" dirty="0"/>
              <a:t>collections</a:t>
            </a:r>
            <a:r>
              <a:rPr lang="en-US" altLang="en-US" sz="3700" dirty="0"/>
              <a:t> of stuff – and can give us things ‘one at a time’, i.e. they are </a:t>
            </a:r>
            <a:r>
              <a:rPr lang="en-US" altLang="en-US" sz="3700" i="1" dirty="0" err="1"/>
              <a:t>iterable</a:t>
            </a:r>
            <a:endParaRPr lang="en-US" altLang="en-US" sz="3700" i="1" dirty="0"/>
          </a:p>
        </p:txBody>
      </p:sp>
    </p:spTree>
    <p:extLst>
      <p:ext uri="{BB962C8B-B14F-4D97-AF65-F5344CB8AC3E}">
        <p14:creationId xmlns:p14="http://schemas.microsoft.com/office/powerpoint/2010/main" val="1827464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for</a:t>
            </a:r>
            <a:r>
              <a:rPr lang="en-US" dirty="0"/>
              <a:t> loops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a:bodyPr>
          <a:lstStyle/>
          <a:p>
            <a:pPr marL="0" indent="0">
              <a:buFont typeface="Symbol" panose="05050102010706020507" pitchFamily="18" charset="2"/>
              <a:buNone/>
            </a:pPr>
            <a:r>
              <a:rPr lang="en-US" altLang="en-US" sz="2300" dirty="0"/>
              <a:t>Objects that are </a:t>
            </a:r>
            <a:r>
              <a:rPr lang="en-US" altLang="en-US" sz="2300" i="1" dirty="0" err="1"/>
              <a:t>iterable</a:t>
            </a:r>
            <a:r>
              <a:rPr lang="en-US" altLang="en-US" sz="2300" dirty="0"/>
              <a:t> can be looped over, giving us one item at a time, using a </a:t>
            </a:r>
            <a:r>
              <a:rPr lang="en-US" altLang="en-US" sz="2300" b="1" dirty="0"/>
              <a:t>for</a:t>
            </a:r>
            <a:r>
              <a:rPr lang="en-US" altLang="en-US" sz="2300" dirty="0"/>
              <a:t> loop:</a:t>
            </a:r>
          </a:p>
          <a:p>
            <a:pPr marL="0" indent="0">
              <a:buFont typeface="Symbol" panose="05050102010706020507" pitchFamily="18" charset="2"/>
              <a:buNone/>
            </a:pP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for x in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&lt;</a:t>
            </a:r>
            <a:r>
              <a:rPr lang="en-US" altLang="en-US" sz="2400" i="1" dirty="0" err="1">
                <a:latin typeface="Courier New" panose="02070309020205020404" pitchFamily="49" charset="0"/>
                <a:ea typeface="ＭＳ Ｐゴシック" panose="020B0600070205080204" pitchFamily="34" charset="-128"/>
                <a:cs typeface="Courier New" panose="02070309020205020404" pitchFamily="49" charset="0"/>
              </a:rPr>
              <a:t>iterable</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&gt;: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&lt;</a:t>
            </a:r>
            <a:r>
              <a:rPr lang="en-US" altLang="en-US" sz="2400" i="1" dirty="0" err="1">
                <a:latin typeface="Courier New" panose="02070309020205020404" pitchFamily="49" charset="0"/>
                <a:ea typeface="ＭＳ Ｐゴシック" panose="020B0600070205080204" pitchFamily="34" charset="-128"/>
                <a:cs typeface="Courier New" panose="02070309020205020404" pitchFamily="49" charset="0"/>
              </a:rPr>
              <a:t>do_something</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&gt;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&lt;</a:t>
            </a:r>
            <a:r>
              <a:rPr lang="en-US" altLang="en-US" sz="2400" i="1" dirty="0" err="1">
                <a:latin typeface="Courier New" panose="02070309020205020404" pitchFamily="49" charset="0"/>
                <a:ea typeface="ＭＳ Ｐゴシック" panose="020B0600070205080204" pitchFamily="34" charset="-128"/>
                <a:cs typeface="Courier New" panose="02070309020205020404" pitchFamily="49" charset="0"/>
              </a:rPr>
              <a:t>do_something</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&gt;</a:t>
            </a:r>
          </a:p>
        </p:txBody>
      </p:sp>
      <p:sp>
        <p:nvSpPr>
          <p:cNvPr id="6" name="Arrow: Curved Down 5">
            <a:extLst>
              <a:ext uri="{FF2B5EF4-FFF2-40B4-BE49-F238E27FC236}">
                <a16:creationId xmlns:a16="http://schemas.microsoft.com/office/drawing/2014/main" id="{30A6B050-8311-4B89-B4CC-A7C52F891689}"/>
              </a:ext>
            </a:extLst>
          </p:cNvPr>
          <p:cNvSpPr/>
          <p:nvPr/>
        </p:nvSpPr>
        <p:spPr>
          <a:xfrm rot="10800000" flipV="1">
            <a:off x="1877294" y="3904104"/>
            <a:ext cx="1887523" cy="36093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urved Down 6">
            <a:extLst>
              <a:ext uri="{FF2B5EF4-FFF2-40B4-BE49-F238E27FC236}">
                <a16:creationId xmlns:a16="http://schemas.microsoft.com/office/drawing/2014/main" id="{1662F4A8-2277-4F5D-9484-318B8990DE0B}"/>
              </a:ext>
            </a:extLst>
          </p:cNvPr>
          <p:cNvSpPr/>
          <p:nvPr/>
        </p:nvSpPr>
        <p:spPr>
          <a:xfrm rot="10800000" flipV="1">
            <a:off x="1629951" y="3709716"/>
            <a:ext cx="2382211" cy="55532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51970BAC-BA96-49CA-AE72-0E525DB5DDBA}"/>
              </a:ext>
            </a:extLst>
          </p:cNvPr>
          <p:cNvSpPr txBox="1"/>
          <p:nvPr/>
        </p:nvSpPr>
        <p:spPr>
          <a:xfrm>
            <a:off x="3587442" y="3450908"/>
            <a:ext cx="6607193" cy="369332"/>
          </a:xfrm>
          <a:prstGeom prst="rect">
            <a:avLst/>
          </a:prstGeom>
          <a:noFill/>
        </p:spPr>
        <p:txBody>
          <a:bodyPr wrap="none" rtlCol="0">
            <a:spAutoFit/>
          </a:bodyPr>
          <a:lstStyle/>
          <a:p>
            <a:r>
              <a:rPr lang="en-US" dirty="0"/>
              <a:t>In each </a:t>
            </a:r>
            <a:r>
              <a:rPr lang="en-US" i="1" dirty="0"/>
              <a:t>iteration</a:t>
            </a:r>
            <a:r>
              <a:rPr lang="en-US" dirty="0"/>
              <a:t> of the loop, a new item from </a:t>
            </a:r>
            <a:r>
              <a:rPr lang="en-US" i="1" dirty="0"/>
              <a:t>&lt;</a:t>
            </a:r>
            <a:r>
              <a:rPr lang="en-US" i="1" dirty="0" err="1"/>
              <a:t>iterable</a:t>
            </a:r>
            <a:r>
              <a:rPr lang="en-US" i="1" dirty="0"/>
              <a:t>&gt; </a:t>
            </a:r>
            <a:r>
              <a:rPr lang="en-US" dirty="0"/>
              <a:t>is put into </a:t>
            </a:r>
            <a:r>
              <a:rPr lang="en-US" i="1" dirty="0"/>
              <a:t>x</a:t>
            </a:r>
          </a:p>
        </p:txBody>
      </p:sp>
      <p:sp>
        <p:nvSpPr>
          <p:cNvPr id="9" name="Right Brace 8">
            <a:extLst>
              <a:ext uri="{FF2B5EF4-FFF2-40B4-BE49-F238E27FC236}">
                <a16:creationId xmlns:a16="http://schemas.microsoft.com/office/drawing/2014/main" id="{FA417BE7-21EC-4F15-ACC7-45E497A76CF6}"/>
              </a:ext>
            </a:extLst>
          </p:cNvPr>
          <p:cNvSpPr/>
          <p:nvPr/>
        </p:nvSpPr>
        <p:spPr>
          <a:xfrm rot="5400000">
            <a:off x="1143414" y="5125205"/>
            <a:ext cx="361509" cy="971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059A617C-DDFD-4F17-99FF-83EBB9D275F1}"/>
              </a:ext>
            </a:extLst>
          </p:cNvPr>
          <p:cNvSpPr txBox="1"/>
          <p:nvPr/>
        </p:nvSpPr>
        <p:spPr>
          <a:xfrm>
            <a:off x="838198" y="5794951"/>
            <a:ext cx="8725274" cy="446276"/>
          </a:xfrm>
          <a:prstGeom prst="rect">
            <a:avLst/>
          </a:prstGeom>
          <a:noFill/>
        </p:spPr>
        <p:txBody>
          <a:bodyPr wrap="none" rtlCol="0">
            <a:spAutoFit/>
          </a:bodyPr>
          <a:lstStyle/>
          <a:p>
            <a:r>
              <a:rPr lang="en-US" sz="2300" dirty="0"/>
              <a:t>Move code over (</a:t>
            </a:r>
            <a:r>
              <a:rPr lang="en-US" sz="2300" i="1" dirty="0"/>
              <a:t>indent</a:t>
            </a:r>
            <a:r>
              <a:rPr lang="en-US" sz="2300" dirty="0"/>
              <a:t>) to specify what you want done inside the loop</a:t>
            </a:r>
            <a:endParaRPr lang="en-US" sz="2300" i="1" dirty="0"/>
          </a:p>
        </p:txBody>
      </p:sp>
      <p:sp>
        <p:nvSpPr>
          <p:cNvPr id="11" name="Right Brace 10">
            <a:extLst>
              <a:ext uri="{FF2B5EF4-FFF2-40B4-BE49-F238E27FC236}">
                <a16:creationId xmlns:a16="http://schemas.microsoft.com/office/drawing/2014/main" id="{D084395D-2A00-48A9-8F71-30EA2E9AE32E}"/>
              </a:ext>
            </a:extLst>
          </p:cNvPr>
          <p:cNvSpPr/>
          <p:nvPr/>
        </p:nvSpPr>
        <p:spPr>
          <a:xfrm>
            <a:off x="4730620" y="4683967"/>
            <a:ext cx="107002" cy="8777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927FF89D-3181-4E61-968F-45883EA9E0F3}"/>
              </a:ext>
            </a:extLst>
          </p:cNvPr>
          <p:cNvSpPr txBox="1"/>
          <p:nvPr/>
        </p:nvSpPr>
        <p:spPr>
          <a:xfrm>
            <a:off x="4837622" y="4938160"/>
            <a:ext cx="4082400" cy="369332"/>
          </a:xfrm>
          <a:prstGeom prst="rect">
            <a:avLst/>
          </a:prstGeom>
          <a:noFill/>
        </p:spPr>
        <p:txBody>
          <a:bodyPr wrap="none" rtlCol="0">
            <a:spAutoFit/>
          </a:bodyPr>
          <a:lstStyle/>
          <a:p>
            <a:r>
              <a:rPr lang="en-US" dirty="0"/>
              <a:t>Body of the loop (</a:t>
            </a:r>
            <a:r>
              <a:rPr lang="en-US" i="1" dirty="0"/>
              <a:t>x</a:t>
            </a:r>
            <a:r>
              <a:rPr lang="en-US" dirty="0"/>
              <a:t> keeps changing value)</a:t>
            </a:r>
            <a:endParaRPr lang="en-US" i="1" dirty="0"/>
          </a:p>
        </p:txBody>
      </p:sp>
      <p:cxnSp>
        <p:nvCxnSpPr>
          <p:cNvPr id="16" name="Straight Arrow Connector 15">
            <a:extLst>
              <a:ext uri="{FF2B5EF4-FFF2-40B4-BE49-F238E27FC236}">
                <a16:creationId xmlns:a16="http://schemas.microsoft.com/office/drawing/2014/main" id="{47CF8D9A-6704-4914-8117-8492F34B257D}"/>
              </a:ext>
            </a:extLst>
          </p:cNvPr>
          <p:cNvCxnSpPr/>
          <p:nvPr/>
        </p:nvCxnSpPr>
        <p:spPr>
          <a:xfrm flipH="1">
            <a:off x="4599992" y="4096139"/>
            <a:ext cx="438539" cy="298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25A0AD2-C6B9-4CB6-B220-CD6D4ABC4076}"/>
              </a:ext>
            </a:extLst>
          </p:cNvPr>
          <p:cNvSpPr txBox="1"/>
          <p:nvPr/>
        </p:nvSpPr>
        <p:spPr>
          <a:xfrm>
            <a:off x="5038531" y="3868712"/>
            <a:ext cx="726481" cy="369332"/>
          </a:xfrm>
          <a:prstGeom prst="rect">
            <a:avLst/>
          </a:prstGeom>
          <a:noFill/>
        </p:spPr>
        <p:txBody>
          <a:bodyPr wrap="none" rtlCol="0">
            <a:spAutoFit/>
          </a:bodyPr>
          <a:lstStyle/>
          <a:p>
            <a:r>
              <a:rPr lang="en-US" dirty="0"/>
              <a:t>Colon</a:t>
            </a:r>
            <a:endParaRPr lang="en-US" i="1" dirty="0"/>
          </a:p>
        </p:txBody>
      </p:sp>
    </p:spTree>
    <p:extLst>
      <p:ext uri="{BB962C8B-B14F-4D97-AF65-F5344CB8AC3E}">
        <p14:creationId xmlns:p14="http://schemas.microsoft.com/office/powerpoint/2010/main" val="1896312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for</a:t>
            </a:r>
            <a:r>
              <a:rPr lang="en-US" dirty="0"/>
              <a:t> loops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fontScale="92500" lnSpcReduction="20000"/>
          </a:bodyPr>
          <a:lstStyle/>
          <a:p>
            <a:pPr marL="0" indent="0">
              <a:buFont typeface="Symbol" panose="05050102010706020507" pitchFamily="18" charset="2"/>
              <a:buNone/>
            </a:pPr>
            <a:r>
              <a:rPr lang="en-US" altLang="en-US" sz="2700" dirty="0"/>
              <a:t>We’ll talk in terms of a list to keep things clear.</a:t>
            </a:r>
          </a:p>
          <a:p>
            <a:pPr marL="0" indent="0">
              <a:buFont typeface="Symbol" panose="05050102010706020507" pitchFamily="18" charset="2"/>
              <a:buNone/>
            </a:pP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names = [‘Homer’, ‘Marge’, ‘Lisa’, ‘Bart’, ‘Maggie’]</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for name in names:</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     print(name)</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Homer</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Marge</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Lisa</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Bart</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Maggie</a:t>
            </a:r>
          </a:p>
        </p:txBody>
      </p:sp>
      <p:cxnSp>
        <p:nvCxnSpPr>
          <p:cNvPr id="7" name="Straight Arrow Connector 6">
            <a:extLst>
              <a:ext uri="{FF2B5EF4-FFF2-40B4-BE49-F238E27FC236}">
                <a16:creationId xmlns:a16="http://schemas.microsoft.com/office/drawing/2014/main" id="{31AF1222-9789-42DE-9931-1A2D4A693077}"/>
              </a:ext>
            </a:extLst>
          </p:cNvPr>
          <p:cNvCxnSpPr/>
          <p:nvPr/>
        </p:nvCxnSpPr>
        <p:spPr>
          <a:xfrm flipH="1" flipV="1">
            <a:off x="2168126" y="3429000"/>
            <a:ext cx="4506686" cy="821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F90CC40-02FA-4B3C-B9BB-C83BAA8ACB58}"/>
              </a:ext>
            </a:extLst>
          </p:cNvPr>
          <p:cNvCxnSpPr>
            <a:cxnSpLocks/>
          </p:cNvCxnSpPr>
          <p:nvPr/>
        </p:nvCxnSpPr>
        <p:spPr>
          <a:xfrm flipH="1" flipV="1">
            <a:off x="3198431" y="3391679"/>
            <a:ext cx="3476381" cy="780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C2F3D4A-1600-4E04-9754-08C03F46451C}"/>
              </a:ext>
            </a:extLst>
          </p:cNvPr>
          <p:cNvSpPr txBox="1"/>
          <p:nvPr/>
        </p:nvSpPr>
        <p:spPr>
          <a:xfrm>
            <a:off x="6674812" y="3987378"/>
            <a:ext cx="2053767" cy="369332"/>
          </a:xfrm>
          <a:prstGeom prst="rect">
            <a:avLst/>
          </a:prstGeom>
          <a:noFill/>
        </p:spPr>
        <p:txBody>
          <a:bodyPr wrap="none" rtlCol="0">
            <a:spAutoFit/>
          </a:bodyPr>
          <a:lstStyle/>
          <a:p>
            <a:r>
              <a:rPr lang="en-US" dirty="0"/>
              <a:t>Mnemonic Naming!</a:t>
            </a:r>
          </a:p>
        </p:txBody>
      </p:sp>
    </p:spTree>
    <p:extLst>
      <p:ext uri="{BB962C8B-B14F-4D97-AF65-F5344CB8AC3E}">
        <p14:creationId xmlns:p14="http://schemas.microsoft.com/office/powerpoint/2010/main" val="246803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for</a:t>
            </a:r>
            <a:r>
              <a:rPr lang="en-US" dirty="0"/>
              <a:t> loops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a:bodyPr>
          <a:lstStyle/>
          <a:p>
            <a:pPr marL="0" indent="0">
              <a:buFont typeface="Symbol" panose="05050102010706020507" pitchFamily="18" charset="2"/>
              <a:buNone/>
            </a:pPr>
            <a:r>
              <a:rPr lang="en-US" altLang="en-US" sz="2500" dirty="0"/>
              <a:t>Use a loop to sum up a list of numbers.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l = [6, 4, 1, 2, 3, 0]</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total = 0</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for n in l:</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    total += n</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print(total)</a:t>
            </a:r>
          </a:p>
        </p:txBody>
      </p:sp>
    </p:spTree>
    <p:extLst>
      <p:ext uri="{BB962C8B-B14F-4D97-AF65-F5344CB8AC3E}">
        <p14:creationId xmlns:p14="http://schemas.microsoft.com/office/powerpoint/2010/main" val="2168698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Defining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200" y="2043739"/>
            <a:ext cx="10515600" cy="3845333"/>
          </a:xfrm>
        </p:spPr>
        <p:txBody>
          <a:bodyPr>
            <a:normAutofit fontScale="70000" lnSpcReduction="20000"/>
          </a:bodyPr>
          <a:lstStyle/>
          <a:p>
            <a:pPr marL="0" indent="0">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&gt;&gt;&gt; greeting = ‘Hello!’</a:t>
            </a:r>
          </a:p>
          <a:p>
            <a:pPr marL="0" indent="0">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&gt;&gt;&gt; </a:t>
            </a:r>
            <a:r>
              <a:rPr lang="en-US" altLang="en-US" sz="1700" dirty="0" err="1">
                <a:solidFill>
                  <a:schemeClr val="accent2"/>
                </a:solidFill>
                <a:latin typeface="Lucida Sans Typewriter" panose="020B0509030504030204" pitchFamily="49" charset="0"/>
                <a:ea typeface="ＭＳ Ｐゴシック" panose="020B0600070205080204" pitchFamily="34" charset="-128"/>
              </a:rPr>
              <a:t>long_string</a:t>
            </a:r>
            <a:r>
              <a:rPr lang="en-US" altLang="en-US" sz="1700" dirty="0">
                <a:solidFill>
                  <a:schemeClr val="accent2"/>
                </a:solidFill>
                <a:latin typeface="Lucida Sans Typewriter" panose="020B0509030504030204" pitchFamily="49" charset="0"/>
                <a:ea typeface="ＭＳ Ｐゴシック" panose="020B0600070205080204" pitchFamily="34" charset="-128"/>
              </a:rPr>
              <a:t> = “We hold these truths to be ‘</a:t>
            </a:r>
          </a:p>
          <a:p>
            <a:pPr marL="0" indent="0">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 ‘self evident, that all men are created equal..’</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Some operators work on strings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&gt;&gt;&gt; ‘a’ * 4</a:t>
            </a:r>
          </a:p>
          <a:p>
            <a:pPr marL="0" indent="0">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&gt;&gt;&gt; ‘Hello ‘ + ‘World’</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You might do something like this.</a:t>
            </a:r>
          </a:p>
          <a:p>
            <a:pPr marL="0" indent="0">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&gt;&gt;&gt; str(99) + ‘ bottles of beer’</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rPr>
              <a:t>Format Strings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are more flexible (more later).</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3670378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A note on indentation</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fontScale="55000" lnSpcReduction="20000"/>
          </a:bodyPr>
          <a:lstStyle/>
          <a:p>
            <a:pPr marL="0" indent="0">
              <a:buFont typeface="Symbol" panose="05050102010706020507" pitchFamily="18" charset="2"/>
              <a:buNone/>
            </a:pPr>
            <a:r>
              <a:rPr lang="en-US" altLang="en-US" sz="3600" dirty="0"/>
              <a:t>An indented block of code tells Python when the loop ends.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2200" dirty="0" err="1">
                <a:solidFill>
                  <a:schemeClr val="accent2"/>
                </a:solidFill>
                <a:latin typeface="Lucida Sans Typewriter" panose="020B0509030504030204" pitchFamily="49" charset="0"/>
                <a:ea typeface="ＭＳ Ｐゴシック" panose="020B0600070205080204" pitchFamily="34" charset="-128"/>
              </a:rPr>
              <a:t>total_salary</a:t>
            </a:r>
            <a:r>
              <a:rPr lang="en-US" altLang="en-US" sz="2200" dirty="0">
                <a:solidFill>
                  <a:schemeClr val="accent2"/>
                </a:solidFill>
                <a:latin typeface="Lucida Sans Typewriter" panose="020B0509030504030204" pitchFamily="49" charset="0"/>
                <a:ea typeface="ＭＳ Ｐゴシック" panose="020B0600070205080204" pitchFamily="34" charset="-128"/>
              </a:rPr>
              <a:t> = 0</a:t>
            </a:r>
          </a:p>
          <a:p>
            <a:pPr marL="0" indent="0">
              <a:lnSpc>
                <a:spcPct val="120000"/>
              </a:lnSpc>
              <a:buNone/>
            </a:pPr>
            <a:r>
              <a:rPr lang="en-US" altLang="en-US" sz="2200" dirty="0">
                <a:solidFill>
                  <a:schemeClr val="accent2"/>
                </a:solidFill>
                <a:latin typeface="Lucida Sans Typewriter" panose="020B0509030504030204" pitchFamily="49" charset="0"/>
                <a:ea typeface="ＭＳ Ｐゴシック" panose="020B0600070205080204" pitchFamily="34" charset="-128"/>
              </a:rPr>
              <a:t>for salary in salaries:</a:t>
            </a:r>
          </a:p>
          <a:p>
            <a:pPr marL="0" indent="0">
              <a:lnSpc>
                <a:spcPct val="120000"/>
              </a:lnSpc>
              <a:buNone/>
            </a:pPr>
            <a:r>
              <a:rPr lang="en-US" altLang="en-US" sz="2200" dirty="0">
                <a:solidFill>
                  <a:schemeClr val="accent2"/>
                </a:solidFill>
                <a:latin typeface="Lucida Sans Typewriter" panose="020B0509030504030204" pitchFamily="49" charset="0"/>
                <a:ea typeface="ＭＳ Ｐゴシック" panose="020B0600070205080204" pitchFamily="34" charset="-128"/>
              </a:rPr>
              <a:t>    print(‘Salary = ‘, salary)</a:t>
            </a:r>
          </a:p>
          <a:p>
            <a:pPr marL="0" indent="0">
              <a:lnSpc>
                <a:spcPct val="120000"/>
              </a:lnSpc>
              <a:buNone/>
            </a:pPr>
            <a:r>
              <a:rPr lang="en-US" altLang="en-US" sz="2200" dirty="0">
                <a:solidFill>
                  <a:schemeClr val="accent2"/>
                </a:solidFill>
                <a:latin typeface="Lucida Sans Typewriter" panose="020B0509030504030204" pitchFamily="49" charset="0"/>
                <a:ea typeface="ＭＳ Ｐゴシック" panose="020B0600070205080204" pitchFamily="34" charset="-128"/>
              </a:rPr>
              <a:t>    </a:t>
            </a:r>
            <a:r>
              <a:rPr lang="en-US" altLang="en-US" sz="2200" dirty="0" err="1">
                <a:solidFill>
                  <a:schemeClr val="accent2"/>
                </a:solidFill>
                <a:latin typeface="Lucida Sans Typewriter" panose="020B0509030504030204" pitchFamily="49" charset="0"/>
                <a:ea typeface="ＭＳ Ｐゴシック" panose="020B0600070205080204" pitchFamily="34" charset="-128"/>
              </a:rPr>
              <a:t>total_salary</a:t>
            </a:r>
            <a:r>
              <a:rPr lang="en-US" altLang="en-US" sz="2200" dirty="0">
                <a:solidFill>
                  <a:schemeClr val="accent2"/>
                </a:solidFill>
                <a:latin typeface="Lucida Sans Typewriter" panose="020B0509030504030204" pitchFamily="49" charset="0"/>
                <a:ea typeface="ＭＳ Ｐゴシック" panose="020B0600070205080204" pitchFamily="34" charset="-128"/>
              </a:rPr>
              <a:t> = </a:t>
            </a:r>
            <a:r>
              <a:rPr lang="en-US" altLang="en-US" sz="2200" dirty="0" err="1">
                <a:solidFill>
                  <a:schemeClr val="accent2"/>
                </a:solidFill>
                <a:latin typeface="Lucida Sans Typewriter" panose="020B0509030504030204" pitchFamily="49" charset="0"/>
                <a:ea typeface="ＭＳ Ｐゴシック" panose="020B0600070205080204" pitchFamily="34" charset="-128"/>
              </a:rPr>
              <a:t>total_salary</a:t>
            </a:r>
            <a:r>
              <a:rPr lang="en-US" altLang="en-US" sz="2200" dirty="0">
                <a:solidFill>
                  <a:schemeClr val="accent2"/>
                </a:solidFill>
                <a:latin typeface="Lucida Sans Typewriter" panose="020B0509030504030204" pitchFamily="49" charset="0"/>
                <a:ea typeface="ＭＳ Ｐゴシック" panose="020B0600070205080204" pitchFamily="34" charset="-128"/>
              </a:rPr>
              <a:t> + salary</a:t>
            </a:r>
          </a:p>
          <a:p>
            <a:pPr marL="0" indent="0">
              <a:lnSpc>
                <a:spcPct val="120000"/>
              </a:lnSpc>
              <a:buNone/>
            </a:pPr>
            <a:r>
              <a:rPr lang="en-US" altLang="en-US" sz="2200" dirty="0">
                <a:solidFill>
                  <a:schemeClr val="accent2"/>
                </a:solidFill>
                <a:latin typeface="Lucida Sans Typewriter" panose="020B0509030504030204" pitchFamily="49" charset="0"/>
                <a:ea typeface="ＭＳ Ｐゴシック" panose="020B0600070205080204" pitchFamily="34" charset="-128"/>
              </a:rPr>
              <a:t>print(‘Total Salary = ‘, </a:t>
            </a:r>
            <a:r>
              <a:rPr lang="en-US" altLang="en-US" sz="2200" dirty="0" err="1">
                <a:solidFill>
                  <a:schemeClr val="accent2"/>
                </a:solidFill>
                <a:latin typeface="Lucida Sans Typewriter" panose="020B0509030504030204" pitchFamily="49" charset="0"/>
                <a:ea typeface="ＭＳ Ｐゴシック" panose="020B0600070205080204" pitchFamily="34" charset="-128"/>
              </a:rPr>
              <a:t>total_salary</a:t>
            </a:r>
            <a:r>
              <a:rPr lang="en-US" altLang="en-US" sz="2200" dirty="0">
                <a:solidFill>
                  <a:schemeClr val="accent2"/>
                </a:solidFill>
                <a:latin typeface="Lucida Sans Typewriter" panose="020B0509030504030204" pitchFamily="49" charset="0"/>
                <a:ea typeface="ＭＳ Ｐゴシック" panose="020B0600070205080204" pitchFamily="34" charset="-128"/>
              </a:rPr>
              <a: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3600" dirty="0"/>
              <a:t>Python doesn’t care if you use spaces or tabs, but by convention, use 4 spaces for an indent (most Python editors will convert tabs to spaces).</a:t>
            </a:r>
          </a:p>
          <a:p>
            <a:pPr marL="0" indent="0">
              <a:buFont typeface="Symbol" panose="05050102010706020507" pitchFamily="18" charset="2"/>
              <a:buNone/>
            </a:pPr>
            <a:endParaRPr lang="en-US" altLang="en-US" sz="3600" dirty="0"/>
          </a:p>
          <a:p>
            <a:pPr marL="0" indent="0">
              <a:buFont typeface="Symbol" panose="05050102010706020507" pitchFamily="18" charset="2"/>
              <a:buNone/>
            </a:pPr>
            <a:r>
              <a:rPr lang="en-US" altLang="en-US" sz="3600" dirty="0"/>
              <a:t>Don’t mix tabs/spaces within a block (illegal), or within your program (sloppy).</a:t>
            </a:r>
          </a:p>
        </p:txBody>
      </p:sp>
    </p:spTree>
    <p:extLst>
      <p:ext uri="{BB962C8B-B14F-4D97-AF65-F5344CB8AC3E}">
        <p14:creationId xmlns:p14="http://schemas.microsoft.com/office/powerpoint/2010/main" val="2456367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The </a:t>
            </a:r>
            <a:r>
              <a:rPr lang="en-US" dirty="0">
                <a:latin typeface="Courier New" panose="02070309020205020404" pitchFamily="49" charset="0"/>
                <a:cs typeface="Courier New" panose="02070309020205020404" pitchFamily="49" charset="0"/>
              </a:rPr>
              <a:t>range</a:t>
            </a:r>
            <a:r>
              <a:rPr lang="en-US" dirty="0"/>
              <a:t> type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34547"/>
          </a:xfrm>
        </p:spPr>
        <p:txBody>
          <a:bodyPr>
            <a:normAutofit fontScale="92500" lnSpcReduction="10000"/>
          </a:bodyPr>
          <a:lstStyle/>
          <a:p>
            <a:pPr marL="0" indent="0">
              <a:buFont typeface="Symbol" panose="05050102010706020507" pitchFamily="18" charset="2"/>
              <a:buNone/>
            </a:pPr>
            <a:r>
              <a:rPr lang="en-US" altLang="en-US" sz="2200" dirty="0"/>
              <a:t>We often need to refer to a sequence of consecutive numbers. For example:</a:t>
            </a:r>
          </a:p>
          <a:p>
            <a:pPr marL="0" indent="0">
              <a:buFont typeface="Symbol" panose="05050102010706020507" pitchFamily="18" charset="2"/>
              <a:buNone/>
            </a:pPr>
            <a:endParaRPr lang="en-US" altLang="en-US" sz="2200" dirty="0"/>
          </a:p>
          <a:p>
            <a:pPr marL="0" indent="0">
              <a:buFont typeface="Symbol" panose="05050102010706020507" pitchFamily="18" charset="2"/>
              <a:buNone/>
            </a:pPr>
            <a:r>
              <a:rPr lang="en-US" altLang="en-US" sz="2200" dirty="0"/>
              <a:t>Sum up the series (1+2+3+..+99)</a:t>
            </a:r>
          </a:p>
          <a:p>
            <a:pPr marL="0" indent="0">
              <a:buFont typeface="Symbol" panose="05050102010706020507" pitchFamily="18" charset="2"/>
              <a:buNone/>
            </a:pPr>
            <a:endParaRPr lang="en-US" altLang="en-US" sz="2200" dirty="0"/>
          </a:p>
          <a:p>
            <a:pPr marL="0" indent="0">
              <a:buFont typeface="Symbol" panose="05050102010706020507" pitchFamily="18" charset="2"/>
              <a:buNone/>
            </a:pPr>
            <a:r>
              <a:rPr lang="en-US" altLang="en-US" sz="2200" dirty="0">
                <a:latin typeface="Lucida Sans Typewriter" panose="020B0509030504030204" pitchFamily="49" charset="0"/>
              </a:rPr>
              <a:t>range(N) = 0, 1, 2, .. N-1</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range(10)</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range(0, 10)</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list(range(10))</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[0,1,2,3,4,5,6,7,8,9]</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772969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for </a:t>
            </a:r>
            <a:r>
              <a:rPr lang="en-US" dirty="0"/>
              <a:t>loops</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40"/>
            <a:ext cx="10738607" cy="774106"/>
          </a:xfrm>
        </p:spPr>
        <p:txBody>
          <a:bodyPr>
            <a:normAutofit/>
          </a:bodyPr>
          <a:lstStyle/>
          <a:p>
            <a:pPr marL="0" indent="0">
              <a:buFont typeface="Symbol" panose="05050102010706020507" pitchFamily="18" charset="2"/>
              <a:buNone/>
            </a:pPr>
            <a:r>
              <a:rPr lang="en-US" altLang="en-US" sz="2300" dirty="0"/>
              <a:t>Exercises 2.4, 2.5</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1120994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Control Flow – </a:t>
            </a:r>
            <a:r>
              <a:rPr lang="en-US" dirty="0">
                <a:latin typeface="Courier New" panose="02070309020205020404" pitchFamily="49" charset="0"/>
                <a:cs typeface="Courier New" panose="02070309020205020404" pitchFamily="49" charset="0"/>
              </a:rPr>
              <a:t>if/else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fontScale="55000" lnSpcReduction="20000"/>
          </a:bodyPr>
          <a:lstStyle/>
          <a:p>
            <a:pPr marL="0" indent="0">
              <a:buFont typeface="Symbol" panose="05050102010706020507" pitchFamily="18" charset="2"/>
              <a:buNone/>
            </a:pPr>
            <a:r>
              <a:rPr lang="en-US" altLang="en-US" sz="4200" dirty="0"/>
              <a:t>Few computer programs are executed in a purely linear fashion. Blocks of code are usually executed </a:t>
            </a:r>
            <a:r>
              <a:rPr lang="en-US" altLang="en-US" sz="4200" i="1" dirty="0"/>
              <a:t>conditionally</a:t>
            </a:r>
            <a:r>
              <a:rPr lang="en-US" altLang="en-US" sz="4200" dirty="0"/>
              <a:t> on the basis of some test carried out on data.</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if &lt;logical expression 1&gt;:</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&lt;statements 1&gt;</a:t>
            </a:r>
          </a:p>
          <a:p>
            <a:pPr marL="0" indent="0">
              <a:lnSpc>
                <a:spcPct val="130000"/>
              </a:lnSpc>
              <a:buNone/>
            </a:pPr>
            <a:r>
              <a:rPr lang="en-US" altLang="en-US" sz="3500" dirty="0" err="1">
                <a:solidFill>
                  <a:schemeClr val="accent2"/>
                </a:solidFill>
                <a:latin typeface="Lucida Sans Typewriter" panose="020B0509030504030204" pitchFamily="49" charset="0"/>
                <a:ea typeface="ＭＳ Ｐゴシック" panose="020B0600070205080204" pitchFamily="34" charset="-128"/>
              </a:rPr>
              <a:t>elif</a:t>
            </a:r>
            <a:r>
              <a:rPr lang="en-US" altLang="en-US" sz="3500" dirty="0">
                <a:solidFill>
                  <a:schemeClr val="accent2"/>
                </a:solidFill>
                <a:latin typeface="Lucida Sans Typewriter" panose="020B0509030504030204" pitchFamily="49" charset="0"/>
                <a:ea typeface="ＭＳ Ｐゴシック" panose="020B0600070205080204" pitchFamily="34" charset="-128"/>
              </a:rPr>
              <a:t> &lt;logical expression 2&gt;:</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&lt;statements 2&gt;</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else:</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&lt;statements&gt;</a:t>
            </a:r>
          </a:p>
        </p:txBody>
      </p:sp>
    </p:spTree>
    <p:extLst>
      <p:ext uri="{BB962C8B-B14F-4D97-AF65-F5344CB8AC3E}">
        <p14:creationId xmlns:p14="http://schemas.microsoft.com/office/powerpoint/2010/main" val="3870531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Control Flow – </a:t>
            </a:r>
            <a:r>
              <a:rPr lang="en-US" dirty="0">
                <a:latin typeface="Courier New" panose="02070309020205020404" pitchFamily="49" charset="0"/>
                <a:cs typeface="Courier New" panose="02070309020205020404" pitchFamily="49" charset="0"/>
              </a:rPr>
              <a:t>if/else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fontScale="55000" lnSpcReduction="20000"/>
          </a:bodyPr>
          <a:lstStyle/>
          <a:p>
            <a:pPr marL="0" indent="0">
              <a:buFont typeface="Symbol" panose="05050102010706020507" pitchFamily="18" charset="2"/>
              <a:buNone/>
            </a:pPr>
            <a:r>
              <a:rPr lang="en-US" altLang="en-US" sz="4200" dirty="0"/>
              <a:t>Few computer programs are executed in a purely linear fashion. Blocks of code are usually executed </a:t>
            </a:r>
            <a:r>
              <a:rPr lang="en-US" altLang="en-US" sz="4200" i="1" dirty="0"/>
              <a:t>conditionally</a:t>
            </a:r>
            <a:r>
              <a:rPr lang="en-US" altLang="en-US" sz="4200" dirty="0"/>
              <a:t> on the basis of some test carried out on data.</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for x in range(10):</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if x &lt;= 3:</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print(x, ‘is less than or equal to 3’)</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a:t>
            </a:r>
            <a:r>
              <a:rPr lang="en-US" altLang="en-US" sz="3500" dirty="0" err="1">
                <a:solidFill>
                  <a:schemeClr val="accent2"/>
                </a:solidFill>
                <a:latin typeface="Lucida Sans Typewriter" panose="020B0509030504030204" pitchFamily="49" charset="0"/>
                <a:ea typeface="ＭＳ Ｐゴシック" panose="020B0600070205080204" pitchFamily="34" charset="-128"/>
              </a:rPr>
              <a:t>elif</a:t>
            </a:r>
            <a:r>
              <a:rPr lang="en-US" altLang="en-US" sz="3500" dirty="0">
                <a:solidFill>
                  <a:schemeClr val="accent2"/>
                </a:solidFill>
                <a:latin typeface="Lucida Sans Typewriter" panose="020B0509030504030204" pitchFamily="49" charset="0"/>
                <a:ea typeface="ＭＳ Ｐゴシック" panose="020B0600070205080204" pitchFamily="34" charset="-128"/>
              </a:rPr>
              <a:t> x &gt; 5:</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print(x, ‘is greater than 5’)</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else:</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print(x, ‘must be four of five, then’)</a:t>
            </a:r>
          </a:p>
        </p:txBody>
      </p:sp>
    </p:spTree>
    <p:extLst>
      <p:ext uri="{BB962C8B-B14F-4D97-AF65-F5344CB8AC3E}">
        <p14:creationId xmlns:p14="http://schemas.microsoft.com/office/powerpoint/2010/main" val="47046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Control Flow – </a:t>
            </a:r>
            <a:r>
              <a:rPr lang="en-US" dirty="0">
                <a:latin typeface="Courier New" panose="02070309020205020404" pitchFamily="49" charset="0"/>
                <a:cs typeface="Courier New" panose="02070309020205020404" pitchFamily="49" charset="0"/>
              </a:rPr>
              <a:t>if/else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a:bodyPr>
          <a:lstStyle/>
          <a:p>
            <a:pPr marL="0" indent="0">
              <a:buFont typeface="Symbol" panose="05050102010706020507" pitchFamily="18" charset="2"/>
              <a:buNone/>
            </a:pPr>
            <a:r>
              <a:rPr lang="en-US" altLang="en-US" sz="2300" dirty="0"/>
              <a:t>Exercises 2.6, 2.7</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3602629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while</a:t>
            </a:r>
            <a:r>
              <a:rPr lang="en-US" dirty="0"/>
              <a:t> loops</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a:bodyPr>
          <a:lstStyle/>
          <a:p>
            <a:pPr marL="0" indent="0">
              <a:buFont typeface="Symbol" panose="05050102010706020507" pitchFamily="18" charset="2"/>
              <a:buNone/>
            </a:pPr>
            <a:r>
              <a:rPr lang="en-US" altLang="en-US" sz="2300" dirty="0"/>
              <a:t>Whereas a for loop is established for a fixed number of iterations, statements within the block of a while loop execute only and as long as some condition holds.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&gt;&gt;&gt; </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 0</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&gt;&gt;&gt; while </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&lt; 10:</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 1</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print(</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end=‘.’)</a:t>
            </a:r>
          </a:p>
          <a:p>
            <a:pPr marL="0" indent="0">
              <a:lnSpc>
                <a:spcPct val="110000"/>
              </a:lnSpc>
              <a:buNone/>
            </a:pPr>
            <a:endParaRPr lang="en-US" altLang="en-US" sz="1900" dirty="0">
              <a:solidFill>
                <a:schemeClr val="accent2"/>
              </a:solidFill>
              <a:latin typeface="Lucida Sans Typewriter" panose="020B0509030504030204" pitchFamily="49" charset="0"/>
              <a:ea typeface="ＭＳ Ｐゴシック" panose="020B0600070205080204" pitchFamily="34" charset="-128"/>
            </a:endParaRP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&gt;&gt;&gt; print()</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1.2.3.4.5.6.7.8.9.10</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426313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break/continue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a:bodyPr>
          <a:lstStyle/>
          <a:p>
            <a:pPr marL="0" indent="0">
              <a:buFont typeface="Symbol" panose="05050102010706020507" pitchFamily="18" charset="2"/>
              <a:buNone/>
            </a:pPr>
            <a:r>
              <a:rPr lang="en-US" altLang="en-US" sz="2300" dirty="0"/>
              <a:t>Use </a:t>
            </a:r>
            <a:r>
              <a:rPr lang="en-US" altLang="en-US" sz="1900" dirty="0">
                <a:solidFill>
                  <a:schemeClr val="accent2"/>
                </a:solidFill>
                <a:latin typeface="Lucida Sans Typewriter" panose="020B0509030504030204" pitchFamily="49" charset="0"/>
                <a:ea typeface="ＭＳ Ｐゴシック" panose="020B0600070205080204" pitchFamily="34" charset="-128"/>
              </a:rPr>
              <a:t>break</a:t>
            </a:r>
            <a:r>
              <a:rPr lang="en-US" altLang="en-US" sz="2300" dirty="0"/>
              <a:t> to immediately end the loop.</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300" dirty="0"/>
              <a:t>Find the first negative number in a list of numbers: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10000"/>
              </a:lnSpc>
              <a:buNone/>
            </a:pPr>
            <a:r>
              <a:rPr lang="en-US" altLang="en-US" sz="1900" dirty="0" err="1">
                <a:solidFill>
                  <a:schemeClr val="accent2"/>
                </a:solidFill>
                <a:latin typeface="Lucida Sans Typewriter" panose="020B0509030504030204" pitchFamily="49" charset="0"/>
                <a:ea typeface="ＭＳ Ｐゴシック" panose="020B0600070205080204" pitchFamily="34" charset="-128"/>
              </a:rPr>
              <a:t>alist</a:t>
            </a:r>
            <a:r>
              <a:rPr lang="en-US" altLang="en-US" sz="1900" dirty="0">
                <a:solidFill>
                  <a:schemeClr val="accent2"/>
                </a:solidFill>
                <a:latin typeface="Lucida Sans Typewriter" panose="020B0509030504030204" pitchFamily="49" charset="0"/>
                <a:ea typeface="ＭＳ Ｐゴシック" panose="020B0600070205080204" pitchFamily="34" charset="-128"/>
              </a:rPr>
              <a:t> = [0, 4, 5, -2, 5, 10]</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for a in </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alist</a:t>
            </a:r>
            <a:r>
              <a:rPr lang="en-US" altLang="en-US" sz="1900" dirty="0">
                <a:solidFill>
                  <a:schemeClr val="accent2"/>
                </a:solidFill>
                <a:latin typeface="Lucida Sans Typewriter" panose="020B0509030504030204" pitchFamily="49" charset="0"/>
                <a:ea typeface="ＭＳ Ｐゴシック" panose="020B0600070205080204" pitchFamily="34" charset="-128"/>
              </a:rPr>
              <a:t>:</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if a&lt;0:</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break</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print(a)</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1860028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break/continue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a:bodyPr>
          <a:lstStyle/>
          <a:p>
            <a:pPr marL="0" indent="0">
              <a:buFont typeface="Symbol" panose="05050102010706020507" pitchFamily="18" charset="2"/>
              <a:buNone/>
            </a:pPr>
            <a:r>
              <a:rPr lang="en-US" altLang="en-US" sz="2300" dirty="0"/>
              <a:t>The </a:t>
            </a:r>
            <a:r>
              <a:rPr lang="en-US" altLang="en-US" sz="1900" dirty="0">
                <a:solidFill>
                  <a:schemeClr val="accent2"/>
                </a:solidFill>
                <a:latin typeface="Lucida Sans Typewriter" panose="020B0509030504030204" pitchFamily="49" charset="0"/>
                <a:ea typeface="ＭＳ Ｐゴシック" panose="020B0600070205080204" pitchFamily="34" charset="-128"/>
              </a:rPr>
              <a:t>continue</a:t>
            </a:r>
            <a:r>
              <a:rPr lang="en-US" altLang="en-US" sz="2300" dirty="0"/>
              <a:t> statement acts in a similar way to break but instead of breaking out of the containing loop, it immediately forces the next iteration of the loop.</a:t>
            </a:r>
          </a:p>
          <a:p>
            <a:pPr marL="0" indent="0">
              <a:buFont typeface="Symbol" panose="05050102010706020507" pitchFamily="18" charset="2"/>
              <a:buNone/>
            </a:pPr>
            <a:endParaRPr lang="en-US" altLang="en-US" sz="2300" dirty="0"/>
          </a:p>
          <a:p>
            <a:pPr marL="0" indent="0">
              <a:buFont typeface="Symbol" panose="05050102010706020507" pitchFamily="18" charset="2"/>
              <a:buNone/>
            </a:pPr>
            <a:r>
              <a:rPr lang="en-US" altLang="en-US" sz="2300" dirty="0"/>
              <a:t>Print only even integers in a given range.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N = 100</a:t>
            </a:r>
          </a:p>
          <a:p>
            <a:pPr marL="0" indent="0">
              <a:buFont typeface="Symbol" panose="05050102010706020507" pitchFamily="18" charset="2"/>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for </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in range(1, N+1):</a:t>
            </a:r>
          </a:p>
          <a:p>
            <a:pPr marL="0" indent="0">
              <a:buFont typeface="Symbol" panose="05050102010706020507" pitchFamily="18" charset="2"/>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if i%2:</a:t>
            </a:r>
          </a:p>
          <a:p>
            <a:pPr marL="0" indent="0">
              <a:buFont typeface="Symbol" panose="05050102010706020507" pitchFamily="18" charset="2"/>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continue</a:t>
            </a:r>
          </a:p>
          <a:p>
            <a:pPr marL="0" indent="0">
              <a:buFont typeface="Symbol" panose="05050102010706020507" pitchFamily="18" charset="2"/>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print(</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‘is even’)</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41495479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while </a:t>
            </a:r>
            <a:r>
              <a:rPr lang="en-US" dirty="0"/>
              <a:t>loops</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1095654" cy="4422710"/>
          </a:xfrm>
        </p:spPr>
        <p:txBody>
          <a:bodyPr>
            <a:normAutofit/>
          </a:bodyPr>
          <a:lstStyle/>
          <a:p>
            <a:pPr marL="0" indent="0">
              <a:buFont typeface="Symbol" panose="05050102010706020507" pitchFamily="18" charset="2"/>
              <a:buNone/>
            </a:pPr>
            <a:r>
              <a:rPr lang="en-US" altLang="en-US" sz="2300" dirty="0"/>
              <a:t>Exercise</a:t>
            </a:r>
          </a:p>
          <a:p>
            <a:pPr marL="0" indent="0">
              <a:buFont typeface="Symbol" panose="05050102010706020507" pitchFamily="18" charset="2"/>
              <a:buNone/>
            </a:pPr>
            <a:endParaRPr lang="en-US" altLang="en-US" sz="2300" dirty="0"/>
          </a:p>
          <a:p>
            <a:pPr marL="0" indent="0">
              <a:buFont typeface="Symbol" panose="05050102010706020507" pitchFamily="18" charset="2"/>
              <a:buNone/>
            </a:pPr>
            <a:r>
              <a:rPr lang="en-US" altLang="en-US" sz="2300" dirty="0"/>
              <a:t>Do this exercise in the terminal rather than the </a:t>
            </a:r>
            <a:r>
              <a:rPr lang="en-US" altLang="en-US" sz="2300" dirty="0" err="1"/>
              <a:t>jupyter</a:t>
            </a:r>
            <a:r>
              <a:rPr lang="en-US" altLang="en-US" sz="2300" dirty="0"/>
              <a:t> notebook (</a:t>
            </a:r>
            <a:r>
              <a:rPr lang="en-US" altLang="en-US" sz="2300" dirty="0" err="1"/>
              <a:t>jupyter</a:t>
            </a:r>
            <a:r>
              <a:rPr lang="en-US" altLang="en-US" sz="2300" dirty="0"/>
              <a:t> notebook is not particularly good at getting user input!)</a:t>
            </a:r>
          </a:p>
          <a:p>
            <a:pPr marL="0" indent="0">
              <a:buFont typeface="Symbol" panose="05050102010706020507" pitchFamily="18" charset="2"/>
              <a:buNone/>
            </a:pPr>
            <a:endParaRPr lang="en-US" altLang="en-US" sz="2300" dirty="0"/>
          </a:p>
          <a:p>
            <a:pPr marL="0" indent="0">
              <a:buFont typeface="Symbol" panose="05050102010706020507" pitchFamily="18" charset="2"/>
              <a:buNone/>
            </a:pPr>
            <a:r>
              <a:rPr lang="en-US" sz="2300" dirty="0"/>
              <a:t>Write a Python program that asks the user to respond by ‘y’ or 'yes’ (case doesn’t matter). The program keeps on asking until the user enters the correct information. (Use the ‘input’ function to get a response from the user).</a:t>
            </a:r>
            <a:endParaRPr lang="en-US" altLang="en-US" sz="2300" dirty="0"/>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8647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Escaping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200" y="2043739"/>
            <a:ext cx="10515600" cy="1672583"/>
          </a:xfrm>
        </p:spPr>
        <p:txBody>
          <a:bodyPr>
            <a:normAutofit lnSpcReduction="10000"/>
          </a:bodyPr>
          <a:lstStyle/>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“I’m a very stable genius.”</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 Donald Trump</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How do we assign this exact string to a variable </a:t>
            </a:r>
            <a:r>
              <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rPr>
              <a:t>quote</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988334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File input/output</a:t>
            </a:r>
          </a:p>
        </p:txBody>
      </p:sp>
      <p:sp>
        <p:nvSpPr>
          <p:cNvPr id="4" name="Content Placeholder 2">
            <a:extLst>
              <a:ext uri="{FF2B5EF4-FFF2-40B4-BE49-F238E27FC236}">
                <a16:creationId xmlns:a16="http://schemas.microsoft.com/office/drawing/2014/main" id="{B3DAA1DC-5281-4198-96CF-5EC480531262}"/>
              </a:ext>
            </a:extLst>
          </p:cNvPr>
          <p:cNvSpPr txBox="1">
            <a:spLocks/>
          </p:cNvSpPr>
          <p:nvPr/>
        </p:nvSpPr>
        <p:spPr>
          <a:xfrm>
            <a:off x="990599" y="2027853"/>
            <a:ext cx="5522167" cy="337457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mbol" panose="05050102010706020507" pitchFamily="18" charset="2"/>
              <a:buNone/>
            </a:pPr>
            <a:r>
              <a:rPr lang="en-US" altLang="en-US" sz="2700" dirty="0"/>
              <a:t>A File object is created by opening a file with a given filename and mode.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10000"/>
              </a:lnSpc>
              <a:buNone/>
            </a:pPr>
            <a:r>
              <a:rPr lang="en-US" altLang="en-US" sz="2100" dirty="0">
                <a:solidFill>
                  <a:schemeClr val="accent2"/>
                </a:solidFill>
                <a:latin typeface="Lucida Sans Typewriter" panose="020B0509030504030204" pitchFamily="49" charset="0"/>
                <a:ea typeface="ＭＳ Ｐゴシック" panose="020B0600070205080204" pitchFamily="34" charset="-128"/>
              </a:rPr>
              <a:t>f = open(‘myfile.txt’, ‘w’)</a:t>
            </a:r>
          </a:p>
          <a:p>
            <a:pPr marL="0" indent="0">
              <a:lnSpc>
                <a:spcPct val="110000"/>
              </a:lnSpc>
              <a:buNone/>
            </a:pPr>
            <a:r>
              <a:rPr lang="en-US" altLang="en-US" sz="2100" dirty="0" err="1">
                <a:solidFill>
                  <a:schemeClr val="accent2"/>
                </a:solidFill>
                <a:latin typeface="Lucida Sans Typewriter" panose="020B0509030504030204" pitchFamily="49" charset="0"/>
                <a:ea typeface="ＭＳ Ｐゴシック" panose="020B0600070205080204" pitchFamily="34" charset="-128"/>
              </a:rPr>
              <a:t>f.write</a:t>
            </a:r>
            <a:r>
              <a:rPr lang="en-US" altLang="en-US" sz="2100" dirty="0">
                <a:solidFill>
                  <a:schemeClr val="accent2"/>
                </a:solidFill>
                <a:latin typeface="Lucida Sans Typewriter" panose="020B0509030504030204" pitchFamily="49" charset="0"/>
                <a:ea typeface="ＭＳ Ｐゴシック" panose="020B0600070205080204" pitchFamily="34" charset="-128"/>
              </a:rPr>
              <a:t>(‘Hello World’)</a:t>
            </a:r>
          </a:p>
          <a:p>
            <a:pPr marL="0" indent="0">
              <a:lnSpc>
                <a:spcPct val="110000"/>
              </a:lnSpc>
              <a:buNone/>
            </a:pPr>
            <a:r>
              <a:rPr lang="en-US" altLang="en-US" sz="2100" dirty="0" err="1">
                <a:solidFill>
                  <a:schemeClr val="accent2"/>
                </a:solidFill>
                <a:latin typeface="Lucida Sans Typewriter" panose="020B0509030504030204" pitchFamily="49" charset="0"/>
                <a:ea typeface="ＭＳ Ｐゴシック" panose="020B0600070205080204" pitchFamily="34" charset="-128"/>
              </a:rPr>
              <a:t>f.close</a:t>
            </a:r>
            <a:r>
              <a:rPr lang="en-US" altLang="en-US" sz="2100" dirty="0">
                <a:solidFill>
                  <a:schemeClr val="accent2"/>
                </a:solidFill>
                <a:latin typeface="Lucida Sans Typewriter" panose="020B0509030504030204" pitchFamily="49" charset="0"/>
                <a:ea typeface="ＭＳ Ｐゴシック" panose="020B0600070205080204" pitchFamily="34" charset="-128"/>
              </a:rPr>
              <a: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700" dirty="0"/>
              <a:t>Python closes any File objects automatically when a program terminates.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graphicFrame>
        <p:nvGraphicFramePr>
          <p:cNvPr id="5" name="Table 4">
            <a:extLst>
              <a:ext uri="{FF2B5EF4-FFF2-40B4-BE49-F238E27FC236}">
                <a16:creationId xmlns:a16="http://schemas.microsoft.com/office/drawing/2014/main" id="{85E41D83-7C92-4321-BED2-167CAE239082}"/>
              </a:ext>
            </a:extLst>
          </p:cNvPr>
          <p:cNvGraphicFramePr>
            <a:graphicFrameLocks noGrp="1"/>
          </p:cNvGraphicFramePr>
          <p:nvPr>
            <p:extLst>
              <p:ext uri="{D42A27DB-BD31-4B8C-83A1-F6EECF244321}">
                <p14:modId xmlns:p14="http://schemas.microsoft.com/office/powerpoint/2010/main" val="1053499951"/>
              </p:ext>
            </p:extLst>
          </p:nvPr>
        </p:nvGraphicFramePr>
        <p:xfrm>
          <a:off x="6691605" y="1878564"/>
          <a:ext cx="4662195" cy="4023360"/>
        </p:xfrm>
        <a:graphic>
          <a:graphicData uri="http://schemas.openxmlformats.org/drawingml/2006/table">
            <a:tbl>
              <a:tblPr/>
              <a:tblGrid>
                <a:gridCol w="811374">
                  <a:extLst>
                    <a:ext uri="{9D8B030D-6E8A-4147-A177-3AD203B41FA5}">
                      <a16:colId xmlns:a16="http://schemas.microsoft.com/office/drawing/2014/main" val="1458247865"/>
                    </a:ext>
                  </a:extLst>
                </a:gridCol>
                <a:gridCol w="3850821">
                  <a:extLst>
                    <a:ext uri="{9D8B030D-6E8A-4147-A177-3AD203B41FA5}">
                      <a16:colId xmlns:a16="http://schemas.microsoft.com/office/drawing/2014/main" val="1127882173"/>
                    </a:ext>
                  </a:extLst>
                </a:gridCol>
              </a:tblGrid>
              <a:tr h="0">
                <a:tc>
                  <a:txBody>
                    <a:bodyPr/>
                    <a:lstStyle/>
                    <a:p>
                      <a:pPr algn="l"/>
                      <a:r>
                        <a:rPr lang="en-US" dirty="0">
                          <a:effectLst/>
                        </a:rPr>
                        <a:t>Mode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a:r>
                        <a:rPr lang="en-US" dirty="0">
                          <a:effectLst/>
                        </a:rPr>
                        <a:t>Meaning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88486886"/>
                  </a:ext>
                </a:extLst>
              </a:tr>
              <a:tr h="0">
                <a:tc>
                  <a:txBody>
                    <a:bodyPr/>
                    <a:lstStyle/>
                    <a:p>
                      <a:pPr algn="l"/>
                      <a:r>
                        <a:rPr lang="en-US">
                          <a:effectLst/>
                        </a:rPr>
                        <a:t>'r'</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dirty="0">
                          <a:effectLst/>
                        </a:rPr>
                        <a:t>open for reading (default)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63168215"/>
                  </a:ext>
                </a:extLst>
              </a:tr>
              <a:tr h="0">
                <a:tc>
                  <a:txBody>
                    <a:bodyPr/>
                    <a:lstStyle/>
                    <a:p>
                      <a:pPr algn="l"/>
                      <a:r>
                        <a:rPr lang="en-US">
                          <a:effectLst/>
                        </a:rPr>
                        <a:t>'w'</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open for writing, truncating the file first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44179127"/>
                  </a:ext>
                </a:extLst>
              </a:tr>
              <a:tr h="0">
                <a:tc>
                  <a:txBody>
                    <a:bodyPr/>
                    <a:lstStyle/>
                    <a:p>
                      <a:pPr algn="l"/>
                      <a:r>
                        <a:rPr lang="en-US">
                          <a:effectLst/>
                        </a:rPr>
                        <a:t>'x'</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open for exclusive creation, failing if the file already exists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20188954"/>
                  </a:ext>
                </a:extLst>
              </a:tr>
              <a:tr h="0">
                <a:tc>
                  <a:txBody>
                    <a:bodyPr/>
                    <a:lstStyle/>
                    <a:p>
                      <a:pPr algn="l"/>
                      <a:r>
                        <a:rPr lang="en-US">
                          <a:effectLst/>
                        </a:rPr>
                        <a:t>'a'</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open for writing, appending to the end of the file if it exists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36886780"/>
                  </a:ext>
                </a:extLst>
              </a:tr>
              <a:tr h="0">
                <a:tc>
                  <a:txBody>
                    <a:bodyPr/>
                    <a:lstStyle/>
                    <a:p>
                      <a:pPr algn="l"/>
                      <a:r>
                        <a:rPr lang="en-US">
                          <a:effectLst/>
                        </a:rPr>
                        <a:t>'b'</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binary mode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12497530"/>
                  </a:ext>
                </a:extLst>
              </a:tr>
              <a:tr h="0">
                <a:tc>
                  <a:txBody>
                    <a:bodyPr/>
                    <a:lstStyle/>
                    <a:p>
                      <a:pPr algn="l"/>
                      <a:r>
                        <a:rPr lang="en-US">
                          <a:effectLst/>
                        </a:rPr>
                        <a:t>'t'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text mode (default)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88800644"/>
                  </a:ext>
                </a:extLst>
              </a:tr>
              <a:tr h="0">
                <a:tc>
                  <a:txBody>
                    <a:bodyPr/>
                    <a:lstStyle/>
                    <a:p>
                      <a:pPr algn="l"/>
                      <a:r>
                        <a:rPr lang="en-US">
                          <a:effectLst/>
                        </a:rPr>
                        <a: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dirty="0">
                          <a:effectLst/>
                        </a:rPr>
                        <a:t>open a disk file for updating (reading and writing)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64079784"/>
                  </a:ext>
                </a:extLst>
              </a:tr>
            </a:tbl>
          </a:graphicData>
        </a:graphic>
      </p:graphicFrame>
    </p:spTree>
    <p:extLst>
      <p:ext uri="{BB962C8B-B14F-4D97-AF65-F5344CB8AC3E}">
        <p14:creationId xmlns:p14="http://schemas.microsoft.com/office/powerpoint/2010/main" val="1623840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Reading from a file</a:t>
            </a:r>
          </a:p>
        </p:txBody>
      </p:sp>
      <p:sp>
        <p:nvSpPr>
          <p:cNvPr id="4" name="Content Placeholder 2">
            <a:extLst>
              <a:ext uri="{FF2B5EF4-FFF2-40B4-BE49-F238E27FC236}">
                <a16:creationId xmlns:a16="http://schemas.microsoft.com/office/drawing/2014/main" id="{B3DAA1DC-5281-4198-96CF-5EC480531262}"/>
              </a:ext>
            </a:extLst>
          </p:cNvPr>
          <p:cNvSpPr txBox="1">
            <a:spLocks/>
          </p:cNvSpPr>
          <p:nvPr/>
        </p:nvSpPr>
        <p:spPr>
          <a:xfrm>
            <a:off x="990599" y="2279780"/>
            <a:ext cx="10515600" cy="33745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mbol" panose="05050102010706020507" pitchFamily="18" charset="2"/>
              <a:buNone/>
            </a:pPr>
            <a:r>
              <a:rPr lang="en-US" altLang="en-US" sz="1800" dirty="0" err="1">
                <a:solidFill>
                  <a:schemeClr val="accent2"/>
                </a:solidFill>
                <a:latin typeface="Lucida Sans Typewriter" panose="020B0509030504030204" pitchFamily="49" charset="0"/>
                <a:ea typeface="ＭＳ Ｐゴシック" panose="020B0600070205080204" pitchFamily="34" charset="-128"/>
              </a:rPr>
              <a:t>readline</a:t>
            </a:r>
            <a:r>
              <a:rPr lang="en-US" altLang="en-US" sz="1800" dirty="0">
                <a:solidFill>
                  <a:schemeClr val="accent2"/>
                </a:solidFill>
                <a:latin typeface="Lucida Sans Typewriter" panose="020B0509030504030204" pitchFamily="49" charset="0"/>
                <a:ea typeface="ＭＳ Ｐゴシック" panose="020B0600070205080204" pitchFamily="34" charset="-128"/>
              </a:rPr>
              <a:t>() </a:t>
            </a:r>
            <a:r>
              <a:rPr lang="en-US" altLang="en-US" sz="2500" dirty="0"/>
              <a:t>reads a single line from a file, up to and including the newline character. The next call to </a:t>
            </a:r>
            <a:r>
              <a:rPr lang="en-US" altLang="en-US" sz="1800" dirty="0" err="1">
                <a:solidFill>
                  <a:schemeClr val="accent2"/>
                </a:solidFill>
                <a:latin typeface="Lucida Sans Typewriter" panose="020B0509030504030204" pitchFamily="49" charset="0"/>
                <a:ea typeface="ＭＳ Ｐゴシック" panose="020B0600070205080204" pitchFamily="34" charset="-128"/>
              </a:rPr>
              <a:t>readline</a:t>
            </a:r>
            <a:r>
              <a:rPr lang="en-US" altLang="en-US" sz="1800" dirty="0">
                <a:solidFill>
                  <a:schemeClr val="accent2"/>
                </a:solidFill>
                <a:latin typeface="Lucida Sans Typewriter" panose="020B0509030504030204" pitchFamily="49" charset="0"/>
                <a:ea typeface="ＭＳ Ｐゴシック" panose="020B0600070205080204" pitchFamily="34" charset="-128"/>
              </a:rPr>
              <a:t>() </a:t>
            </a:r>
            <a:r>
              <a:rPr lang="en-US" altLang="en-US" sz="2500" dirty="0"/>
              <a:t>reads the next line. It returns an empty string when it reaches the end of the file.</a:t>
            </a:r>
          </a:p>
          <a:p>
            <a:pPr marL="0" indent="0">
              <a:buFont typeface="Symbol" panose="05050102010706020507" pitchFamily="18" charset="2"/>
              <a:buNone/>
            </a:pPr>
            <a:endParaRPr lang="en-US" altLang="en-US" sz="2500" dirty="0"/>
          </a:p>
          <a:p>
            <a:pPr marL="0" indent="0">
              <a:lnSpc>
                <a:spcPct val="100000"/>
              </a:lnSpc>
              <a:buNone/>
            </a:pPr>
            <a:r>
              <a:rPr lang="en-US" altLang="en-US" sz="2500" dirty="0"/>
              <a:t>To read all the lines into a list pf strings, use </a:t>
            </a:r>
            <a:r>
              <a:rPr lang="en-US" altLang="en-US" sz="1800" dirty="0" err="1">
                <a:solidFill>
                  <a:schemeClr val="accent2"/>
                </a:solidFill>
                <a:latin typeface="Lucida Sans Typewriter" panose="020B0509030504030204" pitchFamily="49" charset="0"/>
                <a:ea typeface="ＭＳ Ｐゴシック" panose="020B0600070205080204" pitchFamily="34" charset="-128"/>
              </a:rPr>
              <a:t>f.readlines</a:t>
            </a:r>
            <a:r>
              <a:rPr lang="en-US" altLang="en-US" sz="1800" dirty="0">
                <a:solidFill>
                  <a:schemeClr val="accent2"/>
                </a:solidFill>
                <a:latin typeface="Lucida Sans Typewriter" panose="020B0509030504030204" pitchFamily="49" charset="0"/>
                <a:ea typeface="ＭＳ Ｐゴシック" panose="020B0600070205080204" pitchFamily="34" charset="-128"/>
              </a:rPr>
              <a:t>()</a:t>
            </a:r>
          </a:p>
          <a:p>
            <a:pPr marL="0" indent="0">
              <a:buFont typeface="Symbol" panose="05050102010706020507" pitchFamily="18" charset="2"/>
              <a:buNone/>
            </a:pPr>
            <a:endParaRPr lang="en-US" altLang="en-US" sz="2500" dirty="0"/>
          </a:p>
          <a:p>
            <a:pPr marL="0" indent="0">
              <a:buFont typeface="Symbol" panose="05050102010706020507" pitchFamily="18" charset="2"/>
              <a:buNone/>
            </a:pPr>
            <a:r>
              <a:rPr lang="en-US" altLang="en-US" sz="2500" dirty="0"/>
              <a:t>File objects are </a:t>
            </a:r>
            <a:r>
              <a:rPr lang="en-US" altLang="en-US" sz="2500" i="1" dirty="0" err="1"/>
              <a:t>iterable</a:t>
            </a:r>
            <a:r>
              <a:rPr lang="en-US" altLang="en-US" sz="2500" i="1" dirty="0"/>
              <a:t> </a:t>
            </a:r>
            <a:r>
              <a:rPr lang="en-US" altLang="en-US" sz="2500" dirty="0"/>
              <a:t>too, and looping over a (text) file returns its lines one at a time.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18115274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Reading from a file</a:t>
            </a:r>
          </a:p>
        </p:txBody>
      </p:sp>
      <p:sp>
        <p:nvSpPr>
          <p:cNvPr id="4" name="Content Placeholder 2">
            <a:extLst>
              <a:ext uri="{FF2B5EF4-FFF2-40B4-BE49-F238E27FC236}">
                <a16:creationId xmlns:a16="http://schemas.microsoft.com/office/drawing/2014/main" id="{B3DAA1DC-5281-4198-96CF-5EC480531262}"/>
              </a:ext>
            </a:extLst>
          </p:cNvPr>
          <p:cNvSpPr txBox="1">
            <a:spLocks/>
          </p:cNvSpPr>
          <p:nvPr/>
        </p:nvSpPr>
        <p:spPr>
          <a:xfrm>
            <a:off x="990599" y="2279780"/>
            <a:ext cx="10515600" cy="33745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mbol" panose="05050102010706020507" pitchFamily="18" charset="2"/>
              <a:buNone/>
            </a:pPr>
            <a:r>
              <a:rPr lang="en-US" altLang="en-US" sz="2500" dirty="0"/>
              <a:t>Exercises 2.8, 2.9, 2.10</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46423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Escaping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1672583"/>
          </a:xfrm>
        </p:spPr>
        <p:txBody>
          <a:bodyPr>
            <a:normAutofit/>
          </a:bodyPr>
          <a:lstStyle/>
          <a:p>
            <a:pPr marL="0" indent="0">
              <a:lnSpc>
                <a:spcPct val="70000"/>
              </a:lnSpc>
              <a:buNone/>
            </a:pPr>
            <a:r>
              <a:rPr lang="en-US" altLang="en-US" sz="1800" dirty="0">
                <a:solidFill>
                  <a:schemeClr val="accent2"/>
                </a:solidFill>
                <a:latin typeface="Lucida Sans Typewriter" panose="020B0509030504030204" pitchFamily="49" charset="0"/>
                <a:ea typeface="ＭＳ Ｐゴシック" panose="020B0600070205080204" pitchFamily="34" charset="-128"/>
              </a:rPr>
              <a:t>&gt;&gt;&gt; quote = “\”I’m a very stable genius.\”\n-- Donald Trump”</a:t>
            </a:r>
          </a:p>
          <a:p>
            <a:pPr marL="0" indent="0">
              <a:lnSpc>
                <a:spcPct val="70000"/>
              </a:lnSpc>
              <a:buNone/>
            </a:pPr>
            <a:endParaRPr lang="en-US" altLang="en-US" sz="1800" dirty="0">
              <a:solidFill>
                <a:schemeClr val="accent2"/>
              </a:solidFill>
              <a:latin typeface="Lucida Sans Typewriter" panose="020B0509030504030204" pitchFamily="49" charset="0"/>
              <a:ea typeface="ＭＳ Ｐゴシック" panose="020B0600070205080204" pitchFamily="34" charset="-128"/>
            </a:endParaRPr>
          </a:p>
          <a:p>
            <a:pPr marL="0" indent="0">
              <a:lnSpc>
                <a:spcPct val="70000"/>
              </a:lnSpc>
              <a:buNone/>
            </a:pPr>
            <a:r>
              <a:rPr lang="en-US" altLang="en-US" sz="1800" dirty="0">
                <a:solidFill>
                  <a:schemeClr val="accent2"/>
                </a:solidFill>
                <a:latin typeface="Lucida Sans Typewriter" panose="020B0509030504030204" pitchFamily="49" charset="0"/>
                <a:ea typeface="ＭＳ Ｐゴシック" panose="020B0600070205080204" pitchFamily="34" charset="-128"/>
              </a:rPr>
              <a:t>&gt;&gt;&gt; quote = ‘”I\’m a very stable genius.”\n-- Donald Trump’</a:t>
            </a:r>
          </a:p>
          <a:p>
            <a:pPr marL="0" indent="0">
              <a:lnSpc>
                <a:spcPct val="70000"/>
              </a:lnSpc>
              <a:buNone/>
            </a:pPr>
            <a:endParaRPr lang="en-US" altLang="en-US" sz="1800" dirty="0">
              <a:solidFill>
                <a:schemeClr val="accent2"/>
              </a:solidFill>
              <a:latin typeface="Lucida Sans Typewriter" panose="020B0509030504030204" pitchFamily="49" charset="0"/>
              <a:ea typeface="ＭＳ Ｐゴシック" panose="020B0600070205080204" pitchFamily="34" charset="-128"/>
            </a:endParaRPr>
          </a:p>
          <a:p>
            <a:pPr marL="0" indent="0">
              <a:lnSpc>
                <a:spcPct val="70000"/>
              </a:lnSpc>
              <a:buNone/>
            </a:pPr>
            <a:r>
              <a:rPr lang="en-US" altLang="en-US" sz="1800" dirty="0">
                <a:solidFill>
                  <a:schemeClr val="accent2"/>
                </a:solidFill>
                <a:latin typeface="Lucida Sans Typewriter" panose="020B0509030504030204" pitchFamily="49" charset="0"/>
                <a:ea typeface="ＭＳ Ｐゴシック" panose="020B0600070205080204" pitchFamily="34" charset="-128"/>
              </a:rPr>
              <a:t>&gt;&gt;&gt; quote = “””“I’m a very stable genius.”\n-- Donald Trump“””</a:t>
            </a:r>
          </a:p>
        </p:txBody>
      </p:sp>
    </p:spTree>
    <p:extLst>
      <p:ext uri="{BB962C8B-B14F-4D97-AF65-F5344CB8AC3E}">
        <p14:creationId xmlns:p14="http://schemas.microsoft.com/office/powerpoint/2010/main" val="169908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Indexing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8"/>
            <a:ext cx="10738607" cy="3987945"/>
          </a:xfrm>
        </p:spPr>
        <p:txBody>
          <a:bodyPr>
            <a:normAutofit fontScale="25000" lnSpcReduction="20000"/>
          </a:bodyPr>
          <a:lstStyle/>
          <a:p>
            <a:pPr marL="0" indent="0">
              <a:buFont typeface="Symbol" panose="05050102010706020507" pitchFamily="18" charset="2"/>
              <a:buNone/>
            </a:pPr>
            <a:r>
              <a:rPr lang="en-US" altLang="en-US" sz="9200" dirty="0">
                <a:ea typeface="ＭＳ Ｐゴシック" panose="020B0600070205080204" pitchFamily="34" charset="-128"/>
                <a:cs typeface="Courier New" panose="02070309020205020404" pitchFamily="49" charset="0"/>
              </a:rPr>
              <a:t>Strings are 0-indexed</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&gt;&gt;&gt; s = ‘Hello World’</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&gt;&gt;&gt; s[0]</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‘H’</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&gt;&gt;&gt; s[4]</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‘o’</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None/>
            </a:pPr>
            <a:r>
              <a:rPr lang="en-US" altLang="en-US" sz="9200" dirty="0">
                <a:ea typeface="ＭＳ Ｐゴシック" panose="020B0600070205080204" pitchFamily="34" charset="-128"/>
                <a:cs typeface="Courier New" panose="02070309020205020404" pitchFamily="49" charset="0"/>
              </a:rPr>
              <a:t>Use negative index to count backward, starting at -1</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&gt;&gt;&gt; s[-1]</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‘d’</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None/>
            </a:pPr>
            <a:r>
              <a:rPr lang="en-US" altLang="en-US" sz="9200" dirty="0">
                <a:ea typeface="ＭＳ Ｐゴシック" panose="020B0600070205080204" pitchFamily="34" charset="-128"/>
                <a:cs typeface="Courier New" panose="02070309020205020404" pitchFamily="49" charset="0"/>
              </a:rPr>
              <a:t>Don’t index outside the string length</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&gt;&gt;&gt; s[20]</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Traceback (most recent call last):</a:t>
            </a:r>
          </a:p>
          <a:p>
            <a:pPr marL="0" indent="0">
              <a:buNone/>
            </a:pPr>
            <a:r>
              <a:rPr lang="en-US" altLang="en-US" sz="4800" dirty="0">
                <a:solidFill>
                  <a:schemeClr val="accent2"/>
                </a:solidFill>
                <a:latin typeface="Lucida Sans Typewriter" panose="020B0509030504030204" pitchFamily="49" charset="0"/>
                <a:ea typeface="ＭＳ Ｐゴシック" panose="020B0600070205080204" pitchFamily="34" charset="-128"/>
              </a:rPr>
              <a:t>  File "&lt;stdin&gt;", line 1, in &lt;module&gt;</a:t>
            </a:r>
          </a:p>
          <a:p>
            <a:pPr marL="0" indent="0">
              <a:buNone/>
            </a:pPr>
            <a:r>
              <a:rPr lang="en-US" altLang="en-US" sz="4800" dirty="0" err="1">
                <a:solidFill>
                  <a:schemeClr val="accent2"/>
                </a:solidFill>
                <a:latin typeface="Lucida Sans Typewriter" panose="020B0509030504030204" pitchFamily="49" charset="0"/>
                <a:ea typeface="ＭＳ Ｐゴシック" panose="020B0600070205080204" pitchFamily="34" charset="-128"/>
              </a:rPr>
              <a:t>IndexError</a:t>
            </a:r>
            <a:r>
              <a:rPr lang="en-US" altLang="en-US" sz="4800" dirty="0">
                <a:solidFill>
                  <a:schemeClr val="accent2"/>
                </a:solidFill>
                <a:latin typeface="Lucida Sans Typewriter" panose="020B0509030504030204" pitchFamily="49" charset="0"/>
                <a:ea typeface="ＭＳ Ｐゴシック" panose="020B0600070205080204" pitchFamily="34" charset="-128"/>
              </a:rPr>
              <a:t>: string index out of range</a:t>
            </a:r>
          </a:p>
        </p:txBody>
      </p:sp>
    </p:spTree>
    <p:extLst>
      <p:ext uri="{BB962C8B-B14F-4D97-AF65-F5344CB8AC3E}">
        <p14:creationId xmlns:p14="http://schemas.microsoft.com/office/powerpoint/2010/main" val="3790244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Slicing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52386"/>
          </a:xfrm>
        </p:spPr>
        <p:txBody>
          <a:bodyPr>
            <a:normAutofit/>
          </a:bodyPr>
          <a:lstStyle/>
          <a:p>
            <a:pPr marL="0" indent="0">
              <a:buNone/>
            </a:pPr>
            <a:r>
              <a:rPr lang="en-US" altLang="en-US" sz="2300" dirty="0">
                <a:ea typeface="ＭＳ Ｐゴシック" panose="020B0600070205080204" pitchFamily="34" charset="-128"/>
                <a:cs typeface="Courier New" panose="02070309020205020404" pitchFamily="49" charset="0"/>
              </a:rPr>
              <a:t>s[</a:t>
            </a:r>
            <a:r>
              <a:rPr lang="en-US" altLang="en-US" sz="2300" dirty="0" err="1">
                <a:ea typeface="ＭＳ Ｐゴシック" panose="020B0600070205080204" pitchFamily="34" charset="-128"/>
                <a:cs typeface="Courier New" panose="02070309020205020404" pitchFamily="49" charset="0"/>
              </a:rPr>
              <a:t>i:j</a:t>
            </a:r>
            <a:r>
              <a:rPr lang="en-US" altLang="en-US" sz="2300" dirty="0">
                <a:ea typeface="ＭＳ Ｐゴシック" panose="020B0600070205080204" pitchFamily="34" charset="-128"/>
                <a:cs typeface="Courier New" panose="02070309020205020404" pitchFamily="49" charset="0"/>
              </a:rPr>
              <a:t>] = Substring between index </a:t>
            </a:r>
            <a:r>
              <a:rPr lang="en-US" altLang="en-US" sz="2300" dirty="0" err="1">
                <a:ea typeface="ＭＳ Ｐゴシック" panose="020B0600070205080204" pitchFamily="34" charset="-128"/>
                <a:cs typeface="Courier New" panose="02070309020205020404" pitchFamily="49" charset="0"/>
              </a:rPr>
              <a:t>i</a:t>
            </a:r>
            <a:r>
              <a:rPr lang="en-US" altLang="en-US" sz="2300" dirty="0">
                <a:ea typeface="ＭＳ Ｐゴシック" panose="020B0600070205080204" pitchFamily="34" charset="-128"/>
                <a:cs typeface="Courier New" panose="02070309020205020404" pitchFamily="49" charset="0"/>
              </a:rPr>
              <a:t> and j, including </a:t>
            </a:r>
            <a:r>
              <a:rPr lang="en-US" altLang="en-US" sz="2300" dirty="0" err="1">
                <a:ea typeface="ＭＳ Ｐゴシック" panose="020B0600070205080204" pitchFamily="34" charset="-128"/>
                <a:cs typeface="Courier New" panose="02070309020205020404" pitchFamily="49" charset="0"/>
              </a:rPr>
              <a:t>i</a:t>
            </a:r>
            <a:r>
              <a:rPr lang="en-US" altLang="en-US" sz="2300" dirty="0">
                <a:ea typeface="ＭＳ Ｐゴシック" panose="020B0600070205080204" pitchFamily="34" charset="-128"/>
                <a:cs typeface="Courier New" panose="02070309020205020404" pitchFamily="49" charset="0"/>
              </a:rPr>
              <a:t> but excluding j</a:t>
            </a:r>
          </a:p>
          <a:p>
            <a:pPr marL="0" indent="0">
              <a:buNone/>
            </a:pPr>
            <a:endParaRPr lang="en-US" altLang="en-US" sz="2300" dirty="0">
              <a:ea typeface="ＭＳ Ｐゴシック" panose="020B0600070205080204" pitchFamily="34" charset="-128"/>
              <a:cs typeface="Courier New" panose="02070309020205020404" pitchFamily="49" charset="0"/>
            </a:endParaRP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&gt;&gt;&gt; s[0:3]</a:t>
            </a: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‘Hel’</a:t>
            </a: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&gt;&gt;&gt; s[2:6]</a:t>
            </a: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a:t>
            </a:r>
            <a:r>
              <a:rPr lang="en-US" altLang="en-US" sz="1300" dirty="0" err="1">
                <a:solidFill>
                  <a:schemeClr val="accent2"/>
                </a:solidFill>
                <a:latin typeface="Lucida Sans Typewriter" panose="020B0509030504030204" pitchFamily="49" charset="0"/>
                <a:ea typeface="ＭＳ Ｐゴシック" panose="020B0600070205080204" pitchFamily="34" charset="-128"/>
              </a:rPr>
              <a:t>llo</a:t>
            </a:r>
            <a:r>
              <a:rPr lang="en-US" altLang="en-US" sz="1300" dirty="0">
                <a:solidFill>
                  <a:schemeClr val="accent2"/>
                </a:solidFill>
                <a:latin typeface="Lucida Sans Typewriter" panose="020B0509030504030204" pitchFamily="49" charset="0"/>
                <a:ea typeface="ＭＳ Ｐゴシック" panose="020B0600070205080204" pitchFamily="34" charset="-128"/>
              </a:rPr>
              <a:t> ‘</a:t>
            </a:r>
          </a:p>
          <a:p>
            <a:pPr marL="0" indent="0">
              <a:buNone/>
            </a:pPr>
            <a:endParaRPr lang="en-US" altLang="en-US" sz="2300" dirty="0">
              <a:ea typeface="ＭＳ Ｐゴシック" panose="020B0600070205080204" pitchFamily="34" charset="-128"/>
              <a:cs typeface="Courier New" panose="02070309020205020404" pitchFamily="49" charset="0"/>
            </a:endParaRPr>
          </a:p>
          <a:p>
            <a:pPr marL="0" indent="0">
              <a:buNone/>
            </a:pPr>
            <a:r>
              <a:rPr lang="en-US" altLang="en-US" sz="2300" dirty="0">
                <a:ea typeface="ＭＳ Ｐゴシック" panose="020B0600070205080204" pitchFamily="34" charset="-128"/>
                <a:cs typeface="Courier New" panose="02070309020205020404" pitchFamily="49" charset="0"/>
              </a:rPr>
              <a:t>Why the asymmetry between how </a:t>
            </a:r>
            <a:r>
              <a:rPr lang="en-US" altLang="en-US" sz="2300" dirty="0" err="1">
                <a:ea typeface="ＭＳ Ｐゴシック" panose="020B0600070205080204" pitchFamily="34" charset="-128"/>
                <a:cs typeface="Courier New" panose="02070309020205020404" pitchFamily="49" charset="0"/>
              </a:rPr>
              <a:t>i</a:t>
            </a:r>
            <a:r>
              <a:rPr lang="en-US" altLang="en-US" sz="2300" dirty="0">
                <a:ea typeface="ＭＳ Ｐゴシック" panose="020B0600070205080204" pitchFamily="34" charset="-128"/>
                <a:cs typeface="Courier New" panose="02070309020205020404" pitchFamily="49" charset="0"/>
              </a:rPr>
              <a:t> and j are treated?</a:t>
            </a:r>
          </a:p>
          <a:p>
            <a:pPr marL="0" indent="0">
              <a:buNone/>
            </a:pPr>
            <a:r>
              <a:rPr lang="en-US" altLang="en-US" sz="2300" dirty="0">
                <a:ea typeface="ＭＳ Ｐゴシック" panose="020B0600070205080204" pitchFamily="34" charset="-128"/>
                <a:cs typeface="Courier New" panose="02070309020205020404" pitchFamily="49" charset="0"/>
              </a:rPr>
              <a:t>Hint: What’s the length of the resulting string?</a:t>
            </a:r>
          </a:p>
        </p:txBody>
      </p:sp>
    </p:spTree>
    <p:extLst>
      <p:ext uri="{BB962C8B-B14F-4D97-AF65-F5344CB8AC3E}">
        <p14:creationId xmlns:p14="http://schemas.microsoft.com/office/powerpoint/2010/main" val="188497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Slicing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52386"/>
          </a:xfrm>
        </p:spPr>
        <p:txBody>
          <a:bodyPr>
            <a:normAutofit fontScale="85000" lnSpcReduction="20000"/>
          </a:bodyPr>
          <a:lstStyle/>
          <a:p>
            <a:pPr marL="0" indent="0">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&gt;&gt;&gt; </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len</a:t>
            </a:r>
            <a:r>
              <a:rPr lang="en-US" altLang="en-US" sz="1900" dirty="0">
                <a:solidFill>
                  <a:schemeClr val="accent2"/>
                </a:solidFill>
                <a:latin typeface="Lucida Sans Typewriter" panose="020B0509030504030204" pitchFamily="49" charset="0"/>
                <a:ea typeface="ＭＳ Ｐゴシック" panose="020B0600070205080204" pitchFamily="34" charset="-128"/>
              </a:rPr>
              <a:t>(s)</a:t>
            </a:r>
          </a:p>
          <a:p>
            <a:pPr marL="0" indent="0">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11</a:t>
            </a:r>
          </a:p>
          <a:p>
            <a:pPr marL="0" indent="0">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&gt;&gt;&gt; s[0:len(s)]</a:t>
            </a:r>
          </a:p>
          <a:p>
            <a:pPr marL="0" indent="0">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‘Hello World’</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10000"/>
              </a:lnSpc>
              <a:buNone/>
            </a:pPr>
            <a:r>
              <a:rPr lang="en-US" altLang="en-US" sz="2700" dirty="0" err="1">
                <a:ea typeface="ＭＳ Ｐゴシック" panose="020B0600070205080204" pitchFamily="34" charset="-128"/>
                <a:cs typeface="Courier New" panose="02070309020205020404" pitchFamily="49" charset="0"/>
              </a:rPr>
              <a:t>i</a:t>
            </a:r>
            <a:r>
              <a:rPr lang="en-US" altLang="en-US" sz="2700" dirty="0">
                <a:ea typeface="ＭＳ Ｐゴシック" panose="020B0600070205080204" pitchFamily="34" charset="-128"/>
                <a:cs typeface="Courier New" panose="02070309020205020404" pitchFamily="49" charset="0"/>
              </a:rPr>
              <a:t> or j (or both!) can be left out.</a:t>
            </a:r>
          </a:p>
          <a:p>
            <a:pPr marL="0" indent="0">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&gt;&gt;&gt; s[:5]</a:t>
            </a:r>
          </a:p>
          <a:p>
            <a:pPr marL="0" indent="0">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‘Hello’</a:t>
            </a:r>
          </a:p>
          <a:p>
            <a:pPr marL="0" indent="0">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&gt;&gt;&gt; s[6:]</a:t>
            </a:r>
          </a:p>
          <a:p>
            <a:pPr marL="0" indent="0">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‘World’</a:t>
            </a:r>
          </a:p>
          <a:p>
            <a:pPr marL="0" indent="0">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&gt;&gt;&gt; s[:]</a:t>
            </a:r>
          </a:p>
          <a:p>
            <a:pPr marL="0" indent="0">
              <a:buNone/>
            </a:pPr>
            <a:r>
              <a:rPr lang="en-US" altLang="en-US" sz="1700" dirty="0">
                <a:solidFill>
                  <a:schemeClr val="accent2"/>
                </a:solidFill>
                <a:latin typeface="Lucida Sans Typewriter" panose="020B0509030504030204" pitchFamily="49" charset="0"/>
                <a:ea typeface="ＭＳ Ｐゴシック" panose="020B0600070205080204" pitchFamily="34" charset="-128"/>
              </a:rPr>
              <a:t>‘Hello World’</a:t>
            </a:r>
          </a:p>
        </p:txBody>
      </p:sp>
    </p:spTree>
    <p:extLst>
      <p:ext uri="{BB962C8B-B14F-4D97-AF65-F5344CB8AC3E}">
        <p14:creationId xmlns:p14="http://schemas.microsoft.com/office/powerpoint/2010/main" val="2113307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Slicing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52386"/>
          </a:xfrm>
        </p:spPr>
        <p:txBody>
          <a:bodyPr>
            <a:normAutofit/>
          </a:bodyPr>
          <a:lstStyle/>
          <a:p>
            <a:pPr marL="0" indent="0">
              <a:buNone/>
            </a:pPr>
            <a:r>
              <a:rPr lang="en-US" altLang="en-US" sz="2300" dirty="0">
                <a:ea typeface="ＭＳ Ｐゴシック" panose="020B0600070205080204" pitchFamily="34" charset="-128"/>
                <a:cs typeface="Courier New" panose="02070309020205020404" pitchFamily="49" charset="0"/>
              </a:rPr>
              <a:t>Stride (optional)</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70000"/>
              </a:lnSpc>
              <a:buNone/>
            </a:pPr>
            <a:r>
              <a:rPr lang="en-US" altLang="en-US" sz="1200" dirty="0">
                <a:solidFill>
                  <a:schemeClr val="accent2"/>
                </a:solidFill>
                <a:latin typeface="Lucida Sans Typewriter" panose="020B0509030504030204" pitchFamily="49" charset="0"/>
                <a:ea typeface="ＭＳ Ｐゴシック" panose="020B0600070205080204" pitchFamily="34" charset="-128"/>
              </a:rPr>
              <a:t>&gt;&gt;&gt; s[::2]</a:t>
            </a:r>
          </a:p>
          <a:p>
            <a:pPr marL="0" indent="0">
              <a:lnSpc>
                <a:spcPct val="70000"/>
              </a:lnSpc>
              <a:buNone/>
            </a:pPr>
            <a:r>
              <a:rPr lang="en-US" altLang="en-US" sz="1200" dirty="0">
                <a:solidFill>
                  <a:schemeClr val="accent2"/>
                </a:solidFill>
                <a:latin typeface="Lucida Sans Typewriter" panose="020B0509030504030204" pitchFamily="49" charset="0"/>
                <a:ea typeface="ＭＳ Ｐゴシック" panose="020B0600070205080204" pitchFamily="34" charset="-128"/>
              </a:rPr>
              <a:t>‘</a:t>
            </a:r>
            <a:r>
              <a:rPr lang="en-US" altLang="en-US" sz="1200" dirty="0" err="1">
                <a:solidFill>
                  <a:schemeClr val="accent2"/>
                </a:solidFill>
                <a:latin typeface="Lucida Sans Typewriter" panose="020B0509030504030204" pitchFamily="49" charset="0"/>
                <a:ea typeface="ＭＳ Ｐゴシック" panose="020B0600070205080204" pitchFamily="34" charset="-128"/>
              </a:rPr>
              <a:t>HloWrd</a:t>
            </a:r>
            <a:r>
              <a:rPr lang="en-US" altLang="en-US" sz="1200" dirty="0">
                <a:solidFill>
                  <a:schemeClr val="accent2"/>
                </a:solidFill>
                <a:latin typeface="Lucida Sans Typewriter" panose="020B0509030504030204" pitchFamily="49" charset="0"/>
                <a:ea typeface="ＭＳ Ｐゴシック" panose="020B0600070205080204" pitchFamily="34" charset="-128"/>
              </a:rPr>
              <a: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None/>
            </a:pPr>
            <a:r>
              <a:rPr lang="en-US" altLang="en-US" sz="2300" dirty="0">
                <a:ea typeface="ＭＳ Ｐゴシック" panose="020B0600070205080204" pitchFamily="34" charset="-128"/>
                <a:cs typeface="Courier New" panose="02070309020205020404" pitchFamily="49" charset="0"/>
              </a:rPr>
              <a:t>Strides can be negative</a:t>
            </a:r>
          </a:p>
          <a:p>
            <a:pPr marL="0" indent="0">
              <a:lnSpc>
                <a:spcPct val="70000"/>
              </a:lnSpc>
              <a:buNone/>
            </a:pPr>
            <a:r>
              <a:rPr lang="en-US" altLang="en-US" sz="1200" dirty="0">
                <a:solidFill>
                  <a:schemeClr val="accent2"/>
                </a:solidFill>
                <a:latin typeface="Lucida Sans Typewriter" panose="020B0509030504030204" pitchFamily="49" charset="0"/>
                <a:ea typeface="ＭＳ Ｐゴシック" panose="020B0600070205080204" pitchFamily="34" charset="-128"/>
              </a:rPr>
              <a:t>&gt;&gt;&gt; s[4:0:-1]</a:t>
            </a:r>
          </a:p>
          <a:p>
            <a:pPr marL="0" indent="0">
              <a:lnSpc>
                <a:spcPct val="70000"/>
              </a:lnSpc>
              <a:buNone/>
            </a:pPr>
            <a:r>
              <a:rPr lang="en-US" altLang="en-US" sz="1200" dirty="0">
                <a:solidFill>
                  <a:schemeClr val="accent2"/>
                </a:solidFill>
                <a:latin typeface="Lucida Sans Typewriter" panose="020B0509030504030204" pitchFamily="49" charset="0"/>
                <a:ea typeface="ＭＳ Ｐゴシック" panose="020B0600070205080204" pitchFamily="34" charset="-128"/>
              </a:rPr>
              <a:t>‘</a:t>
            </a:r>
            <a:r>
              <a:rPr lang="en-US" altLang="en-US" sz="1200" dirty="0" err="1">
                <a:solidFill>
                  <a:schemeClr val="accent2"/>
                </a:solidFill>
                <a:latin typeface="Lucida Sans Typewriter" panose="020B0509030504030204" pitchFamily="49" charset="0"/>
                <a:ea typeface="ＭＳ Ｐゴシック" panose="020B0600070205080204" pitchFamily="34" charset="-128"/>
              </a:rPr>
              <a:t>olle</a:t>
            </a:r>
            <a:r>
              <a:rPr lang="en-US" altLang="en-US" sz="1200" dirty="0">
                <a:solidFill>
                  <a:schemeClr val="accent2"/>
                </a:solidFill>
                <a:latin typeface="Lucida Sans Typewriter" panose="020B0509030504030204" pitchFamily="49" charset="0"/>
                <a:ea typeface="ＭＳ Ｐゴシック" panose="020B0600070205080204" pitchFamily="34" charset="-128"/>
              </a:rPr>
              <a:t>’</a:t>
            </a:r>
          </a:p>
        </p:txBody>
      </p:sp>
    </p:spTree>
    <p:extLst>
      <p:ext uri="{BB962C8B-B14F-4D97-AF65-F5344CB8AC3E}">
        <p14:creationId xmlns:p14="http://schemas.microsoft.com/office/powerpoint/2010/main" val="3680336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2234</Words>
  <Application>Microsoft Office PowerPoint</Application>
  <PresentationFormat>Widescreen</PresentationFormat>
  <Paragraphs>402</Paragraphs>
  <Slides>42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ＭＳ Ｐゴシック</vt:lpstr>
      <vt:lpstr>Arial</vt:lpstr>
      <vt:lpstr>Calibri</vt:lpstr>
      <vt:lpstr>Calibri (body)</vt:lpstr>
      <vt:lpstr>Calibri Light</vt:lpstr>
      <vt:lpstr>Cambria</vt:lpstr>
      <vt:lpstr>Courier New</vt:lpstr>
      <vt:lpstr>Lucida Sans Typewriter</vt:lpstr>
      <vt:lpstr>Mangal</vt:lpstr>
      <vt:lpstr>Symbol</vt:lpstr>
      <vt:lpstr>Times New Roman</vt:lpstr>
      <vt:lpstr>Office Theme</vt:lpstr>
      <vt:lpstr>Introduction to Programming with Python</vt:lpstr>
      <vt:lpstr>Strings</vt:lpstr>
      <vt:lpstr>Defining Strings</vt:lpstr>
      <vt:lpstr>Escaping Strings</vt:lpstr>
      <vt:lpstr>Escaping Strings</vt:lpstr>
      <vt:lpstr>Indexing Strings</vt:lpstr>
      <vt:lpstr>Slicing Strings</vt:lpstr>
      <vt:lpstr>Slicing Strings</vt:lpstr>
      <vt:lpstr>Slicing Strings</vt:lpstr>
      <vt:lpstr>Slicing Strings</vt:lpstr>
      <vt:lpstr>Strings are immutable too</vt:lpstr>
      <vt:lpstr>Common String methods</vt:lpstr>
      <vt:lpstr>Lists</vt:lpstr>
      <vt:lpstr>Lists</vt:lpstr>
      <vt:lpstr>Lists</vt:lpstr>
      <vt:lpstr>Lists</vt:lpstr>
      <vt:lpstr>Lists</vt:lpstr>
      <vt:lpstr>Lists</vt:lpstr>
      <vt:lpstr>Common List Methods</vt:lpstr>
      <vt:lpstr>Making a copy of a List</vt:lpstr>
      <vt:lpstr>Interlude: Plotting in Notebooks</vt:lpstr>
      <vt:lpstr>Tuples</vt:lpstr>
      <vt:lpstr>Tuples</vt:lpstr>
      <vt:lpstr>Tuple Packing/Unpacking</vt:lpstr>
      <vt:lpstr>Tuple Packing/Unpacking</vt:lpstr>
      <vt:lpstr>Iterables</vt:lpstr>
      <vt:lpstr>for loops</vt:lpstr>
      <vt:lpstr>for loops</vt:lpstr>
      <vt:lpstr>for loops</vt:lpstr>
      <vt:lpstr>A note on indentation</vt:lpstr>
      <vt:lpstr>The range type</vt:lpstr>
      <vt:lpstr>for loops</vt:lpstr>
      <vt:lpstr>Control Flow – if/else</vt:lpstr>
      <vt:lpstr>Control Flow – if/else</vt:lpstr>
      <vt:lpstr>Control Flow – if/else</vt:lpstr>
      <vt:lpstr>while loops</vt:lpstr>
      <vt:lpstr>break/continue</vt:lpstr>
      <vt:lpstr>break/continue</vt:lpstr>
      <vt:lpstr>while loops</vt:lpstr>
      <vt:lpstr>File input/output</vt:lpstr>
      <vt:lpstr>Reading from a file</vt:lpstr>
      <vt:lpstr>Reading from a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Python</dc:title>
  <dc:creator>Vineet Bansal</dc:creator>
  <cp:lastModifiedBy>Vineet Bansal</cp:lastModifiedBy>
  <cp:revision>164</cp:revision>
  <dcterms:created xsi:type="dcterms:W3CDTF">2018-06-06T16:09:32Z</dcterms:created>
  <dcterms:modified xsi:type="dcterms:W3CDTF">2018-06-08T17:05:48Z</dcterms:modified>
</cp:coreProperties>
</file>