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9" r:id="rId5"/>
    <p:sldId id="280" r:id="rId6"/>
    <p:sldId id="264" r:id="rId7"/>
    <p:sldId id="265" r:id="rId8"/>
    <p:sldId id="276" r:id="rId9"/>
    <p:sldId id="281" r:id="rId10"/>
    <p:sldId id="266" r:id="rId11"/>
    <p:sldId id="267" r:id="rId12"/>
    <p:sldId id="279" r:id="rId13"/>
    <p:sldId id="283" r:id="rId14"/>
    <p:sldId id="278" r:id="rId15"/>
    <p:sldId id="284" r:id="rId16"/>
    <p:sldId id="282" r:id="rId17"/>
    <p:sldId id="268" r:id="rId18"/>
    <p:sldId id="272" r:id="rId19"/>
    <p:sldId id="270" r:id="rId20"/>
    <p:sldId id="271" r:id="rId21"/>
    <p:sldId id="273" r:id="rId22"/>
    <p:sldId id="277" r:id="rId23"/>
    <p:sldId id="274" r:id="rId24"/>
    <p:sldId id="275" r:id="rId25"/>
    <p:sldId id="259" r:id="rId26"/>
    <p:sldId id="260" r:id="rId27"/>
    <p:sldId id="261" r:id="rId28"/>
    <p:sldId id="262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-Jun Yu" initials="YJY" lastIdx="2" clrIdx="0">
    <p:extLst>
      <p:ext uri="{19B8F6BF-5375-455C-9EA6-DF929625EA0E}">
        <p15:presenceInfo xmlns:p15="http://schemas.microsoft.com/office/powerpoint/2012/main" userId="a208fcad8a70f5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CE4C"/>
    <a:srgbClr val="262626"/>
    <a:srgbClr val="1A853C"/>
    <a:srgbClr val="087639"/>
    <a:srgbClr val="2F9740"/>
    <a:srgbClr val="51B446"/>
    <a:srgbClr val="047238"/>
    <a:srgbClr val="72D04C"/>
    <a:srgbClr val="05753A"/>
    <a:srgbClr val="069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31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B79C93-2BED-4F6C-8A44-40E363110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D5BF5D-ECD6-4049-8A1A-2B569D221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5016D8-AF63-42E5-B26A-07A97444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90AD-9161-4F2E-B34D-043E70F5EC12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486F61-9FED-4C8D-83D2-C085A8E2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A8DDB3-930F-4322-A37C-7C30A9F8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2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25B94-CEB4-4C05-AB04-F398463B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B6BA79-13AE-4BC4-AFCB-3D086999E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F83E3-00EA-40E1-8041-A6A203A0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90AD-9161-4F2E-B34D-043E70F5EC12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B429D9-B863-47A2-A650-FB069030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AD1513-8D3A-4A4F-997B-C8C7CD0F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02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132852D-E817-4D85-8251-AE3802737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A502F6-20BD-4B3C-A52C-76C791549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7A17AB-0F0E-492A-92A5-3F73A2B4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90AD-9161-4F2E-B34D-043E70F5EC12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6400F2-AC1F-455D-9F84-69154854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A38123-B892-4720-BF34-653D5F2D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52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8ACD3-30A5-4F6F-8181-7DC914D3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FC0F6B-EC0D-4527-B060-6137AC9D6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70FFF0-3C4E-4744-982E-A34CD911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90AD-9161-4F2E-B34D-043E70F5EC12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35BC6B-3D21-4921-9EFB-1A2EEEE1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A31542-2500-44D8-BCCC-C63DC234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24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B3A467-6751-40A5-A665-F7F05B93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FEAD58-99E2-416C-9F5C-3A70065F4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37B5D6-E49E-4FEF-B0BE-91FB2802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90AD-9161-4F2E-B34D-043E70F5EC12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84D774-7BCC-4F0B-8CA2-7B1BFBD2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B5C9D0-A318-4C46-AAD8-618D3572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56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50BFD8-285C-4F8B-BD02-A254591B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EB4A4C-3778-42BC-A52D-FADD1422D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553DE6-3F85-4F96-863E-7310CAEC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FEA1D9-18C5-45E9-B92C-357BA2EF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90AD-9161-4F2E-B34D-043E70F5EC12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E338FB-6D0F-4368-9317-4DFA8415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2A4ABB-F209-4142-B47D-6CAA8E21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88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99149-EC64-4B05-8394-B6CA9318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3EE5C2-C866-4B97-8DC4-37670D029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3315B43-5A0A-44BE-8C3D-3604BA674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2CEFA4-020D-4C9A-A50E-EB5BBF4FC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88CCEC-E758-4B59-8AF0-7888CB0F4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8F2431F-D0EB-4F8F-A625-22A60237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90AD-9161-4F2E-B34D-043E70F5EC12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A237197-CA26-4B4F-A4D8-69FFC5D4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4193CD-4B02-412C-88E7-A672F026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88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FC184-03A0-42DA-B05A-9CB2476F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6ECF8A-ABB8-4099-8956-9C83CB94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90AD-9161-4F2E-B34D-043E70F5EC12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52F020E-02C8-4F19-8A48-68591C2D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D8A200-B0D5-4014-9244-E163610F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44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7BDB36-E75C-4683-8C0D-91D8187D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90AD-9161-4F2E-B34D-043E70F5EC12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AFA389-5123-4B05-A1B9-D0411EDC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766642-2083-4F18-86EE-D2144ACB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77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54136-BFCD-4B66-BEB6-40501AD7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2B7B5F-EEAD-40EA-B5E2-3959DA3DC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DD03A3-BDD1-46EF-9D47-C73F907AB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07C9F5-08E3-493E-BF48-5913B8A6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90AD-9161-4F2E-B34D-043E70F5EC12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E7346A-5A2A-4086-8462-06C733D5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8699F4-4CD9-4A01-A7DC-3FE9F5CA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16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FA22F-661A-4370-A5CF-1B7D9EE0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4D1456-C725-4B76-BD57-CCD77F09E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64EBF4-6455-4B12-B2A1-4240AF5E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B122D5-FB10-443E-8819-DE8D7279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90AD-9161-4F2E-B34D-043E70F5EC12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817427-E590-4BE9-A7A6-5B78C346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3E2216-B7D6-458E-B165-FF38C51F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47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A99811-5E28-4376-BC0E-3AD81FF5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E882E8-CADE-41E8-8490-3D581DA1D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C4F20B-E480-451E-8CF5-985E6E705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690AD-9161-4F2E-B34D-043E70F5EC12}" type="datetimeFigureOut">
              <a:rPr lang="zh-TW" altLang="en-US" smtClean="0"/>
              <a:t>2021/6/10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B9C0B3-7D94-436F-BB69-3E31CEC55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62DD75-8B96-46F8-93CF-E147AAD6D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FDAF-464D-4759-AC99-F3D16BA0FC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45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draft/2079400/learn/lecture/12892448?start=15#overvie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ttlefish0331/cathay_intervie_59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可能是顯示的文字是「 Lab 社群月 MEETUP FESTIVAL NEXT TIME 5/11 5/11TestC Test Corner 5/12 Flutter Taipei 5/13 Cloud Native Taiwan User Group 5/20 ∞ Lab 實驗室小聚 5/26區塊鏈小聚」的圖像">
            <a:extLst>
              <a:ext uri="{FF2B5EF4-FFF2-40B4-BE49-F238E27FC236}">
                <a16:creationId xmlns:a16="http://schemas.microsoft.com/office/drawing/2014/main" id="{F2C00214-62B6-40B9-8BD5-4BA7C7231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714" y="34424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霖園集團- 维基百科，自由的百科全书">
            <a:extLst>
              <a:ext uri="{FF2B5EF4-FFF2-40B4-BE49-F238E27FC236}">
                <a16:creationId xmlns:a16="http://schemas.microsoft.com/office/drawing/2014/main" id="{4D8D31E2-A14F-4BC8-B022-6DFD49205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951" y="2984350"/>
            <a:ext cx="4863702" cy="351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CF4F7A-44C7-4577-9488-19ADA87027F1}"/>
              </a:ext>
            </a:extLst>
          </p:cNvPr>
          <p:cNvSpPr/>
          <p:nvPr/>
        </p:nvSpPr>
        <p:spPr>
          <a:xfrm>
            <a:off x="414712" y="344245"/>
            <a:ext cx="5400000" cy="1080000"/>
          </a:xfrm>
          <a:prstGeom prst="rect">
            <a:avLst/>
          </a:prstGeom>
          <a:gradFill>
            <a:gsLst>
              <a:gs pos="6000">
                <a:srgbClr val="72D04C"/>
              </a:gs>
              <a:gs pos="98000">
                <a:srgbClr val="04723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D627925-6695-4F46-9285-83F3F0620015}"/>
              </a:ext>
            </a:extLst>
          </p:cNvPr>
          <p:cNvGrpSpPr/>
          <p:nvPr/>
        </p:nvGrpSpPr>
        <p:grpSpPr>
          <a:xfrm>
            <a:off x="414712" y="1706880"/>
            <a:ext cx="5400000" cy="1080000"/>
            <a:chOff x="414712" y="1706880"/>
            <a:chExt cx="5400000" cy="1080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EFC9CBB-711A-46E3-9D19-013B8B6E99F3}"/>
                </a:ext>
              </a:extLst>
            </p:cNvPr>
            <p:cNvSpPr/>
            <p:nvPr/>
          </p:nvSpPr>
          <p:spPr>
            <a:xfrm>
              <a:off x="414712" y="1706880"/>
              <a:ext cx="1080000" cy="1080000"/>
            </a:xfrm>
            <a:prstGeom prst="rect">
              <a:avLst/>
            </a:prstGeom>
            <a:solidFill>
              <a:srgbClr val="70CE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DF9CE71-3CD3-434F-B6A8-C15F278057D1}"/>
                </a:ext>
              </a:extLst>
            </p:cNvPr>
            <p:cNvSpPr/>
            <p:nvPr/>
          </p:nvSpPr>
          <p:spPr>
            <a:xfrm>
              <a:off x="1494712" y="1706880"/>
              <a:ext cx="1080000" cy="1080000"/>
            </a:xfrm>
            <a:prstGeom prst="rect">
              <a:avLst/>
            </a:prstGeom>
            <a:solidFill>
              <a:srgbClr val="51B4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013EB12-EC0F-4776-9B99-897B6E93152E}"/>
                </a:ext>
              </a:extLst>
            </p:cNvPr>
            <p:cNvSpPr/>
            <p:nvPr/>
          </p:nvSpPr>
          <p:spPr>
            <a:xfrm>
              <a:off x="2574712" y="1706880"/>
              <a:ext cx="1080000" cy="1080000"/>
            </a:xfrm>
            <a:prstGeom prst="rect">
              <a:avLst/>
            </a:prstGeom>
            <a:solidFill>
              <a:srgbClr val="2F97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6DB3230-031E-4343-8CDF-6FFD8068DF4A}"/>
                </a:ext>
              </a:extLst>
            </p:cNvPr>
            <p:cNvSpPr/>
            <p:nvPr/>
          </p:nvSpPr>
          <p:spPr>
            <a:xfrm>
              <a:off x="3654712" y="1706880"/>
              <a:ext cx="1080000" cy="1080000"/>
            </a:xfrm>
            <a:prstGeom prst="rect">
              <a:avLst/>
            </a:prstGeom>
            <a:solidFill>
              <a:srgbClr val="1A85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1589FAA-DD07-4695-AC14-D734E33BC850}"/>
                </a:ext>
              </a:extLst>
            </p:cNvPr>
            <p:cNvSpPr/>
            <p:nvPr/>
          </p:nvSpPr>
          <p:spPr>
            <a:xfrm>
              <a:off x="4734712" y="1706880"/>
              <a:ext cx="1080000" cy="1080000"/>
            </a:xfrm>
            <a:prstGeom prst="rect">
              <a:avLst/>
            </a:prstGeom>
            <a:solidFill>
              <a:srgbClr val="0876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592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第二題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-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實作架構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4182B4A-080E-4578-91AF-E287827DA5A0}"/>
              </a:ext>
            </a:extLst>
          </p:cNvPr>
          <p:cNvSpPr txBox="1"/>
          <p:nvPr/>
        </p:nvSpPr>
        <p:spPr>
          <a:xfrm>
            <a:off x="5679330" y="390216"/>
            <a:ext cx="6230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spcAft>
                <a:spcPts val="600"/>
              </a:spcAft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見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quiz02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系列，以及資料夾 </a:t>
            </a:r>
            <a:r>
              <a:rPr lang="en-US" altLang="zh-TW" sz="20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flask_api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/</a:t>
            </a:r>
          </a:p>
          <a:p>
            <a:pPr>
              <a:spcAft>
                <a:spcPts val="600"/>
              </a:spcAft>
            </a:pP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quiz02_report01_crawl_rent591.ipynb</a:t>
            </a:r>
          </a:p>
          <a:p>
            <a:pPr>
              <a:spcAft>
                <a:spcPts val="600"/>
              </a:spcAft>
            </a:pP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quiz02_report02_ETL_json.ipynb</a:t>
            </a:r>
          </a:p>
          <a:p>
            <a:pPr>
              <a:spcAft>
                <a:spcPts val="600"/>
              </a:spcAft>
            </a:pP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quiz02_report03_crawl_contact.ipynb</a:t>
            </a:r>
          </a:p>
          <a:p>
            <a:pPr>
              <a:spcAft>
                <a:spcPts val="600"/>
              </a:spcAft>
            </a:pP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quiz02_report04_Flask.ipynb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1B4C10-5AD5-4D29-894B-143F735E6D7C}"/>
              </a:ext>
            </a:extLst>
          </p:cNvPr>
          <p:cNvSpPr txBox="1"/>
          <p:nvPr/>
        </p:nvSpPr>
        <p:spPr>
          <a:xfrm>
            <a:off x="510533" y="2166239"/>
            <a:ext cx="439713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Interview_cathay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codePy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│   ├──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flask_api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│   ├── quiz</a:t>
            </a: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│   ├── quiz02*.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ipynb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key</a:t>
            </a: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└── result/: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爬取資料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A1E6C9E-05D9-46C7-A2E8-6B394F9C98B0}"/>
              </a:ext>
            </a:extLst>
          </p:cNvPr>
          <p:cNvSpPr txBox="1"/>
          <p:nvPr/>
        </p:nvSpPr>
        <p:spPr>
          <a:xfrm>
            <a:off x="4611859" y="5458127"/>
            <a:ext cx="3915489" cy="510778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爬取的資料、清理好的資料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0A85A8D-4793-4B3D-8E03-23F1FF87E29A}"/>
              </a:ext>
            </a:extLst>
          </p:cNvPr>
          <p:cNvSpPr txBox="1"/>
          <p:nvPr/>
        </p:nvSpPr>
        <p:spPr>
          <a:xfrm>
            <a:off x="4623057" y="3651340"/>
            <a:ext cx="1681182" cy="510778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function</a:t>
            </a:r>
            <a:endParaRPr lang="zh-TW" altLang="en-US" sz="2400" b="1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EDA3DF4-AD86-4E9D-A070-4A52A0F2AB3B}"/>
              </a:ext>
            </a:extLst>
          </p:cNvPr>
          <p:cNvCxnSpPr/>
          <p:nvPr/>
        </p:nvCxnSpPr>
        <p:spPr>
          <a:xfrm>
            <a:off x="3760390" y="3744334"/>
            <a:ext cx="567160" cy="194763"/>
          </a:xfrm>
          <a:prstGeom prst="straightConnector1">
            <a:avLst/>
          </a:prstGeom>
          <a:ln w="25400">
            <a:solidFill>
              <a:srgbClr val="70CE4C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BD3B81B-7FF1-4600-90FC-D9FFD3712E30}"/>
              </a:ext>
            </a:extLst>
          </p:cNvPr>
          <p:cNvCxnSpPr/>
          <p:nvPr/>
        </p:nvCxnSpPr>
        <p:spPr>
          <a:xfrm>
            <a:off x="3762335" y="5207125"/>
            <a:ext cx="567160" cy="194763"/>
          </a:xfrm>
          <a:prstGeom prst="straightConnector1">
            <a:avLst/>
          </a:prstGeom>
          <a:ln w="25400">
            <a:solidFill>
              <a:srgbClr val="70CE4C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B9D73DB-9D8E-43C6-9785-C13AE34A5E91}"/>
              </a:ext>
            </a:extLst>
          </p:cNvPr>
          <p:cNvSpPr txBox="1"/>
          <p:nvPr/>
        </p:nvSpPr>
        <p:spPr>
          <a:xfrm>
            <a:off x="5038579" y="4427039"/>
            <a:ext cx="6123792" cy="510778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程式碼</a:t>
            </a:r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:</a:t>
            </a:r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爬蟲、資料前處理、塞入</a:t>
            </a:r>
            <a:r>
              <a:rPr lang="en-US" altLang="zh-TW" sz="2400" b="1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mongoDB</a:t>
            </a:r>
            <a:endParaRPr lang="zh-TW" altLang="en-US" sz="2400" b="1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DEAD585-B884-4973-B3CB-F4D1964921C8}"/>
              </a:ext>
            </a:extLst>
          </p:cNvPr>
          <p:cNvCxnSpPr/>
          <p:nvPr/>
        </p:nvCxnSpPr>
        <p:spPr>
          <a:xfrm>
            <a:off x="4189055" y="4427039"/>
            <a:ext cx="567160" cy="194763"/>
          </a:xfrm>
          <a:prstGeom prst="straightConnector1">
            <a:avLst/>
          </a:prstGeom>
          <a:ln w="25400">
            <a:solidFill>
              <a:srgbClr val="70CE4C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3AA50D2-0722-4014-8E54-BB6D87972CF3}"/>
              </a:ext>
            </a:extLst>
          </p:cNvPr>
          <p:cNvSpPr txBox="1"/>
          <p:nvPr/>
        </p:nvSpPr>
        <p:spPr>
          <a:xfrm>
            <a:off x="4327549" y="2632665"/>
            <a:ext cx="1976689" cy="510778"/>
          </a:xfrm>
          <a:prstGeom prst="roundRect">
            <a:avLst/>
          </a:prstGeom>
          <a:solidFill>
            <a:srgbClr val="1A853C"/>
          </a:solidFill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API </a:t>
            </a:r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主程式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D1F8EAC-13F7-482A-995B-95061DBF8D94}"/>
              </a:ext>
            </a:extLst>
          </p:cNvPr>
          <p:cNvCxnSpPr>
            <a:cxnSpLocks/>
          </p:cNvCxnSpPr>
          <p:nvPr/>
        </p:nvCxnSpPr>
        <p:spPr>
          <a:xfrm flipV="1">
            <a:off x="3483266" y="3163398"/>
            <a:ext cx="567160" cy="171659"/>
          </a:xfrm>
          <a:prstGeom prst="straightConnector1">
            <a:avLst/>
          </a:prstGeom>
          <a:ln w="25400">
            <a:solidFill>
              <a:srgbClr val="70CE4C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37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5965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第二題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實作架構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爬蟲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6FC5AD-57B3-4338-B8E2-ABC0F11080CA}"/>
              </a:ext>
            </a:extLst>
          </p:cNvPr>
          <p:cNvSpPr txBox="1"/>
          <p:nvPr/>
        </p:nvSpPr>
        <p:spPr>
          <a:xfrm>
            <a:off x="321199" y="1613070"/>
            <a:ext cx="9015432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利用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session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機制先取得網頁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token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使用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591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的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API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抓取租屋內容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中間更改縣市時，重新建立連線取得新的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token (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避免被擋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)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紀錄每篇貼文的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['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post_id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', '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refreshtime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']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，後續更新會用到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資料初步清理，並上傳到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mongoDB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使用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mongodb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atlas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，並設定使用者與防火牆，以達到安全機制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啟用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Replica Set - 3 nodes(atlas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預設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)</a:t>
            </a:r>
          </a:p>
          <a:p>
            <a:pPr marL="800100" lvl="1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另將資料備援到自己的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mongodb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container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補爬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者的連絡資訊，並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update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到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mongodb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建立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API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842097-C69C-4642-BCE4-C482D7ACB993}"/>
              </a:ext>
            </a:extLst>
          </p:cNvPr>
          <p:cNvSpPr txBox="1"/>
          <p:nvPr/>
        </p:nvSpPr>
        <p:spPr>
          <a:xfrm>
            <a:off x="321199" y="1015248"/>
            <a:ext cx="623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spcAft>
                <a:spcPts val="600"/>
              </a:spcAft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依照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quiz02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系列說明步驟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6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991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第二題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處理結果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(API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test by Postman)</a:t>
            </a:r>
            <a:endParaRPr lang="zh-TW" altLang="en-US" sz="36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6134F16-E46D-4D77-9E93-1ED0D79997DE}"/>
              </a:ext>
            </a:extLst>
          </p:cNvPr>
          <p:cNvSpPr txBox="1"/>
          <p:nvPr/>
        </p:nvSpPr>
        <p:spPr>
          <a:xfrm>
            <a:off x="640771" y="5249986"/>
            <a:ext cx="2184997" cy="442674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json template</a:t>
            </a:r>
            <a:endParaRPr lang="zh-TW" altLang="en-US" sz="2000" b="1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650C6BE-9AB4-4414-8B07-1F18761D831B}"/>
              </a:ext>
            </a:extLst>
          </p:cNvPr>
          <p:cNvSpPr txBox="1"/>
          <p:nvPr/>
        </p:nvSpPr>
        <p:spPr>
          <a:xfrm>
            <a:off x="591998" y="1503902"/>
            <a:ext cx="4415323" cy="3449360"/>
          </a:xfrm>
          <a:prstGeom prst="roundRect">
            <a:avLst>
              <a:gd name="adj" fmla="val 3022"/>
            </a:avLst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{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"shape": 1,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"kind": 4,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"renter": {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    "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renter_role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": "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屋主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",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    "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renter_fname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": "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余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" ,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    "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renter_title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": "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先生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"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},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"sex": 2, 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"contact": "0921173418",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   "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sectionid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": 1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}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D6003F7-575D-4C7C-8A5F-9F58FAA19C06}"/>
              </a:ext>
            </a:extLst>
          </p:cNvPr>
          <p:cNvSpPr txBox="1"/>
          <p:nvPr/>
        </p:nvSpPr>
        <p:spPr>
          <a:xfrm>
            <a:off x="5538439" y="1503902"/>
            <a:ext cx="5936166" cy="1087636"/>
          </a:xfrm>
          <a:prstGeom prst="roundRect">
            <a:avLst>
              <a:gd name="adj" fmla="val 3022"/>
            </a:avLst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Host: 127.0.0.1 or 203.145.218.12:7406*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API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endpoint: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POST: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/rent591/</a:t>
            </a: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cathay_search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814667C-9803-4A89-BA2B-3BB1F175C3F5}"/>
              </a:ext>
            </a:extLst>
          </p:cNvPr>
          <p:cNvSpPr txBox="1"/>
          <p:nvPr/>
        </p:nvSpPr>
        <p:spPr>
          <a:xfrm>
            <a:off x="9660598" y="6057014"/>
            <a:ext cx="2384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*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: 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目前對外防火牆未開</a:t>
            </a:r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0B186C3-E02A-45F1-AE29-368ED3B9B5B0}"/>
              </a:ext>
            </a:extLst>
          </p:cNvPr>
          <p:cNvSpPr txBox="1"/>
          <p:nvPr/>
        </p:nvSpPr>
        <p:spPr>
          <a:xfrm>
            <a:off x="5538439" y="3099647"/>
            <a:ext cx="5936166" cy="1009948"/>
          </a:xfrm>
          <a:prstGeom prst="roundRect">
            <a:avLst>
              <a:gd name="adj" fmla="val 3022"/>
            </a:avLst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json 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格式如右，設計時依照面試考題要求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600"/>
              </a:spcAft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所以只有這些選項，另有做一個比較多參數，並提供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query string 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做彈性呼叫的。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C9010EF-ED1A-4FAC-A933-2C5FE1D0EF92}"/>
              </a:ext>
            </a:extLst>
          </p:cNvPr>
          <p:cNvSpPr txBox="1"/>
          <p:nvPr/>
        </p:nvSpPr>
        <p:spPr>
          <a:xfrm>
            <a:off x="5538439" y="4617704"/>
            <a:ext cx="5936166" cy="372904"/>
          </a:xfrm>
          <a:prstGeom prst="roundRect">
            <a:avLst>
              <a:gd name="adj" fmla="val 3022"/>
            </a:avLst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回傳結果為符合條件貼文的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meta data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，見下頁。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65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991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第二題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處理結果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(API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test by Postman)</a:t>
            </a:r>
            <a:endParaRPr lang="zh-TW" altLang="en-US" sz="36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3EC239-AB3E-449F-91D7-EC4F62C1A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03" y="914879"/>
            <a:ext cx="5006241" cy="5309830"/>
          </a:xfrm>
          <a:prstGeom prst="rect">
            <a:avLst/>
          </a:prstGeom>
          <a:ln>
            <a:solidFill>
              <a:srgbClr val="262626"/>
            </a:solidFill>
          </a:ln>
          <a:effectLst/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124B6252-E921-4545-B84B-30D24A06E261}"/>
              </a:ext>
            </a:extLst>
          </p:cNvPr>
          <p:cNvSpPr txBox="1"/>
          <p:nvPr/>
        </p:nvSpPr>
        <p:spPr>
          <a:xfrm>
            <a:off x="6169306" y="1226242"/>
            <a:ext cx="4669679" cy="1445002"/>
          </a:xfrm>
          <a:prstGeom prst="roundRect">
            <a:avLst>
              <a:gd name="adj" fmla="val 3022"/>
            </a:avLst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回傳下列資訊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query: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使用者的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json 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篩選條件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query_num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: 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符合條件的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文數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query_results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: 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查詢結果</a:t>
            </a:r>
            <a:endParaRPr lang="en-US" altLang="zh-TW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1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7620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第二題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 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營運化方法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&amp;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機制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更新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6FC5AD-57B3-4338-B8E2-ABC0F11080CA}"/>
              </a:ext>
            </a:extLst>
          </p:cNvPr>
          <p:cNvSpPr txBox="1"/>
          <p:nvPr/>
        </p:nvSpPr>
        <p:spPr>
          <a:xfrm>
            <a:off x="321199" y="1700601"/>
            <a:ext cx="9015432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爬取網頁時發現，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591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會依照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文時間做排序，所以先預設抓取第一頁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觀察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post_id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,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refreshtime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(po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文更新時間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)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，對照上述的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csv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，便可知道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文是否更新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若有更新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不管事新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文或是舊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文修改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)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，將資料依照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post_id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update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資料庫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不斷爬取，直到發現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post_id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,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refreshtime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一致，就跳出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842097-C69C-4642-BCE4-C482D7ACB993}"/>
              </a:ext>
            </a:extLst>
          </p:cNvPr>
          <p:cNvSpPr txBox="1"/>
          <p:nvPr/>
        </p:nvSpPr>
        <p:spPr>
          <a:xfrm>
            <a:off x="321199" y="1015248"/>
            <a:ext cx="623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spcAft>
                <a:spcPts val="600"/>
              </a:spcAft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利用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`/result/meta_refresh.csv`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CED0FB8-11A3-4CAC-9921-4A7F1F66C51B}"/>
              </a:ext>
            </a:extLst>
          </p:cNvPr>
          <p:cNvSpPr txBox="1"/>
          <p:nvPr/>
        </p:nvSpPr>
        <p:spPr>
          <a:xfrm>
            <a:off x="321198" y="4248277"/>
            <a:ext cx="11126164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2000" b="1" dirty="0">
                <a:solidFill>
                  <a:srgbClr val="70CE4C"/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優點</a:t>
            </a:r>
            <a:r>
              <a:rPr lang="en-US" altLang="zh-TW" sz="2000" b="1" dirty="0">
                <a:solidFill>
                  <a:srgbClr val="70CE4C"/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如果有更新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未刪除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文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)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，此機制一定可以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update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600"/>
              </a:spcAft>
            </a:pPr>
            <a:r>
              <a:rPr lang="zh-TW" altLang="en-US" sz="2000" b="1" dirty="0">
                <a:solidFill>
                  <a:srgbClr val="70CE4C"/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缺點</a:t>
            </a:r>
            <a:r>
              <a:rPr lang="en-US" altLang="zh-TW" sz="2000" b="1" dirty="0">
                <a:solidFill>
                  <a:srgbClr val="70CE4C"/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如果貼文刪除，無法得知是哪一篇刪除，或許可以比對總筆數，但仍無法知曉確切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post_id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，此部分建議為使用時，若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query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發現問題，就回傳失敗，並更新資料庫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7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9005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第二題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 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營運化方法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&amp;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機制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資料庫設計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842097-C69C-4642-BCE4-C482D7ACB993}"/>
              </a:ext>
            </a:extLst>
          </p:cNvPr>
          <p:cNvSpPr txBox="1"/>
          <p:nvPr/>
        </p:nvSpPr>
        <p:spPr>
          <a:xfrm>
            <a:off x="428775" y="1337977"/>
            <a:ext cx="623007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spcAft>
                <a:spcPts val="600"/>
              </a:spcAft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第一次接觸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NoSQL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，依照官方建議，將資料分成 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>
              <a:spcAft>
                <a:spcPts val="600"/>
              </a:spcAft>
            </a:pP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meta data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以及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search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的 </a:t>
            </a:r>
            <a:r>
              <a:rPr lang="en-US" altLang="zh-TW" sz="20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coolection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>
              <a:spcAft>
                <a:spcPts val="600"/>
              </a:spcAft>
            </a:pP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One-to-many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的機制，減少單一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collection query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負擔。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84DD2A0-4BDC-4A08-9849-1A20F60FAF6E}"/>
              </a:ext>
            </a:extLst>
          </p:cNvPr>
          <p:cNvSpPr txBox="1"/>
          <p:nvPr/>
        </p:nvSpPr>
        <p:spPr>
          <a:xfrm>
            <a:off x="428774" y="3866772"/>
            <a:ext cx="773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spcAft>
                <a:spcPts val="600"/>
              </a:spcAft>
              <a:buNone/>
            </a:pP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API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的效能可能要考慮用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AWS CloudWatch + auto scaling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去協助增減，或是考慮去偶，增加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SQS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機制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2443C1B-C00A-4619-AFEB-8A6B036F00C5}"/>
              </a:ext>
            </a:extLst>
          </p:cNvPr>
          <p:cNvSpPr txBox="1"/>
          <p:nvPr/>
        </p:nvSpPr>
        <p:spPr>
          <a:xfrm>
            <a:off x="428774" y="5122966"/>
            <a:ext cx="7736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spcAft>
                <a:spcPts val="600"/>
              </a:spcAft>
              <a:buNone/>
            </a:pP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API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的規格文件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: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zh-TW" altLang="en-US" sz="2000" strike="sngStrike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從缺</a:t>
            </a:r>
            <a:r>
              <a:rPr lang="en-US" altLang="zh-TW" sz="2000" strike="sngStrike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zh-TW" altLang="en-US" sz="2000" strike="sngStrike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自首</a:t>
            </a:r>
            <a:r>
              <a:rPr lang="en-US" altLang="zh-TW" sz="2000" strike="sngStrike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505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4741306" y="3141746"/>
            <a:ext cx="2709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summary</a:t>
            </a:r>
            <a:endParaRPr lang="zh-TW" altLang="en-US" sz="4800" b="1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D6A2F37-5305-4172-B535-4AAD88C17501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霖園集團- 维基百科，自由的百科全书">
            <a:extLst>
              <a:ext uri="{FF2B5EF4-FFF2-40B4-BE49-F238E27FC236}">
                <a16:creationId xmlns:a16="http://schemas.microsoft.com/office/drawing/2014/main" id="{1F53B995-BE6F-4D5C-B5D0-8657726E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8B79E0-8C2F-43CB-94A1-86CF20371E8E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</p:spTree>
    <p:extLst>
      <p:ext uri="{BB962C8B-B14F-4D97-AF65-F5344CB8AC3E}">
        <p14:creationId xmlns:p14="http://schemas.microsoft.com/office/powerpoint/2010/main" val="3284083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690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成長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專案規劃進度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751F95E-4CD5-4F94-AC16-E2CE3B2FA2DE}"/>
              </a:ext>
            </a:extLst>
          </p:cNvPr>
          <p:cNvSpPr txBox="1"/>
          <p:nvPr/>
        </p:nvSpPr>
        <p:spPr>
          <a:xfrm>
            <a:off x="321199" y="1621941"/>
            <a:ext cx="9745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過去公司的專案皆使用 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R </a:t>
            </a: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進行操作，包過資料分析、資料建模等等。</a:t>
            </a:r>
            <a:endParaRPr lang="en-US" altLang="zh-TW" sz="24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所以這次面試最大的難題就是</a:t>
            </a:r>
            <a:r>
              <a:rPr lang="en-US" altLang="zh-TW" sz="2400" b="1" dirty="0">
                <a:solidFill>
                  <a:srgbClr val="70CE4C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『</a:t>
            </a:r>
            <a:r>
              <a:rPr lang="zh-TW" altLang="en-US" sz="2400" b="1" dirty="0">
                <a:solidFill>
                  <a:srgbClr val="70CE4C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靈活使用 </a:t>
            </a:r>
            <a:r>
              <a:rPr lang="en-US" altLang="zh-TW" sz="2400" b="1" dirty="0">
                <a:solidFill>
                  <a:srgbClr val="70CE4C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python』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33A2A14-1A63-41BD-B8A2-29F93CCBF419}"/>
              </a:ext>
            </a:extLst>
          </p:cNvPr>
          <p:cNvSpPr txBox="1"/>
          <p:nvPr/>
        </p:nvSpPr>
        <p:spPr>
          <a:xfrm>
            <a:off x="321199" y="3013501"/>
            <a:ext cx="1121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老實說，自己的 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python </a:t>
            </a: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只有跑過簡單的 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pandas,</a:t>
            </a: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altLang="zh-TW" sz="24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numpy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以及 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matplotlib</a:t>
            </a: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，而且都是最基礎的範例 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code</a:t>
            </a: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，工作上最多曾使用 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python </a:t>
            </a: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進行經緯度轉換。</a:t>
            </a:r>
            <a:endParaRPr lang="en-US" altLang="zh-TW" sz="24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1ED203E-1039-47FA-867E-2A215EEDB88D}"/>
              </a:ext>
            </a:extLst>
          </p:cNvPr>
          <p:cNvSpPr txBox="1"/>
          <p:nvPr/>
        </p:nvSpPr>
        <p:spPr>
          <a:xfrm>
            <a:off x="321199" y="4443531"/>
            <a:ext cx="1121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因此，針對這次會用到的基本功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包含 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python, pandas, </a:t>
            </a:r>
            <a:r>
              <a:rPr lang="en-US" altLang="zh-TW" sz="24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mongodb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, flask)</a:t>
            </a: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，我稍微為自己做了學習與實作進度。</a:t>
            </a:r>
            <a:r>
              <a:rPr lang="en-US" altLang="zh-TW" sz="2400" strike="sngStrike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zh-TW" altLang="en-US" sz="2400" strike="sngStrike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不過很多 </a:t>
            </a:r>
            <a:r>
              <a:rPr lang="en-US" altLang="zh-TW" sz="2400" strike="sngStrike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DELAY)</a:t>
            </a:r>
          </a:p>
        </p:txBody>
      </p:sp>
    </p:spTree>
    <p:extLst>
      <p:ext uri="{BB962C8B-B14F-4D97-AF65-F5344CB8AC3E}">
        <p14:creationId xmlns:p14="http://schemas.microsoft.com/office/powerpoint/2010/main" val="3763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690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成長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專案規劃進度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2B2E00D-8279-4A8A-A2F6-2395AB73D637}"/>
              </a:ext>
            </a:extLst>
          </p:cNvPr>
          <p:cNvCxnSpPr>
            <a:cxnSpLocks/>
          </p:cNvCxnSpPr>
          <p:nvPr/>
        </p:nvCxnSpPr>
        <p:spPr>
          <a:xfrm>
            <a:off x="520499" y="3407376"/>
            <a:ext cx="654150" cy="0"/>
          </a:xfrm>
          <a:prstGeom prst="straightConnector1">
            <a:avLst/>
          </a:prstGeom>
          <a:ln w="25400" cap="rnd">
            <a:solidFill>
              <a:schemeClr val="bg1">
                <a:lumMod val="9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F1288D6A-8DA8-4745-A7D6-3E6B2B4B8811}"/>
              </a:ext>
            </a:extLst>
          </p:cNvPr>
          <p:cNvCxnSpPr>
            <a:cxnSpLocks/>
          </p:cNvCxnSpPr>
          <p:nvPr/>
        </p:nvCxnSpPr>
        <p:spPr>
          <a:xfrm>
            <a:off x="1197598" y="3407376"/>
            <a:ext cx="1233630" cy="0"/>
          </a:xfrm>
          <a:prstGeom prst="straightConnector1">
            <a:avLst/>
          </a:prstGeom>
          <a:ln w="25400" cap="rnd">
            <a:solidFill>
              <a:schemeClr val="bg1">
                <a:lumMod val="9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A5347AC-F34F-4AF7-AD62-9B4FB5766146}"/>
              </a:ext>
            </a:extLst>
          </p:cNvPr>
          <p:cNvSpPr txBox="1"/>
          <p:nvPr/>
        </p:nvSpPr>
        <p:spPr>
          <a:xfrm>
            <a:off x="380116" y="4536499"/>
            <a:ext cx="1507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拿到考題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37ACB7A-BA8F-4535-A300-8BA99F995D8B}"/>
              </a:ext>
            </a:extLst>
          </p:cNvPr>
          <p:cNvSpPr txBox="1"/>
          <p:nvPr/>
        </p:nvSpPr>
        <p:spPr>
          <a:xfrm>
            <a:off x="2143941" y="1623589"/>
            <a:ext cx="1852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學習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pandas</a:t>
            </a:r>
          </a:p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資料處理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AC4ADC5-FBEE-4F0F-AAC0-D471FF74AF19}"/>
              </a:ext>
            </a:extLst>
          </p:cNvPr>
          <p:cNvSpPr txBox="1"/>
          <p:nvPr/>
        </p:nvSpPr>
        <p:spPr>
          <a:xfrm>
            <a:off x="2353055" y="4536499"/>
            <a:ext cx="2832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學習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altLang="zh-TW" sz="20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mongodb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建立環境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(docker)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635CB8A-2962-4685-8F64-ED08A26E4B35}"/>
              </a:ext>
            </a:extLst>
          </p:cNvPr>
          <p:cNvSpPr txBox="1"/>
          <p:nvPr/>
        </p:nvSpPr>
        <p:spPr>
          <a:xfrm>
            <a:off x="380116" y="1623589"/>
            <a:ext cx="1765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複習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python</a:t>
            </a:r>
          </a:p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與環境建立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DF24074-1714-41ED-84D5-9548701213C1}"/>
              </a:ext>
            </a:extLst>
          </p:cNvPr>
          <p:cNvSpPr txBox="1"/>
          <p:nvPr/>
        </p:nvSpPr>
        <p:spPr>
          <a:xfrm>
            <a:off x="6869240" y="4536499"/>
            <a:ext cx="99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實作*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C67E822-B6AE-447D-901E-8DF9B491E98F}"/>
              </a:ext>
            </a:extLst>
          </p:cNvPr>
          <p:cNvCxnSpPr>
            <a:cxnSpLocks/>
          </p:cNvCxnSpPr>
          <p:nvPr/>
        </p:nvCxnSpPr>
        <p:spPr>
          <a:xfrm>
            <a:off x="2431228" y="3407376"/>
            <a:ext cx="2102309" cy="0"/>
          </a:xfrm>
          <a:prstGeom prst="straightConnector1">
            <a:avLst/>
          </a:prstGeom>
          <a:ln w="25400" cap="rnd">
            <a:solidFill>
              <a:schemeClr val="bg1">
                <a:lumMod val="9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F856005-EC10-41D0-A3B6-FA6CCD4DFC98}"/>
              </a:ext>
            </a:extLst>
          </p:cNvPr>
          <p:cNvCxnSpPr>
            <a:cxnSpLocks/>
          </p:cNvCxnSpPr>
          <p:nvPr/>
        </p:nvCxnSpPr>
        <p:spPr>
          <a:xfrm>
            <a:off x="4533537" y="3407376"/>
            <a:ext cx="1464659" cy="0"/>
          </a:xfrm>
          <a:prstGeom prst="straightConnector1">
            <a:avLst/>
          </a:prstGeom>
          <a:ln w="25400" cap="rnd">
            <a:solidFill>
              <a:schemeClr val="bg1">
                <a:lumMod val="9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9EC3CD07-84CB-4AD6-9886-A42057F87769}"/>
              </a:ext>
            </a:extLst>
          </p:cNvPr>
          <p:cNvCxnSpPr>
            <a:cxnSpLocks/>
          </p:cNvCxnSpPr>
          <p:nvPr/>
        </p:nvCxnSpPr>
        <p:spPr>
          <a:xfrm>
            <a:off x="5920314" y="3407376"/>
            <a:ext cx="2727102" cy="0"/>
          </a:xfrm>
          <a:prstGeom prst="straightConnector1">
            <a:avLst/>
          </a:prstGeom>
          <a:ln w="25400" cap="rnd">
            <a:solidFill>
              <a:schemeClr val="bg1">
                <a:lumMod val="9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63CABC4-DA7A-4B32-BFED-21B35F180E3E}"/>
              </a:ext>
            </a:extLst>
          </p:cNvPr>
          <p:cNvCxnSpPr>
            <a:cxnSpLocks/>
          </p:cNvCxnSpPr>
          <p:nvPr/>
        </p:nvCxnSpPr>
        <p:spPr>
          <a:xfrm>
            <a:off x="8647416" y="3407376"/>
            <a:ext cx="1442720" cy="0"/>
          </a:xfrm>
          <a:prstGeom prst="straightConnector1">
            <a:avLst/>
          </a:prstGeom>
          <a:ln w="25400" cap="rnd">
            <a:solidFill>
              <a:schemeClr val="bg1">
                <a:lumMod val="9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9716E67-5A61-4600-82FA-5E427AA5AE3A}"/>
              </a:ext>
            </a:extLst>
          </p:cNvPr>
          <p:cNvSpPr txBox="1"/>
          <p:nvPr/>
        </p:nvSpPr>
        <p:spPr>
          <a:xfrm>
            <a:off x="332936" y="3614959"/>
            <a:ext cx="1310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2021.05.28</a:t>
            </a:r>
          </a:p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zh-TW" altLang="en-US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五</a:t>
            </a: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  <a:r>
              <a:rPr lang="zh-TW" altLang="en-US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晚</a:t>
            </a:r>
            <a:endParaRPr lang="en-US" altLang="zh-TW" sz="14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23F4ED0-77FC-40DA-A836-0C8A13CC3BB8}"/>
              </a:ext>
            </a:extLst>
          </p:cNvPr>
          <p:cNvSpPr txBox="1"/>
          <p:nvPr/>
        </p:nvSpPr>
        <p:spPr>
          <a:xfrm>
            <a:off x="918191" y="2765469"/>
            <a:ext cx="166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2021.05.29-30</a:t>
            </a:r>
          </a:p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zh-TW" altLang="en-US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六日</a:t>
            </a: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E2AADF1-13DD-48B3-8C27-66EC0EECD0D8}"/>
              </a:ext>
            </a:extLst>
          </p:cNvPr>
          <p:cNvSpPr txBox="1"/>
          <p:nvPr/>
        </p:nvSpPr>
        <p:spPr>
          <a:xfrm>
            <a:off x="2579540" y="3614959"/>
            <a:ext cx="1661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2021.05.31-</a:t>
            </a:r>
          </a:p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2021.06.04</a:t>
            </a:r>
          </a:p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zh-TW" altLang="en-US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一 </a:t>
            </a: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-</a:t>
            </a:r>
            <a:r>
              <a:rPr lang="zh-TW" altLang="en-US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四</a:t>
            </a: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59804CE-2E2D-46E7-8E78-B544C8CC0ADD}"/>
              </a:ext>
            </a:extLst>
          </p:cNvPr>
          <p:cNvSpPr txBox="1"/>
          <p:nvPr/>
        </p:nvSpPr>
        <p:spPr>
          <a:xfrm>
            <a:off x="6453190" y="3614959"/>
            <a:ext cx="16613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2021.06.06-</a:t>
            </a:r>
          </a:p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2021.06.09</a:t>
            </a:r>
          </a:p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zh-TW" altLang="en-US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日 </a:t>
            </a: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–</a:t>
            </a:r>
            <a:r>
              <a:rPr lang="zh-TW" altLang="en-US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三</a:t>
            </a: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33C63572-ACA2-4C2F-B536-3A80CF73843C}"/>
              </a:ext>
            </a:extLst>
          </p:cNvPr>
          <p:cNvSpPr txBox="1"/>
          <p:nvPr/>
        </p:nvSpPr>
        <p:spPr>
          <a:xfrm>
            <a:off x="4475844" y="2765469"/>
            <a:ext cx="166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2021.06.05</a:t>
            </a:r>
          </a:p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zh-TW" altLang="en-US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六</a:t>
            </a: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AB229CE-7B7A-4C08-A83D-7CAD431EAADC}"/>
              </a:ext>
            </a:extLst>
          </p:cNvPr>
          <p:cNvSpPr txBox="1"/>
          <p:nvPr/>
        </p:nvSpPr>
        <p:spPr>
          <a:xfrm>
            <a:off x="4533537" y="1623589"/>
            <a:ext cx="1661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學習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Flask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848D8AAB-F755-4D96-A158-9EC7EBEDF63A}"/>
              </a:ext>
            </a:extLst>
          </p:cNvPr>
          <p:cNvCxnSpPr>
            <a:cxnSpLocks/>
          </p:cNvCxnSpPr>
          <p:nvPr/>
        </p:nvCxnSpPr>
        <p:spPr>
          <a:xfrm>
            <a:off x="10090136" y="3407376"/>
            <a:ext cx="1226754" cy="0"/>
          </a:xfrm>
          <a:prstGeom prst="straightConnector1">
            <a:avLst/>
          </a:prstGeom>
          <a:ln w="25400" cap="rnd">
            <a:solidFill>
              <a:schemeClr val="bg1">
                <a:lumMod val="95000"/>
              </a:schemeClr>
            </a:solidFill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778ECD5-D531-4A6D-9F54-A56E9DA69096}"/>
              </a:ext>
            </a:extLst>
          </p:cNvPr>
          <p:cNvSpPr txBox="1"/>
          <p:nvPr/>
        </p:nvSpPr>
        <p:spPr>
          <a:xfrm>
            <a:off x="8554720" y="2765469"/>
            <a:ext cx="166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2021.06.09-10</a:t>
            </a:r>
          </a:p>
          <a:p>
            <a:pPr marL="0" indent="0" algn="ctr">
              <a:buNone/>
            </a:pP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zh-TW" altLang="en-US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三四</a:t>
            </a:r>
            <a:r>
              <a:rPr lang="en-US" altLang="zh-TW" sz="1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9863F656-6A74-4567-8CD3-559341D4DD08}"/>
              </a:ext>
            </a:extLst>
          </p:cNvPr>
          <p:cNvSpPr txBox="1"/>
          <p:nvPr/>
        </p:nvSpPr>
        <p:spPr>
          <a:xfrm>
            <a:off x="8824459" y="1709360"/>
            <a:ext cx="1391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製作簡報*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DC22CB4D-B9B4-4E72-BA02-1142E7366FCF}"/>
              </a:ext>
            </a:extLst>
          </p:cNvPr>
          <p:cNvSpPr txBox="1"/>
          <p:nvPr/>
        </p:nvSpPr>
        <p:spPr>
          <a:xfrm>
            <a:off x="10251614" y="5978168"/>
            <a:ext cx="1778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*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: 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表示進度拖延</a:t>
            </a:r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158DE843-D07F-42AB-92DE-B1FB97D143EA}"/>
              </a:ext>
            </a:extLst>
          </p:cNvPr>
          <p:cNvSpPr txBox="1"/>
          <p:nvPr/>
        </p:nvSpPr>
        <p:spPr>
          <a:xfrm>
            <a:off x="2353055" y="5458639"/>
            <a:ext cx="1887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學習爬蟲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!!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*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6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成長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遇到的問題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54F1C3F-0D03-44F0-8A15-9602D4628695}"/>
              </a:ext>
            </a:extLst>
          </p:cNvPr>
          <p:cNvSpPr txBox="1"/>
          <p:nvPr/>
        </p:nvSpPr>
        <p:spPr>
          <a:xfrm>
            <a:off x="380115" y="1163976"/>
            <a:ext cx="1298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[</a:t>
            </a:r>
            <a:r>
              <a:rPr lang="zh-TW" altLang="en-US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第一題</a:t>
            </a: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]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DAC8C1A-00CB-435A-905B-88AE522D1F43}"/>
              </a:ext>
            </a:extLst>
          </p:cNvPr>
          <p:cNvSpPr txBox="1"/>
          <p:nvPr/>
        </p:nvSpPr>
        <p:spPr>
          <a:xfrm>
            <a:off x="520498" y="1830179"/>
            <a:ext cx="11431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很多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R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與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Python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操作的思維不同，所以比預期花了更多的時間。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想將整個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script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都全部自動化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包含一開始的下載動作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9E28DBD-4F30-46AD-BF61-71035660E28D}"/>
              </a:ext>
            </a:extLst>
          </p:cNvPr>
          <p:cNvSpPr txBox="1"/>
          <p:nvPr/>
        </p:nvSpPr>
        <p:spPr>
          <a:xfrm>
            <a:off x="380115" y="2972553"/>
            <a:ext cx="1298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[</a:t>
            </a:r>
            <a:r>
              <a:rPr lang="zh-TW" altLang="en-US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第二題</a:t>
            </a: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]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F0E6C9E-F4F9-400E-A00A-234592A76AE8}"/>
              </a:ext>
            </a:extLst>
          </p:cNvPr>
          <p:cNvSpPr txBox="1"/>
          <p:nvPr/>
        </p:nvSpPr>
        <p:spPr>
          <a:xfrm>
            <a:off x="520498" y="3574043"/>
            <a:ext cx="2674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不會爬蟲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不會 </a:t>
            </a:r>
            <a:r>
              <a:rPr lang="en-US" altLang="zh-TW" sz="20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mongoDB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不會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29323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2726624" y="2377953"/>
            <a:ext cx="70375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Cathay </a:t>
            </a:r>
          </a:p>
          <a:p>
            <a:pPr algn="ctr"/>
            <a:r>
              <a:rPr lang="en-US" altLang="zh-TW" sz="48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interview's report </a:t>
            </a:r>
          </a:p>
          <a:p>
            <a:pPr algn="ctr"/>
            <a:r>
              <a:rPr lang="en-US" altLang="zh-TW" sz="48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Take Home Exam</a:t>
            </a:r>
            <a:endParaRPr lang="zh-TW" altLang="en-US" sz="4800" b="1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D6A2F37-5305-4172-B535-4AAD88C17501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霖園集團- 维基百科，自由的百科全书">
            <a:extLst>
              <a:ext uri="{FF2B5EF4-FFF2-40B4-BE49-F238E27FC236}">
                <a16:creationId xmlns:a16="http://schemas.microsoft.com/office/drawing/2014/main" id="{1F53B995-BE6F-4D5C-B5D0-8657726E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8B79E0-8C2F-43CB-94A1-86CF20371E8E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</p:spTree>
    <p:extLst>
      <p:ext uri="{BB962C8B-B14F-4D97-AF65-F5344CB8AC3E}">
        <p14:creationId xmlns:p14="http://schemas.microsoft.com/office/powerpoint/2010/main" val="1933237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3767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成長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解決辦法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51C74CC-A1DA-451C-8DDA-2E7F6AE91D1C}"/>
              </a:ext>
            </a:extLst>
          </p:cNvPr>
          <p:cNvSpPr txBox="1"/>
          <p:nvPr/>
        </p:nvSpPr>
        <p:spPr>
          <a:xfrm>
            <a:off x="380115" y="1068883"/>
            <a:ext cx="1298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[</a:t>
            </a:r>
            <a:r>
              <a:rPr lang="zh-TW" altLang="en-US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第一題</a:t>
            </a: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]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3B68DF1-FE9F-4E83-8464-B9CB777CB071}"/>
              </a:ext>
            </a:extLst>
          </p:cNvPr>
          <p:cNvSpPr txBox="1"/>
          <p:nvPr/>
        </p:nvSpPr>
        <p:spPr>
          <a:xfrm>
            <a:off x="380115" y="2953020"/>
            <a:ext cx="22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[</a:t>
            </a:r>
            <a:r>
              <a:rPr lang="zh-TW" altLang="en-US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第二題 </a:t>
            </a: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1/2]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6FB33D-E5D0-4D4E-A038-79EEF39CED37}"/>
              </a:ext>
            </a:extLst>
          </p:cNvPr>
          <p:cNvSpPr txBox="1"/>
          <p:nvPr/>
        </p:nvSpPr>
        <p:spPr>
          <a:xfrm>
            <a:off x="520498" y="3554510"/>
            <a:ext cx="8505168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爬蟲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*</a:t>
            </a:r>
          </a:p>
          <a:p>
            <a:pPr lvl="1"/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閱讀書籍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(《Python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網路爬蟲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–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王者歸來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)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完整看完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  <a:p>
            <a:pPr lvl="1"/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參考書籍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(《Python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網路爬蟲實戰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by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清華大學出版社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》)</a:t>
            </a:r>
          </a:p>
          <a:p>
            <a:pPr lvl="1">
              <a:spcAft>
                <a:spcPts val="600"/>
              </a:spcAft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大量閱讀文章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lang="en-US" altLang="zh-TW" sz="20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mongoDB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lvl="1"/>
            <a:r>
              <a:rPr lang="en-US" altLang="zh-TW" sz="20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Youtube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影片教學、官方文件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lvl="1"/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實作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(local, atlas, docker)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4F690AA-7B10-4E23-80EF-CBD74ADEC187}"/>
              </a:ext>
            </a:extLst>
          </p:cNvPr>
          <p:cNvSpPr txBox="1"/>
          <p:nvPr/>
        </p:nvSpPr>
        <p:spPr>
          <a:xfrm>
            <a:off x="520498" y="1621926"/>
            <a:ext cx="114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很快速地看完線上的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pandas – </a:t>
            </a:r>
            <a:r>
              <a:rPr lang="en-US" altLang="zh-TW" sz="20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groupby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操作的線上課程，順便作為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python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的複習。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lvl="1"/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課程名稱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: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 Basics and </a:t>
            </a:r>
            <a:r>
              <a:rPr lang="en-US" altLang="zh-TW" sz="2000" dirty="0" err="1">
                <a:latin typeface="Cascadia Mono SemiLight" panose="020B0609020000020004" pitchFamily="49" charset="0"/>
                <a:cs typeface="Cascadia Mono SemiLight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GroupBy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Intro to Python Data Science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大量閱讀文章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78B6598-E970-45DE-ACB0-8CBEEC88D632}"/>
              </a:ext>
            </a:extLst>
          </p:cNvPr>
          <p:cNvSpPr txBox="1"/>
          <p:nvPr/>
        </p:nvSpPr>
        <p:spPr>
          <a:xfrm>
            <a:off x="8569960" y="5978168"/>
            <a:ext cx="3459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*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: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針對爬蟲遇到的問題，後續補充</a:t>
            </a:r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97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770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成長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解決辦法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續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)</a:t>
            </a:r>
            <a:endParaRPr lang="zh-TW" altLang="en-US" sz="36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3B68DF1-FE9F-4E83-8464-B9CB777CB071}"/>
              </a:ext>
            </a:extLst>
          </p:cNvPr>
          <p:cNvSpPr txBox="1"/>
          <p:nvPr/>
        </p:nvSpPr>
        <p:spPr>
          <a:xfrm>
            <a:off x="380115" y="1122238"/>
            <a:ext cx="225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[</a:t>
            </a:r>
            <a:r>
              <a:rPr lang="zh-TW" altLang="en-US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第二題 </a:t>
            </a: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2/2]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6FB33D-E5D0-4D4E-A038-79EEF39CED37}"/>
              </a:ext>
            </a:extLst>
          </p:cNvPr>
          <p:cNvSpPr txBox="1"/>
          <p:nvPr/>
        </p:nvSpPr>
        <p:spPr>
          <a:xfrm>
            <a:off x="520498" y="1681246"/>
            <a:ext cx="85051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r>
              <a:rPr lang="en-US" altLang="zh-TW" sz="20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mongoDB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資料結構與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collection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設計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續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官方文件、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blog </a:t>
            </a:r>
          </a:p>
          <a:p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Flask</a:t>
            </a:r>
          </a:p>
          <a:p>
            <a:pPr lvl="1"/>
            <a:r>
              <a:rPr lang="en-US" altLang="zh-TW" sz="20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Youtube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影片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lvl="1"/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大量文章</a:t>
            </a:r>
            <a:endParaRPr lang="en-US" altLang="zh-TW" sz="2000" dirty="0"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84038EC-3C74-4E32-B2D6-578C0D64870A}"/>
              </a:ext>
            </a:extLst>
          </p:cNvPr>
          <p:cNvCxnSpPr>
            <a:cxnSpLocks/>
          </p:cNvCxnSpPr>
          <p:nvPr/>
        </p:nvCxnSpPr>
        <p:spPr>
          <a:xfrm>
            <a:off x="218914" y="3551793"/>
            <a:ext cx="1130947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F16AF77-B81E-4AD6-A659-D05D4D57BCC7}"/>
              </a:ext>
            </a:extLst>
          </p:cNvPr>
          <p:cNvSpPr txBox="1"/>
          <p:nvPr/>
        </p:nvSpPr>
        <p:spPr>
          <a:xfrm>
            <a:off x="380115" y="3823698"/>
            <a:ext cx="282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[</a:t>
            </a:r>
            <a:r>
              <a:rPr lang="zh-TW" altLang="en-US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爬蟲問題與解決</a:t>
            </a:r>
            <a:r>
              <a:rPr lang="en-US" altLang="zh-TW" sz="2400" b="1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]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1118D8-CF4A-407A-BBAD-AF743558BEA5}"/>
              </a:ext>
            </a:extLst>
          </p:cNvPr>
          <p:cNvSpPr txBox="1"/>
          <p:nvPr/>
        </p:nvSpPr>
        <p:spPr>
          <a:xfrm>
            <a:off x="520497" y="4427677"/>
            <a:ext cx="1040600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>
              <a:spcAft>
                <a:spcPts val="3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網路教學不可行，因為網站改版，有基本防爬，</a:t>
            </a:r>
            <a:r>
              <a:rPr lang="en-US" altLang="zh-TW" sz="2000" dirty="0">
                <a:latin typeface="Cascadia Code" panose="020B0609020000020004" pitchFamily="49" charset="0"/>
              </a:rPr>
              <a:t>API</a:t>
            </a:r>
            <a:r>
              <a:rPr lang="zh-TW" altLang="en-US" sz="2000" dirty="0">
                <a:latin typeface="Cascadia Code" panose="020B0609020000020004" pitchFamily="49" charset="0"/>
              </a:rPr>
              <a:t> 需要 </a:t>
            </a:r>
            <a:r>
              <a:rPr lang="en-US" altLang="zh-TW" sz="2000" dirty="0">
                <a:latin typeface="Cascadia Code" panose="020B0609020000020004" pitchFamily="49" charset="0"/>
              </a:rPr>
              <a:t>token</a:t>
            </a:r>
          </a:p>
          <a:p>
            <a:pPr>
              <a:spcAft>
                <a:spcPts val="3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第一版使用 </a:t>
            </a:r>
            <a:r>
              <a:rPr lang="en-US" altLang="zh-TW" sz="2000" dirty="0">
                <a:latin typeface="Cascadia Code" panose="020B0609020000020004" pitchFamily="49" charset="0"/>
              </a:rPr>
              <a:t>selenium</a:t>
            </a:r>
            <a:r>
              <a:rPr lang="zh-TW" altLang="en-US" sz="2000" dirty="0">
                <a:latin typeface="Cascadia Code" panose="020B0609020000020004" pitchFamily="49" charset="0"/>
              </a:rPr>
              <a:t>，爬取實在是太緩慢了</a:t>
            </a:r>
            <a:endParaRPr lang="en-US" altLang="zh-TW" sz="2000" dirty="0">
              <a:latin typeface="Cascadia Code" panose="020B0609020000020004" pitchFamily="49" charset="0"/>
            </a:endParaRPr>
          </a:p>
          <a:p>
            <a:pPr>
              <a:spcAft>
                <a:spcPts val="300"/>
              </a:spcAft>
            </a:pPr>
            <a:r>
              <a:rPr lang="zh-TW" altLang="en-US" sz="2000" b="1" dirty="0">
                <a:solidFill>
                  <a:srgbClr val="70CE4C"/>
                </a:solidFill>
                <a:latin typeface="Cascadia Code" panose="020B0609020000020004" pitchFamily="49" charset="0"/>
              </a:rPr>
              <a:t>改用 </a:t>
            </a:r>
            <a:r>
              <a:rPr lang="en-US" altLang="zh-TW" sz="2000" b="1" dirty="0">
                <a:solidFill>
                  <a:srgbClr val="70CE4C"/>
                </a:solidFill>
                <a:latin typeface="Cascadia Code" panose="020B0609020000020004" pitchFamily="49" charset="0"/>
              </a:rPr>
              <a:t>session </a:t>
            </a:r>
            <a:r>
              <a:rPr lang="zh-TW" altLang="en-US" sz="2000" b="1" dirty="0">
                <a:solidFill>
                  <a:srgbClr val="70CE4C"/>
                </a:solidFill>
                <a:latin typeface="Cascadia Code" panose="020B0609020000020004" pitchFamily="49" charset="0"/>
              </a:rPr>
              <a:t>機制，取得 </a:t>
            </a:r>
            <a:r>
              <a:rPr lang="en-US" altLang="zh-TW" sz="2000" b="1" dirty="0">
                <a:solidFill>
                  <a:srgbClr val="70CE4C"/>
                </a:solidFill>
                <a:latin typeface="Cascadia Code" panose="020B0609020000020004" pitchFamily="49" charset="0"/>
              </a:rPr>
              <a:t>token </a:t>
            </a:r>
            <a:r>
              <a:rPr lang="zh-TW" altLang="en-US" sz="2000" b="1" dirty="0">
                <a:solidFill>
                  <a:srgbClr val="70CE4C"/>
                </a:solidFill>
                <a:latin typeface="Cascadia Code" panose="020B0609020000020004" pitchFamily="49" charset="0"/>
              </a:rPr>
              <a:t>後，便可用 </a:t>
            </a:r>
            <a:r>
              <a:rPr lang="en-US" altLang="zh-TW" sz="2000" b="1" dirty="0">
                <a:solidFill>
                  <a:srgbClr val="70CE4C"/>
                </a:solidFill>
                <a:latin typeface="Cascadia Code" panose="020B0609020000020004" pitchFamily="49" charset="0"/>
              </a:rPr>
              <a:t>API </a:t>
            </a:r>
            <a:r>
              <a:rPr lang="zh-TW" altLang="en-US" sz="2000" b="1" dirty="0">
                <a:solidFill>
                  <a:srgbClr val="70CE4C"/>
                </a:solidFill>
                <a:latin typeface="Cascadia Code" panose="020B0609020000020004" pitchFamily="49" charset="0"/>
              </a:rPr>
              <a:t>取得大量資料，問題解決。</a:t>
            </a:r>
            <a:endParaRPr lang="en-US" altLang="zh-TW" sz="2000" b="1" dirty="0">
              <a:solidFill>
                <a:srgbClr val="70CE4C"/>
              </a:solidFill>
              <a:latin typeface="Cascadia Code" panose="020B0609020000020004" pitchFamily="49" charset="0"/>
            </a:endParaRPr>
          </a:p>
          <a:p>
            <a:pPr>
              <a:spcAft>
                <a:spcPts val="3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發現 </a:t>
            </a:r>
            <a:r>
              <a:rPr lang="en-US" altLang="zh-TW" sz="2000" dirty="0">
                <a:latin typeface="Cascadia Code" panose="020B0609020000020004" pitchFamily="49" charset="0"/>
              </a:rPr>
              <a:t>591 </a:t>
            </a:r>
            <a:r>
              <a:rPr lang="zh-TW" altLang="en-US" sz="2000" dirty="0">
                <a:latin typeface="Cascadia Code" panose="020B0609020000020004" pitchFamily="49" charset="0"/>
              </a:rPr>
              <a:t>的 </a:t>
            </a:r>
            <a:r>
              <a:rPr lang="en-US" altLang="zh-TW" sz="2000" dirty="0">
                <a:latin typeface="Cascadia Code" panose="020B0609020000020004" pitchFamily="49" charset="0"/>
              </a:rPr>
              <a:t>API</a:t>
            </a:r>
            <a:r>
              <a:rPr lang="zh-TW" altLang="en-US" sz="2000" dirty="0">
                <a:latin typeface="Cascadia Code" panose="020B0609020000020004" pitchFamily="49" charset="0"/>
              </a:rPr>
              <a:t> 內容沒有聯絡電話，只好再重新爬取網頁。</a:t>
            </a:r>
            <a:endParaRPr lang="en-US" altLang="zh-TW" sz="2000" dirty="0"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82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690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展望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可以做得更好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6FB33D-E5D0-4D4E-A038-79EEF39CED37}"/>
              </a:ext>
            </a:extLst>
          </p:cNvPr>
          <p:cNvSpPr txBox="1"/>
          <p:nvPr/>
        </p:nvSpPr>
        <p:spPr>
          <a:xfrm>
            <a:off x="520498" y="1147243"/>
            <a:ext cx="105564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>
              <a:spcAft>
                <a:spcPts val="12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不熟悉 </a:t>
            </a:r>
            <a:r>
              <a:rPr lang="en-US" altLang="zh-TW" sz="2000" dirty="0">
                <a:latin typeface="Cascadia Code" panose="020B0609020000020004" pitchFamily="49" charset="0"/>
              </a:rPr>
              <a:t>python</a:t>
            </a:r>
            <a:r>
              <a:rPr lang="zh-TW" altLang="en-US" sz="2000" dirty="0">
                <a:latin typeface="Cascadia Code" panose="020B0609020000020004" pitchFamily="49" charset="0"/>
              </a:rPr>
              <a:t>，後來才發現 </a:t>
            </a:r>
            <a:r>
              <a:rPr lang="en-US" altLang="zh-TW" sz="2000" dirty="0">
                <a:latin typeface="Cascadia Code" panose="020B0609020000020004" pitchFamily="49" charset="0"/>
              </a:rPr>
              <a:t>Django </a:t>
            </a:r>
            <a:r>
              <a:rPr lang="zh-TW" altLang="en-US" sz="2000" dirty="0">
                <a:latin typeface="Cascadia Code" panose="020B0609020000020004" pitchFamily="49" charset="0"/>
              </a:rPr>
              <a:t>可以像 </a:t>
            </a:r>
            <a:r>
              <a:rPr lang="en-US" altLang="zh-TW" sz="2000" dirty="0">
                <a:latin typeface="Cascadia Code" panose="020B0609020000020004" pitchFamily="49" charset="0"/>
              </a:rPr>
              <a:t>R:plumber</a:t>
            </a:r>
            <a:r>
              <a:rPr lang="zh-TW" altLang="en-US" sz="2000" dirty="0">
                <a:latin typeface="Cascadia Code" panose="020B0609020000020004" pitchFamily="49" charset="0"/>
              </a:rPr>
              <a:t>自動生成 </a:t>
            </a:r>
            <a:r>
              <a:rPr lang="en-US" altLang="zh-TW" sz="2000" dirty="0" err="1">
                <a:latin typeface="Cascadia Code" panose="020B0609020000020004" pitchFamily="49" charset="0"/>
              </a:rPr>
              <a:t>openapi.json</a:t>
            </a:r>
            <a:r>
              <a:rPr lang="zh-TW" altLang="en-US" sz="2000" dirty="0">
                <a:latin typeface="Cascadia Code" panose="020B0609020000020004" pitchFamily="49" charset="0"/>
              </a:rPr>
              <a:t> 規格文件</a:t>
            </a:r>
            <a:r>
              <a:rPr lang="en-US" altLang="zh-TW" sz="2000" dirty="0">
                <a:latin typeface="Cascadia Code" panose="020B0609020000020004" pitchFamily="49" charset="0"/>
              </a:rPr>
              <a:t> </a:t>
            </a:r>
            <a:r>
              <a:rPr lang="zh-TW" altLang="en-US" sz="2000" dirty="0">
                <a:latin typeface="Cascadia Code" panose="020B0609020000020004" pitchFamily="49" charset="0"/>
              </a:rPr>
              <a:t>然後接 </a:t>
            </a:r>
            <a:r>
              <a:rPr lang="en-US" altLang="zh-TW" sz="2000" dirty="0">
                <a:latin typeface="Cascadia Code" panose="020B0609020000020004" pitchFamily="49" charset="0"/>
              </a:rPr>
              <a:t>swagger </a:t>
            </a:r>
            <a:r>
              <a:rPr lang="zh-TW" altLang="en-US" sz="2000" dirty="0">
                <a:latin typeface="Cascadia Code" panose="020B0609020000020004" pitchFamily="49" charset="0"/>
              </a:rPr>
              <a:t>觀看，有機會可以把這塊完成。</a:t>
            </a:r>
            <a:r>
              <a:rPr lang="en-US" altLang="zh-TW" sz="2000" dirty="0">
                <a:latin typeface="Cascadia Code" panose="020B0609020000020004" pitchFamily="49" charset="0"/>
              </a:rPr>
              <a:t>(flask</a:t>
            </a:r>
            <a:r>
              <a:rPr lang="zh-TW" altLang="en-US" sz="2000" dirty="0">
                <a:latin typeface="Cascadia Code" panose="020B0609020000020004" pitchFamily="49" charset="0"/>
              </a:rPr>
              <a:t>也有，但好像推薦用 </a:t>
            </a:r>
            <a:r>
              <a:rPr lang="en-US" altLang="zh-TW" sz="2000" dirty="0">
                <a:latin typeface="Cascadia Code" panose="020B0609020000020004" pitchFamily="49" charset="0"/>
              </a:rPr>
              <a:t>Django ?)</a:t>
            </a:r>
          </a:p>
          <a:p>
            <a:pPr>
              <a:spcAft>
                <a:spcPts val="12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有設計自己的 </a:t>
            </a:r>
            <a:r>
              <a:rPr lang="en-US" altLang="zh-TW" sz="2000" dirty="0">
                <a:latin typeface="Cascadia Code" panose="020B0609020000020004" pitchFamily="49" charset="0"/>
              </a:rPr>
              <a:t>query </a:t>
            </a:r>
            <a:r>
              <a:rPr lang="zh-TW" altLang="en-US" sz="2000" dirty="0">
                <a:latin typeface="Cascadia Code" panose="020B0609020000020004" pitchFamily="49" charset="0"/>
              </a:rPr>
              <a:t>邏輯，但時間上來不及完成</a:t>
            </a:r>
            <a:r>
              <a:rPr lang="en-US" altLang="zh-TW" sz="2000" dirty="0">
                <a:latin typeface="Cascadia Code" panose="020B0609020000020004" pitchFamily="49" charset="0"/>
              </a:rPr>
              <a:t>(</a:t>
            </a:r>
            <a:r>
              <a:rPr lang="zh-TW" altLang="en-US" sz="2000" dirty="0">
                <a:latin typeface="Cascadia Code" panose="020B0609020000020004" pitchFamily="49" charset="0"/>
              </a:rPr>
              <a:t>假日也許會做完</a:t>
            </a:r>
            <a:r>
              <a:rPr lang="en-US" altLang="zh-TW" sz="2000" dirty="0">
                <a:latin typeface="Cascadia Code" panose="020B0609020000020004" pitchFamily="49" charset="0"/>
              </a:rPr>
              <a:t>)</a:t>
            </a:r>
            <a:r>
              <a:rPr lang="zh-TW" altLang="en-US" sz="2000" dirty="0">
                <a:latin typeface="Cascadia Code" panose="020B0609020000020004" pitchFamily="49" charset="0"/>
              </a:rPr>
              <a:t>，並介接 </a:t>
            </a:r>
            <a:r>
              <a:rPr lang="en-US" altLang="zh-TW" sz="2000" dirty="0">
                <a:latin typeface="Cascadia Code" panose="020B0609020000020004" pitchFamily="49" charset="0"/>
              </a:rPr>
              <a:t>Line Chatbot </a:t>
            </a:r>
            <a:r>
              <a:rPr lang="zh-TW" altLang="en-US" sz="2000" dirty="0">
                <a:latin typeface="Cascadia Code" panose="020B0609020000020004" pitchFamily="49" charset="0"/>
              </a:rPr>
              <a:t>做測試。</a:t>
            </a:r>
            <a:r>
              <a:rPr lang="en-US" altLang="zh-TW" sz="2000" dirty="0">
                <a:latin typeface="Cascadia Code" panose="020B0609020000020004" pitchFamily="49" charset="0"/>
              </a:rPr>
              <a:t>(</a:t>
            </a:r>
            <a:r>
              <a:rPr lang="zh-TW" altLang="en-US" sz="2000" dirty="0">
                <a:latin typeface="Cascadia Code" panose="020B0609020000020004" pitchFamily="49" charset="0"/>
              </a:rPr>
              <a:t>順便找台北房子</a:t>
            </a:r>
            <a:r>
              <a:rPr lang="en-US" altLang="zh-TW" sz="2000" dirty="0">
                <a:latin typeface="Cascadia Code" panose="020B0609020000020004" pitchFamily="49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爬蟲的程式碼可以有更好、有更彈性的寫法</a:t>
            </a:r>
            <a:endParaRPr lang="en-US" altLang="zh-TW" sz="2000" dirty="0">
              <a:latin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 err="1">
                <a:latin typeface="Cascadia Code" panose="020B0609020000020004" pitchFamily="49" charset="0"/>
              </a:rPr>
              <a:t>tryCatch</a:t>
            </a:r>
            <a:r>
              <a:rPr lang="en-US" altLang="zh-TW" sz="2000" dirty="0">
                <a:latin typeface="Cascadia Code" panose="020B0609020000020004" pitchFamily="49" charset="0"/>
              </a:rPr>
              <a:t> </a:t>
            </a:r>
            <a:r>
              <a:rPr lang="zh-TW" altLang="en-US" sz="2000" dirty="0">
                <a:latin typeface="Cascadia Code" panose="020B0609020000020004" pitchFamily="49" charset="0"/>
              </a:rPr>
              <a:t>的機制不夠完善，認真測試一定會出問題</a:t>
            </a:r>
            <a:endParaRPr lang="en-US" altLang="zh-TW" sz="2000" dirty="0">
              <a:latin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沒有考慮負載問題。</a:t>
            </a:r>
            <a:endParaRPr lang="en-US" altLang="zh-TW" sz="2000" dirty="0">
              <a:latin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更新機制尚未啟動</a:t>
            </a:r>
            <a:endParaRPr lang="en-US" altLang="zh-TW" sz="2000" dirty="0">
              <a:latin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尚未搬移到 </a:t>
            </a:r>
            <a:r>
              <a:rPr lang="en-US" altLang="zh-TW" sz="2000" dirty="0">
                <a:latin typeface="Cascadia Code" panose="020B0609020000020004" pitchFamily="49" charset="0"/>
              </a:rPr>
              <a:t>VM</a:t>
            </a:r>
            <a:r>
              <a:rPr lang="zh-TW" altLang="en-US" sz="2000" dirty="0">
                <a:latin typeface="Cascadia Code" panose="020B0609020000020004" pitchFamily="49" charset="0"/>
              </a:rPr>
              <a:t> 上，讓</a:t>
            </a:r>
            <a:r>
              <a:rPr lang="en-US" altLang="zh-TW" sz="2000" dirty="0">
                <a:latin typeface="Cascadia Code" panose="020B0609020000020004" pitchFamily="49" charset="0"/>
              </a:rPr>
              <a:t>API</a:t>
            </a:r>
            <a:r>
              <a:rPr lang="zh-TW" altLang="en-US" sz="2000" dirty="0">
                <a:latin typeface="Cascadia Code" panose="020B0609020000020004" pitchFamily="49" charset="0"/>
              </a:rPr>
              <a:t> </a:t>
            </a:r>
            <a:r>
              <a:rPr lang="en-US" altLang="zh-TW" sz="2000" dirty="0">
                <a:latin typeface="Cascadia Code" panose="020B0609020000020004" pitchFamily="49" charset="0"/>
              </a:rPr>
              <a:t>endpoint</a:t>
            </a:r>
            <a:r>
              <a:rPr lang="zh-TW" altLang="en-US" sz="2000" dirty="0">
                <a:latin typeface="Cascadia Code" panose="020B0609020000020004" pitchFamily="49" charset="0"/>
              </a:rPr>
              <a:t>公開。*</a:t>
            </a:r>
            <a:endParaRPr lang="en-US" altLang="zh-TW" sz="2000" dirty="0">
              <a:latin typeface="Cascadia Code" panose="020B0609020000020004" pitchFamily="49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2E00F5C-F2FA-45C5-872B-89BB93FE698E}"/>
              </a:ext>
            </a:extLst>
          </p:cNvPr>
          <p:cNvSpPr txBox="1"/>
          <p:nvPr/>
        </p:nvSpPr>
        <p:spPr>
          <a:xfrm>
            <a:off x="5347504" y="5713450"/>
            <a:ext cx="668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*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: 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這個遷移部署動作有經驗，但老實說自己到最後一刻才完成作業要求，所以還來不及轉移。連測試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API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都只能用 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Postman </a:t>
            </a:r>
            <a:r>
              <a:rPr lang="zh-TW" altLang="en-US" sz="1600" dirty="0">
                <a:solidFill>
                  <a:schemeClr val="bg1">
                    <a:lumMod val="65000"/>
                  </a:schemeClr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截圖展示。</a:t>
            </a:r>
            <a:endParaRPr lang="en-US" altLang="zh-TW" sz="1600" dirty="0">
              <a:solidFill>
                <a:schemeClr val="bg1">
                  <a:lumMod val="65000"/>
                </a:schemeClr>
              </a:solidFill>
              <a:latin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24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展望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未來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3B68DF1-FE9F-4E83-8464-B9CB777CB071}"/>
              </a:ext>
            </a:extLst>
          </p:cNvPr>
          <p:cNvSpPr txBox="1"/>
          <p:nvPr/>
        </p:nvSpPr>
        <p:spPr>
          <a:xfrm>
            <a:off x="380115" y="914879"/>
            <a:ext cx="3786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en-US" altLang="zh-TW" sz="2400" b="1" dirty="0">
                <a:latin typeface="Cascadia Code" panose="020B0609020000020004" pitchFamily="49" charset="0"/>
              </a:rPr>
              <a:t>[Python </a:t>
            </a:r>
            <a:r>
              <a:rPr lang="zh-TW" altLang="en-US" sz="2400" b="1" dirty="0">
                <a:latin typeface="Cascadia Code" panose="020B0609020000020004" pitchFamily="49" charset="0"/>
              </a:rPr>
              <a:t>能力需再精進</a:t>
            </a:r>
            <a:r>
              <a:rPr lang="en-US" altLang="zh-TW" sz="2400" b="1" dirty="0">
                <a:latin typeface="Cascadia Code" panose="020B0609020000020004" pitchFamily="49" charset="0"/>
              </a:rPr>
              <a:t>]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E6FB33D-E5D0-4D4E-A038-79EEF39CED37}"/>
              </a:ext>
            </a:extLst>
          </p:cNvPr>
          <p:cNvSpPr txBox="1"/>
          <p:nvPr/>
        </p:nvSpPr>
        <p:spPr>
          <a:xfrm>
            <a:off x="520498" y="1376544"/>
            <a:ext cx="1055647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>
              <a:spcAft>
                <a:spcPts val="3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可以體悟到，其實想做的事情每個程式語言都可以完成，但是主流的 </a:t>
            </a:r>
            <a:r>
              <a:rPr lang="en-US" altLang="zh-TW" sz="2000" dirty="0">
                <a:latin typeface="Cascadia Code" panose="020B0609020000020004" pitchFamily="49" charset="0"/>
              </a:rPr>
              <a:t>python </a:t>
            </a:r>
            <a:r>
              <a:rPr lang="zh-TW" altLang="en-US" sz="2000" dirty="0">
                <a:latin typeface="Cascadia Code" panose="020B0609020000020004" pitchFamily="49" charset="0"/>
              </a:rPr>
              <a:t>是資料工程師的必要技能。如果有時間會再精進下列技術</a:t>
            </a:r>
            <a:endParaRPr lang="en-US" altLang="zh-TW" sz="2000" dirty="0">
              <a:latin typeface="Cascadia Code" panose="020B0609020000020004" pitchFamily="49" charset="0"/>
            </a:endParaRPr>
          </a:p>
          <a:p>
            <a:pPr lvl="1">
              <a:spcAft>
                <a:spcPts val="300"/>
              </a:spcAft>
            </a:pPr>
            <a:r>
              <a:rPr lang="zh-TW" altLang="en-US" sz="2000" b="1" dirty="0">
                <a:solidFill>
                  <a:srgbClr val="70CE4C"/>
                </a:solidFill>
                <a:latin typeface="Cascadia Code" panose="020B0609020000020004" pitchFamily="49" charset="0"/>
              </a:rPr>
              <a:t>不同方法的爬蟲技術、網路架構</a:t>
            </a:r>
            <a:endParaRPr lang="en-US" altLang="zh-TW" sz="2000" b="1" dirty="0">
              <a:solidFill>
                <a:srgbClr val="70CE4C"/>
              </a:solidFill>
              <a:latin typeface="Cascadia Code" panose="020B0609020000020004" pitchFamily="49" charset="0"/>
            </a:endParaRPr>
          </a:p>
          <a:p>
            <a:pPr lvl="1">
              <a:spcAft>
                <a:spcPts val="300"/>
              </a:spcAft>
            </a:pPr>
            <a:r>
              <a:rPr lang="en-US" altLang="zh-TW" sz="2000" dirty="0">
                <a:latin typeface="Cascadia Code" panose="020B0609020000020004" pitchFamily="49" charset="0"/>
              </a:rPr>
              <a:t>API</a:t>
            </a:r>
            <a:r>
              <a:rPr lang="zh-TW" altLang="en-US" sz="2000" dirty="0">
                <a:latin typeface="Cascadia Code" panose="020B0609020000020004" pitchFamily="49" charset="0"/>
              </a:rPr>
              <a:t> 的撰寫</a:t>
            </a:r>
            <a:r>
              <a:rPr lang="en-US" altLang="zh-TW" sz="2000" dirty="0">
                <a:latin typeface="Cascadia Code" panose="020B0609020000020004" pitchFamily="49" charset="0"/>
              </a:rPr>
              <a:t>(Flask, Django)</a:t>
            </a:r>
            <a:r>
              <a:rPr lang="zh-TW" altLang="en-US" sz="2000" dirty="0">
                <a:latin typeface="Cascadia Code" panose="020B0609020000020004" pitchFamily="49" charset="0"/>
              </a:rPr>
              <a:t>的模組化</a:t>
            </a:r>
            <a:endParaRPr lang="en-US" altLang="zh-TW" sz="2000" dirty="0">
              <a:latin typeface="Cascadia Code" panose="020B0609020000020004" pitchFamily="49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957F7C7-7A09-4C62-9B57-5A9812476720}"/>
              </a:ext>
            </a:extLst>
          </p:cNvPr>
          <p:cNvSpPr txBox="1"/>
          <p:nvPr/>
        </p:nvSpPr>
        <p:spPr>
          <a:xfrm>
            <a:off x="380116" y="2990808"/>
            <a:ext cx="24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en-US" altLang="zh-TW" sz="2400" b="1" dirty="0">
                <a:latin typeface="Cascadia Code" panose="020B0609020000020004" pitchFamily="49" charset="0"/>
              </a:rPr>
              <a:t>[</a:t>
            </a:r>
            <a:r>
              <a:rPr lang="zh-TW" altLang="en-US" sz="2400" b="1" dirty="0">
                <a:latin typeface="Cascadia Code" panose="020B0609020000020004" pitchFamily="49" charset="0"/>
              </a:rPr>
              <a:t>資料工程方面</a:t>
            </a:r>
            <a:r>
              <a:rPr lang="en-US" altLang="zh-TW" sz="2400" b="1" dirty="0">
                <a:latin typeface="Cascadia Code" panose="020B0609020000020004" pitchFamily="49" charset="0"/>
              </a:rPr>
              <a:t>]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458D142-ACFE-4572-ACCF-3B96F741E49A}"/>
              </a:ext>
            </a:extLst>
          </p:cNvPr>
          <p:cNvSpPr txBox="1"/>
          <p:nvPr/>
        </p:nvSpPr>
        <p:spPr>
          <a:xfrm>
            <a:off x="380116" y="4459650"/>
            <a:ext cx="244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en-US" altLang="zh-TW" sz="2400" b="1" dirty="0">
                <a:latin typeface="Cascadia Code" panose="020B0609020000020004" pitchFamily="49" charset="0"/>
              </a:rPr>
              <a:t>[</a:t>
            </a:r>
            <a:r>
              <a:rPr lang="zh-TW" altLang="en-US" sz="2400" b="1" dirty="0">
                <a:latin typeface="Cascadia Code" panose="020B0609020000020004" pitchFamily="49" charset="0"/>
              </a:rPr>
              <a:t>結果互動呈現</a:t>
            </a:r>
            <a:r>
              <a:rPr lang="en-US" altLang="zh-TW" sz="2400" b="1" dirty="0">
                <a:latin typeface="Cascadia Code" panose="020B0609020000020004" pitchFamily="49" charset="0"/>
              </a:rPr>
              <a:t>]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6B773E-3B1E-4850-872F-BA65C7869138}"/>
              </a:ext>
            </a:extLst>
          </p:cNvPr>
          <p:cNvSpPr txBox="1"/>
          <p:nvPr/>
        </p:nvSpPr>
        <p:spPr>
          <a:xfrm>
            <a:off x="520498" y="3453634"/>
            <a:ext cx="1055647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>
              <a:spcAft>
                <a:spcPts val="300"/>
              </a:spcAft>
            </a:pPr>
            <a:r>
              <a:rPr lang="en-US" altLang="zh-TW" sz="2000" b="1" dirty="0">
                <a:solidFill>
                  <a:srgbClr val="70CE4C"/>
                </a:solidFill>
                <a:latin typeface="Cascadia Code" panose="020B0609020000020004" pitchFamily="49" charset="0"/>
              </a:rPr>
              <a:t>API </a:t>
            </a:r>
            <a:r>
              <a:rPr lang="zh-TW" altLang="en-US" sz="2000" b="1" dirty="0">
                <a:solidFill>
                  <a:srgbClr val="70CE4C"/>
                </a:solidFill>
                <a:latin typeface="Cascadia Code" panose="020B0609020000020004" pitchFamily="49" charset="0"/>
              </a:rPr>
              <a:t>負載能力、高可用性的架構考量，以及如何測試</a:t>
            </a:r>
            <a:r>
              <a:rPr lang="en-US" altLang="zh-TW" sz="2000" b="1" dirty="0">
                <a:solidFill>
                  <a:srgbClr val="70CE4C"/>
                </a:solidFill>
                <a:latin typeface="Cascadia Code" panose="020B0609020000020004" pitchFamily="49" charset="0"/>
              </a:rPr>
              <a:t>?</a:t>
            </a:r>
          </a:p>
          <a:p>
            <a:pPr>
              <a:spcAft>
                <a:spcPts val="300"/>
              </a:spcAft>
            </a:pPr>
            <a:r>
              <a:rPr lang="en-US" altLang="zh-TW" sz="2000" dirty="0">
                <a:latin typeface="Cascadia Code" panose="020B0609020000020004" pitchFamily="49" charset="0"/>
              </a:rPr>
              <a:t>Docker</a:t>
            </a:r>
            <a:r>
              <a:rPr lang="zh-TW" altLang="en-US" sz="2000" dirty="0">
                <a:latin typeface="Cascadia Code" panose="020B0609020000020004" pitchFamily="49" charset="0"/>
              </a:rPr>
              <a:t> </a:t>
            </a:r>
            <a:r>
              <a:rPr lang="en-US" altLang="zh-TW" sz="2000" dirty="0">
                <a:latin typeface="Cascadia Code" panose="020B0609020000020004" pitchFamily="49" charset="0"/>
              </a:rPr>
              <a:t>network </a:t>
            </a:r>
            <a:r>
              <a:rPr lang="zh-TW" altLang="en-US" sz="2000" dirty="0">
                <a:latin typeface="Cascadia Code" panose="020B0609020000020004" pitchFamily="49" charset="0"/>
              </a:rPr>
              <a:t>原理實作，增加資料庫安全性</a:t>
            </a:r>
            <a:endParaRPr lang="en-US" altLang="zh-TW" sz="2000" dirty="0">
              <a:latin typeface="Cascadia Code" panose="020B06090200000200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262449E-7991-47C9-884C-FA8B42202EFD}"/>
              </a:ext>
            </a:extLst>
          </p:cNvPr>
          <p:cNvSpPr txBox="1"/>
          <p:nvPr/>
        </p:nvSpPr>
        <p:spPr>
          <a:xfrm>
            <a:off x="520498" y="4922960"/>
            <a:ext cx="1055647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>
              <a:spcAft>
                <a:spcPts val="300"/>
              </a:spcAft>
            </a:pPr>
            <a:r>
              <a:rPr lang="en-US" altLang="zh-TW" sz="2000" dirty="0">
                <a:solidFill>
                  <a:srgbClr val="70CE4C"/>
                </a:solidFill>
                <a:latin typeface="Cascadia Code" panose="020B0609020000020004" pitchFamily="49" charset="0"/>
              </a:rPr>
              <a:t>LINE chatbot</a:t>
            </a:r>
            <a:r>
              <a:rPr lang="en-US" altLang="zh-TW" sz="2000" dirty="0">
                <a:latin typeface="Cascadia Code" panose="020B0609020000020004" pitchFamily="49" charset="0"/>
              </a:rPr>
              <a:t> (</a:t>
            </a:r>
            <a:r>
              <a:rPr lang="zh-TW" altLang="en-US" sz="2000" dirty="0">
                <a:latin typeface="Cascadia Code" panose="020B0609020000020004" pitchFamily="49" charset="0"/>
              </a:rPr>
              <a:t>有稍微花</a:t>
            </a:r>
            <a:r>
              <a:rPr lang="en-US" altLang="zh-TW" sz="2000" dirty="0">
                <a:latin typeface="Cascadia Code" panose="020B0609020000020004" pitchFamily="49" charset="0"/>
              </a:rPr>
              <a:t>1/3</a:t>
            </a:r>
            <a:r>
              <a:rPr lang="zh-TW" altLang="en-US" sz="2000" dirty="0">
                <a:latin typeface="Cascadia Code" panose="020B0609020000020004" pitchFamily="49" charset="0"/>
              </a:rPr>
              <a:t>天研究，但是時間不太夠，後續有機會會完成</a:t>
            </a:r>
            <a:r>
              <a:rPr lang="en-US" altLang="zh-TW" sz="2000" dirty="0">
                <a:latin typeface="Cascadia Code" panose="020B0609020000020004" pitchFamily="49" charset="0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網頁介面，考慮 </a:t>
            </a:r>
            <a:r>
              <a:rPr lang="en-US" altLang="zh-TW" sz="2000" dirty="0">
                <a:latin typeface="Cascadia Code" panose="020B0609020000020004" pitchFamily="49" charset="0"/>
              </a:rPr>
              <a:t>RWD</a:t>
            </a:r>
            <a:r>
              <a:rPr lang="zh-TW" altLang="en-US" sz="2000" dirty="0">
                <a:latin typeface="Cascadia Code" panose="020B0609020000020004" pitchFamily="49" charset="0"/>
              </a:rPr>
              <a:t> 響應式模組，可快速建立</a:t>
            </a:r>
            <a:r>
              <a:rPr lang="en-US" altLang="zh-TW" sz="2000" dirty="0">
                <a:latin typeface="Cascadia Code" panose="020B0609020000020004" pitchFamily="49" charset="0"/>
              </a:rPr>
              <a:t>(Django? </a:t>
            </a:r>
            <a:r>
              <a:rPr lang="en-US" altLang="zh-TW" sz="2000" dirty="0" err="1">
                <a:latin typeface="Cascadia Code" panose="020B0609020000020004" pitchFamily="49" charset="0"/>
              </a:rPr>
              <a:t>Softr</a:t>
            </a:r>
            <a:r>
              <a:rPr lang="en-US" altLang="zh-TW" sz="2000" dirty="0">
                <a:latin typeface="Cascadia Code" panose="020B0609020000020004" pitchFamily="49" charset="0"/>
              </a:rPr>
              <a:t> 2.0?)</a:t>
            </a:r>
          </a:p>
          <a:p>
            <a:pPr>
              <a:spcAft>
                <a:spcPts val="300"/>
              </a:spcAft>
            </a:pPr>
            <a:r>
              <a:rPr lang="zh-TW" altLang="en-US" sz="2000" dirty="0">
                <a:latin typeface="Cascadia Code" panose="020B0609020000020004" pitchFamily="49" charset="0"/>
              </a:rPr>
              <a:t>商業價值與分析</a:t>
            </a:r>
            <a:r>
              <a:rPr lang="en-US" altLang="zh-TW" sz="2000" dirty="0">
                <a:latin typeface="Cascadia Code" panose="020B0609020000020004" pitchFamily="49" charset="0"/>
              </a:rPr>
              <a:t>:</a:t>
            </a:r>
            <a:r>
              <a:rPr lang="zh-TW" altLang="en-US" sz="2000" dirty="0">
                <a:latin typeface="Cascadia Code" panose="020B0609020000020004" pitchFamily="49" charset="0"/>
              </a:rPr>
              <a:t> 資料有了，可以再結合時價登錄，做進一步的研究</a:t>
            </a:r>
            <a:r>
              <a:rPr lang="en-US" altLang="zh-TW" sz="2000" dirty="0">
                <a:latin typeface="Cascadia Code" panose="020B0609020000020004" pitchFamily="49" charset="0"/>
              </a:rPr>
              <a:t>XD</a:t>
            </a:r>
          </a:p>
        </p:txBody>
      </p:sp>
    </p:spTree>
    <p:extLst>
      <p:ext uri="{BB962C8B-B14F-4D97-AF65-F5344CB8AC3E}">
        <p14:creationId xmlns:p14="http://schemas.microsoft.com/office/powerpoint/2010/main" val="1769077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3808654" y="2377953"/>
            <a:ext cx="48734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Thank You</a:t>
            </a:r>
          </a:p>
          <a:p>
            <a:pPr algn="ctr"/>
            <a:r>
              <a:rPr lang="en-US" altLang="zh-TW" sz="48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Any question?</a:t>
            </a:r>
            <a:endParaRPr lang="zh-TW" altLang="en-US" sz="4800" b="1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D6A2F37-5305-4172-B535-4AAD88C17501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霖園集團- 维基百科，自由的百科全书">
            <a:extLst>
              <a:ext uri="{FF2B5EF4-FFF2-40B4-BE49-F238E27FC236}">
                <a16:creationId xmlns:a16="http://schemas.microsoft.com/office/drawing/2014/main" id="{1F53B995-BE6F-4D5C-B5D0-8657726E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8B79E0-8C2F-43CB-94A1-86CF20371E8E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</p:spTree>
    <p:extLst>
      <p:ext uri="{BB962C8B-B14F-4D97-AF65-F5344CB8AC3E}">
        <p14:creationId xmlns:p14="http://schemas.microsoft.com/office/powerpoint/2010/main" val="325760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147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807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6749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33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671735" y="1818711"/>
            <a:ext cx="2339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r>
              <a:rPr lang="zh-TW" altLang="en-US" sz="2400" dirty="0"/>
              <a:t>第一題</a:t>
            </a:r>
            <a:endParaRPr lang="en-US" altLang="zh-TW" sz="2400" dirty="0"/>
          </a:p>
          <a:p>
            <a:pPr lvl="1"/>
            <a:r>
              <a:rPr lang="zh-TW" altLang="en-US" sz="2400" dirty="0"/>
              <a:t>實作架構</a:t>
            </a:r>
            <a:endParaRPr lang="en-US" altLang="zh-TW" sz="2400" dirty="0"/>
          </a:p>
          <a:p>
            <a:pPr lvl="1"/>
            <a:r>
              <a:rPr lang="zh-TW" altLang="en-US" sz="2400" dirty="0"/>
              <a:t>處理過程</a:t>
            </a:r>
            <a:endParaRPr lang="en-US" altLang="zh-TW" sz="2400" dirty="0"/>
          </a:p>
          <a:p>
            <a:pPr lvl="1"/>
            <a:r>
              <a:rPr lang="zh-TW" altLang="en-US" sz="2400" dirty="0"/>
              <a:t>處理結果</a:t>
            </a:r>
            <a:endParaRPr lang="en-US" altLang="zh-TW" sz="2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3" y="171205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Content</a:t>
            </a:r>
            <a:endParaRPr lang="zh-TW" altLang="en-US" sz="36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70F886A-DD29-4822-8918-B6D14D3ED515}"/>
              </a:ext>
            </a:extLst>
          </p:cNvPr>
          <p:cNvSpPr txBox="1"/>
          <p:nvPr/>
        </p:nvSpPr>
        <p:spPr>
          <a:xfrm>
            <a:off x="4054045" y="1823853"/>
            <a:ext cx="4083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r>
              <a:rPr lang="zh-TW" altLang="en-US" sz="2400" dirty="0"/>
              <a:t>第二題</a:t>
            </a:r>
            <a:endParaRPr lang="en-US" altLang="zh-TW" sz="2400" dirty="0"/>
          </a:p>
          <a:p>
            <a:pPr lvl="1"/>
            <a:r>
              <a:rPr lang="zh-TW" altLang="en-US" sz="2400" dirty="0"/>
              <a:t>實作架構</a:t>
            </a:r>
            <a:endParaRPr lang="en-US" altLang="zh-TW" sz="2400" dirty="0"/>
          </a:p>
          <a:p>
            <a:pPr lvl="1"/>
            <a:r>
              <a:rPr lang="zh-TW" altLang="en-US" sz="2400" dirty="0"/>
              <a:t>處理過程</a:t>
            </a:r>
            <a:endParaRPr lang="en-US" altLang="zh-TW" sz="2400" dirty="0"/>
          </a:p>
          <a:p>
            <a:pPr lvl="1"/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實作營運化方法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&amp;</a:t>
            </a: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機制</a:t>
            </a:r>
            <a:endParaRPr lang="en-US" altLang="zh-TW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7DEA355-1C1E-4430-8AC2-BC3D80A431AB}"/>
              </a:ext>
            </a:extLst>
          </p:cNvPr>
          <p:cNvSpPr txBox="1"/>
          <p:nvPr/>
        </p:nvSpPr>
        <p:spPr>
          <a:xfrm>
            <a:off x="8257833" y="1818711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rPr>
              <a:t>成長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rPr>
              <a:t>專案進度規劃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rPr>
              <a:t>遇到的問題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rPr>
              <a:t>解決方法</a:t>
            </a:r>
            <a:endParaRPr lang="en-US" altLang="zh-TW" sz="2400" dirty="0">
              <a:solidFill>
                <a:schemeClr val="bg1">
                  <a:lumMod val="9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rPr>
              <a:t>展望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F45FA0D-800F-4189-BD7F-E22AF0DF60A9}"/>
              </a:ext>
            </a:extLst>
          </p:cNvPr>
          <p:cNvSpPr txBox="1"/>
          <p:nvPr/>
        </p:nvSpPr>
        <p:spPr>
          <a:xfrm>
            <a:off x="321199" y="5654399"/>
            <a:ext cx="8698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en-US" altLang="zh-TW" sz="2400" dirty="0" err="1">
                <a:latin typeface="Cascadia Code" panose="020B0609020000020004" pitchFamily="49" charset="0"/>
              </a:rPr>
              <a:t>Github</a:t>
            </a:r>
            <a:r>
              <a:rPr lang="zh-TW" altLang="en-US" sz="2400" dirty="0">
                <a:latin typeface="Cascadia Code" panose="020B0609020000020004" pitchFamily="49" charset="0"/>
              </a:rPr>
              <a:t> </a:t>
            </a:r>
            <a:r>
              <a:rPr lang="en-US" altLang="zh-TW" sz="2400" dirty="0">
                <a:latin typeface="Cascadia Code" panose="020B0609020000020004" pitchFamily="49" charset="0"/>
              </a:rPr>
              <a:t>repo: </a:t>
            </a:r>
            <a:r>
              <a:rPr lang="en-US" altLang="zh-TW" sz="2400" dirty="0">
                <a:solidFill>
                  <a:srgbClr val="70CE4C"/>
                </a:solidFill>
                <a:latin typeface="Cascadia Code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littlefish0331/cathay_intervie_591</a:t>
            </a:r>
            <a:endParaRPr lang="en-US" altLang="zh-TW" sz="2400" dirty="0">
              <a:solidFill>
                <a:srgbClr val="70CE4C"/>
              </a:solidFill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6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321199" y="1158954"/>
            <a:ext cx="97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簡單說明一下資料夾的結構，這部分也可以觀看 </a:t>
            </a:r>
            <a:r>
              <a:rPr lang="en-US" altLang="zh-TW" sz="2400" dirty="0" err="1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Github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 </a:t>
            </a:r>
            <a:r>
              <a:rPr lang="zh-TW" altLang="en-US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的 </a:t>
            </a:r>
            <a:r>
              <a:rPr lang="en-US" altLang="zh-TW" sz="24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READMD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3" y="171205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Folder Structure</a:t>
            </a:r>
            <a:endParaRPr lang="zh-TW" altLang="en-US" sz="36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B307C95-60EA-4381-89B6-499FCFD52B7C}"/>
              </a:ext>
            </a:extLst>
          </p:cNvPr>
          <p:cNvSpPr txBox="1"/>
          <p:nvPr/>
        </p:nvSpPr>
        <p:spPr>
          <a:xfrm>
            <a:off x="510533" y="1885614"/>
            <a:ext cx="936681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Interview_cathay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README.md: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專案說明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</a:t>
            </a:r>
            <a:r>
              <a:rPr lang="en-US" altLang="zh-TW" sz="2000" dirty="0" err="1">
                <a:solidFill>
                  <a:srgbClr val="70CE4C"/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codePy</a:t>
            </a:r>
            <a:r>
              <a:rPr lang="en-US" altLang="zh-TW" sz="2000" dirty="0">
                <a:solidFill>
                  <a:srgbClr val="70CE4C"/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/: Python </a:t>
            </a:r>
            <a:r>
              <a:rPr lang="zh-TW" altLang="en-US" sz="2000" dirty="0">
                <a:solidFill>
                  <a:srgbClr val="70CE4C"/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程式碼</a:t>
            </a:r>
            <a:endParaRPr lang="en-US" altLang="zh-TW" sz="2000" dirty="0">
              <a:solidFill>
                <a:srgbClr val="70CE4C"/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</a:t>
            </a:r>
            <a:r>
              <a:rPr lang="en-US" altLang="zh-TW" sz="2000" dirty="0">
                <a:solidFill>
                  <a:srgbClr val="70CE4C"/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result/: </a:t>
            </a:r>
            <a:r>
              <a:rPr lang="zh-TW" altLang="en-US" sz="2000" dirty="0">
                <a:solidFill>
                  <a:srgbClr val="70CE4C"/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處理好的資料</a:t>
            </a:r>
            <a:endParaRPr lang="en-US" altLang="zh-TW" sz="2000" dirty="0">
              <a:solidFill>
                <a:srgbClr val="70CE4C"/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data/: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raw data</a:t>
            </a: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image/</a:t>
            </a: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key/: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MongoDB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的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connection string</a:t>
            </a:r>
          </a:p>
          <a:p>
            <a:pPr>
              <a:spcAft>
                <a:spcPts val="1200"/>
              </a:spcAft>
            </a:pPr>
            <a:r>
              <a:rPr lang="en-US" altLang="zh-TW" sz="200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report_youjun.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pptx</a:t>
            </a: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└── Take_Home_Exam.md :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擔心放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PDF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有智慧財產權，所以額外寫一份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51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4741302" y="3141746"/>
            <a:ext cx="2709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Quiz 01</a:t>
            </a:r>
            <a:endParaRPr lang="zh-TW" altLang="en-US" sz="4800" b="1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D6A2F37-5305-4172-B535-4AAD88C17501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霖園集團- 维基百科，自由的百科全书">
            <a:extLst>
              <a:ext uri="{FF2B5EF4-FFF2-40B4-BE49-F238E27FC236}">
                <a16:creationId xmlns:a16="http://schemas.microsoft.com/office/drawing/2014/main" id="{1F53B995-BE6F-4D5C-B5D0-8657726E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8B79E0-8C2F-43CB-94A1-86CF20371E8E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</p:spTree>
    <p:extLst>
      <p:ext uri="{BB962C8B-B14F-4D97-AF65-F5344CB8AC3E}">
        <p14:creationId xmlns:p14="http://schemas.microsoft.com/office/powerpoint/2010/main" val="14493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第一題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-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實作架構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F7953D4-8878-41DF-BFCB-8FC2832424A4}"/>
              </a:ext>
            </a:extLst>
          </p:cNvPr>
          <p:cNvSpPr txBox="1"/>
          <p:nvPr/>
        </p:nvSpPr>
        <p:spPr>
          <a:xfrm>
            <a:off x="321199" y="1158954"/>
            <a:ext cx="3672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1pPr>
            <a:lvl2pPr marL="914400" lvl="1" indent="-457200">
              <a:buFont typeface="Arial" panose="020B0604020202020204" pitchFamily="34" charset="0"/>
              <a:buChar char="•"/>
              <a:defRPr sz="320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scadia Code" panose="020B0609020000020004" pitchFamily="49" charset="0"/>
              </a:defRPr>
            </a:lvl2pPr>
          </a:lstStyle>
          <a:p>
            <a:pPr marL="0" indent="0">
              <a:buNone/>
            </a:pPr>
            <a:r>
              <a:rPr lang="zh-TW" altLang="en-US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見 </a:t>
            </a:r>
            <a:r>
              <a:rPr lang="en-US" altLang="zh-TW" sz="2000" dirty="0">
                <a:latin typeface="Cascadia Mono SemiLight" panose="020B0609020000020004" pitchFamily="49" charset="0"/>
                <a:cs typeface="Cascadia Mono SemiLight" panose="020B0609020000020004" pitchFamily="49" charset="0"/>
              </a:rPr>
              <a:t>quiz01_report.ipynb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86907A7-D530-4D5B-A318-8D48D977F921}"/>
              </a:ext>
            </a:extLst>
          </p:cNvPr>
          <p:cNvSpPr txBox="1"/>
          <p:nvPr/>
        </p:nvSpPr>
        <p:spPr>
          <a:xfrm>
            <a:off x="510533" y="1885614"/>
            <a:ext cx="439713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Interview_cathay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codePy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/: Python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程式碼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├── result/: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處理好的資料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>
              <a:spcAft>
                <a:spcPts val="1200"/>
              </a:spcAft>
            </a:pP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└── data/: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raw data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8EB5690-85AF-40D6-92EE-647ACBF6AAD0}"/>
              </a:ext>
            </a:extLst>
          </p:cNvPr>
          <p:cNvSpPr txBox="1"/>
          <p:nvPr/>
        </p:nvSpPr>
        <p:spPr>
          <a:xfrm>
            <a:off x="3804392" y="4228018"/>
            <a:ext cx="3293983" cy="510778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自動下載的資料放這裡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7ED7332-508F-492F-A4C9-54AB2CFAADAF}"/>
              </a:ext>
            </a:extLst>
          </p:cNvPr>
          <p:cNvSpPr txBox="1"/>
          <p:nvPr/>
        </p:nvSpPr>
        <p:spPr>
          <a:xfrm>
            <a:off x="5190030" y="3138817"/>
            <a:ext cx="2672477" cy="510778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處理好的資料這裡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60C6C6C3-3887-4ABD-8FF5-5973A89216D2}"/>
              </a:ext>
            </a:extLst>
          </p:cNvPr>
          <p:cNvCxnSpPr/>
          <p:nvPr/>
        </p:nvCxnSpPr>
        <p:spPr>
          <a:xfrm>
            <a:off x="4340506" y="3138817"/>
            <a:ext cx="567160" cy="194763"/>
          </a:xfrm>
          <a:prstGeom prst="straightConnector1">
            <a:avLst/>
          </a:prstGeom>
          <a:ln w="25400">
            <a:solidFill>
              <a:srgbClr val="70CE4C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8A46A60-98EC-493B-936A-2B5279CBF11A}"/>
              </a:ext>
            </a:extLst>
          </p:cNvPr>
          <p:cNvCxnSpPr/>
          <p:nvPr/>
        </p:nvCxnSpPr>
        <p:spPr>
          <a:xfrm>
            <a:off x="2953653" y="3782552"/>
            <a:ext cx="567160" cy="194763"/>
          </a:xfrm>
          <a:prstGeom prst="straightConnector1">
            <a:avLst/>
          </a:prstGeom>
          <a:ln w="25400">
            <a:solidFill>
              <a:srgbClr val="70CE4C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2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第一題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處理過程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B937711-E31D-45C7-864E-55F4316D894E}"/>
              </a:ext>
            </a:extLst>
          </p:cNvPr>
          <p:cNvSpPr txBox="1"/>
          <p:nvPr/>
        </p:nvSpPr>
        <p:spPr>
          <a:xfrm>
            <a:off x="510533" y="1249006"/>
            <a:ext cx="9015432" cy="4285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觀察內政部不動產時價登陸網站，取得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csv 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資料下載的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API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endpoint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自動下載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檢查資料夾位置是否存在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下載資料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資料讀取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放入 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list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合併為 </a:t>
            </a:r>
            <a:r>
              <a:rPr lang="en-US" altLang="zh-TW" sz="2000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pd.Dataframe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資料處理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「樓層數」的中文數字轉一般數字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lvl="1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擷取「交易筆棟數」的車位數量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計算平均注意實質意義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(</a:t>
            </a: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除去車位數</a:t>
            </a:r>
            <a:r>
              <a:rPr lang="en-US" altLang="zh-TW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=0)</a:t>
            </a:r>
          </a:p>
          <a:p>
            <a:pPr marL="342900" indent="-342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資料匯出</a:t>
            </a:r>
            <a:endParaRPr lang="en-US" altLang="zh-TW" sz="2000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ea typeface="微軟正黑體" panose="020B0604030504040204" pitchFamily="34" charset="-12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1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D0B681-8304-4BC5-BAB3-8BD521F8B6B3}"/>
              </a:ext>
            </a:extLst>
          </p:cNvPr>
          <p:cNvSpPr txBox="1"/>
          <p:nvPr/>
        </p:nvSpPr>
        <p:spPr>
          <a:xfrm>
            <a:off x="218914" y="171205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第一題 </a:t>
            </a:r>
            <a:r>
              <a:rPr lang="en-US" altLang="zh-TW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–</a:t>
            </a:r>
            <a:r>
              <a:rPr lang="zh-TW" altLang="en-US" sz="3600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 處理結果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46075B-FCE4-4AF7-8FB5-FD460ECD7964}"/>
              </a:ext>
            </a:extLst>
          </p:cNvPr>
          <p:cNvSpPr/>
          <p:nvPr/>
        </p:nvSpPr>
        <p:spPr>
          <a:xfrm>
            <a:off x="-230091" y="206370"/>
            <a:ext cx="36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19F15DB-0ACD-43F1-BB34-255E3FF12432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霖園集團- 维基百科，自由的百科全书">
            <a:extLst>
              <a:ext uri="{FF2B5EF4-FFF2-40B4-BE49-F238E27FC236}">
                <a16:creationId xmlns:a16="http://schemas.microsoft.com/office/drawing/2014/main" id="{EE8A3BD1-B847-4593-981C-27606985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222BCFF-29B8-40DA-84FD-BF8252359403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D9FAC57-E452-4772-89A5-247B839A9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99" y="1062953"/>
            <a:ext cx="9199140" cy="44350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BC540EF-E395-4EE8-976A-2C87F7261A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377" y="4121336"/>
            <a:ext cx="5655756" cy="194686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C75C7A-090E-4E68-9768-7191E312D51D}"/>
              </a:ext>
            </a:extLst>
          </p:cNvPr>
          <p:cNvSpPr txBox="1"/>
          <p:nvPr/>
        </p:nvSpPr>
        <p:spPr>
          <a:xfrm>
            <a:off x="8430942" y="849249"/>
            <a:ext cx="2292841" cy="510778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filter_a</a:t>
            </a:r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結果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6134F16-E46D-4D77-9E93-1ED0D79997DE}"/>
              </a:ext>
            </a:extLst>
          </p:cNvPr>
          <p:cNvSpPr txBox="1"/>
          <p:nvPr/>
        </p:nvSpPr>
        <p:spPr>
          <a:xfrm>
            <a:off x="9577362" y="5721105"/>
            <a:ext cx="2292841" cy="510778"/>
          </a:xfrm>
          <a:prstGeom prst="roundRect">
            <a:avLst/>
          </a:prstGeom>
          <a:solidFill>
            <a:srgbClr val="1A853C"/>
          </a:solidFill>
        </p:spPr>
        <p:txBody>
          <a:bodyPr wrap="none" rtlCol="0">
            <a:spAutoFit/>
          </a:bodyPr>
          <a:lstStyle/>
          <a:p>
            <a:r>
              <a:rPr lang="en-US" altLang="zh-TW" sz="2400" b="1" dirty="0" err="1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filter_b</a:t>
            </a:r>
            <a:r>
              <a:rPr lang="zh-TW" altLang="en-US" sz="24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ea typeface="微軟正黑體" panose="020B0604030504040204" pitchFamily="34" charset="-120"/>
                <a:cs typeface="Cascadia Code" panose="020B0609020000020004" pitchFamily="49" charset="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236465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7D1788-3004-42D2-AB94-F7A44A47E28F}"/>
              </a:ext>
            </a:extLst>
          </p:cNvPr>
          <p:cNvSpPr txBox="1"/>
          <p:nvPr/>
        </p:nvSpPr>
        <p:spPr>
          <a:xfrm>
            <a:off x="4741302" y="3141746"/>
            <a:ext cx="27093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b="1" dirty="0">
                <a:solidFill>
                  <a:schemeClr val="bg1">
                    <a:lumMod val="9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Quiz 02</a:t>
            </a:r>
            <a:endParaRPr lang="zh-TW" altLang="en-US" sz="4800" b="1" dirty="0">
              <a:solidFill>
                <a:schemeClr val="bg1">
                  <a:lumMod val="9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D6A2F37-5305-4172-B535-4AAD88C17501}"/>
              </a:ext>
            </a:extLst>
          </p:cNvPr>
          <p:cNvCxnSpPr/>
          <p:nvPr/>
        </p:nvCxnSpPr>
        <p:spPr>
          <a:xfrm>
            <a:off x="-208344" y="6395568"/>
            <a:ext cx="12755301" cy="0"/>
          </a:xfrm>
          <a:prstGeom prst="line">
            <a:avLst/>
          </a:prstGeom>
          <a:ln>
            <a:solidFill>
              <a:srgbClr val="087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霖園集團- 维基百科，自由的百科全书">
            <a:extLst>
              <a:ext uri="{FF2B5EF4-FFF2-40B4-BE49-F238E27FC236}">
                <a16:creationId xmlns:a16="http://schemas.microsoft.com/office/drawing/2014/main" id="{1F53B995-BE6F-4D5C-B5D0-8657726E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99" y="6492912"/>
            <a:ext cx="3986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58B79E0-8C2F-43CB-94A1-86CF20371E8E}"/>
              </a:ext>
            </a:extLst>
          </p:cNvPr>
          <p:cNvSpPr txBox="1"/>
          <p:nvPr/>
        </p:nvSpPr>
        <p:spPr>
          <a:xfrm>
            <a:off x="640771" y="6492912"/>
            <a:ext cx="5038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Candidate: Youjun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 </a:t>
            </a:r>
            <a:r>
              <a:rPr lang="en-US" altLang="zh-TW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@2021.06.10 for </a:t>
            </a:r>
            <a:r>
              <a:rPr lang="zh-TW" altLang="en-US" sz="1400" dirty="0">
                <a:solidFill>
                  <a:schemeClr val="bg1">
                    <a:lumMod val="95000"/>
                  </a:schemeClr>
                </a:solidFill>
                <a:latin typeface="Cascadia Mono SemiLight" panose="020B0609020000020004" pitchFamily="49" charset="0"/>
                <a:ea typeface="微軟正黑體" panose="020B0604030504040204" pitchFamily="34" charset="-120"/>
                <a:cs typeface="Cascadia Mono SemiLight" panose="020B0609020000020004" pitchFamily="49" charset="0"/>
              </a:rPr>
              <a:t>資料科學工程師</a:t>
            </a:r>
          </a:p>
        </p:txBody>
      </p:sp>
    </p:spTree>
    <p:extLst>
      <p:ext uri="{BB962C8B-B14F-4D97-AF65-F5344CB8AC3E}">
        <p14:creationId xmlns:p14="http://schemas.microsoft.com/office/powerpoint/2010/main" val="399466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1888</Words>
  <Application>Microsoft Office PowerPoint</Application>
  <PresentationFormat>寬螢幕</PresentationFormat>
  <Paragraphs>240</Paragraphs>
  <Slides>28</Slides>
  <Notes>0</Notes>
  <HiddenSlides>5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微軟正黑體</vt:lpstr>
      <vt:lpstr>Arial</vt:lpstr>
      <vt:lpstr>Calibri</vt:lpstr>
      <vt:lpstr>Calibri Light</vt:lpstr>
      <vt:lpstr>Cascadia Code</vt:lpstr>
      <vt:lpstr>Cascadia Mono SemiLight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You-Jun Yu</dc:creator>
  <cp:lastModifiedBy>You-Jun Yu</cp:lastModifiedBy>
  <cp:revision>85</cp:revision>
  <dcterms:created xsi:type="dcterms:W3CDTF">2021-06-09T22:22:42Z</dcterms:created>
  <dcterms:modified xsi:type="dcterms:W3CDTF">2021-06-10T03:55:43Z</dcterms:modified>
</cp:coreProperties>
</file>