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5" r:id="rId2"/>
    <p:sldId id="287" r:id="rId3"/>
    <p:sldId id="312" r:id="rId4"/>
    <p:sldId id="311" r:id="rId5"/>
    <p:sldId id="313" r:id="rId6"/>
    <p:sldId id="314" r:id="rId7"/>
    <p:sldId id="310" r:id="rId8"/>
    <p:sldId id="288" r:id="rId9"/>
    <p:sldId id="289" r:id="rId10"/>
    <p:sldId id="290" r:id="rId11"/>
    <p:sldId id="291" r:id="rId12"/>
    <p:sldId id="315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86" r:id="rId32"/>
    <p:sldId id="256" r:id="rId33"/>
    <p:sldId id="257" r:id="rId34"/>
    <p:sldId id="263" r:id="rId35"/>
    <p:sldId id="269" r:id="rId36"/>
    <p:sldId id="280" r:id="rId37"/>
    <p:sldId id="264" r:id="rId38"/>
    <p:sldId id="265" r:id="rId39"/>
    <p:sldId id="276" r:id="rId40"/>
    <p:sldId id="281" r:id="rId41"/>
    <p:sldId id="266" r:id="rId42"/>
    <p:sldId id="267" r:id="rId43"/>
    <p:sldId id="279" r:id="rId44"/>
    <p:sldId id="283" r:id="rId45"/>
    <p:sldId id="278" r:id="rId46"/>
    <p:sldId id="284" r:id="rId47"/>
    <p:sldId id="282" r:id="rId48"/>
    <p:sldId id="268" r:id="rId49"/>
    <p:sldId id="272" r:id="rId50"/>
    <p:sldId id="270" r:id="rId51"/>
    <p:sldId id="271" r:id="rId52"/>
    <p:sldId id="273" r:id="rId53"/>
    <p:sldId id="277" r:id="rId54"/>
    <p:sldId id="274" r:id="rId55"/>
    <p:sldId id="275" r:id="rId56"/>
    <p:sldId id="259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-Jun Yu" initials="YJY" lastIdx="2" clrIdx="0">
    <p:extLst>
      <p:ext uri="{19B8F6BF-5375-455C-9EA6-DF929625EA0E}">
        <p15:presenceInfo xmlns:p15="http://schemas.microsoft.com/office/powerpoint/2012/main" userId="a208fcad8a70f5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E4C"/>
    <a:srgbClr val="2F9740"/>
    <a:srgbClr val="1A853C"/>
    <a:srgbClr val="51B446"/>
    <a:srgbClr val="F2F2F2"/>
    <a:srgbClr val="262626"/>
    <a:srgbClr val="087639"/>
    <a:srgbClr val="047238"/>
    <a:srgbClr val="72D04C"/>
    <a:srgbClr val="05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0" autoAdjust="0"/>
  </p:normalViewPr>
  <p:slideViewPr>
    <p:cSldViewPr snapToGrid="0" showGuides="1">
      <p:cViewPr>
        <p:scale>
          <a:sx n="66" d="100"/>
          <a:sy n="66" d="100"/>
        </p:scale>
        <p:origin x="50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1E46-76D9-4CF8-8609-9D2DB61AD1C6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9E3F-4C7C-435C-B66B-5669007D3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6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面試官，大家好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我是余佑駿，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目前在國家高速網路與計算中心工作，擔任資料科學家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那我接下來主要從三部分，快速介紹我自己，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包括基本背景、工作經驗，以及對未來職涯的想像。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那首先，我自己理工背景出身，在大學是讀清華數學輔修教育學程，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就學期間對寫程式感興趣，所以曾修過一些資工系的課程，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畢業的時候，剛好碰上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Alpha GO 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的人工智慧風潮。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因此，研究所最後選擇就讀政大統計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在研究所期間，我就把握政大商院的資源，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除了投入很多社群活動與競賽之外，也參與了國泰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CIP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以及國網中心的實習</a:t>
            </a:r>
          </a:p>
          <a:p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19E3F-4C7C-435C-B66B-5669007D342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3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而在國泰實習時，就是在客經部的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科，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所以當時認識了很多厲害的前輩，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也初步了解到面對銀行龐大的業務數據，國泰是如何進行資料科學的工作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因此，從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Hadoop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的基本認識，到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Hive SQL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的實務操作，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讓我比教育現場，更貼近了資料處理的原貌。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學到很多，認識國泰的文化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核心精神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誠信、當責、創新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而實習期間，我則是幫助當時的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mentor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，對要建置推薦模型的原始資料，做初步的探索與分析。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畢業後，我決定回到家鄉工作，所以就進入國網中心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工作內容主要是支援各單位有關資料處理的需求，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包括資料清理、數據分析，以及機器學習的模型建置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到後來的接觸一些資料工程，或說軟體工程的知識，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學到了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git 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版本控制、功能打包成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、還有利用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docker 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做環境的建置與部署。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那簡單來說，在這兩年的時間，國網中心讓我體會到了數據分析的生命週期，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從資料收集、探索，到儲存、分析、建模，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以及最後不管是 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dahboard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的報告呈現，或是實際的部署和監控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讓我都有參與其中，並有些許的著墨。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也是這個時候，我開始更全面地思考自己的職涯規劃。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19E3F-4C7C-435C-B66B-5669007D342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9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所以在參與社群活動的過程中，我開始認真研究自己對於分析和工程，這兩條路的想法，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後來就決定，未來要往資料工程以及雲端轉型的方向靠攏，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剛好在去年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《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國泰金融未來式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》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的活動上，遇到了國泰前輩，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就請教一些職缺後，她就請同仁幫忙指導我轉職的方向，與建議的技能樹點選這樣。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所以在這半年，除了下班時間，多學習一些技能外，也考取了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解決方案架構師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助理級的證照。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目前，決定要從國網中心法人機構、這個研發單位畢業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未來目標是前往我覺得，比較具規模大型公司，特別是有在導入雲端做轉型的團隊，或甚至是雲端大廠，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來從事資料工程以及雲端轉型的工作</a:t>
            </a: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希望透過自己資料分析的經驗，利用數據和雲端的思維，做出一些貢獻，提供更好的服務這樣。</a:t>
            </a:r>
          </a:p>
          <a:p>
            <a:b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那以上，大概是我簡短的自我介紹。</a:t>
            </a:r>
          </a:p>
          <a:p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19E3F-4C7C-435C-B66B-5669007D342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9C93-2BED-4F6C-8A44-40E36311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5BF5D-ECD6-4049-8A1A-2B569D22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016D8-AF63-42E5-B26A-07A9744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86F61-9FED-4C8D-83D2-C085A8E2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8DDB3-930F-4322-A37C-7C30A9F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25B94-CEB4-4C05-AB04-F398463B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B6BA79-13AE-4BC4-AFCB-3D086999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F83E3-00EA-40E1-8041-A6A203A0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429D9-B863-47A2-A650-FB069030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D1513-8D3A-4A4F-997B-C8C7CD0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0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32852D-E817-4D85-8251-AE3802737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A502F6-20BD-4B3C-A52C-76C791549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A17AB-0F0E-492A-92A5-3F73A2B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400F2-AC1F-455D-9F84-69154854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38123-B892-4720-BF34-653D5F2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8ACD3-30A5-4F6F-8181-7DC914D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C0F6B-EC0D-4527-B060-6137AC9D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0FFF0-3C4E-4744-982E-A34CD911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5BC6B-3D21-4921-9EFB-1A2EEEE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31542-2500-44D8-BCCC-C63DC23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2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3A467-6751-40A5-A665-F7F05B93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EAD58-99E2-416C-9F5C-3A70065F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7B5D6-E49E-4FEF-B0BE-91FB280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4D774-7BCC-4F0B-8CA2-7B1BFBD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5C9D0-A318-4C46-AAD8-618D357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0BFD8-285C-4F8B-BD02-A254591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B4A4C-3778-42BC-A52D-FADD1422D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553DE6-3F85-4F96-863E-7310CAEC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FEA1D9-18C5-45E9-B92C-357BA2EF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E338FB-6D0F-4368-9317-4DFA8415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A4ABB-F209-4142-B47D-6CAA8E21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99149-EC64-4B05-8394-B6CA931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3EE5C2-C866-4B97-8DC4-37670D02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315B43-5A0A-44BE-8C3D-3604BA67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2CEFA4-020D-4C9A-A50E-EB5BBF4F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88CCEC-E758-4B59-8AF0-7888CB0F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F2431F-D0EB-4F8F-A625-22A60237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237197-CA26-4B4F-A4D8-69FFC5D4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4193CD-4B02-412C-88E7-A672F02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FC184-03A0-42DA-B05A-9CB2476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6ECF8A-ABB8-4099-8956-9C83CB94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2F020E-02C8-4F19-8A48-68591C2D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D8A200-B0D5-4014-9244-E163610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7BDB36-E75C-4683-8C0D-91D8187D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FA389-5123-4B05-A1B9-D0411EDC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766642-2083-4F18-86EE-D2144AC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7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54136-BFCD-4B66-BEB6-40501AD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7B5F-EEAD-40EA-B5E2-3959DA3D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DD03A3-BDD1-46EF-9D47-C73F907A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7C9F5-08E3-493E-BF48-5913B8A6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7346A-5A2A-4086-8462-06C733D5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699F4-4CD9-4A01-A7DC-3FE9F5C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FA22F-661A-4370-A5CF-1B7D9EE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4D1456-C725-4B76-BD57-CCD77F09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64EBF4-6455-4B12-B2A1-4240AF5E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B122D5-FB10-443E-8819-DE8D7279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17427-E590-4BE9-A7A6-5B78C34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E2216-B7D6-458E-B165-FF38C51F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7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A99811-5E28-4376-BC0E-3AD81FF5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E882E8-CADE-41E8-8490-3D581DA1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4F20B-E480-451E-8CF5-985E6E70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90AD-9161-4F2E-B34D-043E70F5EC1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9C0B3-7D94-436F-BB69-3E31CEC5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2DD75-8B96-46F8-93CF-E147AAD6D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4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raft/2079400/learn/lecture/12892448?start=15#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fish0331/cathay_intervie_5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raft/2079400/learn/lecture/12892448?start=15#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fish0331/cathay_intervie_5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349667" y="2377953"/>
            <a:ext cx="3791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Version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2021.06.21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6625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Quiz 01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425261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7953D4-8878-41DF-BFCB-8FC2832424A4}"/>
              </a:ext>
            </a:extLst>
          </p:cNvPr>
          <p:cNvSpPr txBox="1"/>
          <p:nvPr/>
        </p:nvSpPr>
        <p:spPr>
          <a:xfrm>
            <a:off x="321199" y="1158954"/>
            <a:ext cx="36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見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quiz01_report.ipynb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6907A7-D530-4D5B-A318-8D48D977F921}"/>
              </a:ext>
            </a:extLst>
          </p:cNvPr>
          <p:cNvSpPr txBox="1"/>
          <p:nvPr/>
        </p:nvSpPr>
        <p:spPr>
          <a:xfrm>
            <a:off x="510533" y="1885614"/>
            <a:ext cx="43971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result/: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data/: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EB5690-85AF-40D6-92EE-647ACBF6AAD0}"/>
              </a:ext>
            </a:extLst>
          </p:cNvPr>
          <p:cNvSpPr txBox="1"/>
          <p:nvPr/>
        </p:nvSpPr>
        <p:spPr>
          <a:xfrm>
            <a:off x="3804392" y="4228018"/>
            <a:ext cx="3293983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自動下載的資料放這裡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7ED7332-508F-492F-A4C9-54AB2CFAADAF}"/>
              </a:ext>
            </a:extLst>
          </p:cNvPr>
          <p:cNvSpPr txBox="1"/>
          <p:nvPr/>
        </p:nvSpPr>
        <p:spPr>
          <a:xfrm>
            <a:off x="5190030" y="3138817"/>
            <a:ext cx="2672477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處理好的資料這裡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C6C6C3-3887-4ABD-8FF5-5973A89216D2}"/>
              </a:ext>
            </a:extLst>
          </p:cNvPr>
          <p:cNvCxnSpPr/>
          <p:nvPr/>
        </p:nvCxnSpPr>
        <p:spPr>
          <a:xfrm>
            <a:off x="4340506" y="3138817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8A46A60-98EC-493B-936A-2B5279CBF11A}"/>
              </a:ext>
            </a:extLst>
          </p:cNvPr>
          <p:cNvCxnSpPr/>
          <p:nvPr/>
        </p:nvCxnSpPr>
        <p:spPr>
          <a:xfrm>
            <a:off x="2953653" y="3782552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5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zh-TW" altLang="en-US" sz="3600" dirty="0">
                <a:solidFill>
                  <a:prstClr val="white">
                    <a:lumMod val="95000"/>
                  </a:prst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題目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91466A8-5A09-4FA8-848B-C502A33F8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80"/>
          <a:stretch/>
        </p:blipFill>
        <p:spPr>
          <a:xfrm>
            <a:off x="218914" y="929370"/>
            <a:ext cx="8940438" cy="288555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075AFB2-8141-475E-A0AB-56A333CBA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27" r="48086"/>
          <a:stretch/>
        </p:blipFill>
        <p:spPr>
          <a:xfrm>
            <a:off x="7291247" y="3025054"/>
            <a:ext cx="4641367" cy="31921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05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處理過程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937711-E31D-45C7-864E-55F4316D894E}"/>
              </a:ext>
            </a:extLst>
          </p:cNvPr>
          <p:cNvSpPr txBox="1"/>
          <p:nvPr/>
        </p:nvSpPr>
        <p:spPr>
          <a:xfrm>
            <a:off x="510533" y="1249006"/>
            <a:ext cx="9015432" cy="428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觀察內政部不動產時價登陸網站，取得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資料下載的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檢查資料夾位置是否存在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下載資料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資料讀取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放入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list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合併為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pd.Dataframe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資料處理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「樓層數」的中文數字轉一般數字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擷取「交易筆棟數」的車位數量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計算平均注意實質意義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除去車位數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=0)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資料匯出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E01E33-4579-434B-80A1-0826F6A7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29" y="4252412"/>
            <a:ext cx="4217616" cy="1282383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8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9FAC57-E452-4772-89A5-247B839A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9" y="1062953"/>
            <a:ext cx="9199140" cy="4435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C540EF-E395-4EE8-976A-2C87F726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77" y="4121336"/>
            <a:ext cx="5655756" cy="19468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C75C7A-090E-4E68-9768-7191E312D51D}"/>
              </a:ext>
            </a:extLst>
          </p:cNvPr>
          <p:cNvSpPr txBox="1"/>
          <p:nvPr/>
        </p:nvSpPr>
        <p:spPr>
          <a:xfrm>
            <a:off x="8430942" y="849249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filter_a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9577362" y="5721105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filter_b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413920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Quiz 02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232892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182B4A-080E-4578-91AF-E287827DA5A0}"/>
              </a:ext>
            </a:extLst>
          </p:cNvPr>
          <p:cNvSpPr txBox="1"/>
          <p:nvPr/>
        </p:nvSpPr>
        <p:spPr>
          <a:xfrm>
            <a:off x="5679330" y="390216"/>
            <a:ext cx="6230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見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系列，以及資料夾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flask_api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/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quiz02_report01_crawl_rent591.ipynb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quiz02_report02_ETL_json.ipynb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quiz02_report03_crawl_contact.ipynb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quiz02_report04_Flask.ipynb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B4C10-5AD5-4D29-894B-143F735E6D7C}"/>
              </a:ext>
            </a:extLst>
          </p:cNvPr>
          <p:cNvSpPr txBox="1"/>
          <p:nvPr/>
        </p:nvSpPr>
        <p:spPr>
          <a:xfrm>
            <a:off x="510533" y="2166239"/>
            <a:ext cx="43971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flask_api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quiz02*.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ipynb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result/: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爬取資料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1E6C9E-05D9-46C7-A2E8-6B394F9C98B0}"/>
              </a:ext>
            </a:extLst>
          </p:cNvPr>
          <p:cNvSpPr txBox="1"/>
          <p:nvPr/>
        </p:nvSpPr>
        <p:spPr>
          <a:xfrm>
            <a:off x="4611859" y="5458127"/>
            <a:ext cx="3915489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爬取的資料、清理好的資料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A85A8D-4793-4B3D-8E03-23F1FF87E29A}"/>
              </a:ext>
            </a:extLst>
          </p:cNvPr>
          <p:cNvSpPr txBox="1"/>
          <p:nvPr/>
        </p:nvSpPr>
        <p:spPr>
          <a:xfrm>
            <a:off x="4623057" y="3651340"/>
            <a:ext cx="168118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function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DA3DF4-AD86-4E9D-A070-4A52A0F2AB3B}"/>
              </a:ext>
            </a:extLst>
          </p:cNvPr>
          <p:cNvCxnSpPr/>
          <p:nvPr/>
        </p:nvCxnSpPr>
        <p:spPr>
          <a:xfrm>
            <a:off x="3760390" y="3744334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BD3B81B-7FF1-4600-90FC-D9FFD3712E30}"/>
              </a:ext>
            </a:extLst>
          </p:cNvPr>
          <p:cNvCxnSpPr/>
          <p:nvPr/>
        </p:nvCxnSpPr>
        <p:spPr>
          <a:xfrm>
            <a:off x="3762335" y="5207125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D73DB-9D8E-43C6-9785-C13AE34A5E91}"/>
              </a:ext>
            </a:extLst>
          </p:cNvPr>
          <p:cNvSpPr txBox="1"/>
          <p:nvPr/>
        </p:nvSpPr>
        <p:spPr>
          <a:xfrm>
            <a:off x="5038579" y="4427039"/>
            <a:ext cx="612379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爬蟲、資料前處理、塞入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DEAD585-B884-4973-B3CB-F4D1964921C8}"/>
              </a:ext>
            </a:extLst>
          </p:cNvPr>
          <p:cNvCxnSpPr/>
          <p:nvPr/>
        </p:nvCxnSpPr>
        <p:spPr>
          <a:xfrm>
            <a:off x="4189055" y="4427039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3AA50D2-0722-4014-8E54-BB6D87972CF3}"/>
              </a:ext>
            </a:extLst>
          </p:cNvPr>
          <p:cNvSpPr txBox="1"/>
          <p:nvPr/>
        </p:nvSpPr>
        <p:spPr>
          <a:xfrm>
            <a:off x="4327549" y="2632665"/>
            <a:ext cx="1976689" cy="510778"/>
          </a:xfrm>
          <a:prstGeom prst="roundRect">
            <a:avLst/>
          </a:prstGeom>
          <a:solidFill>
            <a:srgbClr val="1A853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主程式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D1F8EAC-13F7-482A-995B-95061DBF8D94}"/>
              </a:ext>
            </a:extLst>
          </p:cNvPr>
          <p:cNvCxnSpPr>
            <a:cxnSpLocks/>
          </p:cNvCxnSpPr>
          <p:nvPr/>
        </p:nvCxnSpPr>
        <p:spPr>
          <a:xfrm flipV="1">
            <a:off x="3483266" y="3163398"/>
            <a:ext cx="567160" cy="171659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0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596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613070"/>
            <a:ext cx="9015432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利用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session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機制先取得網頁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抓取租屋內容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中間更改縣市時，重新建立連線取得新的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 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避免被擋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紀錄每篇貼文的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['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', '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']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，後續更新會用到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資料初步清理，並上傳到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atlas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，並設定使用者與防火牆，以達到安全機制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啟用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Replica Set - 3 nodes(atlas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預設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另將資料備援到自己的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container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補爬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者的連絡資訊，並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到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建立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依照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quiz02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系列說明步驟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8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640771" y="5249986"/>
            <a:ext cx="2184997" cy="442674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template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50C6BE-9AB4-4414-8B07-1F18761D831B}"/>
              </a:ext>
            </a:extLst>
          </p:cNvPr>
          <p:cNvSpPr txBox="1"/>
          <p:nvPr/>
        </p:nvSpPr>
        <p:spPr>
          <a:xfrm>
            <a:off x="591998" y="1503902"/>
            <a:ext cx="4415323" cy="3449360"/>
          </a:xfrm>
          <a:prstGeom prst="roundRect">
            <a:avLst>
              <a:gd name="adj" fmla="val 3022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"shape": 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"kind": 4,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"renter":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renter_role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屋主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余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renter_title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先生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"sex": 2,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"contact": "0921173418",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sectionid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6003F7-575D-4C7C-8A5F-9F58FAA19C06}"/>
              </a:ext>
            </a:extLst>
          </p:cNvPr>
          <p:cNvSpPr txBox="1"/>
          <p:nvPr/>
        </p:nvSpPr>
        <p:spPr>
          <a:xfrm>
            <a:off x="5538439" y="1503902"/>
            <a:ext cx="5936166" cy="1087636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Host: 127.0.0.1 or 203.145.218.12:7406*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/rent591/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cathay_search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14667C-9803-4A89-BA2B-3BB1F175C3F5}"/>
              </a:ext>
            </a:extLst>
          </p:cNvPr>
          <p:cNvSpPr txBox="1"/>
          <p:nvPr/>
        </p:nvSpPr>
        <p:spPr>
          <a:xfrm>
            <a:off x="9660598" y="6057014"/>
            <a:ext cx="2384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目前對外防火牆未開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0B186C3-E02A-45F1-AE29-368ED3B9B5B0}"/>
              </a:ext>
            </a:extLst>
          </p:cNvPr>
          <p:cNvSpPr txBox="1"/>
          <p:nvPr/>
        </p:nvSpPr>
        <p:spPr>
          <a:xfrm>
            <a:off x="5538439" y="3099647"/>
            <a:ext cx="5936166" cy="1009948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格式如右，設計時依照面試考題要求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所以只有這些選項，另有做一個比較多參數，並提供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string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做彈性呼叫的。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9010EF-ED1A-4FAC-A933-2C5FE1D0EF92}"/>
              </a:ext>
            </a:extLst>
          </p:cNvPr>
          <p:cNvSpPr txBox="1"/>
          <p:nvPr/>
        </p:nvSpPr>
        <p:spPr>
          <a:xfrm>
            <a:off x="5538439" y="4617704"/>
            <a:ext cx="5936166" cy="372904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回傳結果為符合條件貼文的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meta data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，見下頁。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EC239-AB3E-449F-91D7-EC4F62C1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3" y="914879"/>
            <a:ext cx="5006241" cy="5309830"/>
          </a:xfrm>
          <a:prstGeom prst="rect">
            <a:avLst/>
          </a:prstGeom>
          <a:ln>
            <a:solidFill>
              <a:srgbClr val="262626"/>
            </a:solidFill>
          </a:ln>
          <a:effectLst/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4B6252-E921-4545-B84B-30D24A06E261}"/>
              </a:ext>
            </a:extLst>
          </p:cNvPr>
          <p:cNvSpPr txBox="1"/>
          <p:nvPr/>
        </p:nvSpPr>
        <p:spPr>
          <a:xfrm>
            <a:off x="6169306" y="1226242"/>
            <a:ext cx="4669679" cy="1445002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回傳下列資訊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使用者的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篩選條件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query_num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符合條件的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文數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query_results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查詢結果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2726624" y="1637173"/>
            <a:ext cx="7037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Cathay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interview's report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Introduction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Apply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D79A35-78EF-477D-BA7E-F1ADD09E6574}"/>
              </a:ext>
            </a:extLst>
          </p:cNvPr>
          <p:cNvSpPr txBox="1"/>
          <p:nvPr/>
        </p:nvSpPr>
        <p:spPr>
          <a:xfrm>
            <a:off x="3598499" y="4742930"/>
            <a:ext cx="499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</a:rPr>
              <a:t>Candidate: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</a:rPr>
              <a:t>余佑駿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</a:rPr>
              <a:t>(Youjun)</a:t>
            </a:r>
          </a:p>
        </p:txBody>
      </p:sp>
    </p:spTree>
    <p:extLst>
      <p:ext uri="{BB962C8B-B14F-4D97-AF65-F5344CB8AC3E}">
        <p14:creationId xmlns:p14="http://schemas.microsoft.com/office/powerpoint/2010/main" val="870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更新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700601"/>
            <a:ext cx="901543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爬取網頁時發現，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會依照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文時間做排序，所以先預設抓取第一頁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文更新時間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，對照上述的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，便可知道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文是否更新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若有更新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不管事新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文或是舊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文修改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，將資料依照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資料庫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不斷爬取，直到發現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一致，就跳出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利用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`/result/meta_refresh.csv`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ED0FB8-11A3-4CAC-9921-4A7F1F66C51B}"/>
              </a:ext>
            </a:extLst>
          </p:cNvPr>
          <p:cNvSpPr txBox="1"/>
          <p:nvPr/>
        </p:nvSpPr>
        <p:spPr>
          <a:xfrm>
            <a:off x="321198" y="4248277"/>
            <a:ext cx="1112616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優點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如果有更新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未刪除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，此機制一定可以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缺點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如果貼文刪除，無法得知是哪一篇刪除，或許可以比對總筆數，但仍無法知曉確切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，此部分建議為使用時，若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發現問題，就回傳失敗，並更新資料庫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4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00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資料庫設計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428775" y="1337977"/>
            <a:ext cx="6230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第一次接觸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NoSQL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，依照官方建議，將資料分成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meta data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以及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search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coolection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One-to-many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的機制，減少單一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collection query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負擔。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4DD2A0-4BDC-4A08-9849-1A20F60FAF6E}"/>
              </a:ext>
            </a:extLst>
          </p:cNvPr>
          <p:cNvSpPr txBox="1"/>
          <p:nvPr/>
        </p:nvSpPr>
        <p:spPr>
          <a:xfrm>
            <a:off x="428774" y="3866772"/>
            <a:ext cx="773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的效能可能要考慮用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AWS CloudWatch + auto scaling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去協助增減，或是考慮去偶，增加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SQS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機制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443C1B-C00A-4619-AFEB-8A6B036F00C5}"/>
              </a:ext>
            </a:extLst>
          </p:cNvPr>
          <p:cNvSpPr txBox="1"/>
          <p:nvPr/>
        </p:nvSpPr>
        <p:spPr>
          <a:xfrm>
            <a:off x="428774" y="5122966"/>
            <a:ext cx="773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的規格文件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0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從缺</a:t>
            </a:r>
            <a:r>
              <a:rPr kumimoji="0" lang="en-US" altLang="zh-TW" sz="20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20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自首</a:t>
            </a:r>
            <a:r>
              <a:rPr kumimoji="0" lang="en-US" altLang="zh-TW" sz="20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95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6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summary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07269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51F95E-4CD5-4F94-AC16-E2CE3B2FA2DE}"/>
              </a:ext>
            </a:extLst>
          </p:cNvPr>
          <p:cNvSpPr txBox="1"/>
          <p:nvPr/>
        </p:nvSpPr>
        <p:spPr>
          <a:xfrm>
            <a:off x="321199" y="1621941"/>
            <a:ext cx="974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過去公司的專案皆使用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R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進行操作，包過資料分析、資料建模等等。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所以這次面試最大的難題就是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『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靈活使用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3A2A14-1A63-41BD-B8A2-29F93CCBF419}"/>
              </a:ext>
            </a:extLst>
          </p:cNvPr>
          <p:cNvSpPr txBox="1"/>
          <p:nvPr/>
        </p:nvSpPr>
        <p:spPr>
          <a:xfrm>
            <a:off x="321199" y="301350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老實說，自己的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只有跑過簡單的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pandas,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numpy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以及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matplotlib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，而且都是最基礎的範例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code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，工作上最多曾使用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進行經緯度轉換。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ED203E-1039-47FA-867E-2A215EEDB88D}"/>
              </a:ext>
            </a:extLst>
          </p:cNvPr>
          <p:cNvSpPr txBox="1"/>
          <p:nvPr/>
        </p:nvSpPr>
        <p:spPr>
          <a:xfrm>
            <a:off x="321199" y="444353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因此，針對這次會用到的基本功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包含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python, pandas,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mongodb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, flask)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，我稍微為自己做了學習與實作進度。</a:t>
            </a:r>
            <a:r>
              <a:rPr kumimoji="0" lang="en-US" altLang="zh-TW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不過很多 </a:t>
            </a:r>
            <a:r>
              <a:rPr kumimoji="0" lang="en-US" altLang="zh-TW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DELAY)</a:t>
            </a:r>
          </a:p>
        </p:txBody>
      </p:sp>
    </p:spTree>
    <p:extLst>
      <p:ext uri="{BB962C8B-B14F-4D97-AF65-F5344CB8AC3E}">
        <p14:creationId xmlns:p14="http://schemas.microsoft.com/office/powerpoint/2010/main" val="406840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2B2E00D-8279-4A8A-A2F6-2395AB73D637}"/>
              </a:ext>
            </a:extLst>
          </p:cNvPr>
          <p:cNvCxnSpPr>
            <a:cxnSpLocks/>
          </p:cNvCxnSpPr>
          <p:nvPr/>
        </p:nvCxnSpPr>
        <p:spPr>
          <a:xfrm>
            <a:off x="520499" y="3407376"/>
            <a:ext cx="65415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1288D6A-8DA8-4745-A7D6-3E6B2B4B8811}"/>
              </a:ext>
            </a:extLst>
          </p:cNvPr>
          <p:cNvCxnSpPr>
            <a:cxnSpLocks/>
          </p:cNvCxnSpPr>
          <p:nvPr/>
        </p:nvCxnSpPr>
        <p:spPr>
          <a:xfrm>
            <a:off x="1197598" y="3407376"/>
            <a:ext cx="123363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A5347AC-F34F-4AF7-AD62-9B4FB5766146}"/>
              </a:ext>
            </a:extLst>
          </p:cNvPr>
          <p:cNvSpPr txBox="1"/>
          <p:nvPr/>
        </p:nvSpPr>
        <p:spPr>
          <a:xfrm>
            <a:off x="380116" y="4536499"/>
            <a:ext cx="150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拿到考題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37ACB7A-BA8F-4535-A300-8BA99F995D8B}"/>
              </a:ext>
            </a:extLst>
          </p:cNvPr>
          <p:cNvSpPr txBox="1"/>
          <p:nvPr/>
        </p:nvSpPr>
        <p:spPr>
          <a:xfrm>
            <a:off x="2143941" y="1623589"/>
            <a:ext cx="185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學習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pandas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資料處理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4ADC5-FBEE-4F0F-AAC0-D471FF74AF19}"/>
              </a:ext>
            </a:extLst>
          </p:cNvPr>
          <p:cNvSpPr txBox="1"/>
          <p:nvPr/>
        </p:nvSpPr>
        <p:spPr>
          <a:xfrm>
            <a:off x="2353055" y="4536499"/>
            <a:ext cx="283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學習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mongodb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建立環境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(docker)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635CB8A-2962-4685-8F64-ED08A26E4B35}"/>
              </a:ext>
            </a:extLst>
          </p:cNvPr>
          <p:cNvSpPr txBox="1"/>
          <p:nvPr/>
        </p:nvSpPr>
        <p:spPr>
          <a:xfrm>
            <a:off x="380116" y="1623589"/>
            <a:ext cx="176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複習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與環境建立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F24074-1714-41ED-84D5-9548701213C1}"/>
              </a:ext>
            </a:extLst>
          </p:cNvPr>
          <p:cNvSpPr txBox="1"/>
          <p:nvPr/>
        </p:nvSpPr>
        <p:spPr>
          <a:xfrm>
            <a:off x="6869240" y="4536499"/>
            <a:ext cx="9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實作*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C67E822-B6AE-447D-901E-8DF9B491E98F}"/>
              </a:ext>
            </a:extLst>
          </p:cNvPr>
          <p:cNvCxnSpPr>
            <a:cxnSpLocks/>
          </p:cNvCxnSpPr>
          <p:nvPr/>
        </p:nvCxnSpPr>
        <p:spPr>
          <a:xfrm>
            <a:off x="2431228" y="3407376"/>
            <a:ext cx="210230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F856005-EC10-41D0-A3B6-FA6CCD4DFC98}"/>
              </a:ext>
            </a:extLst>
          </p:cNvPr>
          <p:cNvCxnSpPr>
            <a:cxnSpLocks/>
          </p:cNvCxnSpPr>
          <p:nvPr/>
        </p:nvCxnSpPr>
        <p:spPr>
          <a:xfrm>
            <a:off x="4533537" y="3407376"/>
            <a:ext cx="146465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EC3CD07-84CB-4AD6-9886-A42057F87769}"/>
              </a:ext>
            </a:extLst>
          </p:cNvPr>
          <p:cNvCxnSpPr>
            <a:cxnSpLocks/>
          </p:cNvCxnSpPr>
          <p:nvPr/>
        </p:nvCxnSpPr>
        <p:spPr>
          <a:xfrm>
            <a:off x="5920314" y="3407376"/>
            <a:ext cx="2727102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63CABC4-DA7A-4B32-BFED-21B35F180E3E}"/>
              </a:ext>
            </a:extLst>
          </p:cNvPr>
          <p:cNvCxnSpPr>
            <a:cxnSpLocks/>
          </p:cNvCxnSpPr>
          <p:nvPr/>
        </p:nvCxnSpPr>
        <p:spPr>
          <a:xfrm>
            <a:off x="8647416" y="3407376"/>
            <a:ext cx="144272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716E67-5A61-4600-82FA-5E427AA5AE3A}"/>
              </a:ext>
            </a:extLst>
          </p:cNvPr>
          <p:cNvSpPr txBox="1"/>
          <p:nvPr/>
        </p:nvSpPr>
        <p:spPr>
          <a:xfrm>
            <a:off x="332936" y="3614959"/>
            <a:ext cx="131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2021.05.28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五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晚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23F4ED0-77FC-40DA-A836-0C8A13CC3BB8}"/>
              </a:ext>
            </a:extLst>
          </p:cNvPr>
          <p:cNvSpPr txBox="1"/>
          <p:nvPr/>
        </p:nvSpPr>
        <p:spPr>
          <a:xfrm>
            <a:off x="918191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2021.05.29-30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六日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E2AADF1-13DD-48B3-8C27-66EC0EECD0D8}"/>
              </a:ext>
            </a:extLst>
          </p:cNvPr>
          <p:cNvSpPr txBox="1"/>
          <p:nvPr/>
        </p:nvSpPr>
        <p:spPr>
          <a:xfrm>
            <a:off x="257954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2021.05.31-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2021.06.04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一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-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四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9804CE-2E2D-46E7-8E78-B544C8CC0ADD}"/>
              </a:ext>
            </a:extLst>
          </p:cNvPr>
          <p:cNvSpPr txBox="1"/>
          <p:nvPr/>
        </p:nvSpPr>
        <p:spPr>
          <a:xfrm>
            <a:off x="645319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2021.06.06-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2021.06.09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日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–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三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3C63572-ACA2-4C2F-B536-3A80CF73843C}"/>
              </a:ext>
            </a:extLst>
          </p:cNvPr>
          <p:cNvSpPr txBox="1"/>
          <p:nvPr/>
        </p:nvSpPr>
        <p:spPr>
          <a:xfrm>
            <a:off x="4475844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2021.06.05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六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AB229CE-7B7A-4C08-A83D-7CAD431EAADC}"/>
              </a:ext>
            </a:extLst>
          </p:cNvPr>
          <p:cNvSpPr txBox="1"/>
          <p:nvPr/>
        </p:nvSpPr>
        <p:spPr>
          <a:xfrm>
            <a:off x="4533537" y="1623589"/>
            <a:ext cx="166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學習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Flask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48D8AAB-F755-4D96-A158-9EC7EBEDF63A}"/>
              </a:ext>
            </a:extLst>
          </p:cNvPr>
          <p:cNvCxnSpPr>
            <a:cxnSpLocks/>
          </p:cNvCxnSpPr>
          <p:nvPr/>
        </p:nvCxnSpPr>
        <p:spPr>
          <a:xfrm>
            <a:off x="10090136" y="3407376"/>
            <a:ext cx="1226754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778ECD5-D531-4A6D-9F54-A56E9DA69096}"/>
              </a:ext>
            </a:extLst>
          </p:cNvPr>
          <p:cNvSpPr txBox="1"/>
          <p:nvPr/>
        </p:nvSpPr>
        <p:spPr>
          <a:xfrm>
            <a:off x="8554720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2021.06.09-10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三四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863F656-6A74-4567-8CD3-559341D4DD08}"/>
              </a:ext>
            </a:extLst>
          </p:cNvPr>
          <p:cNvSpPr txBox="1"/>
          <p:nvPr/>
        </p:nvSpPr>
        <p:spPr>
          <a:xfrm>
            <a:off x="8824459" y="1709360"/>
            <a:ext cx="139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製作簡報*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C22CB4D-B9B4-4E72-BA02-1142E7366FCF}"/>
              </a:ext>
            </a:extLst>
          </p:cNvPr>
          <p:cNvSpPr txBox="1"/>
          <p:nvPr/>
        </p:nvSpPr>
        <p:spPr>
          <a:xfrm>
            <a:off x="10251614" y="5978168"/>
            <a:ext cx="177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表示進度拖延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8DE843-D07F-42AB-92DE-B1FB97D143EA}"/>
              </a:ext>
            </a:extLst>
          </p:cNvPr>
          <p:cNvSpPr txBox="1"/>
          <p:nvPr/>
        </p:nvSpPr>
        <p:spPr>
          <a:xfrm>
            <a:off x="2353055" y="5458639"/>
            <a:ext cx="188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學習爬蟲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!!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3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遇到的問題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4F1C3F-0D03-44F0-8A15-9602D4628695}"/>
              </a:ext>
            </a:extLst>
          </p:cNvPr>
          <p:cNvSpPr txBox="1"/>
          <p:nvPr/>
        </p:nvSpPr>
        <p:spPr>
          <a:xfrm>
            <a:off x="380115" y="1163976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第一題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AC8C1A-00CB-435A-905B-88AE522D1F43}"/>
              </a:ext>
            </a:extLst>
          </p:cNvPr>
          <p:cNvSpPr txBox="1"/>
          <p:nvPr/>
        </p:nvSpPr>
        <p:spPr>
          <a:xfrm>
            <a:off x="520498" y="1830179"/>
            <a:ext cx="11431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很多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R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與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操作的思維不同，所以比預期花了更多的時間。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想將整個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script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都全部自動化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包含一開始的下載動作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E28DBD-4F30-46AD-BF61-71035660E28D}"/>
              </a:ext>
            </a:extLst>
          </p:cNvPr>
          <p:cNvSpPr txBox="1"/>
          <p:nvPr/>
        </p:nvSpPr>
        <p:spPr>
          <a:xfrm>
            <a:off x="380115" y="297255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第二題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0E6C9E-F4F9-400E-A00A-234592A76AE8}"/>
              </a:ext>
            </a:extLst>
          </p:cNvPr>
          <p:cNvSpPr txBox="1"/>
          <p:nvPr/>
        </p:nvSpPr>
        <p:spPr>
          <a:xfrm>
            <a:off x="520498" y="3574043"/>
            <a:ext cx="2674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不會爬蟲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不會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mongoDB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不會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44949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C74CC-A1DA-451C-8DDA-2E7F6AE91D1C}"/>
              </a:ext>
            </a:extLst>
          </p:cNvPr>
          <p:cNvSpPr txBox="1"/>
          <p:nvPr/>
        </p:nvSpPr>
        <p:spPr>
          <a:xfrm>
            <a:off x="380115" y="106888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第一題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2953020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第二題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1/2]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3554510"/>
            <a:ext cx="850516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爬蟲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閱讀書籍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(《Python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網路爬蟲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–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王者歸來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完整看完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參考書籍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(《Python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網路爬蟲實戰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by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清華大學出版社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》)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大量閱讀文章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mongoDB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Youtube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影片教學、官方文件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實作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(local, atlas, docker)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F690AA-7B10-4E23-80EF-CBD74ADEC187}"/>
              </a:ext>
            </a:extLst>
          </p:cNvPr>
          <p:cNvSpPr txBox="1"/>
          <p:nvPr/>
        </p:nvSpPr>
        <p:spPr>
          <a:xfrm>
            <a:off x="520498" y="1621926"/>
            <a:ext cx="114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很快速地看完線上的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pandas –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groupby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操作的線上課程，順便作為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的複習。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課程名稱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Basics and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GroupBy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Intro to Python Data Science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大量閱讀文章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8B6598-E970-45DE-ACB0-8CBEEC88D632}"/>
              </a:ext>
            </a:extLst>
          </p:cNvPr>
          <p:cNvSpPr txBox="1"/>
          <p:nvPr/>
        </p:nvSpPr>
        <p:spPr>
          <a:xfrm>
            <a:off x="8569960" y="5978168"/>
            <a:ext cx="3459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針對爬蟲遇到的問題，後續補充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5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77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續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1122238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第二題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2/2]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681246"/>
            <a:ext cx="85051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mongoDB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資料結構與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collection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設計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官方文件、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blog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Flask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Youtube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影片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大量文章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84038EC-3C74-4E32-B2D6-578C0D64870A}"/>
              </a:ext>
            </a:extLst>
          </p:cNvPr>
          <p:cNvCxnSpPr>
            <a:cxnSpLocks/>
          </p:cNvCxnSpPr>
          <p:nvPr/>
        </p:nvCxnSpPr>
        <p:spPr>
          <a:xfrm>
            <a:off x="218914" y="3551793"/>
            <a:ext cx="1130947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6AF77-B81E-4AD6-A659-D05D4D57BCC7}"/>
              </a:ext>
            </a:extLst>
          </p:cNvPr>
          <p:cNvSpPr txBox="1"/>
          <p:nvPr/>
        </p:nvSpPr>
        <p:spPr>
          <a:xfrm>
            <a:off x="380115" y="3823698"/>
            <a:ext cx="28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爬蟲問題與解決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1118D8-CF4A-407A-BBAD-AF743558BEA5}"/>
              </a:ext>
            </a:extLst>
          </p:cNvPr>
          <p:cNvSpPr txBox="1"/>
          <p:nvPr/>
        </p:nvSpPr>
        <p:spPr>
          <a:xfrm>
            <a:off x="520497" y="4427677"/>
            <a:ext cx="1040600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網路教學不可行，因為網站改版，有基本防爬，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需要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第一版使用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selenium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，爬取實在是太緩慢了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改用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session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機制，取得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後，便可用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取得大量資料，問題解決。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70CE4C"/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發現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內容沒有聯絡電話，只好再重新爬取網頁。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可以做得更好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147243"/>
            <a:ext cx="105564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不熟悉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python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，後來才發現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Django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可以像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R:plumber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自動生成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openapi.json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規格文件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然後接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swagger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觀看，有機會可以把這塊完成。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(flask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也有，但好像推薦用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Django ?)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有設計自己的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邏輯，但時間上來不及完成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假日也許會做完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，並介接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Line Chatbot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做測試。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順便找台北房子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爬蟲的程式碼可以有更好、有更彈性的寫法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tryCatch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的機制不夠完善，認真測試一定會出問題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沒有考慮負載問題。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更新機制尚未啟動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尚未搬移到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VM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上，讓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公開。*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E00F5C-F2FA-45C5-872B-89BB93FE698E}"/>
              </a:ext>
            </a:extLst>
          </p:cNvPr>
          <p:cNvSpPr txBox="1"/>
          <p:nvPr/>
        </p:nvSpPr>
        <p:spPr>
          <a:xfrm>
            <a:off x="5347504" y="5713450"/>
            <a:ext cx="668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*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: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這個遷移部署動作有經驗，但老實說自己到最後一刻才完成作業要求，所以還來不及轉移。連測試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API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都只能用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Postman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截圖展示。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scadia Mono SemiLight" panose="020B0609020000020004" pitchFamily="49" charset="0"/>
              <a:ea typeface="微軟正黑體" panose="020B0604030504040204" pitchFamily="34" charset="-12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6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未來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914879"/>
            <a:ext cx="378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[Python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能力需再精進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376544"/>
            <a:ext cx="105564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可以體悟到，其實想做的事情每個程式語言都可以完成，但是主流的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是資料工程師的必要技能。如果有時間會再精進下列技術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不同方法的爬蟲技術、網路架構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70CE4C"/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的撰寫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(Flask, Django)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的模組化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57F7C7-7A09-4C62-9B57-5A9812476720}"/>
              </a:ext>
            </a:extLst>
          </p:cNvPr>
          <p:cNvSpPr txBox="1"/>
          <p:nvPr/>
        </p:nvSpPr>
        <p:spPr>
          <a:xfrm>
            <a:off x="380116" y="2990808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資料工程方面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58D142-ACFE-4572-ACCF-3B96F741E49A}"/>
              </a:ext>
            </a:extLst>
          </p:cNvPr>
          <p:cNvSpPr txBox="1"/>
          <p:nvPr/>
        </p:nvSpPr>
        <p:spPr>
          <a:xfrm>
            <a:off x="380116" y="4459650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結果互動呈現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6B773E-3B1E-4850-872F-BA65C7869138}"/>
              </a:ext>
            </a:extLst>
          </p:cNvPr>
          <p:cNvSpPr txBox="1"/>
          <p:nvPr/>
        </p:nvSpPr>
        <p:spPr>
          <a:xfrm>
            <a:off x="520498" y="3453634"/>
            <a:ext cx="1055647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負載能力、高可用性的架構考量，以及如何測試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Docker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network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原理實作，增加資料庫安全性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62449E-7991-47C9-884C-FA8B42202EFD}"/>
              </a:ext>
            </a:extLst>
          </p:cNvPr>
          <p:cNvSpPr txBox="1"/>
          <p:nvPr/>
        </p:nvSpPr>
        <p:spPr>
          <a:xfrm>
            <a:off x="520498" y="4922960"/>
            <a:ext cx="1055647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LINE chatbot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(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有稍微花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1/3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天研究，但是時間不太夠，後續有機會會完成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網頁介面，考慮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RWD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響應式模組，可快速建立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(Django?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Softr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2.0?)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商業價值與分析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資料有了，可以再結合時價登錄，做進一步的研究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8293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1504922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prstClr val="white">
                    <a:lumMod val="95000"/>
                  </a:prstClr>
                </a:solidFill>
              </a:rPr>
              <a:t>基本背景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@2021.06.21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F2C852A-A391-4872-909C-9790A8D9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242" y1="22944" x2="24242" y2="22944"/>
                        <a14:foregroundMark x1="32035" y1="24242" x2="32035" y2="24242"/>
                        <a14:foregroundMark x1="28139" y1="38528" x2="28139" y2="38528"/>
                        <a14:foregroundMark x1="22944" y1="67532" x2="22944" y2="67532"/>
                        <a14:foregroundMark x1="23810" y1="75325" x2="23810" y2="75325"/>
                        <a14:foregroundMark x1="47186" y1="63636" x2="47186" y2="63636"/>
                        <a14:foregroundMark x1="77489" y1="23810" x2="77489" y2="23810"/>
                        <a14:foregroundMark x1="68398" y1="22511" x2="68398" y2="22511"/>
                        <a14:foregroundMark x1="61472" y1="23810" x2="61472" y2="23810"/>
                        <a14:foregroundMark x1="57576" y1="20346" x2="57576" y2="20346"/>
                        <a14:foregroundMark x1="49784" y1="16883" x2="49784" y2="16883"/>
                        <a14:foregroundMark x1="61905" y1="15584" x2="61905" y2="15584"/>
                        <a14:foregroundMark x1="56277" y1="12987" x2="56277" y2="12987"/>
                        <a14:foregroundMark x1="46753" y1="12987" x2="46753" y2="12987"/>
                        <a14:foregroundMark x1="38528" y1="16017" x2="38528" y2="16017"/>
                        <a14:foregroundMark x1="37662" y1="31602" x2="37662" y2="31602"/>
                        <a14:foregroundMark x1="47619" y1="19481" x2="47619" y2="19481"/>
                        <a14:foregroundMark x1="56277" y1="40260" x2="56277" y2="40260"/>
                        <a14:foregroundMark x1="45455" y1="45887" x2="45455" y2="45887"/>
                        <a14:foregroundMark x1="29004" y1="50216" x2="29004" y2="50216"/>
                        <a14:foregroundMark x1="27273" y1="55411" x2="27273" y2="55411"/>
                        <a14:foregroundMark x1="19048" y1="58874" x2="19048" y2="58874"/>
                        <a14:foregroundMark x1="16450" y1="50216" x2="16450" y2="50216"/>
                        <a14:foregroundMark x1="17316" y1="44156" x2="17316" y2="44156"/>
                        <a14:foregroundMark x1="13420" y1="38961" x2="13420" y2="38961"/>
                        <a14:foregroundMark x1="19481" y1="46753" x2="19481" y2="46753"/>
                        <a14:foregroundMark x1="47186" y1="37662" x2="47619" y2="37662"/>
                        <a14:foregroundMark x1="53680" y1="35065" x2="53680" y2="34632"/>
                        <a14:foregroundMark x1="56277" y1="31602" x2="56277" y2="31602"/>
                        <a14:foregroundMark x1="65801" y1="43290" x2="65801" y2="43290"/>
                        <a14:foregroundMark x1="78355" y1="41991" x2="78355" y2="41991"/>
                        <a14:foregroundMark x1="80952" y1="55844" x2="80952" y2="55844"/>
                        <a14:foregroundMark x1="67965" y1="67965" x2="67965" y2="67965"/>
                        <a14:foregroundMark x1="83550" y1="82684" x2="83550" y2="81818"/>
                        <a14:foregroundMark x1="86580" y1="70130" x2="86580" y2="70130"/>
                        <a14:foregroundMark x1="77922" y1="85714" x2="77922" y2="85714"/>
                        <a14:foregroundMark x1="35498" y1="59740" x2="35498" y2="59740"/>
                        <a14:foregroundMark x1="44156" y1="55844" x2="44156" y2="55844"/>
                        <a14:foregroundMark x1="37662" y1="67100" x2="37662" y2="67100"/>
                        <a14:foregroundMark x1="46753" y1="71429" x2="46753" y2="71429"/>
                        <a14:foregroundMark x1="49784" y1="68398" x2="49784" y2="68398"/>
                        <a14:foregroundMark x1="50216" y1="86147" x2="50216" y2="86147"/>
                        <a14:foregroundMark x1="57576" y1="83550" x2="57576" y2="83550"/>
                        <a14:foregroundMark x1="62338" y1="86147" x2="62338" y2="86147"/>
                        <a14:foregroundMark x1="37662" y1="86147" x2="37662" y2="86147"/>
                        <a14:foregroundMark x1="61905" y1="49784" x2="61905" y2="4978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1" y="167730"/>
            <a:ext cx="1224056" cy="12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98CA62-296D-430C-888C-9B34EE677274}"/>
              </a:ext>
            </a:extLst>
          </p:cNvPr>
          <p:cNvCxnSpPr>
            <a:cxnSpLocks/>
          </p:cNvCxnSpPr>
          <p:nvPr/>
        </p:nvCxnSpPr>
        <p:spPr>
          <a:xfrm rot="16200000">
            <a:off x="3604845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7DE8C8-BCFE-44BB-9BD1-A372F36A7DDB}"/>
              </a:ext>
            </a:extLst>
          </p:cNvPr>
          <p:cNvSpPr txBox="1"/>
          <p:nvPr/>
        </p:nvSpPr>
        <p:spPr>
          <a:xfrm>
            <a:off x="4648996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prstClr val="white">
                    <a:lumMod val="95000"/>
                  </a:prstClr>
                </a:solidFill>
              </a:rPr>
              <a:t>工作經驗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E01945C-F166-424B-9AC5-2E505B489550}"/>
              </a:ext>
            </a:extLst>
          </p:cNvPr>
          <p:cNvSpPr txBox="1"/>
          <p:nvPr/>
        </p:nvSpPr>
        <p:spPr>
          <a:xfrm>
            <a:off x="7793070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prstClr val="white">
                    <a:lumMod val="95000"/>
                  </a:prstClr>
                </a:solidFill>
              </a:rPr>
              <a:t>職涯想像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6B740C-0A4A-4631-9DEF-4833F8DC3CFF}"/>
              </a:ext>
            </a:extLst>
          </p:cNvPr>
          <p:cNvCxnSpPr>
            <a:cxnSpLocks/>
          </p:cNvCxnSpPr>
          <p:nvPr/>
        </p:nvCxnSpPr>
        <p:spPr>
          <a:xfrm rot="16200000">
            <a:off x="6748919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8A55EA-863A-4F12-B3D4-B9B9AA7D0C2F}"/>
              </a:ext>
            </a:extLst>
          </p:cNvPr>
          <p:cNvCxnSpPr>
            <a:cxnSpLocks/>
          </p:cNvCxnSpPr>
          <p:nvPr/>
        </p:nvCxnSpPr>
        <p:spPr>
          <a:xfrm rot="16200000">
            <a:off x="9892992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882B40-D955-430D-9F4D-F235FAA7565F}"/>
              </a:ext>
            </a:extLst>
          </p:cNvPr>
          <p:cNvCxnSpPr>
            <a:cxnSpLocks/>
          </p:cNvCxnSpPr>
          <p:nvPr/>
        </p:nvCxnSpPr>
        <p:spPr>
          <a:xfrm rot="16200000">
            <a:off x="460771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8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808654" y="2377953"/>
            <a:ext cx="487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Any question?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711480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349667" y="2377953"/>
            <a:ext cx="3791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Version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2021.06.10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74563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可能是顯示的文字是「 Lab 社群月 MEETUP FESTIVAL NEXT TIME 5/11 5/11TestC Test Corner 5/12 Flutter Taipei 5/13 Cloud Native Taiwan User Group 5/20 ∞ Lab 實驗室小聚 5/26區塊鏈小聚」的圖像">
            <a:extLst>
              <a:ext uri="{FF2B5EF4-FFF2-40B4-BE49-F238E27FC236}">
                <a16:creationId xmlns:a16="http://schemas.microsoft.com/office/drawing/2014/main" id="{F2C00214-62B6-40B9-8BD5-4BA7C723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4" y="34424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霖園集團- 维基百科，自由的百科全书">
            <a:extLst>
              <a:ext uri="{FF2B5EF4-FFF2-40B4-BE49-F238E27FC236}">
                <a16:creationId xmlns:a16="http://schemas.microsoft.com/office/drawing/2014/main" id="{4D8D31E2-A14F-4BC8-B022-6DFD4920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51" y="2984350"/>
            <a:ext cx="4863702" cy="35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CF4F7A-44C7-4577-9488-19ADA87027F1}"/>
              </a:ext>
            </a:extLst>
          </p:cNvPr>
          <p:cNvSpPr/>
          <p:nvPr/>
        </p:nvSpPr>
        <p:spPr>
          <a:xfrm>
            <a:off x="414712" y="344245"/>
            <a:ext cx="5400000" cy="1080000"/>
          </a:xfrm>
          <a:prstGeom prst="rect">
            <a:avLst/>
          </a:prstGeom>
          <a:gradFill>
            <a:gsLst>
              <a:gs pos="6000">
                <a:srgbClr val="72D04C"/>
              </a:gs>
              <a:gs pos="98000">
                <a:srgbClr val="0472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627925-6695-4F46-9285-83F3F0620015}"/>
              </a:ext>
            </a:extLst>
          </p:cNvPr>
          <p:cNvGrpSpPr/>
          <p:nvPr/>
        </p:nvGrpSpPr>
        <p:grpSpPr>
          <a:xfrm>
            <a:off x="414712" y="1706880"/>
            <a:ext cx="5400000" cy="1080000"/>
            <a:chOff x="414712" y="1706880"/>
            <a:chExt cx="5400000" cy="108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FC9CBB-711A-46E3-9D19-013B8B6E99F3}"/>
                </a:ext>
              </a:extLst>
            </p:cNvPr>
            <p:cNvSpPr/>
            <p:nvPr/>
          </p:nvSpPr>
          <p:spPr>
            <a:xfrm>
              <a:off x="414712" y="1706880"/>
              <a:ext cx="1080000" cy="1080000"/>
            </a:xfrm>
            <a:prstGeom prst="rect">
              <a:avLst/>
            </a:prstGeom>
            <a:solidFill>
              <a:srgbClr val="70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DF9CE71-3CD3-434F-B6A8-C15F278057D1}"/>
                </a:ext>
              </a:extLst>
            </p:cNvPr>
            <p:cNvSpPr/>
            <p:nvPr/>
          </p:nvSpPr>
          <p:spPr>
            <a:xfrm>
              <a:off x="1494712" y="1706880"/>
              <a:ext cx="1080000" cy="1080000"/>
            </a:xfrm>
            <a:prstGeom prst="rect">
              <a:avLst/>
            </a:prstGeom>
            <a:solidFill>
              <a:srgbClr val="51B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13EB12-EC0F-4776-9B99-897B6E93152E}"/>
                </a:ext>
              </a:extLst>
            </p:cNvPr>
            <p:cNvSpPr/>
            <p:nvPr/>
          </p:nvSpPr>
          <p:spPr>
            <a:xfrm>
              <a:off x="2574712" y="1706880"/>
              <a:ext cx="1080000" cy="1080000"/>
            </a:xfrm>
            <a:prstGeom prst="rect">
              <a:avLst/>
            </a:prstGeom>
            <a:solidFill>
              <a:srgbClr val="2F9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DB3230-031E-4343-8CDF-6FFD8068DF4A}"/>
                </a:ext>
              </a:extLst>
            </p:cNvPr>
            <p:cNvSpPr/>
            <p:nvPr/>
          </p:nvSpPr>
          <p:spPr>
            <a:xfrm>
              <a:off x="3654712" y="1706880"/>
              <a:ext cx="1080000" cy="1080000"/>
            </a:xfrm>
            <a:prstGeom prst="rect">
              <a:avLst/>
            </a:prstGeom>
            <a:solidFill>
              <a:srgbClr val="1A8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589FAA-DD07-4695-AC14-D734E33BC850}"/>
                </a:ext>
              </a:extLst>
            </p:cNvPr>
            <p:cNvSpPr/>
            <p:nvPr/>
          </p:nvSpPr>
          <p:spPr>
            <a:xfrm>
              <a:off x="4734712" y="1706880"/>
              <a:ext cx="1080000" cy="1080000"/>
            </a:xfrm>
            <a:prstGeom prst="rect">
              <a:avLst/>
            </a:prstGeom>
            <a:solidFill>
              <a:srgbClr val="087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921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2726624" y="2377953"/>
            <a:ext cx="7037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Cathay 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interview's report 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Take Home Exam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93323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671735" y="1818711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400" dirty="0"/>
              <a:t>第一題</a:t>
            </a:r>
            <a:endParaRPr lang="en-US" altLang="zh-TW" sz="2400" dirty="0"/>
          </a:p>
          <a:p>
            <a:pPr lvl="1"/>
            <a:r>
              <a:rPr lang="zh-TW" altLang="en-US" sz="2400" dirty="0"/>
              <a:t>實作架構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處理過程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處理結果</a:t>
            </a:r>
            <a:endParaRPr lang="en-US" altLang="zh-TW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Content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0F886A-DD29-4822-8918-B6D14D3ED515}"/>
              </a:ext>
            </a:extLst>
          </p:cNvPr>
          <p:cNvSpPr txBox="1"/>
          <p:nvPr/>
        </p:nvSpPr>
        <p:spPr>
          <a:xfrm>
            <a:off x="4054045" y="1823853"/>
            <a:ext cx="4083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400" dirty="0"/>
              <a:t>第二題</a:t>
            </a:r>
            <a:endParaRPr lang="en-US" altLang="zh-TW" sz="2400" dirty="0"/>
          </a:p>
          <a:p>
            <a:pPr lvl="1"/>
            <a:r>
              <a:rPr lang="zh-TW" altLang="en-US" sz="2400" dirty="0"/>
              <a:t>實作架構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處理過程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實作營運化方法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</a:t>
            </a:r>
            <a:endParaRPr lang="en-US" altLang="zh-TW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DEA355-1C1E-4430-8AC2-BC3D80A431AB}"/>
              </a:ext>
            </a:extLst>
          </p:cNvPr>
          <p:cNvSpPr txBox="1"/>
          <p:nvPr/>
        </p:nvSpPr>
        <p:spPr>
          <a:xfrm>
            <a:off x="8257833" y="1818711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成長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專案進度規劃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遇到的問題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解決方法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45FA0D-800F-4189-BD7F-E22AF0DF60A9}"/>
              </a:ext>
            </a:extLst>
          </p:cNvPr>
          <p:cNvSpPr txBox="1"/>
          <p:nvPr/>
        </p:nvSpPr>
        <p:spPr>
          <a:xfrm>
            <a:off x="321199" y="5654399"/>
            <a:ext cx="869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dirty="0" err="1">
                <a:latin typeface="Cascadia Code" panose="020B0609020000020004" pitchFamily="49" charset="0"/>
              </a:rPr>
              <a:t>Github</a:t>
            </a:r>
            <a:r>
              <a:rPr lang="zh-TW" altLang="en-US" sz="2400" dirty="0">
                <a:latin typeface="Cascadia Code" panose="020B0609020000020004" pitchFamily="49" charset="0"/>
              </a:rPr>
              <a:t> </a:t>
            </a:r>
            <a:r>
              <a:rPr lang="en-US" altLang="zh-TW" sz="2400" dirty="0">
                <a:latin typeface="Cascadia Code" panose="020B0609020000020004" pitchFamily="49" charset="0"/>
              </a:rPr>
              <a:t>repo: </a:t>
            </a:r>
            <a:r>
              <a:rPr lang="en-US" altLang="zh-TW" sz="2400" dirty="0">
                <a:solidFill>
                  <a:srgbClr val="70CE4C"/>
                </a:solidFill>
                <a:latin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littlefish0331/cathay_intervie_591</a:t>
            </a:r>
            <a:endParaRPr lang="en-US" altLang="zh-TW" sz="2400" dirty="0">
              <a:solidFill>
                <a:srgbClr val="70CE4C"/>
              </a:solidFill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66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21199" y="1158954"/>
            <a:ext cx="97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簡單說明一下資料夾的結構，這部分也可以觀看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Github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READMD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Folder Structure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307C95-60EA-4381-89B6-499FCFD52B7C}"/>
              </a:ext>
            </a:extLst>
          </p:cNvPr>
          <p:cNvSpPr txBox="1"/>
          <p:nvPr/>
        </p:nvSpPr>
        <p:spPr>
          <a:xfrm>
            <a:off x="510533" y="1885614"/>
            <a:ext cx="93668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README.md: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專案說明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lang="zh-TW" altLang="en-US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lang="en-US" altLang="zh-TW" sz="2000" dirty="0">
              <a:solidFill>
                <a:srgbClr val="70CE4C"/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result/: </a:t>
            </a:r>
            <a:r>
              <a:rPr lang="zh-TW" altLang="en-US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lang="en-US" altLang="zh-TW" sz="2000" dirty="0">
              <a:solidFill>
                <a:srgbClr val="70CE4C"/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data/: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image/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connection string</a:t>
            </a:r>
          </a:p>
          <a:p>
            <a:pPr>
              <a:spcAft>
                <a:spcPts val="1200"/>
              </a:spcAft>
            </a:pPr>
            <a:r>
              <a:rPr lang="en-US" altLang="zh-TW" sz="200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report_youjun.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pptx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Take_Home_Exam.md 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擔心放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PDF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有智慧財產權，所以額外寫一份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15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Quiz 01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44937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7953D4-8878-41DF-BFCB-8FC2832424A4}"/>
              </a:ext>
            </a:extLst>
          </p:cNvPr>
          <p:cNvSpPr txBox="1"/>
          <p:nvPr/>
        </p:nvSpPr>
        <p:spPr>
          <a:xfrm>
            <a:off x="321199" y="1158954"/>
            <a:ext cx="36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quiz01_report.ipynb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6907A7-D530-4D5B-A318-8D48D977F921}"/>
              </a:ext>
            </a:extLst>
          </p:cNvPr>
          <p:cNvSpPr txBox="1"/>
          <p:nvPr/>
        </p:nvSpPr>
        <p:spPr>
          <a:xfrm>
            <a:off x="510533" y="1885614"/>
            <a:ext cx="43971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result/: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data/: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EB5690-85AF-40D6-92EE-647ACBF6AAD0}"/>
              </a:ext>
            </a:extLst>
          </p:cNvPr>
          <p:cNvSpPr txBox="1"/>
          <p:nvPr/>
        </p:nvSpPr>
        <p:spPr>
          <a:xfrm>
            <a:off x="3804392" y="4228018"/>
            <a:ext cx="3293983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自動下載的資料放這裡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7ED7332-508F-492F-A4C9-54AB2CFAADAF}"/>
              </a:ext>
            </a:extLst>
          </p:cNvPr>
          <p:cNvSpPr txBox="1"/>
          <p:nvPr/>
        </p:nvSpPr>
        <p:spPr>
          <a:xfrm>
            <a:off x="5190030" y="3138817"/>
            <a:ext cx="2672477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處理好的資料這裡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C6C6C3-3887-4ABD-8FF5-5973A89216D2}"/>
              </a:ext>
            </a:extLst>
          </p:cNvPr>
          <p:cNvCxnSpPr/>
          <p:nvPr/>
        </p:nvCxnSpPr>
        <p:spPr>
          <a:xfrm>
            <a:off x="4340506" y="3138817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8A46A60-98EC-493B-936A-2B5279CBF11A}"/>
              </a:ext>
            </a:extLst>
          </p:cNvPr>
          <p:cNvCxnSpPr/>
          <p:nvPr/>
        </p:nvCxnSpPr>
        <p:spPr>
          <a:xfrm>
            <a:off x="2953653" y="3782552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27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處理過程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937711-E31D-45C7-864E-55F4316D894E}"/>
              </a:ext>
            </a:extLst>
          </p:cNvPr>
          <p:cNvSpPr txBox="1"/>
          <p:nvPr/>
        </p:nvSpPr>
        <p:spPr>
          <a:xfrm>
            <a:off x="510533" y="1249006"/>
            <a:ext cx="9015432" cy="428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觀察內政部不動產時價登陸網站，取得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資料下載的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檢查資料夾位置是否存在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下載資料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資料讀取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放入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list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合併為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pd.Dataframe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資料處理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「樓層數」的中文數字轉一般數字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擷取「交易筆棟數」的車位數量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計算平均注意實質意義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除去車位數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=0)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資料匯出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7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9FAC57-E452-4772-89A5-247B839A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9" y="1062953"/>
            <a:ext cx="9199140" cy="4435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C540EF-E395-4EE8-976A-2C87F726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77" y="4121336"/>
            <a:ext cx="5655756" cy="19468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C75C7A-090E-4E68-9768-7191E312D51D}"/>
              </a:ext>
            </a:extLst>
          </p:cNvPr>
          <p:cNvSpPr txBox="1"/>
          <p:nvPr/>
        </p:nvSpPr>
        <p:spPr>
          <a:xfrm>
            <a:off x="8430942" y="849249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filter_a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9577362" y="5721105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filter_b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3646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1504922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prstClr val="white">
                    <a:lumMod val="95000"/>
                  </a:prstClr>
                </a:solidFill>
              </a:rPr>
              <a:t>基本背景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@2021.06.21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F2C852A-A391-4872-909C-9790A8D9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242" y1="22944" x2="24242" y2="22944"/>
                        <a14:foregroundMark x1="32035" y1="24242" x2="32035" y2="24242"/>
                        <a14:foregroundMark x1="28139" y1="38528" x2="28139" y2="38528"/>
                        <a14:foregroundMark x1="22944" y1="67532" x2="22944" y2="67532"/>
                        <a14:foregroundMark x1="23810" y1="75325" x2="23810" y2="75325"/>
                        <a14:foregroundMark x1="47186" y1="63636" x2="47186" y2="63636"/>
                        <a14:foregroundMark x1="77489" y1="23810" x2="77489" y2="23810"/>
                        <a14:foregroundMark x1="68398" y1="22511" x2="68398" y2="22511"/>
                        <a14:foregroundMark x1="61472" y1="23810" x2="61472" y2="23810"/>
                        <a14:foregroundMark x1="57576" y1="20346" x2="57576" y2="20346"/>
                        <a14:foregroundMark x1="49784" y1="16883" x2="49784" y2="16883"/>
                        <a14:foregroundMark x1="61905" y1="15584" x2="61905" y2="15584"/>
                        <a14:foregroundMark x1="56277" y1="12987" x2="56277" y2="12987"/>
                        <a14:foregroundMark x1="46753" y1="12987" x2="46753" y2="12987"/>
                        <a14:foregroundMark x1="38528" y1="16017" x2="38528" y2="16017"/>
                        <a14:foregroundMark x1="37662" y1="31602" x2="37662" y2="31602"/>
                        <a14:foregroundMark x1="47619" y1="19481" x2="47619" y2="19481"/>
                        <a14:foregroundMark x1="56277" y1="40260" x2="56277" y2="40260"/>
                        <a14:foregroundMark x1="45455" y1="45887" x2="45455" y2="45887"/>
                        <a14:foregroundMark x1="29004" y1="50216" x2="29004" y2="50216"/>
                        <a14:foregroundMark x1="27273" y1="55411" x2="27273" y2="55411"/>
                        <a14:foregroundMark x1="19048" y1="58874" x2="19048" y2="58874"/>
                        <a14:foregroundMark x1="16450" y1="50216" x2="16450" y2="50216"/>
                        <a14:foregroundMark x1="17316" y1="44156" x2="17316" y2="44156"/>
                        <a14:foregroundMark x1="13420" y1="38961" x2="13420" y2="38961"/>
                        <a14:foregroundMark x1="19481" y1="46753" x2="19481" y2="46753"/>
                        <a14:foregroundMark x1="47186" y1="37662" x2="47619" y2="37662"/>
                        <a14:foregroundMark x1="53680" y1="35065" x2="53680" y2="34632"/>
                        <a14:foregroundMark x1="56277" y1="31602" x2="56277" y2="31602"/>
                        <a14:foregroundMark x1="65801" y1="43290" x2="65801" y2="43290"/>
                        <a14:foregroundMark x1="78355" y1="41991" x2="78355" y2="41991"/>
                        <a14:foregroundMark x1="80952" y1="55844" x2="80952" y2="55844"/>
                        <a14:foregroundMark x1="67965" y1="67965" x2="67965" y2="67965"/>
                        <a14:foregroundMark x1="83550" y1="82684" x2="83550" y2="81818"/>
                        <a14:foregroundMark x1="86580" y1="70130" x2="86580" y2="70130"/>
                        <a14:foregroundMark x1="77922" y1="85714" x2="77922" y2="85714"/>
                        <a14:foregroundMark x1="35498" y1="59740" x2="35498" y2="59740"/>
                        <a14:foregroundMark x1="44156" y1="55844" x2="44156" y2="55844"/>
                        <a14:foregroundMark x1="37662" y1="67100" x2="37662" y2="67100"/>
                        <a14:foregroundMark x1="46753" y1="71429" x2="46753" y2="71429"/>
                        <a14:foregroundMark x1="49784" y1="68398" x2="49784" y2="68398"/>
                        <a14:foregroundMark x1="50216" y1="86147" x2="50216" y2="86147"/>
                        <a14:foregroundMark x1="57576" y1="83550" x2="57576" y2="83550"/>
                        <a14:foregroundMark x1="62338" y1="86147" x2="62338" y2="86147"/>
                        <a14:foregroundMark x1="37662" y1="86147" x2="37662" y2="86147"/>
                        <a14:foregroundMark x1="61905" y1="49784" x2="61905" y2="4978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1" y="167730"/>
            <a:ext cx="1224056" cy="12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98CA62-296D-430C-888C-9B34EE677274}"/>
              </a:ext>
            </a:extLst>
          </p:cNvPr>
          <p:cNvCxnSpPr>
            <a:cxnSpLocks/>
          </p:cNvCxnSpPr>
          <p:nvPr/>
        </p:nvCxnSpPr>
        <p:spPr>
          <a:xfrm rot="16200000">
            <a:off x="3604845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7DE8C8-BCFE-44BB-9BD1-A372F36A7DDB}"/>
              </a:ext>
            </a:extLst>
          </p:cNvPr>
          <p:cNvSpPr txBox="1"/>
          <p:nvPr/>
        </p:nvSpPr>
        <p:spPr>
          <a:xfrm>
            <a:off x="4648996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工作經驗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E01945C-F166-424B-9AC5-2E505B489550}"/>
              </a:ext>
            </a:extLst>
          </p:cNvPr>
          <p:cNvSpPr txBox="1"/>
          <p:nvPr/>
        </p:nvSpPr>
        <p:spPr>
          <a:xfrm>
            <a:off x="7793070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職涯想像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6B740C-0A4A-4631-9DEF-4833F8DC3CFF}"/>
              </a:ext>
            </a:extLst>
          </p:cNvPr>
          <p:cNvCxnSpPr>
            <a:cxnSpLocks/>
          </p:cNvCxnSpPr>
          <p:nvPr/>
        </p:nvCxnSpPr>
        <p:spPr>
          <a:xfrm rot="16200000">
            <a:off x="6748919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8A55EA-863A-4F12-B3D4-B9B9AA7D0C2F}"/>
              </a:ext>
            </a:extLst>
          </p:cNvPr>
          <p:cNvCxnSpPr>
            <a:cxnSpLocks/>
          </p:cNvCxnSpPr>
          <p:nvPr/>
        </p:nvCxnSpPr>
        <p:spPr>
          <a:xfrm rot="16200000">
            <a:off x="9892992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882B40-D955-430D-9F4D-F235FAA7565F}"/>
              </a:ext>
            </a:extLst>
          </p:cNvPr>
          <p:cNvCxnSpPr>
            <a:cxnSpLocks/>
          </p:cNvCxnSpPr>
          <p:nvPr/>
        </p:nvCxnSpPr>
        <p:spPr>
          <a:xfrm rot="16200000">
            <a:off x="460771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74EDC6-5496-4288-8D79-11B4A323F933}"/>
              </a:ext>
            </a:extLst>
          </p:cNvPr>
          <p:cNvSpPr txBox="1"/>
          <p:nvPr/>
        </p:nvSpPr>
        <p:spPr>
          <a:xfrm>
            <a:off x="3547114" y="1827979"/>
            <a:ext cx="69511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余佑駿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(Youjun)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任職 國家高速網路與計算中心 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–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資料科學家</a:t>
            </a:r>
            <a:endParaRPr lang="en-US" altLang="zh-TW" sz="2400" dirty="0">
              <a:solidFill>
                <a:prstClr val="white">
                  <a:lumMod val="95000"/>
                </a:prstClr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>
              <a:defRPr/>
            </a:pP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資料分析語言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R, SQL, Python</a:t>
            </a:r>
          </a:p>
          <a:p>
            <a:pPr>
              <a:defRPr/>
            </a:pP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資料工程工具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docker, </a:t>
            </a:r>
            <a:r>
              <a:rPr lang="en-US" altLang="zh-TW" sz="2400" dirty="0" err="1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linux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, API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6B51425-525D-4D2F-9DBF-749DC5CBE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668" r="4689" b="8709"/>
          <a:stretch>
            <a:fillRect/>
          </a:stretch>
        </p:blipFill>
        <p:spPr>
          <a:xfrm>
            <a:off x="431661" y="1470721"/>
            <a:ext cx="2587502" cy="2587502"/>
          </a:xfrm>
          <a:custGeom>
            <a:avLst/>
            <a:gdLst>
              <a:gd name="connsiteX0" fmla="*/ 2147689 w 4295378"/>
              <a:gd name="connsiteY0" fmla="*/ 0 h 4295378"/>
              <a:gd name="connsiteX1" fmla="*/ 4295378 w 4295378"/>
              <a:gd name="connsiteY1" fmla="*/ 2147689 h 4295378"/>
              <a:gd name="connsiteX2" fmla="*/ 2147689 w 4295378"/>
              <a:gd name="connsiteY2" fmla="*/ 4295378 h 4295378"/>
              <a:gd name="connsiteX3" fmla="*/ 0 w 4295378"/>
              <a:gd name="connsiteY3" fmla="*/ 2147689 h 4295378"/>
              <a:gd name="connsiteX4" fmla="*/ 2147689 w 4295378"/>
              <a:gd name="connsiteY4" fmla="*/ 0 h 42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5378" h="4295378">
                <a:moveTo>
                  <a:pt x="2147689" y="0"/>
                </a:moveTo>
                <a:cubicBezTo>
                  <a:pt x="3333825" y="0"/>
                  <a:pt x="4295378" y="961553"/>
                  <a:pt x="4295378" y="2147689"/>
                </a:cubicBezTo>
                <a:cubicBezTo>
                  <a:pt x="4295378" y="3333825"/>
                  <a:pt x="3333825" y="4295378"/>
                  <a:pt x="2147689" y="4295378"/>
                </a:cubicBezTo>
                <a:cubicBezTo>
                  <a:pt x="961553" y="4295378"/>
                  <a:pt x="0" y="3333825"/>
                  <a:pt x="0" y="2147689"/>
                </a:cubicBezTo>
                <a:cubicBezTo>
                  <a:pt x="0" y="961553"/>
                  <a:pt x="961553" y="0"/>
                  <a:pt x="2147689" y="0"/>
                </a:cubicBezTo>
                <a:close/>
              </a:path>
            </a:pathLst>
          </a:custGeom>
          <a:ln>
            <a:noFill/>
          </a:ln>
          <a:effectLst>
            <a:outerShdw blurRad="50800" dist="63500" dir="2700000" algn="tl" rotWithShape="0">
              <a:schemeClr val="tx1">
                <a:alpha val="60000"/>
              </a:schemeClr>
            </a:outerShdw>
          </a:effec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340FF92-3487-4B4E-8F90-8F9DDEF53DD1}"/>
              </a:ext>
            </a:extLst>
          </p:cNvPr>
          <p:cNvSpPr/>
          <p:nvPr/>
        </p:nvSpPr>
        <p:spPr>
          <a:xfrm>
            <a:off x="640771" y="4435765"/>
            <a:ext cx="206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[Education]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8402A8-9208-441B-9841-FD129AEAB9F6}"/>
              </a:ext>
            </a:extLst>
          </p:cNvPr>
          <p:cNvSpPr/>
          <p:nvPr/>
        </p:nvSpPr>
        <p:spPr>
          <a:xfrm>
            <a:off x="640771" y="5019146"/>
            <a:ext cx="11226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NCCU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Master of Statistics(GPA4.07), R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&amp;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SQL workshop speaker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NTHU Bachelor of Mathematics, minored in education</a:t>
            </a:r>
            <a:endParaRPr kumimoji="0" lang="zh-TW" altLang="en-US" sz="2400" b="0" i="0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 SemiLight" panose="020B0609020000020004" pitchFamily="49" charset="0"/>
              <a:ea typeface="Noto Sans CJK TC Regular" panose="020B0500000000000000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B7C8E-01E8-4D4F-9593-ED734AD9E31A}"/>
              </a:ext>
            </a:extLst>
          </p:cNvPr>
          <p:cNvSpPr/>
          <p:nvPr/>
        </p:nvSpPr>
        <p:spPr>
          <a:xfrm>
            <a:off x="3547114" y="1269846"/>
            <a:ext cx="206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[profile]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9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Quiz 02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994668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182B4A-080E-4578-91AF-E287827DA5A0}"/>
              </a:ext>
            </a:extLst>
          </p:cNvPr>
          <p:cNvSpPr txBox="1"/>
          <p:nvPr/>
        </p:nvSpPr>
        <p:spPr>
          <a:xfrm>
            <a:off x="5679330" y="390216"/>
            <a:ext cx="6230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系列，以及資料夾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flask_api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/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quiz02_report01_crawl_rent591.ipynb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quiz02_report02_ETL_json.ipynb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quiz02_report03_crawl_contact.ipynb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quiz02_report04_Flask.ipynb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B4C10-5AD5-4D29-894B-143F735E6D7C}"/>
              </a:ext>
            </a:extLst>
          </p:cNvPr>
          <p:cNvSpPr txBox="1"/>
          <p:nvPr/>
        </p:nvSpPr>
        <p:spPr>
          <a:xfrm>
            <a:off x="510533" y="2166239"/>
            <a:ext cx="43971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flask_api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quiz02*.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ipynb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result/: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1E6C9E-05D9-46C7-A2E8-6B394F9C98B0}"/>
              </a:ext>
            </a:extLst>
          </p:cNvPr>
          <p:cNvSpPr txBox="1"/>
          <p:nvPr/>
        </p:nvSpPr>
        <p:spPr>
          <a:xfrm>
            <a:off x="4611859" y="5458127"/>
            <a:ext cx="3915489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爬取的資料、清理好的資料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A85A8D-4793-4B3D-8E03-23F1FF87E29A}"/>
              </a:ext>
            </a:extLst>
          </p:cNvPr>
          <p:cNvSpPr txBox="1"/>
          <p:nvPr/>
        </p:nvSpPr>
        <p:spPr>
          <a:xfrm>
            <a:off x="4623057" y="3651340"/>
            <a:ext cx="168118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function</a:t>
            </a:r>
            <a:endParaRPr lang="zh-TW" altLang="en-US" sz="24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DA3DF4-AD86-4E9D-A070-4A52A0F2AB3B}"/>
              </a:ext>
            </a:extLst>
          </p:cNvPr>
          <p:cNvCxnSpPr/>
          <p:nvPr/>
        </p:nvCxnSpPr>
        <p:spPr>
          <a:xfrm>
            <a:off x="3760390" y="3744334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BD3B81B-7FF1-4600-90FC-D9FFD3712E30}"/>
              </a:ext>
            </a:extLst>
          </p:cNvPr>
          <p:cNvCxnSpPr/>
          <p:nvPr/>
        </p:nvCxnSpPr>
        <p:spPr>
          <a:xfrm>
            <a:off x="3762335" y="5207125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D73DB-9D8E-43C6-9785-C13AE34A5E91}"/>
              </a:ext>
            </a:extLst>
          </p:cNvPr>
          <p:cNvSpPr txBox="1"/>
          <p:nvPr/>
        </p:nvSpPr>
        <p:spPr>
          <a:xfrm>
            <a:off x="5038579" y="4427039"/>
            <a:ext cx="612379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爬蟲、資料前處理、塞入</a:t>
            </a:r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zh-TW" altLang="en-US" sz="24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DEAD585-B884-4973-B3CB-F4D1964921C8}"/>
              </a:ext>
            </a:extLst>
          </p:cNvPr>
          <p:cNvCxnSpPr/>
          <p:nvPr/>
        </p:nvCxnSpPr>
        <p:spPr>
          <a:xfrm>
            <a:off x="4189055" y="4427039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3AA50D2-0722-4014-8E54-BB6D87972CF3}"/>
              </a:ext>
            </a:extLst>
          </p:cNvPr>
          <p:cNvSpPr txBox="1"/>
          <p:nvPr/>
        </p:nvSpPr>
        <p:spPr>
          <a:xfrm>
            <a:off x="4327549" y="2632665"/>
            <a:ext cx="1976689" cy="510778"/>
          </a:xfrm>
          <a:prstGeom prst="roundRect">
            <a:avLst/>
          </a:prstGeom>
          <a:solidFill>
            <a:srgbClr val="1A853C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主程式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D1F8EAC-13F7-482A-995B-95061DBF8D94}"/>
              </a:ext>
            </a:extLst>
          </p:cNvPr>
          <p:cNvCxnSpPr>
            <a:cxnSpLocks/>
          </p:cNvCxnSpPr>
          <p:nvPr/>
        </p:nvCxnSpPr>
        <p:spPr>
          <a:xfrm flipV="1">
            <a:off x="3483266" y="3163398"/>
            <a:ext cx="567160" cy="171659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73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596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613070"/>
            <a:ext cx="9015432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利用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session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機制先取得網頁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抓取租屋內容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中間更改縣市時，重新建立連線取得新的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 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避免被擋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紀錄每篇貼文的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['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', '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']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，後續更新會用到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資料初步清理，並上傳到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atlas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，並設定使用者與防火牆，以達到安全機制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啟用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Replica Set - 3 nodes(atlas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預設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另將資料備援到自己的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container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補爬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者的連絡資訊，並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到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建立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依照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系列說明步驟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60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640771" y="5249986"/>
            <a:ext cx="2184997" cy="442674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template</a:t>
            </a:r>
            <a:endParaRPr lang="zh-TW" altLang="en-US" sz="20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50C6BE-9AB4-4414-8B07-1F18761D831B}"/>
              </a:ext>
            </a:extLst>
          </p:cNvPr>
          <p:cNvSpPr txBox="1"/>
          <p:nvPr/>
        </p:nvSpPr>
        <p:spPr>
          <a:xfrm>
            <a:off x="591998" y="1503902"/>
            <a:ext cx="4415323" cy="3449360"/>
          </a:xfrm>
          <a:prstGeom prst="roundRect">
            <a:avLst>
              <a:gd name="adj" fmla="val 3022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"shape": 1,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"kind": 4,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"renter": {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renter_role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屋主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renter_fname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余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 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renter_title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先生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},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"sex": 2, 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"contact": "0921173418",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sectionid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6003F7-575D-4C7C-8A5F-9F58FAA19C06}"/>
              </a:ext>
            </a:extLst>
          </p:cNvPr>
          <p:cNvSpPr txBox="1"/>
          <p:nvPr/>
        </p:nvSpPr>
        <p:spPr>
          <a:xfrm>
            <a:off x="5538439" y="1503902"/>
            <a:ext cx="5936166" cy="1087636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Host: 127.0.0.1 or 203.145.218.12:7406*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POST: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/rent591/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cathay_search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14667C-9803-4A89-BA2B-3BB1F175C3F5}"/>
              </a:ext>
            </a:extLst>
          </p:cNvPr>
          <p:cNvSpPr txBox="1"/>
          <p:nvPr/>
        </p:nvSpPr>
        <p:spPr>
          <a:xfrm>
            <a:off x="9660598" y="6057014"/>
            <a:ext cx="2384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目前對外防火牆未開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0B186C3-E02A-45F1-AE29-368ED3B9B5B0}"/>
              </a:ext>
            </a:extLst>
          </p:cNvPr>
          <p:cNvSpPr txBox="1"/>
          <p:nvPr/>
        </p:nvSpPr>
        <p:spPr>
          <a:xfrm>
            <a:off x="5538439" y="3099647"/>
            <a:ext cx="5936166" cy="1009948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格式如右，設計時依照面試考題要求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所以只有這些選項，另有做一個比較多參數，並提供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string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做彈性呼叫的。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9010EF-ED1A-4FAC-A933-2C5FE1D0EF92}"/>
              </a:ext>
            </a:extLst>
          </p:cNvPr>
          <p:cNvSpPr txBox="1"/>
          <p:nvPr/>
        </p:nvSpPr>
        <p:spPr>
          <a:xfrm>
            <a:off x="5538439" y="4617704"/>
            <a:ext cx="5936166" cy="372904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回傳結果為符合條件貼文的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meta data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，見下頁。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5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EC239-AB3E-449F-91D7-EC4F62C1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3" y="914879"/>
            <a:ext cx="5006241" cy="5309830"/>
          </a:xfrm>
          <a:prstGeom prst="rect">
            <a:avLst/>
          </a:prstGeom>
          <a:ln>
            <a:solidFill>
              <a:srgbClr val="262626"/>
            </a:solidFill>
          </a:ln>
          <a:effectLst/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4B6252-E921-4545-B84B-30D24A06E261}"/>
              </a:ext>
            </a:extLst>
          </p:cNvPr>
          <p:cNvSpPr txBox="1"/>
          <p:nvPr/>
        </p:nvSpPr>
        <p:spPr>
          <a:xfrm>
            <a:off x="6169306" y="1226242"/>
            <a:ext cx="4669679" cy="1445002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回傳下列資訊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query: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使用者的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篩選條件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query_num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符合條件的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文數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query_results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查詢結果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12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更新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700601"/>
            <a:ext cx="901543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爬取網頁時發現，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會依照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文時間做排序，所以先預設抓取第一頁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文更新時間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，對照上述的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，便可知道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文是否更新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若有更新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不管事新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文或是舊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文修改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，將資料依照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資料庫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不斷爬取，直到發現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一致，就跳出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利用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`/result/meta_refresh.csv`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ED0FB8-11A3-4CAC-9921-4A7F1F66C51B}"/>
              </a:ext>
            </a:extLst>
          </p:cNvPr>
          <p:cNvSpPr txBox="1"/>
          <p:nvPr/>
        </p:nvSpPr>
        <p:spPr>
          <a:xfrm>
            <a:off x="321198" y="4248277"/>
            <a:ext cx="1112616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優點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如果有更新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未刪除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，此機制一定可以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缺點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如果貼文刪除，無法得知是哪一篇刪除，或許可以比對總筆數，但仍無法知曉確切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，此部分建議為使用時，若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發現問題，就回傳失敗，並更新資料庫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71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00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資料庫設計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428775" y="1337977"/>
            <a:ext cx="6230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第一次接觸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NoSQL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，依照官方建議，將資料分成 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meta data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以及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search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coolection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One-to-many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的機制，減少單一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collection query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負擔。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4DD2A0-4BDC-4A08-9849-1A20F60FAF6E}"/>
              </a:ext>
            </a:extLst>
          </p:cNvPr>
          <p:cNvSpPr txBox="1"/>
          <p:nvPr/>
        </p:nvSpPr>
        <p:spPr>
          <a:xfrm>
            <a:off x="428774" y="3866772"/>
            <a:ext cx="773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的效能可能要考慮用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AWS CloudWatch + auto scaling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去協助增減，或是考慮去偶，增加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SQS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機制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443C1B-C00A-4619-AFEB-8A6B036F00C5}"/>
              </a:ext>
            </a:extLst>
          </p:cNvPr>
          <p:cNvSpPr txBox="1"/>
          <p:nvPr/>
        </p:nvSpPr>
        <p:spPr>
          <a:xfrm>
            <a:off x="428774" y="5122966"/>
            <a:ext cx="773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的規格文件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從缺</a:t>
            </a:r>
            <a:r>
              <a:rPr lang="en-US" altLang="zh-TW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自首</a:t>
            </a:r>
            <a:r>
              <a:rPr lang="en-US" altLang="zh-TW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05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6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summary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284083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51F95E-4CD5-4F94-AC16-E2CE3B2FA2DE}"/>
              </a:ext>
            </a:extLst>
          </p:cNvPr>
          <p:cNvSpPr txBox="1"/>
          <p:nvPr/>
        </p:nvSpPr>
        <p:spPr>
          <a:xfrm>
            <a:off x="321199" y="1621941"/>
            <a:ext cx="974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過去公司的專案皆使用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進行操作，包過資料分析、資料建模等等。</a:t>
            </a:r>
            <a:endParaRPr lang="en-US" altLang="zh-TW" sz="2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所以這次面試最大的難題就是</a:t>
            </a:r>
            <a:r>
              <a:rPr lang="en-US" altLang="zh-TW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『</a:t>
            </a:r>
            <a:r>
              <a:rPr lang="zh-TW" altLang="en-US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靈活使用 </a:t>
            </a:r>
            <a:r>
              <a:rPr lang="en-US" altLang="zh-TW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3A2A14-1A63-41BD-B8A2-29F93CCBF419}"/>
              </a:ext>
            </a:extLst>
          </p:cNvPr>
          <p:cNvSpPr txBox="1"/>
          <p:nvPr/>
        </p:nvSpPr>
        <p:spPr>
          <a:xfrm>
            <a:off x="321199" y="301350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老實說，自己的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只有跑過簡單的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pandas,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numpy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以及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matplotlib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，而且都是最基礎的範例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code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，工作上最多曾使用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進行經緯度轉換。</a:t>
            </a:r>
            <a:endParaRPr lang="en-US" altLang="zh-TW" sz="2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ED203E-1039-47FA-867E-2A215EEDB88D}"/>
              </a:ext>
            </a:extLst>
          </p:cNvPr>
          <p:cNvSpPr txBox="1"/>
          <p:nvPr/>
        </p:nvSpPr>
        <p:spPr>
          <a:xfrm>
            <a:off x="321199" y="444353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因此，針對這次會用到的基本功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包含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python, pandas,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flask)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，我稍微為自己做了學習與實作進度。</a:t>
            </a:r>
            <a:r>
              <a:rPr lang="en-US" altLang="zh-TW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不過很多 </a:t>
            </a:r>
            <a:r>
              <a:rPr lang="en-US" altLang="zh-TW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DELAY)</a:t>
            </a:r>
          </a:p>
        </p:txBody>
      </p:sp>
    </p:spTree>
    <p:extLst>
      <p:ext uri="{BB962C8B-B14F-4D97-AF65-F5344CB8AC3E}">
        <p14:creationId xmlns:p14="http://schemas.microsoft.com/office/powerpoint/2010/main" val="37632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2B2E00D-8279-4A8A-A2F6-2395AB73D637}"/>
              </a:ext>
            </a:extLst>
          </p:cNvPr>
          <p:cNvCxnSpPr>
            <a:cxnSpLocks/>
          </p:cNvCxnSpPr>
          <p:nvPr/>
        </p:nvCxnSpPr>
        <p:spPr>
          <a:xfrm>
            <a:off x="520499" y="3407376"/>
            <a:ext cx="65415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1288D6A-8DA8-4745-A7D6-3E6B2B4B8811}"/>
              </a:ext>
            </a:extLst>
          </p:cNvPr>
          <p:cNvCxnSpPr>
            <a:cxnSpLocks/>
          </p:cNvCxnSpPr>
          <p:nvPr/>
        </p:nvCxnSpPr>
        <p:spPr>
          <a:xfrm>
            <a:off x="1197598" y="3407376"/>
            <a:ext cx="123363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A5347AC-F34F-4AF7-AD62-9B4FB5766146}"/>
              </a:ext>
            </a:extLst>
          </p:cNvPr>
          <p:cNvSpPr txBox="1"/>
          <p:nvPr/>
        </p:nvSpPr>
        <p:spPr>
          <a:xfrm>
            <a:off x="380116" y="4536499"/>
            <a:ext cx="150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拿到考題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37ACB7A-BA8F-4535-A300-8BA99F995D8B}"/>
              </a:ext>
            </a:extLst>
          </p:cNvPr>
          <p:cNvSpPr txBox="1"/>
          <p:nvPr/>
        </p:nvSpPr>
        <p:spPr>
          <a:xfrm>
            <a:off x="2143941" y="1623589"/>
            <a:ext cx="185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pandas</a:t>
            </a: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資料處理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4ADC5-FBEE-4F0F-AAC0-D471FF74AF19}"/>
              </a:ext>
            </a:extLst>
          </p:cNvPr>
          <p:cNvSpPr txBox="1"/>
          <p:nvPr/>
        </p:nvSpPr>
        <p:spPr>
          <a:xfrm>
            <a:off x="2353055" y="4536499"/>
            <a:ext cx="283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建立環境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(docker)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635CB8A-2962-4685-8F64-ED08A26E4B35}"/>
              </a:ext>
            </a:extLst>
          </p:cNvPr>
          <p:cNvSpPr txBox="1"/>
          <p:nvPr/>
        </p:nvSpPr>
        <p:spPr>
          <a:xfrm>
            <a:off x="380116" y="1623589"/>
            <a:ext cx="176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複習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python</a:t>
            </a: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與環境建立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F24074-1714-41ED-84D5-9548701213C1}"/>
              </a:ext>
            </a:extLst>
          </p:cNvPr>
          <p:cNvSpPr txBox="1"/>
          <p:nvPr/>
        </p:nvSpPr>
        <p:spPr>
          <a:xfrm>
            <a:off x="6869240" y="4536499"/>
            <a:ext cx="9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實作*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C67E822-B6AE-447D-901E-8DF9B491E98F}"/>
              </a:ext>
            </a:extLst>
          </p:cNvPr>
          <p:cNvCxnSpPr>
            <a:cxnSpLocks/>
          </p:cNvCxnSpPr>
          <p:nvPr/>
        </p:nvCxnSpPr>
        <p:spPr>
          <a:xfrm>
            <a:off x="2431228" y="3407376"/>
            <a:ext cx="210230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F856005-EC10-41D0-A3B6-FA6CCD4DFC98}"/>
              </a:ext>
            </a:extLst>
          </p:cNvPr>
          <p:cNvCxnSpPr>
            <a:cxnSpLocks/>
          </p:cNvCxnSpPr>
          <p:nvPr/>
        </p:nvCxnSpPr>
        <p:spPr>
          <a:xfrm>
            <a:off x="4533537" y="3407376"/>
            <a:ext cx="146465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EC3CD07-84CB-4AD6-9886-A42057F87769}"/>
              </a:ext>
            </a:extLst>
          </p:cNvPr>
          <p:cNvCxnSpPr>
            <a:cxnSpLocks/>
          </p:cNvCxnSpPr>
          <p:nvPr/>
        </p:nvCxnSpPr>
        <p:spPr>
          <a:xfrm>
            <a:off x="5920314" y="3407376"/>
            <a:ext cx="2727102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63CABC4-DA7A-4B32-BFED-21B35F180E3E}"/>
              </a:ext>
            </a:extLst>
          </p:cNvPr>
          <p:cNvCxnSpPr>
            <a:cxnSpLocks/>
          </p:cNvCxnSpPr>
          <p:nvPr/>
        </p:nvCxnSpPr>
        <p:spPr>
          <a:xfrm>
            <a:off x="8647416" y="3407376"/>
            <a:ext cx="144272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716E67-5A61-4600-82FA-5E427AA5AE3A}"/>
              </a:ext>
            </a:extLst>
          </p:cNvPr>
          <p:cNvSpPr txBox="1"/>
          <p:nvPr/>
        </p:nvSpPr>
        <p:spPr>
          <a:xfrm>
            <a:off x="332936" y="3614959"/>
            <a:ext cx="131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2021.05.28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五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晚</a:t>
            </a:r>
            <a:endParaRPr lang="en-US" altLang="zh-TW" sz="1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23F4ED0-77FC-40DA-A836-0C8A13CC3BB8}"/>
              </a:ext>
            </a:extLst>
          </p:cNvPr>
          <p:cNvSpPr txBox="1"/>
          <p:nvPr/>
        </p:nvSpPr>
        <p:spPr>
          <a:xfrm>
            <a:off x="918191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2021.05.29-30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六日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E2AADF1-13DD-48B3-8C27-66EC0EECD0D8}"/>
              </a:ext>
            </a:extLst>
          </p:cNvPr>
          <p:cNvSpPr txBox="1"/>
          <p:nvPr/>
        </p:nvSpPr>
        <p:spPr>
          <a:xfrm>
            <a:off x="257954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2021.05.31-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2021.06.04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一 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-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四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9804CE-2E2D-46E7-8E78-B544C8CC0ADD}"/>
              </a:ext>
            </a:extLst>
          </p:cNvPr>
          <p:cNvSpPr txBox="1"/>
          <p:nvPr/>
        </p:nvSpPr>
        <p:spPr>
          <a:xfrm>
            <a:off x="645319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2021.06.06-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2021.06.09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日 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–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三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3C63572-ACA2-4C2F-B536-3A80CF73843C}"/>
              </a:ext>
            </a:extLst>
          </p:cNvPr>
          <p:cNvSpPr txBox="1"/>
          <p:nvPr/>
        </p:nvSpPr>
        <p:spPr>
          <a:xfrm>
            <a:off x="4475844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2021.06.05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六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AB229CE-7B7A-4C08-A83D-7CAD431EAADC}"/>
              </a:ext>
            </a:extLst>
          </p:cNvPr>
          <p:cNvSpPr txBox="1"/>
          <p:nvPr/>
        </p:nvSpPr>
        <p:spPr>
          <a:xfrm>
            <a:off x="4533537" y="1623589"/>
            <a:ext cx="166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48D8AAB-F755-4D96-A158-9EC7EBEDF63A}"/>
              </a:ext>
            </a:extLst>
          </p:cNvPr>
          <p:cNvCxnSpPr>
            <a:cxnSpLocks/>
          </p:cNvCxnSpPr>
          <p:nvPr/>
        </p:nvCxnSpPr>
        <p:spPr>
          <a:xfrm>
            <a:off x="10090136" y="3407376"/>
            <a:ext cx="1226754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778ECD5-D531-4A6D-9F54-A56E9DA69096}"/>
              </a:ext>
            </a:extLst>
          </p:cNvPr>
          <p:cNvSpPr txBox="1"/>
          <p:nvPr/>
        </p:nvSpPr>
        <p:spPr>
          <a:xfrm>
            <a:off x="8554720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2021.06.09-10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三四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863F656-6A74-4567-8CD3-559341D4DD08}"/>
              </a:ext>
            </a:extLst>
          </p:cNvPr>
          <p:cNvSpPr txBox="1"/>
          <p:nvPr/>
        </p:nvSpPr>
        <p:spPr>
          <a:xfrm>
            <a:off x="8824459" y="1709360"/>
            <a:ext cx="139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製作簡報*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C22CB4D-B9B4-4E72-BA02-1142E7366FCF}"/>
              </a:ext>
            </a:extLst>
          </p:cNvPr>
          <p:cNvSpPr txBox="1"/>
          <p:nvPr/>
        </p:nvSpPr>
        <p:spPr>
          <a:xfrm>
            <a:off x="10251614" y="5978168"/>
            <a:ext cx="177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表示進度拖延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8DE843-D07F-42AB-92DE-B1FB97D143EA}"/>
              </a:ext>
            </a:extLst>
          </p:cNvPr>
          <p:cNvSpPr txBox="1"/>
          <p:nvPr/>
        </p:nvSpPr>
        <p:spPr>
          <a:xfrm>
            <a:off x="2353055" y="5458639"/>
            <a:ext cx="188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學習爬蟲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!!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1504922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基本背景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@2021.06.21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F2C852A-A391-4872-909C-9790A8D9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242" y1="22944" x2="24242" y2="22944"/>
                        <a14:foregroundMark x1="32035" y1="24242" x2="32035" y2="24242"/>
                        <a14:foregroundMark x1="28139" y1="38528" x2="28139" y2="38528"/>
                        <a14:foregroundMark x1="22944" y1="67532" x2="22944" y2="67532"/>
                        <a14:foregroundMark x1="23810" y1="75325" x2="23810" y2="75325"/>
                        <a14:foregroundMark x1="47186" y1="63636" x2="47186" y2="63636"/>
                        <a14:foregroundMark x1="77489" y1="23810" x2="77489" y2="23810"/>
                        <a14:foregroundMark x1="68398" y1="22511" x2="68398" y2="22511"/>
                        <a14:foregroundMark x1="61472" y1="23810" x2="61472" y2="23810"/>
                        <a14:foregroundMark x1="57576" y1="20346" x2="57576" y2="20346"/>
                        <a14:foregroundMark x1="49784" y1="16883" x2="49784" y2="16883"/>
                        <a14:foregroundMark x1="61905" y1="15584" x2="61905" y2="15584"/>
                        <a14:foregroundMark x1="56277" y1="12987" x2="56277" y2="12987"/>
                        <a14:foregroundMark x1="46753" y1="12987" x2="46753" y2="12987"/>
                        <a14:foregroundMark x1="38528" y1="16017" x2="38528" y2="16017"/>
                        <a14:foregroundMark x1="37662" y1="31602" x2="37662" y2="31602"/>
                        <a14:foregroundMark x1="47619" y1="19481" x2="47619" y2="19481"/>
                        <a14:foregroundMark x1="56277" y1="40260" x2="56277" y2="40260"/>
                        <a14:foregroundMark x1="45455" y1="45887" x2="45455" y2="45887"/>
                        <a14:foregroundMark x1="29004" y1="50216" x2="29004" y2="50216"/>
                        <a14:foregroundMark x1="27273" y1="55411" x2="27273" y2="55411"/>
                        <a14:foregroundMark x1="19048" y1="58874" x2="19048" y2="58874"/>
                        <a14:foregroundMark x1="16450" y1="50216" x2="16450" y2="50216"/>
                        <a14:foregroundMark x1="17316" y1="44156" x2="17316" y2="44156"/>
                        <a14:foregroundMark x1="13420" y1="38961" x2="13420" y2="38961"/>
                        <a14:foregroundMark x1="19481" y1="46753" x2="19481" y2="46753"/>
                        <a14:foregroundMark x1="47186" y1="37662" x2="47619" y2="37662"/>
                        <a14:foregroundMark x1="53680" y1="35065" x2="53680" y2="34632"/>
                        <a14:foregroundMark x1="56277" y1="31602" x2="56277" y2="31602"/>
                        <a14:foregroundMark x1="65801" y1="43290" x2="65801" y2="43290"/>
                        <a14:foregroundMark x1="78355" y1="41991" x2="78355" y2="41991"/>
                        <a14:foregroundMark x1="80952" y1="55844" x2="80952" y2="55844"/>
                        <a14:foregroundMark x1="67965" y1="67965" x2="67965" y2="67965"/>
                        <a14:foregroundMark x1="83550" y1="82684" x2="83550" y2="81818"/>
                        <a14:foregroundMark x1="86580" y1="70130" x2="86580" y2="70130"/>
                        <a14:foregroundMark x1="77922" y1="85714" x2="77922" y2="85714"/>
                        <a14:foregroundMark x1="35498" y1="59740" x2="35498" y2="59740"/>
                        <a14:foregroundMark x1="44156" y1="55844" x2="44156" y2="55844"/>
                        <a14:foregroundMark x1="37662" y1="67100" x2="37662" y2="67100"/>
                        <a14:foregroundMark x1="46753" y1="71429" x2="46753" y2="71429"/>
                        <a14:foregroundMark x1="49784" y1="68398" x2="49784" y2="68398"/>
                        <a14:foregroundMark x1="50216" y1="86147" x2="50216" y2="86147"/>
                        <a14:foregroundMark x1="57576" y1="83550" x2="57576" y2="83550"/>
                        <a14:foregroundMark x1="62338" y1="86147" x2="62338" y2="86147"/>
                        <a14:foregroundMark x1="37662" y1="86147" x2="37662" y2="86147"/>
                        <a14:foregroundMark x1="61905" y1="49784" x2="61905" y2="4978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1" y="167730"/>
            <a:ext cx="1224056" cy="12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98CA62-296D-430C-888C-9B34EE677274}"/>
              </a:ext>
            </a:extLst>
          </p:cNvPr>
          <p:cNvCxnSpPr>
            <a:cxnSpLocks/>
          </p:cNvCxnSpPr>
          <p:nvPr/>
        </p:nvCxnSpPr>
        <p:spPr>
          <a:xfrm rot="16200000">
            <a:off x="3604845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7DE8C8-BCFE-44BB-9BD1-A372F36A7DDB}"/>
              </a:ext>
            </a:extLst>
          </p:cNvPr>
          <p:cNvSpPr txBox="1"/>
          <p:nvPr/>
        </p:nvSpPr>
        <p:spPr>
          <a:xfrm>
            <a:off x="4648996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/>
              <a:t>工作經驗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E01945C-F166-424B-9AC5-2E505B489550}"/>
              </a:ext>
            </a:extLst>
          </p:cNvPr>
          <p:cNvSpPr txBox="1"/>
          <p:nvPr/>
        </p:nvSpPr>
        <p:spPr>
          <a:xfrm>
            <a:off x="7793070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職涯想像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6B740C-0A4A-4631-9DEF-4833F8DC3CFF}"/>
              </a:ext>
            </a:extLst>
          </p:cNvPr>
          <p:cNvCxnSpPr>
            <a:cxnSpLocks/>
          </p:cNvCxnSpPr>
          <p:nvPr/>
        </p:nvCxnSpPr>
        <p:spPr>
          <a:xfrm rot="16200000">
            <a:off x="6748919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8A55EA-863A-4F12-B3D4-B9B9AA7D0C2F}"/>
              </a:ext>
            </a:extLst>
          </p:cNvPr>
          <p:cNvCxnSpPr>
            <a:cxnSpLocks/>
          </p:cNvCxnSpPr>
          <p:nvPr/>
        </p:nvCxnSpPr>
        <p:spPr>
          <a:xfrm rot="16200000">
            <a:off x="9892992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882B40-D955-430D-9F4D-F235FAA7565F}"/>
              </a:ext>
            </a:extLst>
          </p:cNvPr>
          <p:cNvCxnSpPr>
            <a:cxnSpLocks/>
          </p:cNvCxnSpPr>
          <p:nvPr/>
        </p:nvCxnSpPr>
        <p:spPr>
          <a:xfrm rot="16200000">
            <a:off x="460771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74EDC6-5496-4288-8D79-11B4A323F933}"/>
              </a:ext>
            </a:extLst>
          </p:cNvPr>
          <p:cNvSpPr txBox="1"/>
          <p:nvPr/>
        </p:nvSpPr>
        <p:spPr>
          <a:xfrm>
            <a:off x="520499" y="1370234"/>
            <a:ext cx="966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defRPr/>
            </a:pP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CIP, 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國泰世華銀行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-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客戶經營部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-DS</a:t>
            </a:r>
            <a:r>
              <a:rPr lang="zh-TW" altLang="en-US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科</a:t>
            </a:r>
            <a:r>
              <a:rPr lang="en-US" altLang="zh-TW" sz="2400" dirty="0">
                <a:solidFill>
                  <a:prstClr val="white">
                    <a:lumMod val="95000"/>
                  </a:prstClr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: 2018.07 ~ 2018.08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340FF92-3487-4B4E-8F90-8F9DDEF53DD1}"/>
              </a:ext>
            </a:extLst>
          </p:cNvPr>
          <p:cNvSpPr/>
          <p:nvPr/>
        </p:nvSpPr>
        <p:spPr>
          <a:xfrm>
            <a:off x="471758" y="4388638"/>
            <a:ext cx="206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[full-time]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8402A8-9208-441B-9841-FD129AEAB9F6}"/>
              </a:ext>
            </a:extLst>
          </p:cNvPr>
          <p:cNvSpPr/>
          <p:nvPr/>
        </p:nvSpPr>
        <p:spPr>
          <a:xfrm>
            <a:off x="471758" y="4820956"/>
            <a:ext cx="7473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國家高速網路與計算中心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: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2019.09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~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present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  <a:latin typeface="Cascadia Code SemiLight" panose="020B0609020000020004" pitchFamily="49" charset="0"/>
              <a:ea typeface="Noto Sans CJK TC Regular" panose="020B0500000000000000" pitchFamily="34" charset="-120"/>
              <a:cs typeface="Cascadia Code SemiLight" panose="020B06090200000200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B7C8E-01E8-4D4F-9593-ED734AD9E31A}"/>
              </a:ext>
            </a:extLst>
          </p:cNvPr>
          <p:cNvSpPr/>
          <p:nvPr/>
        </p:nvSpPr>
        <p:spPr>
          <a:xfrm>
            <a:off x="472958" y="937916"/>
            <a:ext cx="206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[intern]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FB4FC48-C198-407B-A9DC-355EF8098493}"/>
              </a:ext>
            </a:extLst>
          </p:cNvPr>
          <p:cNvSpPr txBox="1"/>
          <p:nvPr/>
        </p:nvSpPr>
        <p:spPr>
          <a:xfrm>
            <a:off x="1031771" y="1872984"/>
            <a:ext cx="1257233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Hadoop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3690F1-DBE1-4041-BD79-4B5A0C7E3405}"/>
              </a:ext>
            </a:extLst>
          </p:cNvPr>
          <p:cNvSpPr txBox="1"/>
          <p:nvPr/>
        </p:nvSpPr>
        <p:spPr>
          <a:xfrm>
            <a:off x="2437881" y="1904663"/>
            <a:ext cx="1362789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prstClr val="white">
                    <a:lumMod val="95000"/>
                  </a:prst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推薦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模型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A9B2CC-A67B-46B6-ACE6-63BFF7C5FA59}"/>
              </a:ext>
            </a:extLst>
          </p:cNvPr>
          <p:cNvSpPr txBox="1"/>
          <p:nvPr/>
        </p:nvSpPr>
        <p:spPr>
          <a:xfrm>
            <a:off x="472959" y="2646915"/>
            <a:ext cx="856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defRPr/>
            </a:pPr>
            <a:r>
              <a:rPr kumimoji="0" lang="en-US" altLang="zh-TW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(</a:t>
            </a:r>
            <a:r>
              <a:rPr kumimoji="0" lang="zh-TW" altLang="en-US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遠端</a:t>
            </a:r>
            <a:r>
              <a:rPr kumimoji="0" lang="en-US" altLang="zh-TW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)</a:t>
            </a:r>
            <a:r>
              <a:rPr kumimoji="0" lang="zh-TW" altLang="en-US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國家高速網路與計算中心</a:t>
            </a:r>
            <a:r>
              <a:rPr kumimoji="0" lang="en-US" altLang="zh-TW" sz="24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 SemiLight" panose="020B0609020000020004" pitchFamily="49" charset="0"/>
                <a:ea typeface="Noto Sans CJK TC Regular" panose="020B0500000000000000" pitchFamily="34" charset="-120"/>
                <a:cs typeface="Cascadia Code SemiLight" panose="020B0609020000020004" pitchFamily="49" charset="0"/>
              </a:rPr>
              <a:t>: 2018.08 ~ 2019.08</a:t>
            </a:r>
            <a:endParaRPr lang="en-US" altLang="zh-TW" sz="2400" dirty="0">
              <a:solidFill>
                <a:prstClr val="white">
                  <a:lumMod val="95000"/>
                </a:prstClr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AEFF513-68B4-4D5E-891B-5155ED6B1352}"/>
              </a:ext>
            </a:extLst>
          </p:cNvPr>
          <p:cNvSpPr txBox="1"/>
          <p:nvPr/>
        </p:nvSpPr>
        <p:spPr>
          <a:xfrm>
            <a:off x="1027897" y="3184719"/>
            <a:ext cx="3195000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FFT, anomaly detect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BA66D83-BA16-4A8D-AEE9-299E479657F4}"/>
              </a:ext>
            </a:extLst>
          </p:cNvPr>
          <p:cNvSpPr txBox="1"/>
          <p:nvPr/>
        </p:nvSpPr>
        <p:spPr>
          <a:xfrm>
            <a:off x="4538111" y="3184719"/>
            <a:ext cx="3510937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ML workshop assistant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44A4063-33D6-42B3-A760-6D540D0FEF32}"/>
              </a:ext>
            </a:extLst>
          </p:cNvPr>
          <p:cNvSpPr txBox="1"/>
          <p:nvPr/>
        </p:nvSpPr>
        <p:spPr>
          <a:xfrm>
            <a:off x="1027897" y="5319057"/>
            <a:ext cx="2288649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Data Analysis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DBC3BD-CB4C-46B0-8B88-B0C25CC49BB6}"/>
              </a:ext>
            </a:extLst>
          </p:cNvPr>
          <p:cNvSpPr txBox="1"/>
          <p:nvPr/>
        </p:nvSpPr>
        <p:spPr>
          <a:xfrm>
            <a:off x="3575514" y="5319057"/>
            <a:ext cx="2288649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Data Engineer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0EF5DE1-3A44-4EC4-B382-E717D459B228}"/>
              </a:ext>
            </a:extLst>
          </p:cNvPr>
          <p:cNvSpPr txBox="1"/>
          <p:nvPr/>
        </p:nvSpPr>
        <p:spPr>
          <a:xfrm>
            <a:off x="6135611" y="5319057"/>
            <a:ext cx="2002515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ML modeling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75B571-48A9-4CBB-81AC-616D630765FE}"/>
              </a:ext>
            </a:extLst>
          </p:cNvPr>
          <p:cNvSpPr txBox="1"/>
          <p:nvPr/>
        </p:nvSpPr>
        <p:spPr>
          <a:xfrm>
            <a:off x="8409574" y="5319057"/>
            <a:ext cx="796815" cy="562630"/>
          </a:xfrm>
          <a:prstGeom prst="roundRect">
            <a:avLst>
              <a:gd name="adj" fmla="val 50000"/>
            </a:avLst>
          </a:prstGeom>
          <a:solidFill>
            <a:srgbClr val="2F9740"/>
          </a:solidFill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ETL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遇到的問題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4F1C3F-0D03-44F0-8A15-9602D4628695}"/>
              </a:ext>
            </a:extLst>
          </p:cNvPr>
          <p:cNvSpPr txBox="1"/>
          <p:nvPr/>
        </p:nvSpPr>
        <p:spPr>
          <a:xfrm>
            <a:off x="380115" y="1163976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AC8C1A-00CB-435A-905B-88AE522D1F43}"/>
              </a:ext>
            </a:extLst>
          </p:cNvPr>
          <p:cNvSpPr txBox="1"/>
          <p:nvPr/>
        </p:nvSpPr>
        <p:spPr>
          <a:xfrm>
            <a:off x="520498" y="1830179"/>
            <a:ext cx="11431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很多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與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操作的思維不同，所以比預期花了更多的時間。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想將整個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script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都全部自動化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包含一開始的下載動作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E28DBD-4F30-46AD-BF61-71035660E28D}"/>
              </a:ext>
            </a:extLst>
          </p:cNvPr>
          <p:cNvSpPr txBox="1"/>
          <p:nvPr/>
        </p:nvSpPr>
        <p:spPr>
          <a:xfrm>
            <a:off x="380115" y="297255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0E6C9E-F4F9-400E-A00A-234592A76AE8}"/>
              </a:ext>
            </a:extLst>
          </p:cNvPr>
          <p:cNvSpPr txBox="1"/>
          <p:nvPr/>
        </p:nvSpPr>
        <p:spPr>
          <a:xfrm>
            <a:off x="520498" y="3574043"/>
            <a:ext cx="2674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不會爬蟲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93236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C74CC-A1DA-451C-8DDA-2E7F6AE91D1C}"/>
              </a:ext>
            </a:extLst>
          </p:cNvPr>
          <p:cNvSpPr txBox="1"/>
          <p:nvPr/>
        </p:nvSpPr>
        <p:spPr>
          <a:xfrm>
            <a:off x="380115" y="106888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2953020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 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1/2]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3554510"/>
            <a:ext cx="850516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爬蟲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閱讀書籍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(《Python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網路爬蟲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–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王者歸來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完整看完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參考書籍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(《Python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網路爬蟲實戰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清華大學出版社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》)</a:t>
            </a:r>
          </a:p>
          <a:p>
            <a:pPr lvl="1">
              <a:spcAft>
                <a:spcPts val="600"/>
              </a:spcAft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大量閱讀文章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Youtube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影片教學、官方文件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實作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(local, atlas, docker)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F690AA-7B10-4E23-80EF-CBD74ADEC187}"/>
              </a:ext>
            </a:extLst>
          </p:cNvPr>
          <p:cNvSpPr txBox="1"/>
          <p:nvPr/>
        </p:nvSpPr>
        <p:spPr>
          <a:xfrm>
            <a:off x="520498" y="1621926"/>
            <a:ext cx="114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很快速地看完線上的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pandas –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groupby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操作的線上課程，順便作為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的複習。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課程名稱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Basics and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GroupBy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Intro to Python Data Science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大量閱讀文章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8B6598-E970-45DE-ACB0-8CBEEC88D632}"/>
              </a:ext>
            </a:extLst>
          </p:cNvPr>
          <p:cNvSpPr txBox="1"/>
          <p:nvPr/>
        </p:nvSpPr>
        <p:spPr>
          <a:xfrm>
            <a:off x="8569960" y="5978168"/>
            <a:ext cx="3459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針對爬蟲遇到的問題，後續補充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97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77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續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1122238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 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681246"/>
            <a:ext cx="85051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資料結構與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collection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設計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續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官方文件、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blog </a:t>
            </a:r>
          </a:p>
          <a:p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  <a:p>
            <a:pPr lvl="1"/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Youtube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影片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84038EC-3C74-4E32-B2D6-578C0D64870A}"/>
              </a:ext>
            </a:extLst>
          </p:cNvPr>
          <p:cNvCxnSpPr>
            <a:cxnSpLocks/>
          </p:cNvCxnSpPr>
          <p:nvPr/>
        </p:nvCxnSpPr>
        <p:spPr>
          <a:xfrm>
            <a:off x="218914" y="3551793"/>
            <a:ext cx="1130947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6AF77-B81E-4AD6-A659-D05D4D57BCC7}"/>
              </a:ext>
            </a:extLst>
          </p:cNvPr>
          <p:cNvSpPr txBox="1"/>
          <p:nvPr/>
        </p:nvSpPr>
        <p:spPr>
          <a:xfrm>
            <a:off x="380115" y="3823698"/>
            <a:ext cx="28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爬蟲問題與解決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1118D8-CF4A-407A-BBAD-AF743558BEA5}"/>
              </a:ext>
            </a:extLst>
          </p:cNvPr>
          <p:cNvSpPr txBox="1"/>
          <p:nvPr/>
        </p:nvSpPr>
        <p:spPr>
          <a:xfrm>
            <a:off x="520497" y="4427677"/>
            <a:ext cx="1040600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網路教學不可行，因為網站改版，有基本防爬，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需要 </a:t>
            </a:r>
            <a:r>
              <a:rPr lang="en-US" altLang="zh-TW" sz="2000" dirty="0">
                <a:latin typeface="Cascadia Code" panose="020B0609020000020004" pitchFamily="49" charset="0"/>
              </a:rPr>
              <a:t>token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第一版使用 </a:t>
            </a:r>
            <a:r>
              <a:rPr lang="en-US" altLang="zh-TW" sz="2000" dirty="0">
                <a:latin typeface="Cascadia Code" panose="020B0609020000020004" pitchFamily="49" charset="0"/>
              </a:rPr>
              <a:t>selenium</a:t>
            </a:r>
            <a:r>
              <a:rPr lang="zh-TW" altLang="en-US" sz="2000" dirty="0">
                <a:latin typeface="Cascadia Code" panose="020B0609020000020004" pitchFamily="49" charset="0"/>
              </a:rPr>
              <a:t>，爬取實在是太緩慢了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3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改用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session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機制，取得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token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後，便可用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API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取得大量資料，問題解決。</a:t>
            </a:r>
            <a:endParaRPr lang="en-US" altLang="zh-TW" sz="2000" b="1" dirty="0">
              <a:solidFill>
                <a:srgbClr val="70CE4C"/>
              </a:solidFill>
              <a:latin typeface="Cascadia Code" panose="020B0609020000020004" pitchFamily="49" charset="0"/>
            </a:endParaRP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發現 </a:t>
            </a:r>
            <a:r>
              <a:rPr lang="en-US" altLang="zh-TW" sz="2000" dirty="0">
                <a:latin typeface="Cascadia Code" panose="020B0609020000020004" pitchFamily="49" charset="0"/>
              </a:rPr>
              <a:t>591 </a:t>
            </a:r>
            <a:r>
              <a:rPr lang="zh-TW" altLang="en-US" sz="2000" dirty="0">
                <a:latin typeface="Cascadia Code" panose="020B0609020000020004" pitchFamily="49" charset="0"/>
              </a:rPr>
              <a:t>的 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內容沒有聯絡電話，只好再重新爬取網頁。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82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可以做得更好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147243"/>
            <a:ext cx="105564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不熟悉 </a:t>
            </a:r>
            <a:r>
              <a:rPr lang="en-US" altLang="zh-TW" sz="2000" dirty="0">
                <a:latin typeface="Cascadia Code" panose="020B0609020000020004" pitchFamily="49" charset="0"/>
              </a:rPr>
              <a:t>python</a:t>
            </a:r>
            <a:r>
              <a:rPr lang="zh-TW" altLang="en-US" sz="2000" dirty="0">
                <a:latin typeface="Cascadia Code" panose="020B0609020000020004" pitchFamily="49" charset="0"/>
              </a:rPr>
              <a:t>，後來才發現 </a:t>
            </a:r>
            <a:r>
              <a:rPr lang="en-US" altLang="zh-TW" sz="2000" dirty="0">
                <a:latin typeface="Cascadia Code" panose="020B0609020000020004" pitchFamily="49" charset="0"/>
              </a:rPr>
              <a:t>Django </a:t>
            </a:r>
            <a:r>
              <a:rPr lang="zh-TW" altLang="en-US" sz="2000" dirty="0">
                <a:latin typeface="Cascadia Code" panose="020B0609020000020004" pitchFamily="49" charset="0"/>
              </a:rPr>
              <a:t>可以像 </a:t>
            </a:r>
            <a:r>
              <a:rPr lang="en-US" altLang="zh-TW" sz="2000" dirty="0">
                <a:latin typeface="Cascadia Code" panose="020B0609020000020004" pitchFamily="49" charset="0"/>
              </a:rPr>
              <a:t>R:plumber</a:t>
            </a:r>
            <a:r>
              <a:rPr lang="zh-TW" altLang="en-US" sz="2000" dirty="0">
                <a:latin typeface="Cascadia Code" panose="020B0609020000020004" pitchFamily="49" charset="0"/>
              </a:rPr>
              <a:t>自動生成 </a:t>
            </a:r>
            <a:r>
              <a:rPr lang="en-US" altLang="zh-TW" sz="2000" dirty="0" err="1">
                <a:latin typeface="Cascadia Code" panose="020B0609020000020004" pitchFamily="49" charset="0"/>
              </a:rPr>
              <a:t>openapi.json</a:t>
            </a:r>
            <a:r>
              <a:rPr lang="zh-TW" altLang="en-US" sz="2000" dirty="0">
                <a:latin typeface="Cascadia Code" panose="020B0609020000020004" pitchFamily="49" charset="0"/>
              </a:rPr>
              <a:t> 規格文件</a:t>
            </a:r>
            <a:r>
              <a:rPr lang="en-US" altLang="zh-TW" sz="2000" dirty="0">
                <a:latin typeface="Cascadia Code" panose="020B0609020000020004" pitchFamily="49" charset="0"/>
              </a:rPr>
              <a:t> </a:t>
            </a:r>
            <a:r>
              <a:rPr lang="zh-TW" altLang="en-US" sz="2000" dirty="0">
                <a:latin typeface="Cascadia Code" panose="020B0609020000020004" pitchFamily="49" charset="0"/>
              </a:rPr>
              <a:t>然後接 </a:t>
            </a:r>
            <a:r>
              <a:rPr lang="en-US" altLang="zh-TW" sz="2000" dirty="0">
                <a:latin typeface="Cascadia Code" panose="020B0609020000020004" pitchFamily="49" charset="0"/>
              </a:rPr>
              <a:t>swagger </a:t>
            </a:r>
            <a:r>
              <a:rPr lang="zh-TW" altLang="en-US" sz="2000" dirty="0">
                <a:latin typeface="Cascadia Code" panose="020B0609020000020004" pitchFamily="49" charset="0"/>
              </a:rPr>
              <a:t>觀看，有機會可以把這塊完成。</a:t>
            </a:r>
            <a:r>
              <a:rPr lang="en-US" altLang="zh-TW" sz="2000" dirty="0">
                <a:latin typeface="Cascadia Code" panose="020B0609020000020004" pitchFamily="49" charset="0"/>
              </a:rPr>
              <a:t>(flask</a:t>
            </a:r>
            <a:r>
              <a:rPr lang="zh-TW" altLang="en-US" sz="2000" dirty="0">
                <a:latin typeface="Cascadia Code" panose="020B0609020000020004" pitchFamily="49" charset="0"/>
              </a:rPr>
              <a:t>也有，但好像推薦用 </a:t>
            </a:r>
            <a:r>
              <a:rPr lang="en-US" altLang="zh-TW" sz="2000" dirty="0">
                <a:latin typeface="Cascadia Code" panose="020B0609020000020004" pitchFamily="49" charset="0"/>
              </a:rPr>
              <a:t>Django ?)</a:t>
            </a: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有設計自己的 </a:t>
            </a:r>
            <a:r>
              <a:rPr lang="en-US" altLang="zh-TW" sz="2000" dirty="0">
                <a:latin typeface="Cascadia Code" panose="020B0609020000020004" pitchFamily="49" charset="0"/>
              </a:rPr>
              <a:t>query </a:t>
            </a:r>
            <a:r>
              <a:rPr lang="zh-TW" altLang="en-US" sz="2000" dirty="0">
                <a:latin typeface="Cascadia Code" panose="020B0609020000020004" pitchFamily="49" charset="0"/>
              </a:rPr>
              <a:t>邏輯，但時間上來不及完成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zh-TW" altLang="en-US" sz="2000" dirty="0">
                <a:latin typeface="Cascadia Code" panose="020B0609020000020004" pitchFamily="49" charset="0"/>
              </a:rPr>
              <a:t>假日也許會做完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  <a:r>
              <a:rPr lang="zh-TW" altLang="en-US" sz="2000" dirty="0">
                <a:latin typeface="Cascadia Code" panose="020B0609020000020004" pitchFamily="49" charset="0"/>
              </a:rPr>
              <a:t>，並介接 </a:t>
            </a:r>
            <a:r>
              <a:rPr lang="en-US" altLang="zh-TW" sz="2000" dirty="0">
                <a:latin typeface="Cascadia Code" panose="020B0609020000020004" pitchFamily="49" charset="0"/>
              </a:rPr>
              <a:t>Line Chatbot </a:t>
            </a:r>
            <a:r>
              <a:rPr lang="zh-TW" altLang="en-US" sz="2000" dirty="0">
                <a:latin typeface="Cascadia Code" panose="020B0609020000020004" pitchFamily="49" charset="0"/>
              </a:rPr>
              <a:t>做測試。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zh-TW" altLang="en-US" sz="2000" dirty="0">
                <a:latin typeface="Cascadia Code" panose="020B0609020000020004" pitchFamily="49" charset="0"/>
              </a:rPr>
              <a:t>順便找台北房子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爬蟲的程式碼可以有更好、有更彈性的寫法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 err="1">
                <a:latin typeface="Cascadia Code" panose="020B0609020000020004" pitchFamily="49" charset="0"/>
              </a:rPr>
              <a:t>tryCatch</a:t>
            </a:r>
            <a:r>
              <a:rPr lang="en-US" altLang="zh-TW" sz="2000" dirty="0">
                <a:latin typeface="Cascadia Code" panose="020B0609020000020004" pitchFamily="49" charset="0"/>
              </a:rPr>
              <a:t> </a:t>
            </a:r>
            <a:r>
              <a:rPr lang="zh-TW" altLang="en-US" sz="2000" dirty="0">
                <a:latin typeface="Cascadia Code" panose="020B0609020000020004" pitchFamily="49" charset="0"/>
              </a:rPr>
              <a:t>的機制不夠完善，認真測試一定會出問題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沒有考慮負載問題。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更新機制尚未啟動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尚未搬移到 </a:t>
            </a:r>
            <a:r>
              <a:rPr lang="en-US" altLang="zh-TW" sz="2000" dirty="0">
                <a:latin typeface="Cascadia Code" panose="020B0609020000020004" pitchFamily="49" charset="0"/>
              </a:rPr>
              <a:t>VM</a:t>
            </a:r>
            <a:r>
              <a:rPr lang="zh-TW" altLang="en-US" sz="2000" dirty="0">
                <a:latin typeface="Cascadia Code" panose="020B0609020000020004" pitchFamily="49" charset="0"/>
              </a:rPr>
              <a:t> 上，讓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</a:t>
            </a:r>
            <a:r>
              <a:rPr lang="en-US" altLang="zh-TW" sz="2000" dirty="0">
                <a:latin typeface="Cascadia Code" panose="020B0609020000020004" pitchFamily="49" charset="0"/>
              </a:rPr>
              <a:t>endpoint</a:t>
            </a:r>
            <a:r>
              <a:rPr lang="zh-TW" altLang="en-US" sz="2000" dirty="0">
                <a:latin typeface="Cascadia Code" panose="020B0609020000020004" pitchFamily="49" charset="0"/>
              </a:rPr>
              <a:t>公開。*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E00F5C-F2FA-45C5-872B-89BB93FE698E}"/>
              </a:ext>
            </a:extLst>
          </p:cNvPr>
          <p:cNvSpPr txBox="1"/>
          <p:nvPr/>
        </p:nvSpPr>
        <p:spPr>
          <a:xfrm>
            <a:off x="5347504" y="5713450"/>
            <a:ext cx="668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這個遷移部署動作有經驗，但老實說自己到最後一刻才完成作業要求，所以還來不及轉移。連測試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都只能用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Postman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截圖展示。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4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未來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914879"/>
            <a:ext cx="378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[Python </a:t>
            </a:r>
            <a:r>
              <a:rPr lang="zh-TW" altLang="en-US" sz="2400" b="1" dirty="0">
                <a:latin typeface="Cascadia Code" panose="020B0609020000020004" pitchFamily="49" charset="0"/>
              </a:rPr>
              <a:t>能力需再精進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376544"/>
            <a:ext cx="105564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可以體悟到，其實想做的事情每個程式語言都可以完成，但是主流的 </a:t>
            </a:r>
            <a:r>
              <a:rPr lang="en-US" altLang="zh-TW" sz="2000" dirty="0">
                <a:latin typeface="Cascadia Code" panose="020B0609020000020004" pitchFamily="49" charset="0"/>
              </a:rPr>
              <a:t>python </a:t>
            </a:r>
            <a:r>
              <a:rPr lang="zh-TW" altLang="en-US" sz="2000" dirty="0">
                <a:latin typeface="Cascadia Code" panose="020B0609020000020004" pitchFamily="49" charset="0"/>
              </a:rPr>
              <a:t>是資料工程師的必要技能。如果有時間會再精進下列技術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 lvl="1">
              <a:spcAft>
                <a:spcPts val="3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不同方法的爬蟲技術、網路架構</a:t>
            </a:r>
            <a:endParaRPr lang="en-US" altLang="zh-TW" sz="2000" b="1" dirty="0">
              <a:solidFill>
                <a:srgbClr val="70CE4C"/>
              </a:solidFill>
              <a:latin typeface="Cascadia Code" panose="020B06090200000200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的撰寫</a:t>
            </a:r>
            <a:r>
              <a:rPr lang="en-US" altLang="zh-TW" sz="2000" dirty="0">
                <a:latin typeface="Cascadia Code" panose="020B0609020000020004" pitchFamily="49" charset="0"/>
              </a:rPr>
              <a:t>(Flask, Django)</a:t>
            </a:r>
            <a:r>
              <a:rPr lang="zh-TW" altLang="en-US" sz="2000" dirty="0">
                <a:latin typeface="Cascadia Code" panose="020B0609020000020004" pitchFamily="49" charset="0"/>
              </a:rPr>
              <a:t>的模組化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57F7C7-7A09-4C62-9B57-5A9812476720}"/>
              </a:ext>
            </a:extLst>
          </p:cNvPr>
          <p:cNvSpPr txBox="1"/>
          <p:nvPr/>
        </p:nvSpPr>
        <p:spPr>
          <a:xfrm>
            <a:off x="380116" y="2990808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</a:t>
            </a:r>
            <a:r>
              <a:rPr lang="zh-TW" altLang="en-US" sz="2400" b="1" dirty="0">
                <a:latin typeface="Cascadia Code" panose="020B0609020000020004" pitchFamily="49" charset="0"/>
              </a:rPr>
              <a:t>資料工程方面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58D142-ACFE-4572-ACCF-3B96F741E49A}"/>
              </a:ext>
            </a:extLst>
          </p:cNvPr>
          <p:cNvSpPr txBox="1"/>
          <p:nvPr/>
        </p:nvSpPr>
        <p:spPr>
          <a:xfrm>
            <a:off x="380116" y="4459650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</a:t>
            </a:r>
            <a:r>
              <a:rPr lang="zh-TW" altLang="en-US" sz="2400" b="1" dirty="0">
                <a:latin typeface="Cascadia Code" panose="020B0609020000020004" pitchFamily="49" charset="0"/>
              </a:rPr>
              <a:t>結果互動呈現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6B773E-3B1E-4850-872F-BA65C7869138}"/>
              </a:ext>
            </a:extLst>
          </p:cNvPr>
          <p:cNvSpPr txBox="1"/>
          <p:nvPr/>
        </p:nvSpPr>
        <p:spPr>
          <a:xfrm>
            <a:off x="520498" y="3453634"/>
            <a:ext cx="1055647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API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負載能力、高可用性的架構考量，以及如何測試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?</a:t>
            </a:r>
          </a:p>
          <a:p>
            <a:pPr>
              <a:spcAft>
                <a:spcPts val="300"/>
              </a:spcAft>
            </a:pPr>
            <a:r>
              <a:rPr lang="en-US" altLang="zh-TW" sz="2000" dirty="0">
                <a:latin typeface="Cascadia Code" panose="020B0609020000020004" pitchFamily="49" charset="0"/>
              </a:rPr>
              <a:t>Docker</a:t>
            </a:r>
            <a:r>
              <a:rPr lang="zh-TW" altLang="en-US" sz="2000" dirty="0">
                <a:latin typeface="Cascadia Code" panose="020B0609020000020004" pitchFamily="49" charset="0"/>
              </a:rPr>
              <a:t> </a:t>
            </a:r>
            <a:r>
              <a:rPr lang="en-US" altLang="zh-TW" sz="2000" dirty="0">
                <a:latin typeface="Cascadia Code" panose="020B0609020000020004" pitchFamily="49" charset="0"/>
              </a:rPr>
              <a:t>network </a:t>
            </a:r>
            <a:r>
              <a:rPr lang="zh-TW" altLang="en-US" sz="2000" dirty="0">
                <a:latin typeface="Cascadia Code" panose="020B0609020000020004" pitchFamily="49" charset="0"/>
              </a:rPr>
              <a:t>原理實作，增加資料庫安全性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62449E-7991-47C9-884C-FA8B42202EFD}"/>
              </a:ext>
            </a:extLst>
          </p:cNvPr>
          <p:cNvSpPr txBox="1"/>
          <p:nvPr/>
        </p:nvSpPr>
        <p:spPr>
          <a:xfrm>
            <a:off x="520498" y="4922960"/>
            <a:ext cx="1055647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</a:rPr>
              <a:t>LINE chatbot</a:t>
            </a:r>
            <a:r>
              <a:rPr lang="en-US" altLang="zh-TW" sz="2000" dirty="0">
                <a:latin typeface="Cascadia Code" panose="020B0609020000020004" pitchFamily="49" charset="0"/>
              </a:rPr>
              <a:t> (</a:t>
            </a:r>
            <a:r>
              <a:rPr lang="zh-TW" altLang="en-US" sz="2000" dirty="0">
                <a:latin typeface="Cascadia Code" panose="020B0609020000020004" pitchFamily="49" charset="0"/>
              </a:rPr>
              <a:t>有稍微花</a:t>
            </a:r>
            <a:r>
              <a:rPr lang="en-US" altLang="zh-TW" sz="2000" dirty="0">
                <a:latin typeface="Cascadia Code" panose="020B0609020000020004" pitchFamily="49" charset="0"/>
              </a:rPr>
              <a:t>1/3</a:t>
            </a:r>
            <a:r>
              <a:rPr lang="zh-TW" altLang="en-US" sz="2000" dirty="0">
                <a:latin typeface="Cascadia Code" panose="020B0609020000020004" pitchFamily="49" charset="0"/>
              </a:rPr>
              <a:t>天研究，但是時間不太夠，後續有機會會完成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網頁介面，考慮 </a:t>
            </a:r>
            <a:r>
              <a:rPr lang="en-US" altLang="zh-TW" sz="2000" dirty="0">
                <a:latin typeface="Cascadia Code" panose="020B0609020000020004" pitchFamily="49" charset="0"/>
              </a:rPr>
              <a:t>RWD</a:t>
            </a:r>
            <a:r>
              <a:rPr lang="zh-TW" altLang="en-US" sz="2000" dirty="0">
                <a:latin typeface="Cascadia Code" panose="020B0609020000020004" pitchFamily="49" charset="0"/>
              </a:rPr>
              <a:t> 響應式模組，可快速建立</a:t>
            </a:r>
            <a:r>
              <a:rPr lang="en-US" altLang="zh-TW" sz="2000" dirty="0">
                <a:latin typeface="Cascadia Code" panose="020B0609020000020004" pitchFamily="49" charset="0"/>
              </a:rPr>
              <a:t>(Django? </a:t>
            </a:r>
            <a:r>
              <a:rPr lang="en-US" altLang="zh-TW" sz="2000" dirty="0" err="1">
                <a:latin typeface="Cascadia Code" panose="020B0609020000020004" pitchFamily="49" charset="0"/>
              </a:rPr>
              <a:t>Softr</a:t>
            </a:r>
            <a:r>
              <a:rPr lang="en-US" altLang="zh-TW" sz="2000" dirty="0">
                <a:latin typeface="Cascadia Code" panose="020B0609020000020004" pitchFamily="49" charset="0"/>
              </a:rPr>
              <a:t> 2.0?)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商業價值與分析</a:t>
            </a:r>
            <a:r>
              <a:rPr lang="en-US" altLang="zh-TW" sz="2000" dirty="0">
                <a:latin typeface="Cascadia Code" panose="020B0609020000020004" pitchFamily="49" charset="0"/>
              </a:rPr>
              <a:t>:</a:t>
            </a:r>
            <a:r>
              <a:rPr lang="zh-TW" altLang="en-US" sz="2000" dirty="0">
                <a:latin typeface="Cascadia Code" panose="020B0609020000020004" pitchFamily="49" charset="0"/>
              </a:rPr>
              <a:t> 資料有了，可以再結合時價登錄，做進一步的研究</a:t>
            </a:r>
            <a:r>
              <a:rPr lang="en-US" altLang="zh-TW" sz="2000" dirty="0">
                <a:latin typeface="Cascadia Code" panose="020B0609020000020004" pitchFamily="49" charset="0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1769077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808654" y="2377953"/>
            <a:ext cx="487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 question?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25760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1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1504922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  <a:defRPr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基本背景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@2021.06.21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F2C852A-A391-4872-909C-9790A8D9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242" y1="22944" x2="24242" y2="22944"/>
                        <a14:foregroundMark x1="32035" y1="24242" x2="32035" y2="24242"/>
                        <a14:foregroundMark x1="28139" y1="38528" x2="28139" y2="38528"/>
                        <a14:foregroundMark x1="22944" y1="67532" x2="22944" y2="67532"/>
                        <a14:foregroundMark x1="23810" y1="75325" x2="23810" y2="75325"/>
                        <a14:foregroundMark x1="47186" y1="63636" x2="47186" y2="63636"/>
                        <a14:foregroundMark x1="77489" y1="23810" x2="77489" y2="23810"/>
                        <a14:foregroundMark x1="68398" y1="22511" x2="68398" y2="22511"/>
                        <a14:foregroundMark x1="61472" y1="23810" x2="61472" y2="23810"/>
                        <a14:foregroundMark x1="57576" y1="20346" x2="57576" y2="20346"/>
                        <a14:foregroundMark x1="49784" y1="16883" x2="49784" y2="16883"/>
                        <a14:foregroundMark x1="61905" y1="15584" x2="61905" y2="15584"/>
                        <a14:foregroundMark x1="56277" y1="12987" x2="56277" y2="12987"/>
                        <a14:foregroundMark x1="46753" y1="12987" x2="46753" y2="12987"/>
                        <a14:foregroundMark x1="38528" y1="16017" x2="38528" y2="16017"/>
                        <a14:foregroundMark x1="37662" y1="31602" x2="37662" y2="31602"/>
                        <a14:foregroundMark x1="47619" y1="19481" x2="47619" y2="19481"/>
                        <a14:foregroundMark x1="56277" y1="40260" x2="56277" y2="40260"/>
                        <a14:foregroundMark x1="45455" y1="45887" x2="45455" y2="45887"/>
                        <a14:foregroundMark x1="29004" y1="50216" x2="29004" y2="50216"/>
                        <a14:foregroundMark x1="27273" y1="55411" x2="27273" y2="55411"/>
                        <a14:foregroundMark x1="19048" y1="58874" x2="19048" y2="58874"/>
                        <a14:foregroundMark x1="16450" y1="50216" x2="16450" y2="50216"/>
                        <a14:foregroundMark x1="17316" y1="44156" x2="17316" y2="44156"/>
                        <a14:foregroundMark x1="13420" y1="38961" x2="13420" y2="38961"/>
                        <a14:foregroundMark x1="19481" y1="46753" x2="19481" y2="46753"/>
                        <a14:foregroundMark x1="47186" y1="37662" x2="47619" y2="37662"/>
                        <a14:foregroundMark x1="53680" y1="35065" x2="53680" y2="34632"/>
                        <a14:foregroundMark x1="56277" y1="31602" x2="56277" y2="31602"/>
                        <a14:foregroundMark x1="65801" y1="43290" x2="65801" y2="43290"/>
                        <a14:foregroundMark x1="78355" y1="41991" x2="78355" y2="41991"/>
                        <a14:foregroundMark x1="80952" y1="55844" x2="80952" y2="55844"/>
                        <a14:foregroundMark x1="67965" y1="67965" x2="67965" y2="67965"/>
                        <a14:foregroundMark x1="83550" y1="82684" x2="83550" y2="81818"/>
                        <a14:foregroundMark x1="86580" y1="70130" x2="86580" y2="70130"/>
                        <a14:foregroundMark x1="77922" y1="85714" x2="77922" y2="85714"/>
                        <a14:foregroundMark x1="35498" y1="59740" x2="35498" y2="59740"/>
                        <a14:foregroundMark x1="44156" y1="55844" x2="44156" y2="55844"/>
                        <a14:foregroundMark x1="37662" y1="67100" x2="37662" y2="67100"/>
                        <a14:foregroundMark x1="46753" y1="71429" x2="46753" y2="71429"/>
                        <a14:foregroundMark x1="49784" y1="68398" x2="49784" y2="68398"/>
                        <a14:foregroundMark x1="50216" y1="86147" x2="50216" y2="86147"/>
                        <a14:foregroundMark x1="57576" y1="83550" x2="57576" y2="83550"/>
                        <a14:foregroundMark x1="62338" y1="86147" x2="62338" y2="86147"/>
                        <a14:foregroundMark x1="37662" y1="86147" x2="37662" y2="86147"/>
                        <a14:foregroundMark x1="61905" y1="49784" x2="61905" y2="4978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1" y="167730"/>
            <a:ext cx="1224056" cy="12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98CA62-296D-430C-888C-9B34EE677274}"/>
              </a:ext>
            </a:extLst>
          </p:cNvPr>
          <p:cNvCxnSpPr>
            <a:cxnSpLocks/>
          </p:cNvCxnSpPr>
          <p:nvPr/>
        </p:nvCxnSpPr>
        <p:spPr>
          <a:xfrm rot="16200000">
            <a:off x="3604845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7DE8C8-BCFE-44BB-9BD1-A372F36A7DDB}"/>
              </a:ext>
            </a:extLst>
          </p:cNvPr>
          <p:cNvSpPr txBox="1"/>
          <p:nvPr/>
        </p:nvSpPr>
        <p:spPr>
          <a:xfrm>
            <a:off x="4648996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indent="0">
              <a:buFont typeface="Arial" panose="020B0604020202020204" pitchFamily="34" charset="0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/>
              <a:t>工作經驗</a:t>
            </a:r>
            <a:endParaRPr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E01945C-F166-424B-9AC5-2E505B489550}"/>
              </a:ext>
            </a:extLst>
          </p:cNvPr>
          <p:cNvSpPr txBox="1"/>
          <p:nvPr/>
        </p:nvSpPr>
        <p:spPr>
          <a:xfrm>
            <a:off x="7793070" y="1677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  <a:defRPr/>
            </a:pPr>
            <a:r>
              <a:rPr lang="zh-TW" altLang="en-US" sz="2400" b="1" dirty="0"/>
              <a:t>職涯想像</a:t>
            </a:r>
            <a:endParaRPr lang="en-US" altLang="zh-TW" sz="2400" b="1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6B740C-0A4A-4631-9DEF-4833F8DC3CFF}"/>
              </a:ext>
            </a:extLst>
          </p:cNvPr>
          <p:cNvCxnSpPr>
            <a:cxnSpLocks/>
          </p:cNvCxnSpPr>
          <p:nvPr/>
        </p:nvCxnSpPr>
        <p:spPr>
          <a:xfrm rot="16200000">
            <a:off x="6748919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68A55EA-863A-4F12-B3D4-B9B9AA7D0C2F}"/>
              </a:ext>
            </a:extLst>
          </p:cNvPr>
          <p:cNvCxnSpPr>
            <a:cxnSpLocks/>
          </p:cNvCxnSpPr>
          <p:nvPr/>
        </p:nvCxnSpPr>
        <p:spPr>
          <a:xfrm rot="16200000">
            <a:off x="9892992" y="432800"/>
            <a:ext cx="36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C882B40-D955-430D-9F4D-F235FAA7565F}"/>
              </a:ext>
            </a:extLst>
          </p:cNvPr>
          <p:cNvCxnSpPr>
            <a:cxnSpLocks/>
          </p:cNvCxnSpPr>
          <p:nvPr/>
        </p:nvCxnSpPr>
        <p:spPr>
          <a:xfrm rot="16200000">
            <a:off x="460771" y="432800"/>
            <a:ext cx="36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5DB7C8E-01E8-4D4F-9593-ED734AD9E31A}"/>
              </a:ext>
            </a:extLst>
          </p:cNvPr>
          <p:cNvSpPr/>
          <p:nvPr/>
        </p:nvSpPr>
        <p:spPr>
          <a:xfrm>
            <a:off x="520499" y="1573122"/>
            <a:ext cx="87971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對雲端很感興趣，認為</a:t>
            </a:r>
            <a:r>
              <a:rPr lang="zh-TW" altLang="en-US" sz="2400" b="1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「微服務」</a:t>
            </a: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和</a:t>
            </a:r>
            <a:r>
              <a:rPr lang="zh-TW" altLang="en-US" sz="2400" b="1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「雲原生」</a:t>
            </a: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是很未來趨勢！</a:t>
            </a:r>
            <a:endParaRPr lang="en-US" altLang="zh-TW" sz="2400" kern="1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決定往 </a:t>
            </a:r>
            <a:r>
              <a:rPr kumimoji="0" lang="zh-TW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資料工程與雲端轉型 </a:t>
            </a:r>
            <a:r>
              <a:rPr kumimoji="0" lang="zh-TW" altLang="en-US" sz="24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發展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CD9C83-149C-4F2C-AD0B-A9830C566A5F}"/>
              </a:ext>
            </a:extLst>
          </p:cNvPr>
          <p:cNvSpPr/>
          <p:nvPr/>
        </p:nvSpPr>
        <p:spPr>
          <a:xfrm>
            <a:off x="520498" y="2976488"/>
            <a:ext cx="9341131" cy="15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目標：</a:t>
            </a:r>
            <a:endParaRPr kumimoji="0" lang="en-US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規模大的公司、有在做雲端轉型的團隊、雲端大廠。</a:t>
            </a:r>
            <a:endParaRPr kumimoji="0" lang="en-US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從事資料工程與雲端轉型的工作</a:t>
            </a: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同時保有可做資料分析的彈性</a:t>
            </a: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endParaRPr kumimoji="0" lang="zh-TW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8B8E69-A656-4808-8C05-18125CDD82E6}"/>
              </a:ext>
            </a:extLst>
          </p:cNvPr>
          <p:cNvSpPr/>
          <p:nvPr/>
        </p:nvSpPr>
        <p:spPr>
          <a:xfrm>
            <a:off x="520499" y="5092331"/>
            <a:ext cx="6586358" cy="95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i="0" u="none" strike="noStrike" kern="1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短期規劃：</a:t>
            </a:r>
          </a:p>
          <a:p>
            <a:pPr marL="342900" marR="0" lvl="0" indent="-34290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多考取</a:t>
            </a: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DVA/SOA</a:t>
            </a: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證照、</a:t>
            </a:r>
            <a:r>
              <a:rPr lang="en-US" altLang="zh-TW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CICD</a:t>
            </a:r>
            <a:r>
              <a:rPr lang="zh-TW" altLang="en-US" sz="2400" kern="1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的工具更熟練</a:t>
            </a:r>
            <a:endParaRPr kumimoji="0" lang="en-US" altLang="zh-TW" sz="240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2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2726624" y="2377953"/>
            <a:ext cx="7037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Cathay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interview's report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Take Home Exam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95936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671735" y="1818711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第一題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實作架構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處理過程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處理結果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Content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0F886A-DD29-4822-8918-B6D14D3ED515}"/>
              </a:ext>
            </a:extLst>
          </p:cNvPr>
          <p:cNvSpPr txBox="1"/>
          <p:nvPr/>
        </p:nvSpPr>
        <p:spPr>
          <a:xfrm>
            <a:off x="4054045" y="1823853"/>
            <a:ext cx="4083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第二題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實作架構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處理過程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實作營運化方法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DEA355-1C1E-4430-8AC2-BC3D80A431AB}"/>
              </a:ext>
            </a:extLst>
          </p:cNvPr>
          <p:cNvSpPr txBox="1"/>
          <p:nvPr/>
        </p:nvSpPr>
        <p:spPr>
          <a:xfrm>
            <a:off x="8257833" y="1818711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成長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專案進度規劃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遇到的問題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解決方法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45FA0D-800F-4189-BD7F-E22AF0DF60A9}"/>
              </a:ext>
            </a:extLst>
          </p:cNvPr>
          <p:cNvSpPr txBox="1"/>
          <p:nvPr/>
        </p:nvSpPr>
        <p:spPr>
          <a:xfrm>
            <a:off x="321199" y="5654399"/>
            <a:ext cx="869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Github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repo: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littlefish0331/cathay_intervie_591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70CE4C"/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21199" y="1158954"/>
            <a:ext cx="97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簡單說明一下資料夾的結構，這部分也可以觀看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Github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的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READMD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新細明體" panose="02020500000000000000" pitchFamily="18" charset="-120"/>
                <a:cs typeface="Cascadia Code" panose="020B0609020000020004" pitchFamily="49" charset="0"/>
              </a:rPr>
              <a:t>Folder Structure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新細明體" panose="02020500000000000000" pitchFamily="18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307C95-60EA-4381-89B6-499FCFD52B7C}"/>
              </a:ext>
            </a:extLst>
          </p:cNvPr>
          <p:cNvSpPr txBox="1"/>
          <p:nvPr/>
        </p:nvSpPr>
        <p:spPr>
          <a:xfrm>
            <a:off x="510533" y="1885614"/>
            <a:ext cx="93668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README.md: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專案說明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70CE4C"/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result/: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CE4C"/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70CE4C"/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data/: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image/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key/: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connection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report_youjun.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pptx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Take_Home_Exam.md 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擔心放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PDF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有智慧財產權，所以額外寫一份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4737</Words>
  <Application>Microsoft Office PowerPoint</Application>
  <PresentationFormat>寬螢幕</PresentationFormat>
  <Paragraphs>581</Paragraphs>
  <Slides>56</Slides>
  <Notes>3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微軟正黑體</vt:lpstr>
      <vt:lpstr>Arial</vt:lpstr>
      <vt:lpstr>Calibri</vt:lpstr>
      <vt:lpstr>Calibri Light</vt:lpstr>
      <vt:lpstr>Cascadia Code</vt:lpstr>
      <vt:lpstr>Cascadia Code SemiLight</vt:lpstr>
      <vt:lpstr>Cascadia Mono SemiLight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You-Jun Yu</dc:creator>
  <cp:lastModifiedBy>You-Jun Yu</cp:lastModifiedBy>
  <cp:revision>98</cp:revision>
  <dcterms:created xsi:type="dcterms:W3CDTF">2021-06-09T22:22:42Z</dcterms:created>
  <dcterms:modified xsi:type="dcterms:W3CDTF">2021-06-21T05:58:04Z</dcterms:modified>
</cp:coreProperties>
</file>