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8" r:id="rId6"/>
    <p:sldId id="265" r:id="rId7"/>
    <p:sldId id="259" r:id="rId8"/>
    <p:sldId id="260" r:id="rId9"/>
    <p:sldId id="261" r:id="rId10"/>
    <p:sldId id="262" r:id="rId11"/>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8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19"/>
            <a:ext cx="7772400" cy="1102519"/>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388555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34286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54781"/>
            <a:ext cx="2057400" cy="32908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54781"/>
            <a:ext cx="6019800" cy="32908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170903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17883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42825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642434E-8479-456D-930D-8389EE8CEDAE}" type="datetimeFigureOut">
              <a:rPr lang="zh-TW" altLang="en-US" smtClean="0"/>
              <a:t>2020/5/22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113339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9"/>
            <a:ext cx="8229600" cy="85725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642434E-8479-456D-930D-8389EE8CEDAE}" type="datetimeFigureOut">
              <a:rPr lang="zh-TW" altLang="en-US" smtClean="0"/>
              <a:t>2020/5/22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74669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642434E-8479-456D-930D-8389EE8CEDAE}" type="datetimeFigureOut">
              <a:rPr lang="zh-TW" altLang="en-US" smtClean="0"/>
              <a:t>2020/5/22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51144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642434E-8479-456D-930D-8389EE8CEDAE}" type="datetimeFigureOut">
              <a:rPr lang="zh-TW" altLang="en-US" smtClean="0"/>
              <a:t>2020/5/22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30324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642434E-8479-456D-930D-8389EE8CEDAE}" type="datetimeFigureOut">
              <a:rPr lang="zh-TW" altLang="en-US" smtClean="0"/>
              <a:t>2020/5/22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17165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642434E-8479-456D-930D-8389EE8CEDAE}" type="datetimeFigureOut">
              <a:rPr lang="zh-TW" altLang="en-US" smtClean="0"/>
              <a:t>2020/5/22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53831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642434E-8479-456D-930D-8389EE8CEDAE}" type="datetimeFigureOut">
              <a:rPr lang="zh-TW" altLang="en-US" smtClean="0"/>
              <a:t>2020/5/22</a:t>
            </a:fld>
            <a:endParaRPr lang="zh-TW" altLang="en-US"/>
          </a:p>
        </p:txBody>
      </p:sp>
      <p:sp>
        <p:nvSpPr>
          <p:cNvPr id="5" name="頁尾版面配置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513142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284393"/>
            <a:ext cx="8568952" cy="1384995"/>
          </a:xfrm>
          <a:prstGeom prst="rect">
            <a:avLst/>
          </a:prstGeom>
        </p:spPr>
        <p:txBody>
          <a:bodyPr wrap="square">
            <a:spAutoFit/>
          </a:bodyPr>
          <a:lstStyle/>
          <a:p>
            <a:r>
              <a:rPr lang="zh-TW" altLang="en-US" sz="1200" b="1" dirty="0" smtClean="0">
                <a:latin typeface="微軟正黑體" pitchFamily="34" charset="-120"/>
                <a:ea typeface="微軟正黑體" pitchFamily="34" charset="-120"/>
              </a:rPr>
              <a:t>前情提要</a:t>
            </a:r>
            <a:endParaRPr lang="en-US" altLang="zh-TW" sz="1200" b="1" dirty="0" smtClean="0">
              <a:latin typeface="微軟正黑體" pitchFamily="34" charset="-120"/>
              <a:ea typeface="微軟正黑體" pitchFamily="34" charset="-120"/>
            </a:endParaRPr>
          </a:p>
          <a:p>
            <a:endParaRPr lang="en-US" altLang="zh-TW" sz="1200" b="1" dirty="0">
              <a:latin typeface="微軟正黑體" pitchFamily="34" charset="-120"/>
              <a:ea typeface="微軟正黑體" pitchFamily="34" charset="-120"/>
            </a:endParaRPr>
          </a:p>
          <a:p>
            <a:r>
              <a:rPr lang="zh-TW" altLang="en-US" sz="1200" b="1" dirty="0" smtClean="0">
                <a:latin typeface="微軟正黑體" pitchFamily="34" charset="-120"/>
                <a:ea typeface="微軟正黑體" pitchFamily="34" charset="-120"/>
              </a:rPr>
              <a:t>台灣</a:t>
            </a:r>
            <a:r>
              <a:rPr lang="zh-TW" altLang="en-US" sz="1200" b="1" dirty="0">
                <a:latin typeface="微軟正黑體" pitchFamily="34" charset="-120"/>
                <a:ea typeface="微軟正黑體" pitchFamily="34" charset="-120"/>
              </a:rPr>
              <a:t>在</a:t>
            </a:r>
            <a:r>
              <a:rPr lang="zh-TW" altLang="en-US" sz="1200" b="1" dirty="0" smtClean="0">
                <a:latin typeface="微軟正黑體" pitchFamily="34" charset="-120"/>
                <a:ea typeface="微軟正黑體" pitchFamily="34" charset="-120"/>
              </a:rPr>
              <a:t>這次</a:t>
            </a:r>
            <a:r>
              <a:rPr lang="en-US" altLang="zh-TW" sz="1200" b="1" dirty="0" smtClean="0">
                <a:latin typeface="微軟正黑體" pitchFamily="34" charset="-120"/>
                <a:ea typeface="微軟正黑體" pitchFamily="34" charset="-120"/>
              </a:rPr>
              <a:t>COVID19</a:t>
            </a:r>
            <a:r>
              <a:rPr lang="zh-TW" altLang="en-US" sz="1200" b="1" dirty="0" smtClean="0">
                <a:latin typeface="微軟正黑體" pitchFamily="34" charset="-120"/>
                <a:ea typeface="微軟正黑體" pitchFamily="34" charset="-120"/>
              </a:rPr>
              <a:t>疫情中，應用大數據分析技術，</a:t>
            </a:r>
            <a:r>
              <a:rPr lang="zh-TW" altLang="en-US" sz="1200" b="1" dirty="0" smtClean="0">
                <a:latin typeface="微軟正黑體" pitchFamily="34" charset="-120"/>
                <a:ea typeface="微軟正黑體" pitchFamily="34" charset="-120"/>
              </a:rPr>
              <a:t>追蹤</a:t>
            </a:r>
            <a:r>
              <a:rPr lang="zh-TW" altLang="en-US" sz="1200" b="1" dirty="0" smtClean="0">
                <a:latin typeface="微軟正黑體" pitchFamily="34" charset="-120"/>
                <a:ea typeface="微軟正黑體" pitchFamily="34" charset="-120"/>
              </a:rPr>
              <a:t>鑽石公主號旅客的</a:t>
            </a:r>
            <a:r>
              <a:rPr lang="en-US" altLang="zh-TW" sz="1200" b="1" dirty="0" smtClean="0">
                <a:latin typeface="微軟正黑體" pitchFamily="34" charset="-120"/>
                <a:ea typeface="微軟正黑體" pitchFamily="34" charset="-120"/>
              </a:rPr>
              <a:t>627386</a:t>
            </a:r>
            <a:r>
              <a:rPr lang="zh-TW" altLang="en-US" sz="1200" b="1" dirty="0" smtClean="0">
                <a:latin typeface="微軟正黑體" pitchFamily="34" charset="-120"/>
                <a:ea typeface="微軟正黑體" pitchFamily="34" charset="-120"/>
              </a:rPr>
              <a:t>位接觸者。</a:t>
            </a:r>
            <a:endParaRPr lang="en-US" altLang="zh-TW" sz="1200" b="1" dirty="0" smtClean="0">
              <a:latin typeface="微軟正黑體" pitchFamily="34" charset="-120"/>
              <a:ea typeface="微軟正黑體" pitchFamily="34" charset="-120"/>
            </a:endParaRPr>
          </a:p>
          <a:p>
            <a:r>
              <a:rPr lang="zh-TW" altLang="en-US" sz="1200" b="1" dirty="0">
                <a:latin typeface="微軟正黑體" pitchFamily="34" charset="-120"/>
                <a:ea typeface="微軟正黑體" pitchFamily="34" charset="-120"/>
              </a:rPr>
              <a:t>經過成</a:t>
            </a:r>
            <a:r>
              <a:rPr lang="zh-TW" altLang="en-US" sz="1200" b="1" dirty="0" smtClean="0">
                <a:latin typeface="微軟正黑體" pitchFamily="34" charset="-120"/>
                <a:ea typeface="微軟正黑體" pitchFamily="34" charset="-120"/>
              </a:rPr>
              <a:t>經驗整理成期刊分享到 </a:t>
            </a:r>
            <a:r>
              <a:rPr lang="en-US" altLang="zh-TW" sz="1200" b="1" dirty="0" smtClean="0">
                <a:latin typeface="微軟正黑體" pitchFamily="34" charset="-120"/>
                <a:ea typeface="微軟正黑體" pitchFamily="34" charset="-120"/>
              </a:rPr>
              <a:t>JMIR - Journal of Medical Internet Research</a:t>
            </a:r>
          </a:p>
          <a:p>
            <a:endParaRPr lang="en-US" altLang="zh-TW" sz="1200" b="1" dirty="0" smtClean="0">
              <a:latin typeface="微軟正黑體" pitchFamily="34" charset="-120"/>
              <a:ea typeface="微軟正黑體" pitchFamily="34" charset="-120"/>
            </a:endParaRPr>
          </a:p>
          <a:p>
            <a:r>
              <a:rPr lang="zh-TW" altLang="en-US" sz="1200" b="1" dirty="0" smtClean="0">
                <a:latin typeface="微軟正黑體" pitchFamily="34" charset="-120"/>
                <a:ea typeface="微軟正黑體" pitchFamily="34" charset="-120"/>
              </a:rPr>
              <a:t>然後 </a:t>
            </a:r>
            <a:r>
              <a:rPr lang="en-US" altLang="zh-TW" sz="1200" b="1" dirty="0" smtClean="0">
                <a:latin typeface="微軟正黑體" pitchFamily="34" charset="-120"/>
                <a:ea typeface="微軟正黑體" pitchFamily="34" charset="-120"/>
              </a:rPr>
              <a:t>Jane </a:t>
            </a:r>
            <a:r>
              <a:rPr lang="zh-TW" altLang="en-US" sz="1200" b="1" dirty="0" smtClean="0">
                <a:latin typeface="微軟正黑體" pitchFamily="34" charset="-120"/>
                <a:ea typeface="微軟正黑體" pitchFamily="34" charset="-120"/>
              </a:rPr>
              <a:t>希望可以 </a:t>
            </a:r>
            <a:r>
              <a:rPr lang="en-US" altLang="zh-TW" sz="1200" b="1" dirty="0" smtClean="0">
                <a:latin typeface="微軟正黑體" pitchFamily="34" charset="-120"/>
                <a:ea typeface="微軟正黑體" pitchFamily="34" charset="-120"/>
              </a:rPr>
              <a:t>Let's review it and see what they did and how we would do differently if we got similar data. </a:t>
            </a:r>
          </a:p>
          <a:p>
            <a:r>
              <a:rPr lang="en-US" altLang="zh-TW" sz="1200" b="1" dirty="0" smtClean="0">
                <a:latin typeface="微軟正黑體" pitchFamily="34" charset="-120"/>
                <a:ea typeface="微軟正黑體" pitchFamily="34" charset="-120"/>
              </a:rPr>
              <a:t>(</a:t>
            </a:r>
            <a:r>
              <a:rPr lang="zh-TW" altLang="en-US" sz="1200" b="1" dirty="0" smtClean="0">
                <a:latin typeface="微軟正黑體" pitchFamily="34" charset="-120"/>
                <a:ea typeface="微軟正黑體" pitchFamily="34" charset="-120"/>
              </a:rPr>
              <a:t>指定我來越這個書報分享，順便訓練我</a:t>
            </a:r>
            <a:r>
              <a:rPr lang="en-US" altLang="zh-TW" sz="1200" b="1" dirty="0" smtClean="0">
                <a:latin typeface="微軟正黑體" pitchFamily="34" charset="-120"/>
                <a:ea typeface="微軟正黑體" pitchFamily="34" charset="-120"/>
              </a:rPr>
              <a:t>~)</a:t>
            </a:r>
            <a:endParaRPr lang="en-US" altLang="zh-TW" sz="1200" b="1" dirty="0">
              <a:latin typeface="微軟正黑體" pitchFamily="34" charset="-120"/>
              <a:ea typeface="微軟正黑體" pitchFamily="34" charset="-120"/>
            </a:endParaRPr>
          </a:p>
        </p:txBody>
      </p:sp>
    </p:spTree>
    <p:extLst>
      <p:ext uri="{BB962C8B-B14F-4D97-AF65-F5344CB8AC3E}">
        <p14:creationId xmlns:p14="http://schemas.microsoft.com/office/powerpoint/2010/main" val="3030794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55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3455876" y="2063918"/>
            <a:ext cx="2232248" cy="1015663"/>
          </a:xfrm>
          <a:prstGeom prst="rect">
            <a:avLst/>
          </a:prstGeom>
        </p:spPr>
        <p:txBody>
          <a:bodyPr wrap="square">
            <a:spAutoFit/>
          </a:bodyPr>
          <a:lstStyle/>
          <a:p>
            <a:pPr algn="ctr"/>
            <a:r>
              <a:rPr lang="en-US" altLang="zh-TW" sz="6000" b="1" dirty="0" smtClean="0">
                <a:solidFill>
                  <a:schemeClr val="bg1">
                    <a:lumMod val="95000"/>
                  </a:schemeClr>
                </a:solidFill>
                <a:latin typeface="微軟正黑體" pitchFamily="34" charset="-120"/>
                <a:ea typeface="微軟正黑體" pitchFamily="34" charset="-120"/>
              </a:rPr>
              <a:t>title</a:t>
            </a:r>
            <a:endParaRPr lang="en-US" altLang="zh-TW" sz="6000" b="1" dirty="0">
              <a:solidFill>
                <a:schemeClr val="bg1">
                  <a:lumMod val="95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val="3675218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3" y="123478"/>
            <a:ext cx="7735887"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9512" y="3723878"/>
            <a:ext cx="7632848" cy="646331"/>
          </a:xfrm>
          <a:prstGeom prst="rect">
            <a:avLst/>
          </a:prstGeom>
        </p:spPr>
        <p:txBody>
          <a:bodyPr wrap="square">
            <a:spAutoFit/>
          </a:bodyPr>
          <a:lstStyle/>
          <a:p>
            <a:r>
              <a:rPr lang="zh-TW" altLang="en-US" sz="1200" b="1" dirty="0" smtClean="0">
                <a:latin typeface="微軟正黑體" pitchFamily="34" charset="-120"/>
                <a:ea typeface="微軟正黑體" pitchFamily="34" charset="-120"/>
              </a:rPr>
              <a:t>在台灣下船的鑽石公主遊輪乘客聯繫的</a:t>
            </a:r>
            <a:r>
              <a:rPr lang="en-US" altLang="zh-TW" sz="1200" b="1" dirty="0" smtClean="0">
                <a:latin typeface="微軟正黑體" pitchFamily="34" charset="-120"/>
                <a:ea typeface="微軟正黑體" pitchFamily="34" charset="-120"/>
              </a:rPr>
              <a:t>627,386</a:t>
            </a:r>
            <a:r>
              <a:rPr lang="zh-TW" altLang="en-US" sz="1200" b="1" dirty="0" smtClean="0">
                <a:latin typeface="微軟正黑體" pitchFamily="34" charset="-120"/>
                <a:ea typeface="微軟正黑體" pitchFamily="34" charset="-120"/>
              </a:rPr>
              <a:t>人中，追蹤包含</a:t>
            </a:r>
            <a:r>
              <a:rPr lang="en-US" altLang="zh-TW" sz="1200" b="1" dirty="0" smtClean="0">
                <a:latin typeface="微軟正黑體" pitchFamily="34" charset="-120"/>
                <a:ea typeface="微軟正黑體" pitchFamily="34" charset="-120"/>
              </a:rPr>
              <a:t>COVID-19</a:t>
            </a:r>
            <a:r>
              <a:rPr lang="zh-TW" altLang="en-US" sz="1200" b="1" dirty="0" smtClean="0">
                <a:latin typeface="微軟正黑體" pitchFamily="34" charset="-120"/>
                <a:ea typeface="微軟正黑體" pitchFamily="34" charset="-120"/>
              </a:rPr>
              <a:t>的信息：大數據分析</a:t>
            </a:r>
            <a:endParaRPr lang="en-US" altLang="zh-TW" sz="1200" b="1" dirty="0" smtClean="0">
              <a:latin typeface="微軟正黑體" pitchFamily="34" charset="-120"/>
              <a:ea typeface="微軟正黑體" pitchFamily="34" charset="-120"/>
            </a:endParaRPr>
          </a:p>
          <a:p>
            <a:endParaRPr lang="en-US" altLang="zh-TW" sz="1200" b="1" dirty="0">
              <a:latin typeface="微軟正黑體" pitchFamily="34" charset="-120"/>
              <a:ea typeface="微軟正黑體" pitchFamily="34" charset="-120"/>
            </a:endParaRPr>
          </a:p>
          <a:p>
            <a:r>
              <a:rPr lang="zh-TW" altLang="en-US" sz="1200" b="1" dirty="0" smtClean="0">
                <a:latin typeface="微軟正黑體" pitchFamily="34" charset="-120"/>
                <a:ea typeface="微軟正黑體" pitchFamily="34" charset="-120"/>
              </a:rPr>
              <a:t>第一個英文名字是陳其邁</a:t>
            </a:r>
            <a:endParaRPr lang="en-US" altLang="zh-TW" sz="12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197143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2897814" y="2063918"/>
            <a:ext cx="3348372" cy="1015663"/>
          </a:xfrm>
          <a:prstGeom prst="rect">
            <a:avLst/>
          </a:prstGeom>
        </p:spPr>
        <p:txBody>
          <a:bodyPr wrap="square">
            <a:spAutoFit/>
          </a:bodyPr>
          <a:lstStyle/>
          <a:p>
            <a:pPr algn="ctr"/>
            <a:r>
              <a:rPr lang="en-US" altLang="zh-TW" sz="6000" b="1" dirty="0" smtClean="0">
                <a:solidFill>
                  <a:schemeClr val="bg1">
                    <a:lumMod val="95000"/>
                  </a:schemeClr>
                </a:solidFill>
                <a:latin typeface="微軟正黑體" pitchFamily="34" charset="-120"/>
                <a:ea typeface="微軟正黑體" pitchFamily="34" charset="-120"/>
              </a:rPr>
              <a:t>Abstract</a:t>
            </a:r>
            <a:endParaRPr lang="en-US" altLang="zh-TW" sz="6000" b="1" dirty="0">
              <a:solidFill>
                <a:schemeClr val="bg1">
                  <a:lumMod val="95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val="1593347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00" y="118427"/>
            <a:ext cx="8640000" cy="237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512" y="2794630"/>
            <a:ext cx="8712488" cy="1938992"/>
          </a:xfrm>
          <a:prstGeom prst="rect">
            <a:avLst/>
          </a:prstGeom>
        </p:spPr>
        <p:txBody>
          <a:bodyPr wrap="square">
            <a:spAutoFit/>
          </a:bodyPr>
          <a:lstStyle/>
          <a:p>
            <a:r>
              <a:rPr lang="zh-TW" altLang="en-US" sz="1200" b="1" dirty="0" smtClean="0">
                <a:latin typeface="微軟正黑體" pitchFamily="34" charset="-120"/>
                <a:ea typeface="微軟正黑體" pitchFamily="34" charset="-120"/>
              </a:rPr>
              <a:t>背景：到目前為止，台灣地區的感染率和致死率都很低。 主要的成功之一歸功於更好地利用大數據分析來有效地進行聯繫跟踪以及對需要隔離和隔離的人員進行管理和監視。</a:t>
            </a:r>
          </a:p>
          <a:p>
            <a:endParaRPr lang="en-US" altLang="zh-TW" sz="1200" b="1" dirty="0">
              <a:latin typeface="微軟正黑體" pitchFamily="34" charset="-120"/>
              <a:ea typeface="微軟正黑體" pitchFamily="34" charset="-120"/>
            </a:endParaRPr>
          </a:p>
          <a:p>
            <a:r>
              <a:rPr lang="zh-TW" altLang="en-US" sz="1200" b="1" dirty="0" smtClean="0">
                <a:latin typeface="微軟正黑體" pitchFamily="34" charset="-120"/>
                <a:ea typeface="微軟正黑體" pitchFamily="34" charset="-120"/>
              </a:rPr>
              <a:t>目標：我們在</a:t>
            </a:r>
            <a:r>
              <a:rPr lang="en-US" altLang="zh-TW" sz="1200" b="1" dirty="0" smtClean="0">
                <a:latin typeface="微軟正黑體" pitchFamily="34" charset="-120"/>
                <a:ea typeface="微軟正黑體" pitchFamily="34" charset="-120"/>
              </a:rPr>
              <a:t>2020</a:t>
            </a:r>
            <a:r>
              <a:rPr lang="zh-TW" altLang="en-US" sz="1200" b="1" dirty="0" smtClean="0">
                <a:latin typeface="微軟正黑體" pitchFamily="34" charset="-120"/>
                <a:ea typeface="微軟正黑體" pitchFamily="34" charset="-120"/>
              </a:rPr>
              <a:t>年</a:t>
            </a:r>
            <a:r>
              <a:rPr lang="en-US" altLang="zh-TW" sz="1200" b="1" dirty="0" smtClean="0">
                <a:latin typeface="微軟正黑體" pitchFamily="34" charset="-120"/>
                <a:ea typeface="微軟正黑體" pitchFamily="34" charset="-120"/>
              </a:rPr>
              <a:t>1</a:t>
            </a:r>
            <a:r>
              <a:rPr lang="zh-TW" altLang="en-US" sz="1200" b="1" dirty="0" smtClean="0">
                <a:latin typeface="微軟正黑體" pitchFamily="34" charset="-120"/>
                <a:ea typeface="微軟正黑體" pitchFamily="34" charset="-120"/>
              </a:rPr>
              <a:t>月</a:t>
            </a:r>
            <a:r>
              <a:rPr lang="en-US" altLang="zh-TW" sz="1200" b="1" dirty="0" smtClean="0">
                <a:latin typeface="微軟正黑體" pitchFamily="34" charset="-120"/>
                <a:ea typeface="微軟正黑體" pitchFamily="34" charset="-120"/>
              </a:rPr>
              <a:t>31</a:t>
            </a:r>
            <a:r>
              <a:rPr lang="zh-TW" altLang="en-US" sz="1200" b="1" dirty="0" smtClean="0">
                <a:latin typeface="微軟正黑體" pitchFamily="34" charset="-120"/>
                <a:ea typeface="微軟正黑體" pitchFamily="34" charset="-120"/>
              </a:rPr>
              <a:t>日（即</a:t>
            </a:r>
            <a:r>
              <a:rPr lang="en-US" altLang="zh-TW" sz="1200" b="1" dirty="0" smtClean="0">
                <a:latin typeface="微軟正黑體" pitchFamily="34" charset="-120"/>
                <a:ea typeface="微軟正黑體" pitchFamily="34" charset="-120"/>
              </a:rPr>
              <a:t>COVID-19</a:t>
            </a:r>
            <a:r>
              <a:rPr lang="zh-TW" altLang="en-US" sz="1200" b="1" dirty="0" smtClean="0">
                <a:latin typeface="微軟正黑體" pitchFamily="34" charset="-120"/>
                <a:ea typeface="微軟正黑體" pitchFamily="34" charset="-120"/>
              </a:rPr>
              <a:t>疫情爆發前</a:t>
            </a:r>
            <a:r>
              <a:rPr lang="en-US" altLang="zh-TW" sz="1200" b="1" dirty="0" smtClean="0">
                <a:latin typeface="微軟正黑體" pitchFamily="34" charset="-120"/>
                <a:ea typeface="微軟正黑體" pitchFamily="34" charset="-120"/>
              </a:rPr>
              <a:t>5</a:t>
            </a:r>
            <a:r>
              <a:rPr lang="zh-TW" altLang="en-US" sz="1200" b="1" dirty="0" smtClean="0">
                <a:latin typeface="微軟正黑體" pitchFamily="34" charset="-120"/>
                <a:ea typeface="微軟正黑體" pitchFamily="34" charset="-120"/>
              </a:rPr>
              <a:t>天）與台灣基隆碼頭下船的</a:t>
            </a:r>
            <a:r>
              <a:rPr lang="en-US" altLang="zh-TW" sz="1200" b="1" dirty="0" smtClean="0">
                <a:latin typeface="微軟正黑體" pitchFamily="34" charset="-120"/>
                <a:ea typeface="微軟正黑體" pitchFamily="34" charset="-120"/>
              </a:rPr>
              <a:t>3000</a:t>
            </a:r>
            <a:r>
              <a:rPr lang="zh-TW" altLang="en-US" sz="1200" b="1" dirty="0" smtClean="0">
                <a:latin typeface="微軟正黑體" pitchFamily="34" charset="-120"/>
                <a:ea typeface="微軟正黑體" pitchFamily="34" charset="-120"/>
              </a:rPr>
              <a:t>多名乘客接觸的台灣人中展示了一種具有大數據分析的獨特應用程序 在</a:t>
            </a:r>
            <a:r>
              <a:rPr lang="en-US" altLang="zh-TW" sz="1200" b="1" dirty="0" smtClean="0">
                <a:latin typeface="微軟正黑體" pitchFamily="34" charset="-120"/>
                <a:ea typeface="微軟正黑體" pitchFamily="34" charset="-120"/>
              </a:rPr>
              <a:t>1</a:t>
            </a:r>
            <a:r>
              <a:rPr lang="zh-TW" altLang="en-US" sz="1200" b="1" dirty="0" smtClean="0">
                <a:latin typeface="微軟正黑體" pitchFamily="34" charset="-120"/>
                <a:ea typeface="微軟正黑體" pitchFamily="34" charset="-120"/>
              </a:rPr>
              <a:t>月</a:t>
            </a:r>
            <a:r>
              <a:rPr lang="en-US" altLang="zh-TW" sz="1200" b="1" dirty="0" smtClean="0">
                <a:latin typeface="微軟正黑體" pitchFamily="34" charset="-120"/>
                <a:ea typeface="微軟正黑體" pitchFamily="34" charset="-120"/>
              </a:rPr>
              <a:t>20</a:t>
            </a:r>
            <a:r>
              <a:rPr lang="zh-TW" altLang="en-US" sz="1200" b="1" dirty="0" smtClean="0">
                <a:latin typeface="微軟正黑體" pitchFamily="34" charset="-120"/>
                <a:ea typeface="微軟正黑體" pitchFamily="34" charset="-120"/>
              </a:rPr>
              <a:t>日發現一起索引案後，</a:t>
            </a:r>
            <a:r>
              <a:rPr lang="en-US" altLang="zh-TW" sz="1200" b="1" dirty="0" smtClean="0">
                <a:latin typeface="微軟正黑體" pitchFamily="34" charset="-120"/>
                <a:ea typeface="微軟正黑體" pitchFamily="34" charset="-120"/>
              </a:rPr>
              <a:t>Diamond Princess</a:t>
            </a:r>
            <a:r>
              <a:rPr lang="zh-TW" altLang="en-US" sz="1200" b="1" dirty="0" smtClean="0">
                <a:latin typeface="微軟正黑體" pitchFamily="34" charset="-120"/>
                <a:ea typeface="微軟正黑體" pitchFamily="34" charset="-120"/>
              </a:rPr>
              <a:t>遊輪於</a:t>
            </a:r>
            <a:r>
              <a:rPr lang="en-US" altLang="zh-TW" sz="1200" b="1" dirty="0" smtClean="0">
                <a:latin typeface="微軟正黑體" pitchFamily="34" charset="-120"/>
                <a:ea typeface="微軟正黑體" pitchFamily="34" charset="-120"/>
              </a:rPr>
              <a:t>2020</a:t>
            </a:r>
            <a:r>
              <a:rPr lang="zh-TW" altLang="en-US" sz="1200" b="1" dirty="0" smtClean="0">
                <a:latin typeface="微軟正黑體" pitchFamily="34" charset="-120"/>
                <a:ea typeface="微軟正黑體" pitchFamily="34" charset="-120"/>
              </a:rPr>
              <a:t>年</a:t>
            </a:r>
            <a:r>
              <a:rPr lang="en-US" altLang="zh-TW" sz="1200" b="1" dirty="0" smtClean="0">
                <a:latin typeface="微軟正黑體" pitchFamily="34" charset="-120"/>
                <a:ea typeface="微軟正黑體" pitchFamily="34" charset="-120"/>
              </a:rPr>
              <a:t>2</a:t>
            </a:r>
            <a:r>
              <a:rPr lang="zh-TW" altLang="en-US" sz="1200" b="1" dirty="0" smtClean="0">
                <a:latin typeface="微軟正黑體" pitchFamily="34" charset="-120"/>
                <a:ea typeface="微軟正黑體" pitchFamily="34" charset="-120"/>
              </a:rPr>
              <a:t>月</a:t>
            </a:r>
            <a:r>
              <a:rPr lang="en-US" altLang="zh-TW" sz="1200" b="1" dirty="0" smtClean="0">
                <a:latin typeface="微軟正黑體" pitchFamily="34" charset="-120"/>
                <a:ea typeface="微軟正黑體" pitchFamily="34" charset="-120"/>
              </a:rPr>
              <a:t>5</a:t>
            </a:r>
            <a:r>
              <a:rPr lang="zh-TW" altLang="en-US" sz="1200" b="1" dirty="0" smtClean="0">
                <a:latin typeface="微軟正黑體" pitchFamily="34" charset="-120"/>
                <a:ea typeface="微軟正黑體" pitchFamily="34" charset="-120"/>
              </a:rPr>
              <a:t>日登場。</a:t>
            </a:r>
          </a:p>
          <a:p>
            <a:endParaRPr lang="en-US" altLang="zh-TW" sz="1200" b="1" dirty="0" smtClean="0">
              <a:latin typeface="微軟正黑體" pitchFamily="34" charset="-120"/>
              <a:ea typeface="微軟正黑體" pitchFamily="34" charset="-120"/>
            </a:endParaRPr>
          </a:p>
          <a:p>
            <a:r>
              <a:rPr lang="zh-TW" altLang="en-US" sz="1200" b="1" dirty="0" smtClean="0">
                <a:latin typeface="微軟正黑體" pitchFamily="34" charset="-120"/>
                <a:ea typeface="微軟正黑體" pitchFamily="34" charset="-120"/>
              </a:rPr>
              <a:t>方法：採用基於智能聯繫人跟踪的移動傳感器數據與其他大傳感器監視數據進行交叉驗證，通過移動地理定位方法和快速分析，識別了</a:t>
            </a:r>
            <a:r>
              <a:rPr lang="en-US" altLang="zh-TW" sz="1200" b="1" dirty="0" smtClean="0">
                <a:latin typeface="微軟正黑體" pitchFamily="34" charset="-120"/>
                <a:ea typeface="微軟正黑體" pitchFamily="34" charset="-120"/>
              </a:rPr>
              <a:t>627,386</a:t>
            </a:r>
            <a:r>
              <a:rPr lang="zh-TW" altLang="en-US" sz="1200" b="1" dirty="0" smtClean="0">
                <a:latin typeface="微軟正黑體" pitchFamily="34" charset="-120"/>
                <a:ea typeface="微軟正黑體" pitchFamily="34" charset="-120"/>
              </a:rPr>
              <a:t>位潛在聯繫人。 通過短消息服務（</a:t>
            </a:r>
            <a:r>
              <a:rPr lang="en-US" altLang="zh-TW" sz="1200" b="1" dirty="0" smtClean="0">
                <a:latin typeface="微軟正黑體" pitchFamily="34" charset="-120"/>
                <a:ea typeface="微軟正黑體" pitchFamily="34" charset="-120"/>
              </a:rPr>
              <a:t>SMS</a:t>
            </a:r>
            <a:r>
              <a:rPr lang="zh-TW" altLang="en-US" sz="1200" b="1" dirty="0" smtClean="0">
                <a:latin typeface="微軟正黑體" pitchFamily="34" charset="-120"/>
                <a:ea typeface="微軟正黑體" pitchFamily="34" charset="-120"/>
              </a:rPr>
              <a:t>）消息提供了有關自我監控和自我隔離的信息，並為有症狀的接觸者提供了</a:t>
            </a:r>
            <a:r>
              <a:rPr lang="en-US" altLang="zh-TW" sz="1200" b="1" dirty="0" smtClean="0">
                <a:latin typeface="微軟正黑體" pitchFamily="34" charset="-120"/>
                <a:ea typeface="微軟正黑體" pitchFamily="34" charset="-120"/>
              </a:rPr>
              <a:t>SARS-CoV-2</a:t>
            </a:r>
            <a:r>
              <a:rPr lang="zh-TW" altLang="en-US" sz="1200" b="1" dirty="0" smtClean="0">
                <a:latin typeface="微軟正黑體" pitchFamily="34" charset="-120"/>
                <a:ea typeface="微軟正黑體" pitchFamily="34" charset="-120"/>
              </a:rPr>
              <a:t>測試。 國家健康保險聲稱，大數據與追踪因肺炎住院的人中與</a:t>
            </a:r>
            <a:r>
              <a:rPr lang="en-US" altLang="zh-TW" sz="1200" b="1" dirty="0" smtClean="0">
                <a:latin typeface="微軟正黑體" pitchFamily="34" charset="-120"/>
                <a:ea typeface="微軟正黑體" pitchFamily="34" charset="-120"/>
              </a:rPr>
              <a:t>COVID-19</a:t>
            </a:r>
            <a:r>
              <a:rPr lang="zh-TW" altLang="en-US" sz="1200" b="1" dirty="0" smtClean="0">
                <a:latin typeface="微軟正黑體" pitchFamily="34" charset="-120"/>
                <a:ea typeface="微軟正黑體" pitchFamily="34" charset="-120"/>
              </a:rPr>
              <a:t>相關的結果相關，並建議篩查</a:t>
            </a:r>
            <a:r>
              <a:rPr lang="en-US" altLang="zh-TW" sz="1200" b="1" dirty="0" smtClean="0">
                <a:latin typeface="微軟正黑體" pitchFamily="34" charset="-120"/>
                <a:ea typeface="微軟正黑體" pitchFamily="34" charset="-120"/>
              </a:rPr>
              <a:t>SARS-CoV-2</a:t>
            </a:r>
            <a:r>
              <a:rPr lang="zh-TW" altLang="en-US" sz="1200" b="1" dirty="0" smtClean="0">
                <a:latin typeface="微軟正黑體" pitchFamily="34" charset="-120"/>
                <a:ea typeface="微軟正黑體" pitchFamily="34" charset="-120"/>
              </a:rPr>
              <a:t>。</a:t>
            </a:r>
            <a:endParaRPr lang="en-US" altLang="zh-TW" sz="1200" b="1" dirty="0">
              <a:latin typeface="微軟正黑體" pitchFamily="34" charset="-120"/>
              <a:ea typeface="微軟正黑體" pitchFamily="34" charset="-120"/>
            </a:endParaRPr>
          </a:p>
        </p:txBody>
      </p:sp>
      <p:cxnSp>
        <p:nvCxnSpPr>
          <p:cNvPr id="3" name="直線接點 2"/>
          <p:cNvCxnSpPr/>
          <p:nvPr/>
        </p:nvCxnSpPr>
        <p:spPr>
          <a:xfrm>
            <a:off x="1043608" y="1635646"/>
            <a:ext cx="7848872" cy="0"/>
          </a:xfrm>
          <a:prstGeom prst="line">
            <a:avLst/>
          </a:prstGeom>
          <a:ln w="25400" cap="rnd">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966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620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927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502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2202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332</Words>
  <Application>Microsoft Office PowerPoint</Application>
  <PresentationFormat>如螢幕大小 (16:9)</PresentationFormat>
  <Paragraphs>17</Paragraphs>
  <Slides>10</Slides>
  <Notes>0</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NCHC</dc:creator>
  <cp:lastModifiedBy>NCHC</cp:lastModifiedBy>
  <cp:revision>7</cp:revision>
  <dcterms:created xsi:type="dcterms:W3CDTF">2020-05-22T03:35:57Z</dcterms:created>
  <dcterms:modified xsi:type="dcterms:W3CDTF">2020-05-22T08:47:33Z</dcterms:modified>
</cp:coreProperties>
</file>