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71" r:id="rId7"/>
    <p:sldId id="272" r:id="rId8"/>
    <p:sldId id="273" r:id="rId9"/>
    <p:sldId id="274" r:id="rId10"/>
    <p:sldId id="259" r:id="rId11"/>
    <p:sldId id="260" r:id="rId12"/>
    <p:sldId id="269" r:id="rId13"/>
    <p:sldId id="286" r:id="rId14"/>
    <p:sldId id="266" r:id="rId15"/>
    <p:sldId id="267" r:id="rId16"/>
    <p:sldId id="275" r:id="rId17"/>
    <p:sldId id="279" r:id="rId18"/>
    <p:sldId id="276" r:id="rId19"/>
    <p:sldId id="277" r:id="rId20"/>
    <p:sldId id="278" r:id="rId21"/>
    <p:sldId id="287" r:id="rId22"/>
    <p:sldId id="268" r:id="rId23"/>
    <p:sldId id="280" r:id="rId24"/>
    <p:sldId id="281" r:id="rId25"/>
    <p:sldId id="282" r:id="rId26"/>
    <p:sldId id="283" r:id="rId27"/>
    <p:sldId id="284" r:id="rId28"/>
    <p:sldId id="285" r:id="rId29"/>
    <p:sldId id="261" r:id="rId30"/>
    <p:sldId id="288" r:id="rId31"/>
    <p:sldId id="289" r:id="rId32"/>
    <p:sldId id="265" r:id="rId33"/>
    <p:sldId id="262" r:id="rId34"/>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5" autoAdjust="0"/>
  </p:normalViewPr>
  <p:slideViewPr>
    <p:cSldViewPr>
      <p:cViewPr varScale="1">
        <p:scale>
          <a:sx n="104" d="100"/>
          <a:sy n="104" d="100"/>
        </p:scale>
        <p:origin x="85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a:t>按一下以編輯母片標題樣式</a:t>
            </a:r>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388555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34286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4781"/>
            <a:ext cx="2057400" cy="32908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154781"/>
            <a:ext cx="6019800" cy="32908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170903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17883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42825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113339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9"/>
            <a:ext cx="8229600" cy="85725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74669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51144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30324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1716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53831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642434E-8479-456D-930D-8389EE8CEDAE}" type="datetimeFigureOut">
              <a:rPr lang="zh-TW" altLang="en-US" smtClean="0"/>
              <a:t>2020/5/23</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513142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284393"/>
            <a:ext cx="8208912" cy="2308324"/>
          </a:xfrm>
          <a:prstGeom prst="rect">
            <a:avLst/>
          </a:prstGeom>
        </p:spPr>
        <p:txBody>
          <a:bodyPr wrap="square">
            <a:spAutoFit/>
          </a:bodyPr>
          <a:lstStyle/>
          <a:p>
            <a:r>
              <a:rPr lang="zh-TW" altLang="en-US" sz="1600" b="1" dirty="0">
                <a:latin typeface="微軟正黑體" pitchFamily="34" charset="-120"/>
                <a:ea typeface="微軟正黑體" pitchFamily="34" charset="-120"/>
              </a:rPr>
              <a:t>前情提要</a:t>
            </a:r>
            <a:endParaRPr lang="en-US" altLang="zh-TW" sz="1600" b="1" dirty="0">
              <a:latin typeface="微軟正黑體" pitchFamily="34" charset="-120"/>
              <a:ea typeface="微軟正黑體" pitchFamily="34" charset="-120"/>
            </a:endParaRPr>
          </a:p>
          <a:p>
            <a:endParaRPr lang="en-US" altLang="zh-TW" sz="1600" b="1" dirty="0">
              <a:latin typeface="微軟正黑體" pitchFamily="34" charset="-120"/>
              <a:ea typeface="微軟正黑體" pitchFamily="34" charset="-120"/>
            </a:endParaRPr>
          </a:p>
          <a:p>
            <a:r>
              <a:rPr lang="zh-TW" altLang="en-US" sz="1600" b="1" dirty="0">
                <a:latin typeface="微軟正黑體" pitchFamily="34" charset="-120"/>
                <a:ea typeface="微軟正黑體" pitchFamily="34" charset="-120"/>
              </a:rPr>
              <a:t>台灣在這次</a:t>
            </a:r>
            <a:r>
              <a:rPr lang="en-US" altLang="zh-TW" sz="1600" b="1" dirty="0">
                <a:latin typeface="微軟正黑體" pitchFamily="34" charset="-120"/>
                <a:ea typeface="微軟正黑體" pitchFamily="34" charset="-120"/>
              </a:rPr>
              <a:t>COVID19</a:t>
            </a:r>
            <a:r>
              <a:rPr lang="zh-TW" altLang="en-US" sz="1600" b="1" dirty="0">
                <a:latin typeface="微軟正黑體" pitchFamily="34" charset="-120"/>
                <a:ea typeface="微軟正黑體" pitchFamily="34" charset="-120"/>
              </a:rPr>
              <a:t>疫情中，應用大數據分析技術，追蹤鑽石公主號旅客的</a:t>
            </a:r>
            <a:r>
              <a:rPr lang="en-US" altLang="zh-TW" sz="1600" b="1" dirty="0">
                <a:latin typeface="微軟正黑體" pitchFamily="34" charset="-120"/>
                <a:ea typeface="微軟正黑體" pitchFamily="34" charset="-120"/>
              </a:rPr>
              <a:t>627386</a:t>
            </a:r>
            <a:r>
              <a:rPr lang="zh-TW" altLang="en-US" sz="1600" b="1" dirty="0">
                <a:latin typeface="微軟正黑體" pitchFamily="34" charset="-120"/>
                <a:ea typeface="微軟正黑體" pitchFamily="34" charset="-120"/>
              </a:rPr>
              <a:t>位接觸者。</a:t>
            </a:r>
            <a:endParaRPr lang="en-US" altLang="zh-TW" sz="1600" b="1" dirty="0">
              <a:latin typeface="微軟正黑體" pitchFamily="34" charset="-120"/>
              <a:ea typeface="微軟正黑體" pitchFamily="34" charset="-120"/>
            </a:endParaRPr>
          </a:p>
          <a:p>
            <a:r>
              <a:rPr lang="zh-TW" altLang="en-US" sz="1600" b="1" dirty="0">
                <a:latin typeface="微軟正黑體" pitchFamily="34" charset="-120"/>
                <a:ea typeface="微軟正黑體" pitchFamily="34" charset="-120"/>
              </a:rPr>
              <a:t>經過成經驗整理成期刊分享到 </a:t>
            </a:r>
            <a:r>
              <a:rPr lang="en-US" altLang="zh-TW" sz="1600" b="1" dirty="0">
                <a:latin typeface="微軟正黑體" pitchFamily="34" charset="-120"/>
                <a:ea typeface="微軟正黑體" pitchFamily="34" charset="-120"/>
              </a:rPr>
              <a:t>JMIR - Journal of Medical Internet Research</a:t>
            </a:r>
          </a:p>
          <a:p>
            <a:endParaRPr lang="en-US" altLang="zh-TW" sz="1600" b="1" dirty="0">
              <a:latin typeface="微軟正黑體" pitchFamily="34" charset="-120"/>
              <a:ea typeface="微軟正黑體" pitchFamily="34" charset="-120"/>
            </a:endParaRPr>
          </a:p>
          <a:p>
            <a:r>
              <a:rPr lang="zh-TW" altLang="en-US" sz="1600" b="1" dirty="0">
                <a:latin typeface="微軟正黑體" pitchFamily="34" charset="-120"/>
                <a:ea typeface="微軟正黑體" pitchFamily="34" charset="-120"/>
              </a:rPr>
              <a:t>然後 </a:t>
            </a:r>
            <a:r>
              <a:rPr lang="en-US" altLang="zh-TW" sz="1600" b="1" dirty="0">
                <a:latin typeface="微軟正黑體" pitchFamily="34" charset="-120"/>
                <a:ea typeface="微軟正黑體" pitchFamily="34" charset="-120"/>
              </a:rPr>
              <a:t>Jane </a:t>
            </a:r>
            <a:r>
              <a:rPr lang="zh-TW" altLang="en-US" sz="1600" b="1" dirty="0">
                <a:latin typeface="微軟正黑體" pitchFamily="34" charset="-120"/>
                <a:ea typeface="微軟正黑體" pitchFamily="34" charset="-120"/>
              </a:rPr>
              <a:t>希望可以 </a:t>
            </a:r>
            <a:r>
              <a:rPr lang="en-US" altLang="zh-TW" sz="1600" b="1" dirty="0">
                <a:latin typeface="微軟正黑體" pitchFamily="34" charset="-120"/>
                <a:ea typeface="微軟正黑體" pitchFamily="34" charset="-120"/>
              </a:rPr>
              <a:t>review it and see what they did and how we would do differently if we got similar data. </a:t>
            </a:r>
          </a:p>
          <a:p>
            <a:r>
              <a:rPr lang="en-US" altLang="zh-TW" sz="1600" b="1" dirty="0">
                <a:latin typeface="微軟正黑體" pitchFamily="34" charset="-120"/>
                <a:ea typeface="微軟正黑體" pitchFamily="34" charset="-120"/>
              </a:rPr>
              <a:t>(</a:t>
            </a:r>
            <a:r>
              <a:rPr lang="zh-TW" altLang="en-US" sz="1600" b="1" dirty="0">
                <a:latin typeface="微軟正黑體" pitchFamily="34" charset="-120"/>
                <a:ea typeface="微軟正黑體" pitchFamily="34" charset="-120"/>
              </a:rPr>
              <a:t>指定我來越這個書報分享，順便訓練我</a:t>
            </a:r>
            <a:r>
              <a:rPr lang="en-US" altLang="zh-TW" sz="1600" b="1" dirty="0">
                <a:latin typeface="微軟正黑體" pitchFamily="34" charset="-120"/>
                <a:ea typeface="微軟正黑體" pitchFamily="34" charset="-120"/>
              </a:rPr>
              <a:t>~)</a:t>
            </a:r>
          </a:p>
        </p:txBody>
      </p:sp>
    </p:spTree>
    <p:extLst>
      <p:ext uri="{BB962C8B-B14F-4D97-AF65-F5344CB8AC3E}">
        <p14:creationId xmlns:p14="http://schemas.microsoft.com/office/powerpoint/2010/main" val="3030794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7F26E5F8-9FBA-4E90-8081-3363E5E89987}"/>
              </a:ext>
            </a:extLst>
          </p:cNvPr>
          <p:cNvPicPr>
            <a:picLocks noChangeAspect="1"/>
          </p:cNvPicPr>
          <p:nvPr/>
        </p:nvPicPr>
        <p:blipFill>
          <a:blip r:embed="rId2"/>
          <a:stretch>
            <a:fillRect/>
          </a:stretch>
        </p:blipFill>
        <p:spPr>
          <a:xfrm>
            <a:off x="252000" y="195486"/>
            <a:ext cx="8640000" cy="1317237"/>
          </a:xfrm>
          <a:prstGeom prst="rect">
            <a:avLst/>
          </a:prstGeom>
        </p:spPr>
      </p:pic>
      <p:sp>
        <p:nvSpPr>
          <p:cNvPr id="3" name="矩形 2">
            <a:extLst>
              <a:ext uri="{FF2B5EF4-FFF2-40B4-BE49-F238E27FC236}">
                <a16:creationId xmlns:a16="http://schemas.microsoft.com/office/drawing/2014/main" id="{57602ED3-51CE-47DB-B284-2DD06AC9CF28}"/>
              </a:ext>
            </a:extLst>
          </p:cNvPr>
          <p:cNvSpPr/>
          <p:nvPr/>
        </p:nvSpPr>
        <p:spPr>
          <a:xfrm>
            <a:off x="179512" y="1779662"/>
            <a:ext cx="8712488" cy="1169551"/>
          </a:xfrm>
          <a:prstGeom prst="rect">
            <a:avLst/>
          </a:prstGeom>
        </p:spPr>
        <p:txBody>
          <a:bodyPr wrap="square">
            <a:spAutoFit/>
          </a:bodyPr>
          <a:lstStyle/>
          <a:p>
            <a:r>
              <a:rPr lang="zh-TW" altLang="en-US" sz="1400" b="1" dirty="0">
                <a:latin typeface="微軟正黑體" pitchFamily="34" charset="-120"/>
                <a:ea typeface="微軟正黑體" pitchFamily="34" charset="-120"/>
              </a:rPr>
              <a:t>結果：截至</a:t>
            </a:r>
            <a:r>
              <a:rPr lang="en-US" altLang="zh-TW" sz="1400" b="1" dirty="0">
                <a:latin typeface="微軟正黑體" pitchFamily="34" charset="-120"/>
                <a:ea typeface="微軟正黑體" pitchFamily="34" charset="-120"/>
              </a:rPr>
              <a:t>2</a:t>
            </a:r>
            <a:r>
              <a:rPr lang="zh-TW" altLang="en-US" sz="1400" b="1" dirty="0">
                <a:latin typeface="微軟正黑體" pitchFamily="34" charset="-120"/>
                <a:ea typeface="微軟正黑體" pitchFamily="34" charset="-120"/>
              </a:rPr>
              <a:t>月</a:t>
            </a:r>
            <a:r>
              <a:rPr lang="en-US" altLang="zh-TW" sz="1400" b="1" dirty="0">
                <a:latin typeface="微軟正黑體" pitchFamily="34" charset="-120"/>
                <a:ea typeface="微軟正黑體" pitchFamily="34" charset="-120"/>
              </a:rPr>
              <a:t>29</a:t>
            </a:r>
            <a:r>
              <a:rPr lang="zh-TW" altLang="en-US" sz="1400" b="1" dirty="0">
                <a:latin typeface="微軟正黑體" pitchFamily="34" charset="-120"/>
                <a:ea typeface="微軟正黑體" pitchFamily="34" charset="-120"/>
              </a:rPr>
              <a:t>日，經</a:t>
            </a:r>
            <a:r>
              <a:rPr lang="en-US" altLang="zh-TW" sz="1400" b="1" dirty="0">
                <a:latin typeface="微軟正黑體" pitchFamily="34" charset="-120"/>
                <a:ea typeface="微軟正黑體" pitchFamily="34" charset="-120"/>
              </a:rPr>
              <a:t>RT-PCR</a:t>
            </a:r>
            <a:r>
              <a:rPr lang="zh-TW" altLang="en-US" sz="1400" b="1" dirty="0">
                <a:latin typeface="微軟正黑體" pitchFamily="34" charset="-120"/>
                <a:ea typeface="微軟正黑體" pitchFamily="34" charset="-120"/>
              </a:rPr>
              <a:t>檢測的</a:t>
            </a:r>
            <a:r>
              <a:rPr lang="en-US" altLang="zh-TW" sz="1400" b="1" dirty="0">
                <a:latin typeface="微軟正黑體" pitchFamily="34" charset="-120"/>
                <a:ea typeface="微軟正黑體" pitchFamily="34" charset="-120"/>
              </a:rPr>
              <a:t>67</a:t>
            </a:r>
            <a:r>
              <a:rPr lang="zh-TW" altLang="en-US" sz="1400" b="1" dirty="0">
                <a:latin typeface="微軟正黑體" pitchFamily="34" charset="-120"/>
                <a:ea typeface="微軟正黑體" pitchFamily="34" charset="-120"/>
              </a:rPr>
              <a:t>位接觸者均為陰性，未發現確診的</a:t>
            </a:r>
            <a:r>
              <a:rPr lang="en-US" altLang="zh-TW" sz="1400" b="1" dirty="0">
                <a:latin typeface="微軟正黑體" pitchFamily="34" charset="-120"/>
                <a:ea typeface="微軟正黑體" pitchFamily="34" charset="-120"/>
              </a:rPr>
              <a:t>COVID-19</a:t>
            </a:r>
            <a:r>
              <a:rPr lang="zh-TW" altLang="en-US" sz="1400" b="1" dirty="0">
                <a:latin typeface="微軟正黑體" pitchFamily="34" charset="-120"/>
                <a:ea typeface="微軟正黑體" pitchFamily="34" charset="-120"/>
              </a:rPr>
              <a:t>病例。 與</a:t>
            </a:r>
            <a:r>
              <a:rPr lang="en-US" altLang="zh-TW" sz="1400" b="1" dirty="0">
                <a:latin typeface="微軟正黑體" pitchFamily="34" charset="-120"/>
                <a:ea typeface="微軟正黑體" pitchFamily="34" charset="-120"/>
              </a:rPr>
              <a:t>3</a:t>
            </a:r>
            <a:r>
              <a:rPr lang="zh-TW" altLang="en-US" sz="1400" b="1" dirty="0">
                <a:latin typeface="微軟正黑體" pitchFamily="34" charset="-120"/>
                <a:ea typeface="微軟正黑體" pitchFamily="34" charset="-120"/>
              </a:rPr>
              <a:t>月</a:t>
            </a:r>
            <a:r>
              <a:rPr lang="en-US" altLang="zh-TW" sz="1400" b="1" dirty="0">
                <a:latin typeface="微軟正黑體" pitchFamily="34" charset="-120"/>
                <a:ea typeface="微軟正黑體" pitchFamily="34" charset="-120"/>
              </a:rPr>
              <a:t>10</a:t>
            </a:r>
            <a:r>
              <a:rPr lang="zh-TW" altLang="en-US" sz="1400" b="1" dirty="0">
                <a:latin typeface="微軟正黑體" pitchFamily="34" charset="-120"/>
                <a:ea typeface="微軟正黑體" pitchFamily="34" charset="-120"/>
              </a:rPr>
              <a:t>日之前的接觸人群相比，接觸人群的隨訪後發現的呼吸系統綜合症病例和肺炎較少。</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結論：</a:t>
            </a:r>
            <a:r>
              <a:rPr lang="zh-TW" altLang="en-US" sz="1400" b="1" dirty="0">
                <a:solidFill>
                  <a:srgbClr val="FF0000"/>
                </a:solidFill>
                <a:latin typeface="微軟正黑體" pitchFamily="34" charset="-120"/>
                <a:ea typeface="微軟正黑體" pitchFamily="34" charset="-120"/>
              </a:rPr>
              <a:t>具有智能聯繫人跟踪功能的大數據分析，用於自我限制的自動警報消息以及使用健康保險數據對與</a:t>
            </a:r>
            <a:r>
              <a:rPr lang="en-US" altLang="zh-TW" sz="1400" b="1" dirty="0">
                <a:solidFill>
                  <a:srgbClr val="FF0000"/>
                </a:solidFill>
                <a:latin typeface="微軟正黑體" pitchFamily="34" charset="-120"/>
                <a:ea typeface="微軟正黑體" pitchFamily="34" charset="-120"/>
              </a:rPr>
              <a:t>COVID-19</a:t>
            </a:r>
            <a:r>
              <a:rPr lang="zh-TW" altLang="en-US" sz="1400" b="1" dirty="0">
                <a:solidFill>
                  <a:srgbClr val="FF0000"/>
                </a:solidFill>
                <a:latin typeface="微軟正黑體" pitchFamily="34" charset="-120"/>
                <a:ea typeface="微軟正黑體" pitchFamily="34" charset="-120"/>
              </a:rPr>
              <a:t>相關的結果進行跟踪，可以減少常規流行病學聯繫人跟踪所需的資源。</a:t>
            </a:r>
          </a:p>
        </p:txBody>
      </p:sp>
    </p:spTree>
    <p:extLst>
      <p:ext uri="{BB962C8B-B14F-4D97-AF65-F5344CB8AC3E}">
        <p14:creationId xmlns:p14="http://schemas.microsoft.com/office/powerpoint/2010/main" val="415092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A9BC7905-A8C7-4BDB-860F-AB8B0B3F8F07}"/>
              </a:ext>
            </a:extLst>
          </p:cNvPr>
          <p:cNvPicPr>
            <a:picLocks noChangeAspect="1"/>
          </p:cNvPicPr>
          <p:nvPr/>
        </p:nvPicPr>
        <p:blipFill>
          <a:blip r:embed="rId2"/>
          <a:stretch>
            <a:fillRect/>
          </a:stretch>
        </p:blipFill>
        <p:spPr>
          <a:xfrm>
            <a:off x="899592" y="483519"/>
            <a:ext cx="5760000" cy="912857"/>
          </a:xfrm>
          <a:prstGeom prst="rect">
            <a:avLst/>
          </a:prstGeom>
        </p:spPr>
      </p:pic>
      <p:sp>
        <p:nvSpPr>
          <p:cNvPr id="3" name="矩形 2">
            <a:extLst>
              <a:ext uri="{FF2B5EF4-FFF2-40B4-BE49-F238E27FC236}">
                <a16:creationId xmlns:a16="http://schemas.microsoft.com/office/drawing/2014/main" id="{DE29D31F-3924-4D87-8E74-A893228BE660}"/>
              </a:ext>
            </a:extLst>
          </p:cNvPr>
          <p:cNvSpPr/>
          <p:nvPr/>
        </p:nvSpPr>
        <p:spPr>
          <a:xfrm>
            <a:off x="899592" y="1851670"/>
            <a:ext cx="4572000" cy="307777"/>
          </a:xfrm>
          <a:prstGeom prst="rect">
            <a:avLst/>
          </a:prstGeom>
        </p:spPr>
        <p:txBody>
          <a:bodyPr>
            <a:spAutoFit/>
          </a:bodyPr>
          <a:lstStyle/>
          <a:p>
            <a:r>
              <a:rPr lang="zh-TW" altLang="en-US" sz="1400" b="1" dirty="0">
                <a:latin typeface="微軟正黑體" panose="020B0604030504040204" pitchFamily="34" charset="-120"/>
                <a:ea typeface="微軟正黑體" panose="020B0604030504040204" pitchFamily="34" charset="-120"/>
              </a:rPr>
              <a:t>新冠肺炎; 手機訊號地理定位； 接觸追蹤； 大數據</a:t>
            </a:r>
          </a:p>
        </p:txBody>
      </p:sp>
    </p:spTree>
    <p:extLst>
      <p:ext uri="{BB962C8B-B14F-4D97-AF65-F5344CB8AC3E}">
        <p14:creationId xmlns:p14="http://schemas.microsoft.com/office/powerpoint/2010/main" val="426250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1682679" y="1602254"/>
            <a:ext cx="5778642" cy="1938992"/>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Original</a:t>
            </a:r>
          </a:p>
          <a:p>
            <a:pPr algn="ctr"/>
            <a:r>
              <a:rPr lang="en-US" altLang="zh-TW" sz="6000" b="1" dirty="0">
                <a:solidFill>
                  <a:schemeClr val="bg1">
                    <a:lumMod val="95000"/>
                  </a:schemeClr>
                </a:solidFill>
                <a:latin typeface="微軟正黑體" pitchFamily="34" charset="-120"/>
                <a:ea typeface="微軟正黑體" pitchFamily="34" charset="-120"/>
              </a:rPr>
              <a:t>Manuscript</a:t>
            </a:r>
          </a:p>
        </p:txBody>
      </p:sp>
    </p:spTree>
    <p:extLst>
      <p:ext uri="{BB962C8B-B14F-4D97-AF65-F5344CB8AC3E}">
        <p14:creationId xmlns:p14="http://schemas.microsoft.com/office/powerpoint/2010/main" val="348709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1682679" y="2063919"/>
            <a:ext cx="5778642"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Introduction</a:t>
            </a:r>
          </a:p>
        </p:txBody>
      </p:sp>
    </p:spTree>
    <p:extLst>
      <p:ext uri="{BB962C8B-B14F-4D97-AF65-F5344CB8AC3E}">
        <p14:creationId xmlns:p14="http://schemas.microsoft.com/office/powerpoint/2010/main" val="322175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44F5986-ADBE-438F-9E6B-E235671761EB}"/>
              </a:ext>
            </a:extLst>
          </p:cNvPr>
          <p:cNvPicPr>
            <a:picLocks noChangeAspect="1"/>
          </p:cNvPicPr>
          <p:nvPr/>
        </p:nvPicPr>
        <p:blipFill>
          <a:blip r:embed="rId2"/>
          <a:stretch>
            <a:fillRect/>
          </a:stretch>
        </p:blipFill>
        <p:spPr>
          <a:xfrm>
            <a:off x="252000" y="51470"/>
            <a:ext cx="8640000" cy="2728794"/>
          </a:xfrm>
          <a:prstGeom prst="rect">
            <a:avLst/>
          </a:prstGeom>
        </p:spPr>
      </p:pic>
      <p:sp>
        <p:nvSpPr>
          <p:cNvPr id="3" name="矩形 2">
            <a:extLst>
              <a:ext uri="{FF2B5EF4-FFF2-40B4-BE49-F238E27FC236}">
                <a16:creationId xmlns:a16="http://schemas.microsoft.com/office/drawing/2014/main" id="{3CE5760E-4C7D-4458-BA3B-C73D937B68DC}"/>
              </a:ext>
            </a:extLst>
          </p:cNvPr>
          <p:cNvSpPr/>
          <p:nvPr/>
        </p:nvSpPr>
        <p:spPr>
          <a:xfrm>
            <a:off x="252000" y="3219822"/>
            <a:ext cx="8640000" cy="1169551"/>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簡介</a:t>
            </a:r>
            <a:endParaRPr lang="en-US" altLang="zh-TW" sz="1400" b="1" dirty="0">
              <a:latin typeface="微軟正黑體" panose="020B0604030504040204" pitchFamily="34" charset="-120"/>
              <a:ea typeface="微軟正黑體" panose="020B0604030504040204" pitchFamily="34" charset="-120"/>
            </a:endParaRP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台灣因對</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大流行及時而迅速的反應而聞名，其</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確診病例和病死率較低。 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21</a:t>
            </a:r>
            <a:r>
              <a:rPr lang="zh-TW" altLang="en-US" sz="1400" b="1" dirty="0">
                <a:latin typeface="微軟正黑體" panose="020B0604030504040204" pitchFamily="34" charset="-120"/>
                <a:ea typeface="微軟正黑體" panose="020B0604030504040204" pitchFamily="34" charset="-120"/>
              </a:rPr>
              <a:t>日在台灣確認第一例病例後，台灣針對</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爆發激活了中央傳染病指揮中心（</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），並負責執行控制政策，包括邊境管制，監視，檢疫和資源分配。 防止</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在社區中傳播</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a:t>
            </a:r>
          </a:p>
        </p:txBody>
      </p:sp>
      <p:sp>
        <p:nvSpPr>
          <p:cNvPr id="4" name="矩形 3">
            <a:extLst>
              <a:ext uri="{FF2B5EF4-FFF2-40B4-BE49-F238E27FC236}">
                <a16:creationId xmlns:a16="http://schemas.microsoft.com/office/drawing/2014/main" id="{0C714264-0111-4F90-BBAA-3E1A8822CA55}"/>
              </a:ext>
            </a:extLst>
          </p:cNvPr>
          <p:cNvSpPr/>
          <p:nvPr/>
        </p:nvSpPr>
        <p:spPr>
          <a:xfrm>
            <a:off x="2123728" y="339502"/>
            <a:ext cx="800219"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廣受好評</a:t>
            </a:r>
          </a:p>
        </p:txBody>
      </p:sp>
      <p:sp>
        <p:nvSpPr>
          <p:cNvPr id="5" name="矩形 4">
            <a:extLst>
              <a:ext uri="{FF2B5EF4-FFF2-40B4-BE49-F238E27FC236}">
                <a16:creationId xmlns:a16="http://schemas.microsoft.com/office/drawing/2014/main" id="{357CC639-E19F-443C-B960-76B784932ED5}"/>
              </a:ext>
            </a:extLst>
          </p:cNvPr>
          <p:cNvSpPr/>
          <p:nvPr/>
        </p:nvSpPr>
        <p:spPr>
          <a:xfrm>
            <a:off x="755576" y="843558"/>
            <a:ext cx="492443"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及時</a:t>
            </a:r>
          </a:p>
        </p:txBody>
      </p:sp>
      <p:sp>
        <p:nvSpPr>
          <p:cNvPr id="8" name="矩形 7">
            <a:extLst>
              <a:ext uri="{FF2B5EF4-FFF2-40B4-BE49-F238E27FC236}">
                <a16:creationId xmlns:a16="http://schemas.microsoft.com/office/drawing/2014/main" id="{F8D7D50D-931E-4302-9574-BDE0290A135A}"/>
              </a:ext>
            </a:extLst>
          </p:cNvPr>
          <p:cNvSpPr/>
          <p:nvPr/>
        </p:nvSpPr>
        <p:spPr>
          <a:xfrm>
            <a:off x="323528" y="2723043"/>
            <a:ext cx="492443"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監視</a:t>
            </a:r>
          </a:p>
        </p:txBody>
      </p:sp>
    </p:spTree>
    <p:extLst>
      <p:ext uri="{BB962C8B-B14F-4D97-AF65-F5344CB8AC3E}">
        <p14:creationId xmlns:p14="http://schemas.microsoft.com/office/powerpoint/2010/main" val="98912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9312D83A-E334-4232-BD83-AE1C6A16F8AD}"/>
              </a:ext>
            </a:extLst>
          </p:cNvPr>
          <p:cNvPicPr>
            <a:picLocks noChangeAspect="1"/>
          </p:cNvPicPr>
          <p:nvPr/>
        </p:nvPicPr>
        <p:blipFill>
          <a:blip r:embed="rId2"/>
          <a:stretch>
            <a:fillRect/>
          </a:stretch>
        </p:blipFill>
        <p:spPr>
          <a:xfrm>
            <a:off x="252000" y="195486"/>
            <a:ext cx="8640000" cy="2236319"/>
          </a:xfrm>
          <a:prstGeom prst="rect">
            <a:avLst/>
          </a:prstGeom>
        </p:spPr>
      </p:pic>
      <p:sp>
        <p:nvSpPr>
          <p:cNvPr id="3" name="矩形 2">
            <a:extLst>
              <a:ext uri="{FF2B5EF4-FFF2-40B4-BE49-F238E27FC236}">
                <a16:creationId xmlns:a16="http://schemas.microsoft.com/office/drawing/2014/main" id="{69AAB8DC-9BFA-40EA-9885-9D04E3A5739E}"/>
              </a:ext>
            </a:extLst>
          </p:cNvPr>
          <p:cNvSpPr/>
          <p:nvPr/>
        </p:nvSpPr>
        <p:spPr>
          <a:xfrm>
            <a:off x="335646" y="2777563"/>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使這些控制措施成功的關鍵因素是全面，精確和及時的接觸追蹤，以識別和管理潛在的繼發病例，並中斷進一步的傳播。 然而，傳統的依靠個人訪談的流行病學接觸者追踪是勞動密集型且耗時的，並且在處理諸如</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的快速傳播的大流行時可能不可行。</a:t>
            </a:r>
          </a:p>
        </p:txBody>
      </p:sp>
      <p:sp>
        <p:nvSpPr>
          <p:cNvPr id="4" name="矩形 3">
            <a:extLst>
              <a:ext uri="{FF2B5EF4-FFF2-40B4-BE49-F238E27FC236}">
                <a16:creationId xmlns:a16="http://schemas.microsoft.com/office/drawing/2014/main" id="{BBA909A4-26CB-4098-92E5-165CBA4E7421}"/>
              </a:ext>
            </a:extLst>
          </p:cNvPr>
          <p:cNvSpPr/>
          <p:nvPr/>
        </p:nvSpPr>
        <p:spPr>
          <a:xfrm>
            <a:off x="4122871" y="1070615"/>
            <a:ext cx="56394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常規</a:t>
            </a:r>
          </a:p>
        </p:txBody>
      </p:sp>
      <p:sp>
        <p:nvSpPr>
          <p:cNvPr id="13" name="矩形 12">
            <a:extLst>
              <a:ext uri="{FF2B5EF4-FFF2-40B4-BE49-F238E27FC236}">
                <a16:creationId xmlns:a16="http://schemas.microsoft.com/office/drawing/2014/main" id="{D778A490-C637-4C87-AD6F-5BBB89353ADE}"/>
              </a:ext>
            </a:extLst>
          </p:cNvPr>
          <p:cNvSpPr/>
          <p:nvPr/>
        </p:nvSpPr>
        <p:spPr>
          <a:xfrm>
            <a:off x="3131840" y="1995686"/>
            <a:ext cx="56394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傳播</a:t>
            </a:r>
          </a:p>
        </p:txBody>
      </p:sp>
    </p:spTree>
    <p:extLst>
      <p:ext uri="{BB962C8B-B14F-4D97-AF65-F5344CB8AC3E}">
        <p14:creationId xmlns:p14="http://schemas.microsoft.com/office/powerpoint/2010/main" val="542281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A60977-2C43-43E1-9C4A-449BF0282F67}"/>
              </a:ext>
            </a:extLst>
          </p:cNvPr>
          <p:cNvSpPr/>
          <p:nvPr/>
        </p:nvSpPr>
        <p:spPr>
          <a:xfrm>
            <a:off x="252000" y="2211710"/>
            <a:ext cx="8640000" cy="523220"/>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為了實現更有效的聯繫調查，韓國已經使用了一些數字數據庫，例如電子健康記錄，基於電話的全球定位系統（</a:t>
            </a:r>
            <a:r>
              <a:rPr lang="en-US" altLang="zh-TW" sz="1400" b="1" dirty="0">
                <a:latin typeface="微軟正黑體" panose="020B0604030504040204" pitchFamily="34" charset="-120"/>
                <a:ea typeface="微軟正黑體" panose="020B0604030504040204" pitchFamily="34" charset="-120"/>
              </a:rPr>
              <a:t>GPS</a:t>
            </a:r>
            <a:r>
              <a:rPr lang="zh-TW" altLang="en-US" sz="1400" b="1" dirty="0">
                <a:latin typeface="微軟正黑體" panose="020B0604030504040204" pitchFamily="34" charset="-120"/>
                <a:ea typeface="微軟正黑體" panose="020B0604030504040204" pitchFamily="34" charset="-120"/>
              </a:rPr>
              <a:t>），卡交易，記錄和閉路電視</a:t>
            </a:r>
            <a:r>
              <a:rPr lang="en-US" altLang="zh-TW" sz="1400" b="1" dirty="0">
                <a:latin typeface="微軟正黑體" panose="020B0604030504040204" pitchFamily="34" charset="-120"/>
                <a:ea typeface="微軟正黑體" panose="020B0604030504040204" pitchFamily="34" charset="-120"/>
              </a:rPr>
              <a:t>[4]</a:t>
            </a:r>
            <a:r>
              <a:rPr lang="zh-TW" altLang="en-US" sz="1400" b="1" dirty="0">
                <a:latin typeface="微軟正黑體" panose="020B0604030504040204" pitchFamily="34" charset="-120"/>
                <a:ea typeface="微軟正黑體" panose="020B0604030504040204" pitchFamily="34" charset="-120"/>
              </a:rPr>
              <a:t>。</a:t>
            </a:r>
          </a:p>
        </p:txBody>
      </p:sp>
      <p:pic>
        <p:nvPicPr>
          <p:cNvPr id="4" name="圖片 3">
            <a:extLst>
              <a:ext uri="{FF2B5EF4-FFF2-40B4-BE49-F238E27FC236}">
                <a16:creationId xmlns:a16="http://schemas.microsoft.com/office/drawing/2014/main" id="{1F348955-FFAD-4C9E-A8C0-B9F71BD25446}"/>
              </a:ext>
            </a:extLst>
          </p:cNvPr>
          <p:cNvPicPr>
            <a:picLocks noChangeAspect="1"/>
          </p:cNvPicPr>
          <p:nvPr/>
        </p:nvPicPr>
        <p:blipFill>
          <a:blip r:embed="rId2"/>
          <a:stretch>
            <a:fillRect/>
          </a:stretch>
        </p:blipFill>
        <p:spPr>
          <a:xfrm>
            <a:off x="252000" y="195486"/>
            <a:ext cx="8640000" cy="1743366"/>
          </a:xfrm>
          <a:prstGeom prst="rect">
            <a:avLst/>
          </a:prstGeom>
        </p:spPr>
      </p:pic>
      <p:sp>
        <p:nvSpPr>
          <p:cNvPr id="5" name="矩形 4">
            <a:extLst>
              <a:ext uri="{FF2B5EF4-FFF2-40B4-BE49-F238E27FC236}">
                <a16:creationId xmlns:a16="http://schemas.microsoft.com/office/drawing/2014/main" id="{B885B063-3FC8-4A1B-A20E-9DAE1F2BD12C}"/>
              </a:ext>
            </a:extLst>
          </p:cNvPr>
          <p:cNvSpPr/>
          <p:nvPr/>
        </p:nvSpPr>
        <p:spPr>
          <a:xfrm>
            <a:off x="467544" y="555526"/>
            <a:ext cx="64759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有效</a:t>
            </a:r>
          </a:p>
        </p:txBody>
      </p:sp>
      <p:sp>
        <p:nvSpPr>
          <p:cNvPr id="6" name="矩形 5">
            <a:extLst>
              <a:ext uri="{FF2B5EF4-FFF2-40B4-BE49-F238E27FC236}">
                <a16:creationId xmlns:a16="http://schemas.microsoft.com/office/drawing/2014/main" id="{6A644162-B15A-42DE-B94A-5E3C1CA03048}"/>
              </a:ext>
            </a:extLst>
          </p:cNvPr>
          <p:cNvSpPr/>
          <p:nvPr/>
        </p:nvSpPr>
        <p:spPr>
          <a:xfrm>
            <a:off x="7812360" y="32397"/>
            <a:ext cx="64759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有效率</a:t>
            </a:r>
          </a:p>
        </p:txBody>
      </p:sp>
    </p:spTree>
    <p:extLst>
      <p:ext uri="{BB962C8B-B14F-4D97-AF65-F5344CB8AC3E}">
        <p14:creationId xmlns:p14="http://schemas.microsoft.com/office/powerpoint/2010/main" val="3219205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A60977-2C43-43E1-9C4A-449BF0282F67}"/>
              </a:ext>
            </a:extLst>
          </p:cNvPr>
          <p:cNvSpPr/>
          <p:nvPr/>
        </p:nvSpPr>
        <p:spPr>
          <a:xfrm>
            <a:off x="252000" y="2787774"/>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影響傳播的其他因素在接觸追踪後，高效且有效地隔離，隔離，監測</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的疾病進展。 為了實現這兩個目標，使用數字技術，傳感器數據和已聲明的健康保險數據的系統與有效的大數據方法，可以加強常規的接觸者追踪和疾病監測，並為以下控制措施或緩解計劃提供依據。</a:t>
            </a:r>
          </a:p>
        </p:txBody>
      </p:sp>
      <p:pic>
        <p:nvPicPr>
          <p:cNvPr id="4" name="圖片 3">
            <a:extLst>
              <a:ext uri="{FF2B5EF4-FFF2-40B4-BE49-F238E27FC236}">
                <a16:creationId xmlns:a16="http://schemas.microsoft.com/office/drawing/2014/main" id="{8326651D-3A46-4328-B623-3C32D362C1BF}"/>
              </a:ext>
            </a:extLst>
          </p:cNvPr>
          <p:cNvPicPr>
            <a:picLocks noChangeAspect="1"/>
          </p:cNvPicPr>
          <p:nvPr/>
        </p:nvPicPr>
        <p:blipFill>
          <a:blip r:embed="rId2"/>
          <a:stretch>
            <a:fillRect/>
          </a:stretch>
        </p:blipFill>
        <p:spPr>
          <a:xfrm>
            <a:off x="252000" y="267494"/>
            <a:ext cx="8640000" cy="2223055"/>
          </a:xfrm>
          <a:prstGeom prst="rect">
            <a:avLst/>
          </a:prstGeom>
        </p:spPr>
      </p:pic>
      <p:sp>
        <p:nvSpPr>
          <p:cNvPr id="5" name="矩形 4">
            <a:extLst>
              <a:ext uri="{FF2B5EF4-FFF2-40B4-BE49-F238E27FC236}">
                <a16:creationId xmlns:a16="http://schemas.microsoft.com/office/drawing/2014/main" id="{03ACC36A-C7D5-427A-B2B0-4869172E505E}"/>
              </a:ext>
            </a:extLst>
          </p:cNvPr>
          <p:cNvSpPr/>
          <p:nvPr/>
        </p:nvSpPr>
        <p:spPr>
          <a:xfrm>
            <a:off x="7380312" y="2067694"/>
            <a:ext cx="720080"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減輕</a:t>
            </a:r>
          </a:p>
        </p:txBody>
      </p:sp>
      <p:sp>
        <p:nvSpPr>
          <p:cNvPr id="8" name="矩形 7">
            <a:extLst>
              <a:ext uri="{FF2B5EF4-FFF2-40B4-BE49-F238E27FC236}">
                <a16:creationId xmlns:a16="http://schemas.microsoft.com/office/drawing/2014/main" id="{85FC9E03-015A-4B07-A88F-170F73AAB03F}"/>
              </a:ext>
            </a:extLst>
          </p:cNvPr>
          <p:cNvSpPr/>
          <p:nvPr/>
        </p:nvSpPr>
        <p:spPr>
          <a:xfrm>
            <a:off x="6804248" y="132627"/>
            <a:ext cx="720080"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傳播</a:t>
            </a:r>
          </a:p>
        </p:txBody>
      </p:sp>
    </p:spTree>
    <p:extLst>
      <p:ext uri="{BB962C8B-B14F-4D97-AF65-F5344CB8AC3E}">
        <p14:creationId xmlns:p14="http://schemas.microsoft.com/office/powerpoint/2010/main" val="11309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21E9429C-59E1-4C4B-8326-1AF3930C62AF}"/>
              </a:ext>
            </a:extLst>
          </p:cNvPr>
          <p:cNvPicPr>
            <a:picLocks noChangeAspect="1"/>
          </p:cNvPicPr>
          <p:nvPr/>
        </p:nvPicPr>
        <p:blipFill>
          <a:blip r:embed="rId2"/>
          <a:stretch>
            <a:fillRect/>
          </a:stretch>
        </p:blipFill>
        <p:spPr>
          <a:xfrm>
            <a:off x="252000" y="267494"/>
            <a:ext cx="8640000" cy="1317246"/>
          </a:xfrm>
          <a:prstGeom prst="rect">
            <a:avLst/>
          </a:prstGeom>
        </p:spPr>
      </p:pic>
      <p:sp>
        <p:nvSpPr>
          <p:cNvPr id="3" name="矩形 2">
            <a:extLst>
              <a:ext uri="{FF2B5EF4-FFF2-40B4-BE49-F238E27FC236}">
                <a16:creationId xmlns:a16="http://schemas.microsoft.com/office/drawing/2014/main" id="{8D1DF128-8DFB-4F21-8444-27DDA7799BA5}"/>
              </a:ext>
            </a:extLst>
          </p:cNvPr>
          <p:cNvSpPr/>
          <p:nvPr/>
        </p:nvSpPr>
        <p:spPr>
          <a:xfrm>
            <a:off x="252000" y="2139702"/>
            <a:ext cx="8640000" cy="523220"/>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因此，台灣科學學會呼籲採用一種創新的綜合方法，利用當前的數字技術和傳感器上的大數據，並聲稱擁有​​健康保險，以達到對這些接觸者中，精確預防爆發和監測疾病結果的目的</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40802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DD83A75D-301D-4A87-A311-E77E219DDF0F}"/>
              </a:ext>
            </a:extLst>
          </p:cNvPr>
          <p:cNvPicPr>
            <a:picLocks noChangeAspect="1"/>
          </p:cNvPicPr>
          <p:nvPr/>
        </p:nvPicPr>
        <p:blipFill>
          <a:blip r:embed="rId2"/>
          <a:stretch>
            <a:fillRect/>
          </a:stretch>
        </p:blipFill>
        <p:spPr>
          <a:xfrm>
            <a:off x="252000" y="232216"/>
            <a:ext cx="8640000" cy="1785883"/>
          </a:xfrm>
          <a:prstGeom prst="rect">
            <a:avLst/>
          </a:prstGeom>
        </p:spPr>
      </p:pic>
      <p:pic>
        <p:nvPicPr>
          <p:cNvPr id="3" name="圖片 2">
            <a:extLst>
              <a:ext uri="{FF2B5EF4-FFF2-40B4-BE49-F238E27FC236}">
                <a16:creationId xmlns:a16="http://schemas.microsoft.com/office/drawing/2014/main" id="{1F828A00-A23F-446F-A0BC-17BE6380DEDD}"/>
              </a:ext>
            </a:extLst>
          </p:cNvPr>
          <p:cNvPicPr>
            <a:picLocks noChangeAspect="1"/>
          </p:cNvPicPr>
          <p:nvPr/>
        </p:nvPicPr>
        <p:blipFill>
          <a:blip r:embed="rId3"/>
          <a:stretch>
            <a:fillRect/>
          </a:stretch>
        </p:blipFill>
        <p:spPr>
          <a:xfrm>
            <a:off x="252000" y="2176432"/>
            <a:ext cx="8640000" cy="790635"/>
          </a:xfrm>
          <a:prstGeom prst="rect">
            <a:avLst/>
          </a:prstGeom>
        </p:spPr>
      </p:pic>
      <p:sp>
        <p:nvSpPr>
          <p:cNvPr id="4" name="矩形 3">
            <a:extLst>
              <a:ext uri="{FF2B5EF4-FFF2-40B4-BE49-F238E27FC236}">
                <a16:creationId xmlns:a16="http://schemas.microsoft.com/office/drawing/2014/main" id="{C798ACA7-34E0-4220-A70E-161A098C8B79}"/>
              </a:ext>
            </a:extLst>
          </p:cNvPr>
          <p:cNvSpPr/>
          <p:nvPr/>
        </p:nvSpPr>
        <p:spPr>
          <a:xfrm>
            <a:off x="252000" y="3291830"/>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我們在這裡提供一個獨特的例子，回顧性調查與</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日停靠在台灣基隆市的</a:t>
            </a:r>
            <a:r>
              <a:rPr lang="en-US" altLang="zh-TW" sz="1400" b="1" dirty="0">
                <a:latin typeface="微軟正黑體" panose="020B0604030504040204" pitchFamily="34" charset="-120"/>
                <a:ea typeface="微軟正黑體" panose="020B0604030504040204" pitchFamily="34" charset="-120"/>
              </a:rPr>
              <a:t>Diamond Princess</a:t>
            </a:r>
            <a:r>
              <a:rPr lang="zh-TW" altLang="en-US" sz="1400" b="1" dirty="0">
                <a:latin typeface="微軟正黑體" panose="020B0604030504040204" pitchFamily="34" charset="-120"/>
                <a:ea typeface="微軟正黑體" panose="020B0604030504040204" pitchFamily="34" charset="-120"/>
              </a:rPr>
              <a:t>遊輪的乘客接觸的人群，該緩解計劃使用了自我隔離和自我監控綜合症 對</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進行分析，並通過對這些接觸者與國民健康保險之間的聯繫進行有效的大數據分析，對這些接觸者進行疾病監測，從而確定了</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和相關的呼吸綜合徵。</a:t>
            </a:r>
          </a:p>
        </p:txBody>
      </p:sp>
      <p:sp>
        <p:nvSpPr>
          <p:cNvPr id="5" name="矩形 4">
            <a:extLst>
              <a:ext uri="{FF2B5EF4-FFF2-40B4-BE49-F238E27FC236}">
                <a16:creationId xmlns:a16="http://schemas.microsoft.com/office/drawing/2014/main" id="{9336D6BC-A9A5-490A-A8BB-C8E511FE5D54}"/>
              </a:ext>
            </a:extLst>
          </p:cNvPr>
          <p:cNvSpPr/>
          <p:nvPr/>
        </p:nvSpPr>
        <p:spPr>
          <a:xfrm>
            <a:off x="4248204" y="93716"/>
            <a:ext cx="64759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追溯地</a:t>
            </a:r>
          </a:p>
        </p:txBody>
      </p:sp>
      <p:sp>
        <p:nvSpPr>
          <p:cNvPr id="6" name="矩形 5">
            <a:extLst>
              <a:ext uri="{FF2B5EF4-FFF2-40B4-BE49-F238E27FC236}">
                <a16:creationId xmlns:a16="http://schemas.microsoft.com/office/drawing/2014/main" id="{E4129B83-AE15-47A5-86ED-2D4CD8A1402F}"/>
              </a:ext>
            </a:extLst>
          </p:cNvPr>
          <p:cNvSpPr/>
          <p:nvPr/>
        </p:nvSpPr>
        <p:spPr>
          <a:xfrm>
            <a:off x="7236296" y="59276"/>
            <a:ext cx="1152128"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相當一部分人</a:t>
            </a:r>
          </a:p>
        </p:txBody>
      </p:sp>
      <p:sp>
        <p:nvSpPr>
          <p:cNvPr id="7" name="矩形 6">
            <a:extLst>
              <a:ext uri="{FF2B5EF4-FFF2-40B4-BE49-F238E27FC236}">
                <a16:creationId xmlns:a16="http://schemas.microsoft.com/office/drawing/2014/main" id="{272E8319-4170-459E-8148-939106DF0013}"/>
              </a:ext>
            </a:extLst>
          </p:cNvPr>
          <p:cNvSpPr/>
          <p:nvPr/>
        </p:nvSpPr>
        <p:spPr>
          <a:xfrm>
            <a:off x="3203848" y="1059582"/>
            <a:ext cx="86409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緩解計劃</a:t>
            </a:r>
          </a:p>
        </p:txBody>
      </p:sp>
      <p:sp>
        <p:nvSpPr>
          <p:cNvPr id="8" name="矩形 7">
            <a:extLst>
              <a:ext uri="{FF2B5EF4-FFF2-40B4-BE49-F238E27FC236}">
                <a16:creationId xmlns:a16="http://schemas.microsoft.com/office/drawing/2014/main" id="{E0E379FA-5BF8-4281-A16C-15BC6BEE3192}"/>
              </a:ext>
            </a:extLst>
          </p:cNvPr>
          <p:cNvSpPr/>
          <p:nvPr/>
        </p:nvSpPr>
        <p:spPr>
          <a:xfrm>
            <a:off x="7740352" y="1059582"/>
            <a:ext cx="86409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綜合症</a:t>
            </a:r>
          </a:p>
        </p:txBody>
      </p:sp>
      <p:sp>
        <p:nvSpPr>
          <p:cNvPr id="11" name="矩形 10">
            <a:extLst>
              <a:ext uri="{FF2B5EF4-FFF2-40B4-BE49-F238E27FC236}">
                <a16:creationId xmlns:a16="http://schemas.microsoft.com/office/drawing/2014/main" id="{3598C46D-16BD-4AFC-8893-6AC71CD5E352}"/>
              </a:ext>
            </a:extLst>
          </p:cNvPr>
          <p:cNvSpPr/>
          <p:nvPr/>
        </p:nvSpPr>
        <p:spPr>
          <a:xfrm>
            <a:off x="6588224" y="2024931"/>
            <a:ext cx="100811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探明、確定</a:t>
            </a:r>
          </a:p>
        </p:txBody>
      </p:sp>
    </p:spTree>
    <p:extLst>
      <p:ext uri="{BB962C8B-B14F-4D97-AF65-F5344CB8AC3E}">
        <p14:creationId xmlns:p14="http://schemas.microsoft.com/office/powerpoint/2010/main" val="48525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3455876" y="2063918"/>
            <a:ext cx="2232248"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Title</a:t>
            </a:r>
          </a:p>
        </p:txBody>
      </p:sp>
    </p:spTree>
    <p:extLst>
      <p:ext uri="{BB962C8B-B14F-4D97-AF65-F5344CB8AC3E}">
        <p14:creationId xmlns:p14="http://schemas.microsoft.com/office/powerpoint/2010/main" val="3675218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D2CF8AD7-2161-400A-9123-797D5EA05E17}"/>
              </a:ext>
            </a:extLst>
          </p:cNvPr>
          <p:cNvPicPr>
            <a:picLocks noChangeAspect="1"/>
          </p:cNvPicPr>
          <p:nvPr/>
        </p:nvPicPr>
        <p:blipFill>
          <a:blip r:embed="rId2"/>
          <a:stretch>
            <a:fillRect/>
          </a:stretch>
        </p:blipFill>
        <p:spPr>
          <a:xfrm>
            <a:off x="252000" y="267494"/>
            <a:ext cx="8640000" cy="2190222"/>
          </a:xfrm>
          <a:prstGeom prst="rect">
            <a:avLst/>
          </a:prstGeom>
        </p:spPr>
      </p:pic>
      <p:sp>
        <p:nvSpPr>
          <p:cNvPr id="4" name="矩形 3">
            <a:extLst>
              <a:ext uri="{FF2B5EF4-FFF2-40B4-BE49-F238E27FC236}">
                <a16:creationId xmlns:a16="http://schemas.microsoft.com/office/drawing/2014/main" id="{A005D1F9-E7BC-41D6-AC00-11BDE59F25A9}"/>
              </a:ext>
            </a:extLst>
          </p:cNvPr>
          <p:cNvSpPr/>
          <p:nvPr/>
        </p:nvSpPr>
        <p:spPr>
          <a:xfrm>
            <a:off x="4860032" y="128994"/>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潛伏期</a:t>
            </a:r>
          </a:p>
        </p:txBody>
      </p:sp>
      <p:sp>
        <p:nvSpPr>
          <p:cNvPr id="5" name="矩形 4">
            <a:extLst>
              <a:ext uri="{FF2B5EF4-FFF2-40B4-BE49-F238E27FC236}">
                <a16:creationId xmlns:a16="http://schemas.microsoft.com/office/drawing/2014/main" id="{6FDE126F-1CD9-4824-BEBA-A35A6317A1A2}"/>
              </a:ext>
            </a:extLst>
          </p:cNvPr>
          <p:cNvSpPr/>
          <p:nvPr/>
        </p:nvSpPr>
        <p:spPr>
          <a:xfrm>
            <a:off x="755576" y="555526"/>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實行</a:t>
            </a:r>
          </a:p>
        </p:txBody>
      </p:sp>
      <p:sp>
        <p:nvSpPr>
          <p:cNvPr id="6" name="矩形 5">
            <a:extLst>
              <a:ext uri="{FF2B5EF4-FFF2-40B4-BE49-F238E27FC236}">
                <a16:creationId xmlns:a16="http://schemas.microsoft.com/office/drawing/2014/main" id="{7899E757-C970-4882-B6E8-D29264FDEA90}"/>
              </a:ext>
            </a:extLst>
          </p:cNvPr>
          <p:cNvSpPr/>
          <p:nvPr/>
        </p:nvSpPr>
        <p:spPr>
          <a:xfrm>
            <a:off x="7020272" y="565362"/>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輸入</a:t>
            </a:r>
          </a:p>
        </p:txBody>
      </p:sp>
      <p:sp>
        <p:nvSpPr>
          <p:cNvPr id="11" name="矩形 10">
            <a:extLst>
              <a:ext uri="{FF2B5EF4-FFF2-40B4-BE49-F238E27FC236}">
                <a16:creationId xmlns:a16="http://schemas.microsoft.com/office/drawing/2014/main" id="{997CDD48-85AC-4D3D-A90F-703ADF176D09}"/>
              </a:ext>
            </a:extLst>
          </p:cNvPr>
          <p:cNvSpPr/>
          <p:nvPr/>
        </p:nvSpPr>
        <p:spPr>
          <a:xfrm>
            <a:off x="4427984" y="1070615"/>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徘徊</a:t>
            </a:r>
          </a:p>
        </p:txBody>
      </p:sp>
      <p:sp>
        <p:nvSpPr>
          <p:cNvPr id="12" name="矩形 11">
            <a:extLst>
              <a:ext uri="{FF2B5EF4-FFF2-40B4-BE49-F238E27FC236}">
                <a16:creationId xmlns:a16="http://schemas.microsoft.com/office/drawing/2014/main" id="{7A454477-2880-424D-8AF2-A9B1AFE5B83B}"/>
              </a:ext>
            </a:extLst>
          </p:cNvPr>
          <p:cNvSpPr/>
          <p:nvPr/>
        </p:nvSpPr>
        <p:spPr>
          <a:xfrm>
            <a:off x="252000" y="2733084"/>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考慮到</a:t>
            </a:r>
            <a:r>
              <a:rPr lang="en-US" altLang="zh-TW" sz="1400" b="1" dirty="0">
                <a:latin typeface="微軟正黑體" panose="020B0604030504040204" pitchFamily="34" charset="-120"/>
                <a:ea typeface="微軟正黑體" panose="020B0604030504040204" pitchFamily="34" charset="-120"/>
              </a:rPr>
              <a:t>SARS-CoV-2</a:t>
            </a:r>
            <a:r>
              <a:rPr lang="zh-TW" altLang="en-US" sz="1400" b="1" dirty="0">
                <a:latin typeface="微軟正黑體" panose="020B0604030504040204" pitchFamily="34" charset="-120"/>
                <a:ea typeface="微軟正黑體" panose="020B0604030504040204" pitchFamily="34" charset="-120"/>
              </a:rPr>
              <a:t>的潛伏期，</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決定採取額外的預防措施，以進一步降低從台灣進口</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的風險，因為據報導，在台灣北部徘徊的乘客距離爆發</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的時間是五天前，於</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日在橫濱港口的鑽石公主號遊輪上航行。</a:t>
            </a:r>
          </a:p>
        </p:txBody>
      </p:sp>
    </p:spTree>
    <p:extLst>
      <p:ext uri="{BB962C8B-B14F-4D97-AF65-F5344CB8AC3E}">
        <p14:creationId xmlns:p14="http://schemas.microsoft.com/office/powerpoint/2010/main" val="941971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1682679" y="2063919"/>
            <a:ext cx="5778642"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Method</a:t>
            </a:r>
          </a:p>
        </p:txBody>
      </p:sp>
    </p:spTree>
    <p:extLst>
      <p:ext uri="{BB962C8B-B14F-4D97-AF65-F5344CB8AC3E}">
        <p14:creationId xmlns:p14="http://schemas.microsoft.com/office/powerpoint/2010/main" val="112408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94A0C46-1E26-4D79-99F3-CD2B5BA82F79}"/>
              </a:ext>
            </a:extLst>
          </p:cNvPr>
          <p:cNvPicPr>
            <a:picLocks noChangeAspect="1"/>
          </p:cNvPicPr>
          <p:nvPr/>
        </p:nvPicPr>
        <p:blipFill>
          <a:blip r:embed="rId2"/>
          <a:stretch>
            <a:fillRect/>
          </a:stretch>
        </p:blipFill>
        <p:spPr>
          <a:xfrm>
            <a:off x="252000" y="123478"/>
            <a:ext cx="8640000" cy="2767638"/>
          </a:xfrm>
          <a:prstGeom prst="rect">
            <a:avLst/>
          </a:prstGeom>
        </p:spPr>
      </p:pic>
      <p:sp>
        <p:nvSpPr>
          <p:cNvPr id="3" name="矩形 2">
            <a:extLst>
              <a:ext uri="{FF2B5EF4-FFF2-40B4-BE49-F238E27FC236}">
                <a16:creationId xmlns:a16="http://schemas.microsoft.com/office/drawing/2014/main" id="{A72BB7E5-7468-459B-A278-E7F61C3BB6A8}"/>
              </a:ext>
            </a:extLst>
          </p:cNvPr>
          <p:cNvSpPr/>
          <p:nvPr/>
        </p:nvSpPr>
        <p:spPr>
          <a:xfrm>
            <a:off x="252000" y="3147814"/>
            <a:ext cx="8640000" cy="1169551"/>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方法</a:t>
            </a:r>
            <a:endParaRPr lang="en-US" altLang="zh-TW" sz="1400" b="1" dirty="0">
              <a:latin typeface="微軟正黑體" panose="020B0604030504040204" pitchFamily="34" charset="-120"/>
              <a:ea typeface="微軟正黑體" panose="020B0604030504040204" pitchFamily="34" charset="-120"/>
            </a:endParaRP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於</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21</a:t>
            </a:r>
            <a:r>
              <a:rPr lang="zh-TW" altLang="en-US" sz="1400" b="1" dirty="0">
                <a:latin typeface="微軟正黑體" panose="020B0604030504040204" pitchFamily="34" charset="-120"/>
                <a:ea typeface="微軟正黑體" panose="020B0604030504040204" pitchFamily="34" charset="-120"/>
              </a:rPr>
              <a:t>日在台灣確診首例從武漢返回台灣的病例。 此後，台灣政府啟動了中央流行病控制中心（</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），以控制可能爆發的</a:t>
            </a:r>
            <a:r>
              <a:rPr lang="en-US" altLang="zh-TW" sz="1400" b="1" dirty="0">
                <a:latin typeface="微軟正黑體" panose="020B0604030504040204" pitchFamily="34" charset="-120"/>
                <a:ea typeface="微軟正黑體" panose="020B0604030504040204" pitchFamily="34" charset="-120"/>
              </a:rPr>
              <a:t>COVID-19 [2]</a:t>
            </a:r>
            <a:r>
              <a:rPr lang="zh-TW" altLang="en-US" sz="1400" b="1" dirty="0">
                <a:latin typeface="微軟正黑體" panose="020B0604030504040204" pitchFamily="34" charset="-120"/>
                <a:ea typeface="微軟正黑體" panose="020B0604030504040204" pitchFamily="34" charset="-120"/>
              </a:rPr>
              <a:t>。  </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負責制定和執行包括監視，邊境控制，隔離和資源分配在內的政策，並宣布了最高警報級別，以防止台灣爆發</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885606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C7270A51-26F0-4C85-9332-97542EB1B6C4}"/>
              </a:ext>
            </a:extLst>
          </p:cNvPr>
          <p:cNvPicPr>
            <a:picLocks noChangeAspect="1"/>
          </p:cNvPicPr>
          <p:nvPr/>
        </p:nvPicPr>
        <p:blipFill>
          <a:blip r:embed="rId2"/>
          <a:stretch>
            <a:fillRect/>
          </a:stretch>
        </p:blipFill>
        <p:spPr>
          <a:xfrm>
            <a:off x="252000" y="33732"/>
            <a:ext cx="8640000" cy="2702222"/>
          </a:xfrm>
          <a:prstGeom prst="rect">
            <a:avLst/>
          </a:prstGeom>
        </p:spPr>
      </p:pic>
      <p:sp>
        <p:nvSpPr>
          <p:cNvPr id="3" name="矩形 2">
            <a:extLst>
              <a:ext uri="{FF2B5EF4-FFF2-40B4-BE49-F238E27FC236}">
                <a16:creationId xmlns:a16="http://schemas.microsoft.com/office/drawing/2014/main" id="{FF79D183-E24B-4A34-953E-3DA0715B091B}"/>
              </a:ext>
            </a:extLst>
          </p:cNvPr>
          <p:cNvSpPr/>
          <p:nvPr/>
        </p:nvSpPr>
        <p:spPr>
          <a:xfrm>
            <a:off x="252000" y="3147814"/>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儘管在第一個</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流行期間（從</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21</a:t>
            </a:r>
            <a:r>
              <a:rPr lang="zh-TW" altLang="en-US" sz="1400" b="1" dirty="0">
                <a:latin typeface="微軟正黑體" panose="020B0604030504040204" pitchFamily="34" charset="-120"/>
                <a:ea typeface="微軟正黑體" panose="020B0604030504040204" pitchFamily="34" charset="-120"/>
              </a:rPr>
              <a:t>日至</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9</a:t>
            </a:r>
            <a:r>
              <a:rPr lang="zh-TW" altLang="en-US" sz="1400" b="1" dirty="0">
                <a:latin typeface="微軟正黑體" panose="020B0604030504040204" pitchFamily="34" charset="-120"/>
                <a:ea typeface="微軟正黑體" panose="020B0604030504040204" pitchFamily="34" charset="-120"/>
              </a:rPr>
              <a:t>日）報告的病例不到</a:t>
            </a:r>
            <a:r>
              <a:rPr lang="en-US" altLang="zh-TW" sz="1400" b="1" dirty="0">
                <a:latin typeface="微軟正黑體" panose="020B0604030504040204" pitchFamily="34" charset="-120"/>
                <a:ea typeface="微軟正黑體" panose="020B0604030504040204" pitchFamily="34" charset="-120"/>
              </a:rPr>
              <a:t>20</a:t>
            </a:r>
            <a:r>
              <a:rPr lang="zh-TW" altLang="en-US" sz="1400" b="1" dirty="0">
                <a:latin typeface="微軟正黑體" panose="020B0604030504040204" pitchFamily="34" charset="-120"/>
                <a:ea typeface="微軟正黑體" panose="020B0604030504040204" pitchFamily="34" charset="-120"/>
              </a:rPr>
              <a:t>例，但政府高度重視所有可能導致</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傳播的洩漏事件。 實施策略包括邊界控制，隔離和隔離。 響應</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的規定，首次對大流行地區的外國人</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中國</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實施入境限制，這是在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28</a:t>
            </a:r>
            <a:r>
              <a:rPr lang="zh-TW" altLang="en-US" sz="1400" b="1" dirty="0">
                <a:latin typeface="微軟正黑體" panose="020B0604030504040204" pitchFamily="34" charset="-120"/>
                <a:ea typeface="微軟正黑體" panose="020B0604030504040204" pitchFamily="34" charset="-120"/>
              </a:rPr>
              <a:t>日開始的。政府還密切注視著來往台灣的遊輪。</a:t>
            </a:r>
          </a:p>
        </p:txBody>
      </p:sp>
      <p:sp>
        <p:nvSpPr>
          <p:cNvPr id="4" name="矩形 3">
            <a:extLst>
              <a:ext uri="{FF2B5EF4-FFF2-40B4-BE49-F238E27FC236}">
                <a16:creationId xmlns:a16="http://schemas.microsoft.com/office/drawing/2014/main" id="{3DE0DAF3-3EC4-4663-894A-C6435AFBD180}"/>
              </a:ext>
            </a:extLst>
          </p:cNvPr>
          <p:cNvSpPr/>
          <p:nvPr/>
        </p:nvSpPr>
        <p:spPr>
          <a:xfrm>
            <a:off x="467544" y="843558"/>
            <a:ext cx="576064"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傳播</a:t>
            </a:r>
          </a:p>
        </p:txBody>
      </p:sp>
      <p:sp>
        <p:nvSpPr>
          <p:cNvPr id="7" name="矩形 6">
            <a:extLst>
              <a:ext uri="{FF2B5EF4-FFF2-40B4-BE49-F238E27FC236}">
                <a16:creationId xmlns:a16="http://schemas.microsoft.com/office/drawing/2014/main" id="{034B4010-0ACE-4D3D-A8C5-763E5B1F597E}"/>
              </a:ext>
            </a:extLst>
          </p:cNvPr>
          <p:cNvSpPr/>
          <p:nvPr/>
        </p:nvSpPr>
        <p:spPr>
          <a:xfrm>
            <a:off x="3419872" y="843558"/>
            <a:ext cx="576064"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實行</a:t>
            </a:r>
          </a:p>
        </p:txBody>
      </p:sp>
    </p:spTree>
    <p:extLst>
      <p:ext uri="{BB962C8B-B14F-4D97-AF65-F5344CB8AC3E}">
        <p14:creationId xmlns:p14="http://schemas.microsoft.com/office/powerpoint/2010/main" val="1786148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4BE2B54-77D6-436A-95B3-450E3BF510DA}"/>
              </a:ext>
            </a:extLst>
          </p:cNvPr>
          <p:cNvPicPr>
            <a:picLocks noChangeAspect="1"/>
          </p:cNvPicPr>
          <p:nvPr/>
        </p:nvPicPr>
        <p:blipFill>
          <a:blip r:embed="rId2"/>
          <a:stretch>
            <a:fillRect/>
          </a:stretch>
        </p:blipFill>
        <p:spPr>
          <a:xfrm>
            <a:off x="252000" y="123478"/>
            <a:ext cx="8640000" cy="3193430"/>
          </a:xfrm>
          <a:prstGeom prst="rect">
            <a:avLst/>
          </a:prstGeom>
        </p:spPr>
      </p:pic>
      <p:sp>
        <p:nvSpPr>
          <p:cNvPr id="3" name="矩形 2">
            <a:extLst>
              <a:ext uri="{FF2B5EF4-FFF2-40B4-BE49-F238E27FC236}">
                <a16:creationId xmlns:a16="http://schemas.microsoft.com/office/drawing/2014/main" id="{4A88358A-24E9-4B40-B934-F0A04205ED5B}"/>
              </a:ext>
            </a:extLst>
          </p:cNvPr>
          <p:cNvSpPr/>
          <p:nvPr/>
        </p:nvSpPr>
        <p:spPr>
          <a:xfrm>
            <a:off x="252000" y="3507854"/>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其中包括</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日停靠在台灣基隆市的遊輪“鑽石公主”。考慮到冠狀病毒的潛伏期，</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決定採取進一步的預防措施，以進一步降低在台灣進口</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的風險。 自</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日停泊在橫濱的鑽石公主號遊輪，報導發生了</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暴發。這一意外事件引起了公眾對社區傳播的暫時恐慌</a:t>
            </a:r>
            <a:r>
              <a:rPr lang="en-US" altLang="zh-TW" sz="1400" b="1" dirty="0">
                <a:latin typeface="微軟正黑體" panose="020B0604030504040204" pitchFamily="34" charset="-120"/>
                <a:ea typeface="微軟正黑體" panose="020B0604030504040204" pitchFamily="34" charset="-120"/>
              </a:rPr>
              <a:t>[6]</a:t>
            </a:r>
            <a:r>
              <a:rPr lang="zh-TW" altLang="en-US" sz="1400" b="1" dirty="0">
                <a:latin typeface="微軟正黑體" panose="020B0604030504040204" pitchFamily="34" charset="-120"/>
                <a:ea typeface="微軟正黑體" panose="020B0604030504040204" pitchFamily="34" charset="-120"/>
              </a:rPr>
              <a:t>。 全面的接觸者追踪和緩解計劃可能是使</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傳播最小化的策略之一。</a:t>
            </a:r>
          </a:p>
        </p:txBody>
      </p:sp>
      <p:sp>
        <p:nvSpPr>
          <p:cNvPr id="4" name="矩形 3">
            <a:extLst>
              <a:ext uri="{FF2B5EF4-FFF2-40B4-BE49-F238E27FC236}">
                <a16:creationId xmlns:a16="http://schemas.microsoft.com/office/drawing/2014/main" id="{6730C3F3-3A2A-45BE-AA84-271AC57B7F9D}"/>
              </a:ext>
            </a:extLst>
          </p:cNvPr>
          <p:cNvSpPr/>
          <p:nvPr/>
        </p:nvSpPr>
        <p:spPr>
          <a:xfrm>
            <a:off x="1115616" y="987574"/>
            <a:ext cx="935624"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預防措施</a:t>
            </a:r>
          </a:p>
        </p:txBody>
      </p:sp>
    </p:spTree>
    <p:extLst>
      <p:ext uri="{BB962C8B-B14F-4D97-AF65-F5344CB8AC3E}">
        <p14:creationId xmlns:p14="http://schemas.microsoft.com/office/powerpoint/2010/main" val="356525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FDF7AE4C-CD08-47ED-9AC5-DE8D7E3D69B2}"/>
              </a:ext>
            </a:extLst>
          </p:cNvPr>
          <p:cNvPicPr>
            <a:picLocks noChangeAspect="1"/>
          </p:cNvPicPr>
          <p:nvPr/>
        </p:nvPicPr>
        <p:blipFill>
          <a:blip r:embed="rId2"/>
          <a:stretch>
            <a:fillRect/>
          </a:stretch>
        </p:blipFill>
        <p:spPr>
          <a:xfrm>
            <a:off x="252000" y="195486"/>
            <a:ext cx="8640000" cy="2199809"/>
          </a:xfrm>
          <a:prstGeom prst="rect">
            <a:avLst/>
          </a:prstGeom>
        </p:spPr>
      </p:pic>
      <p:sp>
        <p:nvSpPr>
          <p:cNvPr id="3" name="矩形 2">
            <a:extLst>
              <a:ext uri="{FF2B5EF4-FFF2-40B4-BE49-F238E27FC236}">
                <a16:creationId xmlns:a16="http://schemas.microsoft.com/office/drawing/2014/main" id="{98989C80-3C2E-4160-8583-A713A12D8C45}"/>
              </a:ext>
            </a:extLst>
          </p:cNvPr>
          <p:cNvSpPr/>
          <p:nvPr/>
        </p:nvSpPr>
        <p:spPr>
          <a:xfrm>
            <a:off x="252000" y="2571750"/>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遏制</a:t>
            </a:r>
            <a:r>
              <a:rPr lang="en-US" altLang="zh-TW" sz="1400" b="1" dirty="0">
                <a:latin typeface="微軟正黑體" panose="020B0604030504040204" pitchFamily="34" charset="-120"/>
                <a:ea typeface="微軟正黑體" panose="020B0604030504040204" pitchFamily="34" charset="-120"/>
              </a:rPr>
              <a:t>SARS-COV-2</a:t>
            </a:r>
            <a:r>
              <a:rPr lang="zh-TW" altLang="en-US" sz="1400" b="1" dirty="0">
                <a:latin typeface="微軟正黑體" panose="020B0604030504040204" pitchFamily="34" charset="-120"/>
                <a:ea typeface="微軟正黑體" panose="020B0604030504040204" pitchFamily="34" charset="-120"/>
              </a:rPr>
              <a:t>傳播的大數據分析</a:t>
            </a:r>
            <a:endParaRPr lang="en-US" altLang="zh-TW" sz="1400" b="1" dirty="0">
              <a:latin typeface="微軟正黑體" panose="020B0604030504040204" pitchFamily="34" charset="-120"/>
              <a:ea typeface="微軟正黑體" panose="020B0604030504040204" pitchFamily="34" charset="-120"/>
            </a:endParaRP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在知道鑽石公主號遊輪在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日爆發後，</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立即成立了一個工作隊，在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6</a:t>
            </a:r>
            <a:r>
              <a:rPr lang="zh-TW" altLang="en-US" sz="1400" b="1" dirty="0">
                <a:latin typeface="微軟正黑體" panose="020B0604030504040204" pitchFamily="34" charset="-120"/>
                <a:ea typeface="微軟正黑體" panose="020B0604030504040204" pitchFamily="34" charset="-120"/>
              </a:rPr>
              <a:t>日進行初步調查。 建議對已經受感染的乘客可能聯繫的人員進行追踪。 接觸者調查和管理的設計和過程詳述如下。</a:t>
            </a:r>
          </a:p>
        </p:txBody>
      </p:sp>
      <p:sp>
        <p:nvSpPr>
          <p:cNvPr id="4" name="矩形 3">
            <a:extLst>
              <a:ext uri="{FF2B5EF4-FFF2-40B4-BE49-F238E27FC236}">
                <a16:creationId xmlns:a16="http://schemas.microsoft.com/office/drawing/2014/main" id="{017B710F-C4A9-49CA-9034-90111D17B316}"/>
              </a:ext>
            </a:extLst>
          </p:cNvPr>
          <p:cNvSpPr/>
          <p:nvPr/>
        </p:nvSpPr>
        <p:spPr>
          <a:xfrm>
            <a:off x="4716016" y="998607"/>
            <a:ext cx="50357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初步</a:t>
            </a:r>
          </a:p>
        </p:txBody>
      </p:sp>
      <p:sp>
        <p:nvSpPr>
          <p:cNvPr id="7" name="矩形 6">
            <a:extLst>
              <a:ext uri="{FF2B5EF4-FFF2-40B4-BE49-F238E27FC236}">
                <a16:creationId xmlns:a16="http://schemas.microsoft.com/office/drawing/2014/main" id="{1D94C124-0B60-4D89-96DA-B231D020657E}"/>
              </a:ext>
            </a:extLst>
          </p:cNvPr>
          <p:cNvSpPr/>
          <p:nvPr/>
        </p:nvSpPr>
        <p:spPr>
          <a:xfrm>
            <a:off x="5508104" y="1995686"/>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詳盡的</a:t>
            </a:r>
          </a:p>
        </p:txBody>
      </p:sp>
    </p:spTree>
    <p:extLst>
      <p:ext uri="{BB962C8B-B14F-4D97-AF65-F5344CB8AC3E}">
        <p14:creationId xmlns:p14="http://schemas.microsoft.com/office/powerpoint/2010/main" val="3186372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A246FEC9-2B97-4218-A8F9-B2195B75AF3F}"/>
              </a:ext>
            </a:extLst>
          </p:cNvPr>
          <p:cNvPicPr>
            <a:picLocks noChangeAspect="1"/>
          </p:cNvPicPr>
          <p:nvPr/>
        </p:nvPicPr>
        <p:blipFill>
          <a:blip r:embed="rId2"/>
          <a:stretch>
            <a:fillRect/>
          </a:stretch>
        </p:blipFill>
        <p:spPr>
          <a:xfrm>
            <a:off x="225513" y="76977"/>
            <a:ext cx="5760000" cy="321070"/>
          </a:xfrm>
          <a:prstGeom prst="rect">
            <a:avLst/>
          </a:prstGeom>
        </p:spPr>
      </p:pic>
      <p:pic>
        <p:nvPicPr>
          <p:cNvPr id="3" name="圖片 2">
            <a:extLst>
              <a:ext uri="{FF2B5EF4-FFF2-40B4-BE49-F238E27FC236}">
                <a16:creationId xmlns:a16="http://schemas.microsoft.com/office/drawing/2014/main" id="{4445B1C9-248A-4C57-A40F-6E9C3DFD607C}"/>
              </a:ext>
            </a:extLst>
          </p:cNvPr>
          <p:cNvPicPr>
            <a:picLocks noChangeAspect="1"/>
          </p:cNvPicPr>
          <p:nvPr/>
        </p:nvPicPr>
        <p:blipFill>
          <a:blip r:embed="rId3"/>
          <a:stretch>
            <a:fillRect/>
          </a:stretch>
        </p:blipFill>
        <p:spPr>
          <a:xfrm>
            <a:off x="252000" y="555526"/>
            <a:ext cx="8640000" cy="2712558"/>
          </a:xfrm>
          <a:prstGeom prst="rect">
            <a:avLst/>
          </a:prstGeom>
        </p:spPr>
      </p:pic>
      <p:sp>
        <p:nvSpPr>
          <p:cNvPr id="4" name="矩形 3">
            <a:extLst>
              <a:ext uri="{FF2B5EF4-FFF2-40B4-BE49-F238E27FC236}">
                <a16:creationId xmlns:a16="http://schemas.microsoft.com/office/drawing/2014/main" id="{C11DE6D9-CD18-4428-8D96-1295B28511BC}"/>
              </a:ext>
            </a:extLst>
          </p:cNvPr>
          <p:cNvSpPr/>
          <p:nvPr/>
        </p:nvSpPr>
        <p:spPr>
          <a:xfrm>
            <a:off x="259354" y="3440222"/>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由於遊輪旅客在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日將鑽石公主號遊輪停靠在基隆港，進行一日遊，因此團隊設計了可能的解決方案，以追踪台灣的行程。 由於不可能對每位乘客進行回顧性個人訪談。 </a:t>
            </a:r>
            <a:r>
              <a:rPr lang="zh-TW" altLang="en-US" sz="1400" b="1" dirty="0">
                <a:solidFill>
                  <a:srgbClr val="FF0000"/>
                </a:solidFill>
                <a:latin typeface="微軟正黑體" panose="020B0604030504040204" pitchFamily="34" charset="-120"/>
                <a:ea typeface="微軟正黑體" panose="020B0604030504040204" pitchFamily="34" charset="-120"/>
              </a:rPr>
              <a:t>用於克服確定聯繫人位置和行程障礙的方法分為四大類，包括巴士中的</a:t>
            </a:r>
            <a:r>
              <a:rPr lang="en-US" altLang="zh-TW" sz="1400" b="1" dirty="0">
                <a:solidFill>
                  <a:srgbClr val="FF0000"/>
                </a:solidFill>
                <a:latin typeface="微軟正黑體" panose="020B0604030504040204" pitchFamily="34" charset="-120"/>
                <a:ea typeface="微軟正黑體" panose="020B0604030504040204" pitchFamily="34" charset="-120"/>
              </a:rPr>
              <a:t>GPS</a:t>
            </a:r>
            <a:r>
              <a:rPr lang="zh-TW" altLang="en-US" sz="1400" b="1" dirty="0">
                <a:solidFill>
                  <a:srgbClr val="FF0000"/>
                </a:solidFill>
                <a:latin typeface="微軟正黑體" panose="020B0604030504040204" pitchFamily="34" charset="-120"/>
                <a:ea typeface="微軟正黑體" panose="020B0604030504040204" pitchFamily="34" charset="-120"/>
              </a:rPr>
              <a:t>，信用卡交易記錄，</a:t>
            </a:r>
            <a:r>
              <a:rPr lang="en-US" altLang="zh-TW" sz="1400" b="1" dirty="0">
                <a:solidFill>
                  <a:srgbClr val="FF0000"/>
                </a:solidFill>
                <a:latin typeface="微軟正黑體" panose="020B0604030504040204" pitchFamily="34" charset="-120"/>
                <a:ea typeface="微軟正黑體" panose="020B0604030504040204" pitchFamily="34" charset="-120"/>
              </a:rPr>
              <a:t>CCTV</a:t>
            </a:r>
            <a:r>
              <a:rPr lang="zh-TW" altLang="en-US" sz="1400" b="1" dirty="0">
                <a:solidFill>
                  <a:srgbClr val="FF0000"/>
                </a:solidFill>
                <a:latin typeface="微軟正黑體" panose="020B0604030504040204" pitchFamily="34" charset="-120"/>
                <a:ea typeface="微軟正黑體" panose="020B0604030504040204" pitchFamily="34" charset="-120"/>
              </a:rPr>
              <a:t>和手機位置數據</a:t>
            </a:r>
            <a:r>
              <a:rPr lang="zh-TW" altLang="en-US" sz="1400" b="1" dirty="0">
                <a:latin typeface="微軟正黑體" panose="020B0604030504040204" pitchFamily="34" charset="-120"/>
                <a:ea typeface="微軟正黑體" panose="020B0604030504040204" pitchFamily="34" charset="-120"/>
              </a:rPr>
              <a:t>。</a:t>
            </a:r>
          </a:p>
        </p:txBody>
      </p:sp>
      <p:sp>
        <p:nvSpPr>
          <p:cNvPr id="5" name="矩形 4">
            <a:extLst>
              <a:ext uri="{FF2B5EF4-FFF2-40B4-BE49-F238E27FC236}">
                <a16:creationId xmlns:a16="http://schemas.microsoft.com/office/drawing/2014/main" id="{2DB6B97E-3275-4831-A628-9CA25A9029BF}"/>
              </a:ext>
            </a:extLst>
          </p:cNvPr>
          <p:cNvSpPr/>
          <p:nvPr/>
        </p:nvSpPr>
        <p:spPr>
          <a:xfrm>
            <a:off x="5292080" y="320925"/>
            <a:ext cx="2879840" cy="276999"/>
          </a:xfrm>
          <a:prstGeom prst="rect">
            <a:avLst/>
          </a:prstGeom>
        </p:spPr>
        <p:txBody>
          <a:bodyPr wrap="square">
            <a:spAutoFit/>
          </a:bodyPr>
          <a:lstStyle/>
          <a:p>
            <a:r>
              <a:rPr lang="en-US" altLang="zh-TW" sz="1200" b="1" dirty="0">
                <a:latin typeface="微軟正黑體" panose="020B0604030504040204" pitchFamily="34" charset="-120"/>
                <a:ea typeface="微軟正黑體" panose="020B0604030504040204" pitchFamily="34" charset="-120"/>
              </a:rPr>
              <a:t>1.</a:t>
            </a:r>
            <a:r>
              <a:rPr lang="zh-TW" altLang="en-US" sz="1200" b="1" dirty="0">
                <a:latin typeface="微軟正黑體" panose="020B0604030504040204" pitchFamily="34" charset="-120"/>
                <a:ea typeface="微軟正黑體" panose="020B0604030504040204" pitchFamily="34" charset="-120"/>
              </a:rPr>
              <a:t>大傳感器數據，用於探索乘客的路線</a:t>
            </a:r>
          </a:p>
        </p:txBody>
      </p:sp>
      <p:sp>
        <p:nvSpPr>
          <p:cNvPr id="8" name="矩形 7">
            <a:extLst>
              <a:ext uri="{FF2B5EF4-FFF2-40B4-BE49-F238E27FC236}">
                <a16:creationId xmlns:a16="http://schemas.microsoft.com/office/drawing/2014/main" id="{E2E094B4-6AC1-4B92-8BA7-EC82D9B611A8}"/>
              </a:ext>
            </a:extLst>
          </p:cNvPr>
          <p:cNvSpPr/>
          <p:nvPr/>
        </p:nvSpPr>
        <p:spPr>
          <a:xfrm>
            <a:off x="4581526" y="417026"/>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遊覽</a:t>
            </a:r>
          </a:p>
        </p:txBody>
      </p:sp>
      <p:sp>
        <p:nvSpPr>
          <p:cNvPr id="9" name="矩形 8">
            <a:extLst>
              <a:ext uri="{FF2B5EF4-FFF2-40B4-BE49-F238E27FC236}">
                <a16:creationId xmlns:a16="http://schemas.microsoft.com/office/drawing/2014/main" id="{0BAADB9D-05A4-43E5-A5BD-AEF685C8BA96}"/>
              </a:ext>
            </a:extLst>
          </p:cNvPr>
          <p:cNvSpPr/>
          <p:nvPr/>
        </p:nvSpPr>
        <p:spPr>
          <a:xfrm>
            <a:off x="3995936" y="1419622"/>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行程</a:t>
            </a:r>
          </a:p>
        </p:txBody>
      </p:sp>
      <p:sp>
        <p:nvSpPr>
          <p:cNvPr id="10" name="矩形 9">
            <a:extLst>
              <a:ext uri="{FF2B5EF4-FFF2-40B4-BE49-F238E27FC236}">
                <a16:creationId xmlns:a16="http://schemas.microsoft.com/office/drawing/2014/main" id="{7397FE81-0809-4A19-B7DC-21C506F22495}"/>
              </a:ext>
            </a:extLst>
          </p:cNvPr>
          <p:cNvSpPr/>
          <p:nvPr/>
        </p:nvSpPr>
        <p:spPr>
          <a:xfrm>
            <a:off x="7919892" y="1419621"/>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進行</a:t>
            </a:r>
          </a:p>
        </p:txBody>
      </p:sp>
      <p:sp>
        <p:nvSpPr>
          <p:cNvPr id="11" name="矩形 10">
            <a:extLst>
              <a:ext uri="{FF2B5EF4-FFF2-40B4-BE49-F238E27FC236}">
                <a16:creationId xmlns:a16="http://schemas.microsoft.com/office/drawing/2014/main" id="{4C620107-8143-42CA-83A0-E1E23EE5F9F9}"/>
              </a:ext>
            </a:extLst>
          </p:cNvPr>
          <p:cNvSpPr/>
          <p:nvPr/>
        </p:nvSpPr>
        <p:spPr>
          <a:xfrm>
            <a:off x="539552" y="1851670"/>
            <a:ext cx="86409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回顧性的</a:t>
            </a:r>
          </a:p>
        </p:txBody>
      </p:sp>
      <p:cxnSp>
        <p:nvCxnSpPr>
          <p:cNvPr id="13" name="直線接點 12">
            <a:extLst>
              <a:ext uri="{FF2B5EF4-FFF2-40B4-BE49-F238E27FC236}">
                <a16:creationId xmlns:a16="http://schemas.microsoft.com/office/drawing/2014/main" id="{C786667C-F3CD-4B0A-87B2-5CBEBED06B66}"/>
              </a:ext>
            </a:extLst>
          </p:cNvPr>
          <p:cNvCxnSpPr>
            <a:cxnSpLocks/>
          </p:cNvCxnSpPr>
          <p:nvPr/>
        </p:nvCxnSpPr>
        <p:spPr>
          <a:xfrm>
            <a:off x="323528" y="3219822"/>
            <a:ext cx="676875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322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C505EA8-0E01-413F-A3EA-2DC6916B5713}"/>
              </a:ext>
            </a:extLst>
          </p:cNvPr>
          <p:cNvPicPr>
            <a:picLocks noChangeAspect="1"/>
          </p:cNvPicPr>
          <p:nvPr/>
        </p:nvPicPr>
        <p:blipFill>
          <a:blip r:embed="rId2"/>
          <a:stretch>
            <a:fillRect/>
          </a:stretch>
        </p:blipFill>
        <p:spPr>
          <a:xfrm>
            <a:off x="252000" y="123478"/>
            <a:ext cx="8640000" cy="3166027"/>
          </a:xfrm>
          <a:prstGeom prst="rect">
            <a:avLst/>
          </a:prstGeom>
        </p:spPr>
      </p:pic>
      <p:sp>
        <p:nvSpPr>
          <p:cNvPr id="3" name="矩形 2">
            <a:extLst>
              <a:ext uri="{FF2B5EF4-FFF2-40B4-BE49-F238E27FC236}">
                <a16:creationId xmlns:a16="http://schemas.microsoft.com/office/drawing/2014/main" id="{4E3916BA-C066-4C58-8038-384AB4C9CE96}"/>
              </a:ext>
            </a:extLst>
          </p:cNvPr>
          <p:cNvSpPr/>
          <p:nvPr/>
        </p:nvSpPr>
        <p:spPr>
          <a:xfrm>
            <a:off x="252000" y="3507854"/>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在這四類中，</a:t>
            </a:r>
            <a:r>
              <a:rPr lang="zh-TW" altLang="en-US" sz="1400" b="1" dirty="0">
                <a:solidFill>
                  <a:srgbClr val="FF0000"/>
                </a:solidFill>
                <a:latin typeface="微軟正黑體" panose="020B0604030504040204" pitchFamily="34" charset="-120"/>
                <a:ea typeface="微軟正黑體" panose="020B0604030504040204" pitchFamily="34" charset="-120"/>
              </a:rPr>
              <a:t>手機地理定位方法是此處的主要手段</a:t>
            </a:r>
            <a:r>
              <a:rPr lang="zh-TW" altLang="en-US" sz="1400" b="1" dirty="0">
                <a:latin typeface="微軟正黑體" panose="020B0604030504040204" pitchFamily="34" charset="-120"/>
                <a:ea typeface="微軟正黑體" panose="020B0604030504040204" pitchFamily="34" charset="-120"/>
              </a:rPr>
              <a:t>，它可以通過手機位置數據來識別</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接觸調查的乘客路線，從而能夠提供有關位置和暴露時間的更準確信息。 它可以解決信息不完整的缺點，而僅通過</a:t>
            </a:r>
            <a:r>
              <a:rPr lang="zh-TW" altLang="en-US" sz="1400" b="1" dirty="0">
                <a:solidFill>
                  <a:srgbClr val="FF0000"/>
                </a:solidFill>
                <a:latin typeface="微軟正黑體" panose="020B0604030504040204" pitchFamily="34" charset="-120"/>
                <a:ea typeface="微軟正黑體" panose="020B0604030504040204" pitchFamily="34" charset="-120"/>
              </a:rPr>
              <a:t>巴士使用</a:t>
            </a:r>
            <a:r>
              <a:rPr lang="en-US" altLang="zh-TW" sz="1400" b="1" dirty="0">
                <a:solidFill>
                  <a:srgbClr val="FF0000"/>
                </a:solidFill>
                <a:latin typeface="微軟正黑體" panose="020B0604030504040204" pitchFamily="34" charset="-120"/>
                <a:ea typeface="微軟正黑體" panose="020B0604030504040204" pitchFamily="34" charset="-120"/>
              </a:rPr>
              <a:t>GPS</a:t>
            </a:r>
            <a:r>
              <a:rPr lang="zh-TW" altLang="en-US" sz="1400" b="1" dirty="0">
                <a:solidFill>
                  <a:srgbClr val="FF0000"/>
                </a:solidFill>
                <a:latin typeface="微軟正黑體" panose="020B0604030504040204" pitchFamily="34" charset="-120"/>
                <a:ea typeface="微軟正黑體" panose="020B0604030504040204" pitchFamily="34" charset="-120"/>
              </a:rPr>
              <a:t>，刷卡交易和使用</a:t>
            </a:r>
            <a:r>
              <a:rPr lang="en-US" altLang="zh-TW" sz="1400" b="1" dirty="0">
                <a:solidFill>
                  <a:srgbClr val="FF0000"/>
                </a:solidFill>
                <a:latin typeface="微軟正黑體" panose="020B0604030504040204" pitchFamily="34" charset="-120"/>
                <a:ea typeface="微軟正黑體" panose="020B0604030504040204" pitchFamily="34" charset="-120"/>
              </a:rPr>
              <a:t>CCTV</a:t>
            </a:r>
            <a:r>
              <a:rPr lang="zh-TW" altLang="en-US" sz="1400" b="1" dirty="0">
                <a:solidFill>
                  <a:srgbClr val="FF0000"/>
                </a:solidFill>
                <a:latin typeface="微軟正黑體" panose="020B0604030504040204" pitchFamily="34" charset="-120"/>
                <a:ea typeface="微軟正黑體" panose="020B0604030504040204" pitchFamily="34" charset="-120"/>
              </a:rPr>
              <a:t>，因為這三種方法僅代表部分乘客</a:t>
            </a:r>
            <a:r>
              <a:rPr lang="zh-TW" altLang="en-US" sz="1400" b="1" dirty="0">
                <a:latin typeface="微軟正黑體" panose="020B0604030504040204" pitchFamily="34" charset="-120"/>
                <a:ea typeface="微軟正黑體" panose="020B0604030504040204" pitchFamily="34" charset="-120"/>
              </a:rPr>
              <a:t>。 </a:t>
            </a:r>
            <a:r>
              <a:rPr lang="zh-TW" altLang="en-US" sz="1400" b="1" u="sng" dirty="0">
                <a:latin typeface="微軟正黑體" panose="020B0604030504040204" pitchFamily="34" charset="-120"/>
                <a:ea typeface="微軟正黑體" panose="020B0604030504040204" pitchFamily="34" charset="-120"/>
              </a:rPr>
              <a:t>根據來自乘客的移動位置數據，將其用於交叉聯繫方式，以對被聯繫人員的移動傳感器估計的路線進行交叉驗證。</a:t>
            </a:r>
          </a:p>
        </p:txBody>
      </p:sp>
      <p:sp>
        <p:nvSpPr>
          <p:cNvPr id="4" name="矩形 3">
            <a:extLst>
              <a:ext uri="{FF2B5EF4-FFF2-40B4-BE49-F238E27FC236}">
                <a16:creationId xmlns:a16="http://schemas.microsoft.com/office/drawing/2014/main" id="{2E0F398E-05B2-4266-B695-B5EBF9308731}"/>
              </a:ext>
            </a:extLst>
          </p:cNvPr>
          <p:cNvSpPr/>
          <p:nvPr/>
        </p:nvSpPr>
        <p:spPr>
          <a:xfrm>
            <a:off x="7452320" y="0"/>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支柱</a:t>
            </a:r>
          </a:p>
        </p:txBody>
      </p:sp>
      <p:sp>
        <p:nvSpPr>
          <p:cNvPr id="5" name="矩形 4">
            <a:extLst>
              <a:ext uri="{FF2B5EF4-FFF2-40B4-BE49-F238E27FC236}">
                <a16:creationId xmlns:a16="http://schemas.microsoft.com/office/drawing/2014/main" id="{CDE7BAB3-C63A-4886-8DB7-AFA5FD6550D9}"/>
              </a:ext>
            </a:extLst>
          </p:cNvPr>
          <p:cNvSpPr/>
          <p:nvPr/>
        </p:nvSpPr>
        <p:spPr>
          <a:xfrm>
            <a:off x="247715" y="1430655"/>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應付</a:t>
            </a:r>
          </a:p>
        </p:txBody>
      </p:sp>
      <p:sp>
        <p:nvSpPr>
          <p:cNvPr id="6" name="矩形 5">
            <a:extLst>
              <a:ext uri="{FF2B5EF4-FFF2-40B4-BE49-F238E27FC236}">
                <a16:creationId xmlns:a16="http://schemas.microsoft.com/office/drawing/2014/main" id="{38D80066-DED1-4F73-B666-9429EA0AD434}"/>
              </a:ext>
            </a:extLst>
          </p:cNvPr>
          <p:cNvSpPr/>
          <p:nvPr/>
        </p:nvSpPr>
        <p:spPr>
          <a:xfrm>
            <a:off x="1403648" y="2859782"/>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根據</a:t>
            </a:r>
          </a:p>
        </p:txBody>
      </p:sp>
    </p:spTree>
    <p:extLst>
      <p:ext uri="{BB962C8B-B14F-4D97-AF65-F5344CB8AC3E}">
        <p14:creationId xmlns:p14="http://schemas.microsoft.com/office/powerpoint/2010/main" val="790710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A1E08385-063E-4809-8ECD-EACD9AD712E1}"/>
              </a:ext>
            </a:extLst>
          </p:cNvPr>
          <p:cNvPicPr>
            <a:picLocks noChangeAspect="1"/>
          </p:cNvPicPr>
          <p:nvPr/>
        </p:nvPicPr>
        <p:blipFill>
          <a:blip r:embed="rId2"/>
          <a:stretch>
            <a:fillRect/>
          </a:stretch>
        </p:blipFill>
        <p:spPr>
          <a:xfrm>
            <a:off x="252000" y="123478"/>
            <a:ext cx="8640000" cy="2696673"/>
          </a:xfrm>
          <a:prstGeom prst="rect">
            <a:avLst/>
          </a:prstGeom>
        </p:spPr>
      </p:pic>
      <p:sp>
        <p:nvSpPr>
          <p:cNvPr id="3" name="矩形 2">
            <a:extLst>
              <a:ext uri="{FF2B5EF4-FFF2-40B4-BE49-F238E27FC236}">
                <a16:creationId xmlns:a16="http://schemas.microsoft.com/office/drawing/2014/main" id="{BA1316D5-1F20-4E23-95B9-0C0683E693BC}"/>
              </a:ext>
            </a:extLst>
          </p:cNvPr>
          <p:cNvSpPr/>
          <p:nvPr/>
        </p:nvSpPr>
        <p:spPr>
          <a:xfrm>
            <a:off x="252000" y="3075806"/>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到</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日，來自</a:t>
            </a:r>
            <a:r>
              <a:rPr lang="en-US" altLang="zh-TW" sz="1400" b="1" dirty="0">
                <a:latin typeface="微軟正黑體" panose="020B0604030504040204" pitchFamily="34" charset="-120"/>
                <a:ea typeface="微軟正黑體" panose="020B0604030504040204" pitchFamily="34" charset="-120"/>
              </a:rPr>
              <a:t>3000</a:t>
            </a:r>
            <a:r>
              <a:rPr lang="zh-TW" altLang="en-US" sz="1400" b="1" dirty="0">
                <a:latin typeface="微軟正黑體" panose="020B0604030504040204" pitchFamily="34" charset="-120"/>
                <a:ea typeface="微軟正黑體" panose="020B0604030504040204" pitchFamily="34" charset="-120"/>
              </a:rPr>
              <a:t>多名乘客的移動位置數據是從五個本地移動電話公司獲得的。 根據漫遊信號確定接觸位置，</a:t>
            </a:r>
            <a:r>
              <a:rPr lang="zh-TW" altLang="en-US" sz="1400" b="1" u="sng" dirty="0">
                <a:solidFill>
                  <a:srgbClr val="FF0000"/>
                </a:solidFill>
                <a:latin typeface="微軟正黑體" panose="020B0604030504040204" pitchFamily="34" charset="-120"/>
                <a:ea typeface="微軟正黑體" panose="020B0604030504040204" pitchFamily="34" charset="-120"/>
              </a:rPr>
              <a:t>在上午</a:t>
            </a:r>
            <a:r>
              <a:rPr lang="en-US" altLang="zh-TW" sz="1400" b="1" u="sng" dirty="0">
                <a:solidFill>
                  <a:srgbClr val="FF0000"/>
                </a:solidFill>
                <a:latin typeface="微軟正黑體" panose="020B0604030504040204" pitchFamily="34" charset="-120"/>
                <a:ea typeface="微軟正黑體" panose="020B0604030504040204" pitchFamily="34" charset="-120"/>
              </a:rPr>
              <a:t>5:00</a:t>
            </a:r>
            <a:r>
              <a:rPr lang="zh-TW" altLang="en-US" sz="1400" b="1" u="sng" dirty="0">
                <a:solidFill>
                  <a:srgbClr val="FF0000"/>
                </a:solidFill>
                <a:latin typeface="微軟正黑體" panose="020B0604030504040204" pitchFamily="34" charset="-120"/>
                <a:ea typeface="微軟正黑體" panose="020B0604030504040204" pitchFamily="34" charset="-120"/>
              </a:rPr>
              <a:t>到下午</a:t>
            </a:r>
            <a:r>
              <a:rPr lang="en-US" altLang="zh-TW" sz="1400" b="1" u="sng" dirty="0">
                <a:solidFill>
                  <a:srgbClr val="FF0000"/>
                </a:solidFill>
                <a:latin typeface="微軟正黑體" panose="020B0604030504040204" pitchFamily="34" charset="-120"/>
                <a:ea typeface="微軟正黑體" panose="020B0604030504040204" pitchFamily="34" charset="-120"/>
              </a:rPr>
              <a:t>20:00</a:t>
            </a:r>
            <a:r>
              <a:rPr lang="zh-TW" altLang="en-US" sz="1400" b="1" u="sng" dirty="0">
                <a:solidFill>
                  <a:srgbClr val="FF0000"/>
                </a:solidFill>
                <a:latin typeface="微軟正黑體" panose="020B0604030504040204" pitchFamily="34" charset="-120"/>
                <a:ea typeface="微軟正黑體" panose="020B0604030504040204" pitchFamily="34" charset="-120"/>
              </a:rPr>
              <a:t>之間從多移動基站暴露</a:t>
            </a:r>
            <a:r>
              <a:rPr lang="en-US" altLang="zh-TW" sz="1400" b="1" u="sng" dirty="0">
                <a:solidFill>
                  <a:srgbClr val="FF0000"/>
                </a:solidFill>
                <a:latin typeface="微軟正黑體" panose="020B0604030504040204" pitchFamily="34" charset="-120"/>
                <a:ea typeface="微軟正黑體" panose="020B0604030504040204" pitchFamily="34" charset="-120"/>
              </a:rPr>
              <a:t>30</a:t>
            </a:r>
            <a:r>
              <a:rPr lang="zh-TW" altLang="en-US" sz="1400" b="1" u="sng" dirty="0">
                <a:solidFill>
                  <a:srgbClr val="FF0000"/>
                </a:solidFill>
                <a:latin typeface="微軟正黑體" panose="020B0604030504040204" pitchFamily="34" charset="-120"/>
                <a:ea typeface="微軟正黑體" panose="020B0604030504040204" pitchFamily="34" charset="-120"/>
              </a:rPr>
              <a:t>分鐘以上</a:t>
            </a:r>
            <a:r>
              <a:rPr lang="zh-TW" altLang="en-US" sz="1400" b="1" dirty="0">
                <a:latin typeface="微軟正黑體" panose="020B0604030504040204" pitchFamily="34" charset="-120"/>
                <a:ea typeface="微軟正黑體" panose="020B0604030504040204" pitchFamily="34" charset="-120"/>
              </a:rPr>
              <a:t>，這些時間被認為是主要的追蹤路線。 根據向五個國內電信運營商的基站註冊的移動信號，</a:t>
            </a:r>
            <a:r>
              <a:rPr lang="zh-TW" altLang="en-US" sz="1400" b="1" dirty="0">
                <a:solidFill>
                  <a:srgbClr val="FF0000"/>
                </a:solidFill>
                <a:latin typeface="微軟正黑體" panose="020B0604030504040204" pitchFamily="34" charset="-120"/>
                <a:ea typeface="微軟正黑體" panose="020B0604030504040204" pitchFamily="34" charset="-120"/>
              </a:rPr>
              <a:t>第一個挑戰是識別基隆地區所有遊客中的</a:t>
            </a:r>
            <a:r>
              <a:rPr lang="en-US" altLang="zh-TW" sz="1400" b="1" dirty="0">
                <a:solidFill>
                  <a:srgbClr val="FF0000"/>
                </a:solidFill>
                <a:latin typeface="微軟正黑體" panose="020B0604030504040204" pitchFamily="34" charset="-120"/>
                <a:ea typeface="微軟正黑體" panose="020B0604030504040204" pitchFamily="34" charset="-120"/>
              </a:rPr>
              <a:t>3000</a:t>
            </a:r>
            <a:r>
              <a:rPr lang="zh-TW" altLang="en-US" sz="1400" b="1" dirty="0">
                <a:solidFill>
                  <a:srgbClr val="FF0000"/>
                </a:solidFill>
                <a:latin typeface="微軟正黑體" panose="020B0604030504040204" pitchFamily="34" charset="-120"/>
                <a:ea typeface="微軟正黑體" panose="020B0604030504040204" pitchFamily="34" charset="-120"/>
              </a:rPr>
              <a:t>名乘客。</a:t>
            </a:r>
          </a:p>
        </p:txBody>
      </p:sp>
      <p:sp>
        <p:nvSpPr>
          <p:cNvPr id="4" name="矩形 3">
            <a:extLst>
              <a:ext uri="{FF2B5EF4-FFF2-40B4-BE49-F238E27FC236}">
                <a16:creationId xmlns:a16="http://schemas.microsoft.com/office/drawing/2014/main" id="{0F9C3B46-8BE8-48E8-88AA-E33FB55B612D}"/>
              </a:ext>
            </a:extLst>
          </p:cNvPr>
          <p:cNvSpPr/>
          <p:nvPr/>
        </p:nvSpPr>
        <p:spPr>
          <a:xfrm>
            <a:off x="467544" y="915566"/>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漫遊</a:t>
            </a:r>
          </a:p>
        </p:txBody>
      </p:sp>
      <p:cxnSp>
        <p:nvCxnSpPr>
          <p:cNvPr id="5" name="直線接點 4">
            <a:extLst>
              <a:ext uri="{FF2B5EF4-FFF2-40B4-BE49-F238E27FC236}">
                <a16:creationId xmlns:a16="http://schemas.microsoft.com/office/drawing/2014/main" id="{4C7F0F9C-B121-4DFA-A820-5A683284CE51}"/>
              </a:ext>
            </a:extLst>
          </p:cNvPr>
          <p:cNvCxnSpPr>
            <a:cxnSpLocks/>
          </p:cNvCxnSpPr>
          <p:nvPr/>
        </p:nvCxnSpPr>
        <p:spPr>
          <a:xfrm>
            <a:off x="3635896" y="843558"/>
            <a:ext cx="518457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0675BEB8-4CE2-43B6-86C2-22946B20DAF0}"/>
              </a:ext>
            </a:extLst>
          </p:cNvPr>
          <p:cNvCxnSpPr>
            <a:cxnSpLocks/>
          </p:cNvCxnSpPr>
          <p:nvPr/>
        </p:nvCxnSpPr>
        <p:spPr>
          <a:xfrm>
            <a:off x="323528" y="1347614"/>
            <a:ext cx="842493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4F7BE033-6619-42BA-BE43-84C074E0ED35}"/>
              </a:ext>
            </a:extLst>
          </p:cNvPr>
          <p:cNvCxnSpPr>
            <a:cxnSpLocks/>
          </p:cNvCxnSpPr>
          <p:nvPr/>
        </p:nvCxnSpPr>
        <p:spPr>
          <a:xfrm>
            <a:off x="323528" y="1779662"/>
            <a:ext cx="619268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692BDA07-B470-4B0A-8F23-245C12FF6DE0}"/>
              </a:ext>
            </a:extLst>
          </p:cNvPr>
          <p:cNvCxnSpPr>
            <a:cxnSpLocks/>
          </p:cNvCxnSpPr>
          <p:nvPr/>
        </p:nvCxnSpPr>
        <p:spPr>
          <a:xfrm>
            <a:off x="6012160" y="2283718"/>
            <a:ext cx="280831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F57ACF0-2597-4F8B-A378-C6881C46771A}"/>
              </a:ext>
            </a:extLst>
          </p:cNvPr>
          <p:cNvCxnSpPr>
            <a:cxnSpLocks/>
          </p:cNvCxnSpPr>
          <p:nvPr/>
        </p:nvCxnSpPr>
        <p:spPr>
          <a:xfrm>
            <a:off x="323528" y="2787774"/>
            <a:ext cx="48965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962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051EAAFF-05B5-45E0-9AF5-3A70689E1746}"/>
              </a:ext>
            </a:extLst>
          </p:cNvPr>
          <p:cNvPicPr>
            <a:picLocks noChangeAspect="1"/>
          </p:cNvPicPr>
          <p:nvPr/>
        </p:nvPicPr>
        <p:blipFill>
          <a:blip r:embed="rId2"/>
          <a:stretch>
            <a:fillRect/>
          </a:stretch>
        </p:blipFill>
        <p:spPr>
          <a:xfrm>
            <a:off x="252000" y="123478"/>
            <a:ext cx="8640000" cy="2183543"/>
          </a:xfrm>
          <a:prstGeom prst="rect">
            <a:avLst/>
          </a:prstGeom>
        </p:spPr>
      </p:pic>
      <p:sp>
        <p:nvSpPr>
          <p:cNvPr id="3" name="矩形 2">
            <a:extLst>
              <a:ext uri="{FF2B5EF4-FFF2-40B4-BE49-F238E27FC236}">
                <a16:creationId xmlns:a16="http://schemas.microsoft.com/office/drawing/2014/main" id="{DD760072-F0CB-4316-B158-82A331F093EF}"/>
              </a:ext>
            </a:extLst>
          </p:cNvPr>
          <p:cNvSpPr/>
          <p:nvPr/>
        </p:nvSpPr>
        <p:spPr>
          <a:xfrm>
            <a:off x="252000" y="2787774"/>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根據記錄，遊輪於上午</a:t>
            </a:r>
            <a:r>
              <a:rPr lang="en-US" altLang="zh-TW" sz="1400" b="1" dirty="0">
                <a:latin typeface="微軟正黑體" panose="020B0604030504040204" pitchFamily="34" charset="-120"/>
                <a:ea typeface="微軟正黑體" panose="020B0604030504040204" pitchFamily="34" charset="-120"/>
              </a:rPr>
              <a:t>6:00</a:t>
            </a:r>
            <a:r>
              <a:rPr lang="zh-TW" altLang="en-US" sz="1400" b="1" dirty="0">
                <a:latin typeface="微軟正黑體" panose="020B0604030504040204" pitchFamily="34" charset="-120"/>
                <a:ea typeface="微軟正黑體" panose="020B0604030504040204" pitchFamily="34" charset="-120"/>
              </a:rPr>
              <a:t>至下午</a:t>
            </a:r>
            <a:r>
              <a:rPr lang="en-US" altLang="zh-TW" sz="1400" b="1" dirty="0">
                <a:latin typeface="微軟正黑體" panose="020B0604030504040204" pitchFamily="34" charset="-120"/>
                <a:ea typeface="微軟正黑體" panose="020B0604030504040204" pitchFamily="34" charset="-120"/>
              </a:rPr>
              <a:t>6:00</a:t>
            </a:r>
            <a:r>
              <a:rPr lang="zh-TW" altLang="en-US" sz="1400" b="1" dirty="0">
                <a:latin typeface="微軟正黑體" panose="020B0604030504040204" pitchFamily="34" charset="-120"/>
                <a:ea typeface="微軟正黑體" panose="020B0604030504040204" pitchFamily="34" charset="-120"/>
              </a:rPr>
              <a:t>停泊在港口。 然後，我們在基隆港航行之前</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小時到</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小時之間檢查了數據。 這將確認確切的手機號碼隨郵輪旅行。</a:t>
            </a: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在收集了這些電話號碼之後，團隊描述了這些電話出現的大致位置。</a:t>
            </a:r>
            <a:endParaRPr lang="zh-TW" altLang="en-US" sz="14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3022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123478"/>
            <a:ext cx="7735887"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3723878"/>
            <a:ext cx="7632848" cy="646331"/>
          </a:xfrm>
          <a:prstGeom prst="rect">
            <a:avLst/>
          </a:prstGeom>
        </p:spPr>
        <p:txBody>
          <a:bodyPr wrap="square">
            <a:spAutoFit/>
          </a:bodyPr>
          <a:lstStyle/>
          <a:p>
            <a:r>
              <a:rPr lang="zh-TW" altLang="en-US" sz="1200" b="1" dirty="0">
                <a:latin typeface="微軟正黑體" pitchFamily="34" charset="-120"/>
                <a:ea typeface="微軟正黑體" pitchFamily="34" charset="-120"/>
              </a:rPr>
              <a:t>在台灣下船的鑽石公主遊輪乘客聯繫的</a:t>
            </a:r>
            <a:r>
              <a:rPr lang="en-US" altLang="zh-TW" sz="1200" b="1" dirty="0">
                <a:latin typeface="微軟正黑體" pitchFamily="34" charset="-120"/>
                <a:ea typeface="微軟正黑體" pitchFamily="34" charset="-120"/>
              </a:rPr>
              <a:t>627,386</a:t>
            </a:r>
            <a:r>
              <a:rPr lang="zh-TW" altLang="en-US" sz="1200" b="1" dirty="0">
                <a:latin typeface="微軟正黑體" pitchFamily="34" charset="-120"/>
                <a:ea typeface="微軟正黑體" pitchFamily="34" charset="-120"/>
              </a:rPr>
              <a:t>人中，追蹤包含</a:t>
            </a:r>
            <a:r>
              <a:rPr lang="en-US" altLang="zh-TW" sz="1200" b="1" dirty="0">
                <a:latin typeface="微軟正黑體" pitchFamily="34" charset="-120"/>
                <a:ea typeface="微軟正黑體" pitchFamily="34" charset="-120"/>
              </a:rPr>
              <a:t>COVID-19</a:t>
            </a:r>
            <a:r>
              <a:rPr lang="zh-TW" altLang="en-US" sz="1200" b="1" dirty="0">
                <a:latin typeface="微軟正黑體" pitchFamily="34" charset="-120"/>
                <a:ea typeface="微軟正黑體" pitchFamily="34" charset="-120"/>
              </a:rPr>
              <a:t>的信息：大數據分析</a:t>
            </a:r>
            <a:endParaRPr lang="en-US" altLang="zh-TW" sz="1200" b="1" dirty="0">
              <a:latin typeface="微軟正黑體" pitchFamily="34" charset="-120"/>
              <a:ea typeface="微軟正黑體" pitchFamily="34" charset="-120"/>
            </a:endParaRPr>
          </a:p>
          <a:p>
            <a:endParaRPr lang="en-US" altLang="zh-TW" sz="1200" b="1" dirty="0">
              <a:latin typeface="微軟正黑體" pitchFamily="34" charset="-120"/>
              <a:ea typeface="微軟正黑體" pitchFamily="34" charset="-120"/>
            </a:endParaRPr>
          </a:p>
          <a:p>
            <a:r>
              <a:rPr lang="zh-TW" altLang="en-US" sz="1200" b="1" dirty="0">
                <a:latin typeface="微軟正黑體" pitchFamily="34" charset="-120"/>
                <a:ea typeface="微軟正黑體" pitchFamily="34" charset="-120"/>
              </a:rPr>
              <a:t>第一個英文名字是陳其邁</a:t>
            </a:r>
            <a:endParaRPr lang="en-US" altLang="zh-TW" sz="1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19714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456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476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62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55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2897814" y="2063918"/>
            <a:ext cx="3348372"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Abstract</a:t>
            </a:r>
          </a:p>
        </p:txBody>
      </p:sp>
    </p:spTree>
    <p:extLst>
      <p:ext uri="{BB962C8B-B14F-4D97-AF65-F5344CB8AC3E}">
        <p14:creationId xmlns:p14="http://schemas.microsoft.com/office/powerpoint/2010/main" val="159334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557809"/>
            <a:ext cx="8712488" cy="1169551"/>
          </a:xfrm>
          <a:prstGeom prst="rect">
            <a:avLst/>
          </a:prstGeom>
        </p:spPr>
        <p:txBody>
          <a:bodyPr wrap="square">
            <a:spAutoFit/>
          </a:bodyPr>
          <a:lstStyle/>
          <a:p>
            <a:r>
              <a:rPr lang="zh-TW" altLang="en-US" sz="1400" b="1" dirty="0">
                <a:latin typeface="微軟正黑體" pitchFamily="34" charset="-120"/>
                <a:ea typeface="微軟正黑體" pitchFamily="34" charset="-120"/>
              </a:rPr>
              <a:t>背景</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到目前為止，台灣地區的感染率和致死率都很低。 主要的成功之一歸功於更好地利用大數據分析，有效地進行聯繫跟踪，以及對需要隔離和檢疫的人員進行管理和監視。</a:t>
            </a:r>
          </a:p>
          <a:p>
            <a:endParaRPr lang="en-US" altLang="zh-TW" sz="1400" b="1" dirty="0">
              <a:latin typeface="微軟正黑體" pitchFamily="34" charset="-120"/>
              <a:ea typeface="微軟正黑體" pitchFamily="34" charset="-120"/>
            </a:endParaRPr>
          </a:p>
        </p:txBody>
      </p:sp>
      <p:pic>
        <p:nvPicPr>
          <p:cNvPr id="7" name="圖片 6">
            <a:extLst>
              <a:ext uri="{FF2B5EF4-FFF2-40B4-BE49-F238E27FC236}">
                <a16:creationId xmlns:a16="http://schemas.microsoft.com/office/drawing/2014/main" id="{B6B42B80-F689-4CDE-9759-E2A0D1C5A1FC}"/>
              </a:ext>
            </a:extLst>
          </p:cNvPr>
          <p:cNvPicPr>
            <a:picLocks noChangeAspect="1"/>
          </p:cNvPicPr>
          <p:nvPr/>
        </p:nvPicPr>
        <p:blipFill>
          <a:blip r:embed="rId2"/>
          <a:stretch>
            <a:fillRect/>
          </a:stretch>
        </p:blipFill>
        <p:spPr>
          <a:xfrm>
            <a:off x="252000" y="123478"/>
            <a:ext cx="8640000" cy="1824858"/>
          </a:xfrm>
          <a:prstGeom prst="rect">
            <a:avLst/>
          </a:prstGeom>
        </p:spPr>
      </p:pic>
    </p:spTree>
    <p:extLst>
      <p:ext uri="{BB962C8B-B14F-4D97-AF65-F5344CB8AC3E}">
        <p14:creationId xmlns:p14="http://schemas.microsoft.com/office/powerpoint/2010/main" val="368096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557809"/>
            <a:ext cx="8712488" cy="1169551"/>
          </a:xfrm>
          <a:prstGeom prst="rect">
            <a:avLst/>
          </a:prstGeom>
        </p:spPr>
        <p:txBody>
          <a:bodyPr wrap="square">
            <a:spAutoFit/>
          </a:bodyPr>
          <a:lstStyle/>
          <a:p>
            <a:r>
              <a:rPr lang="zh-TW" altLang="en-US" sz="1400" b="1" dirty="0">
                <a:latin typeface="微軟正黑體" pitchFamily="34" charset="-120"/>
                <a:ea typeface="微軟正黑體" pitchFamily="34" charset="-120"/>
              </a:rPr>
              <a:t>目標</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我們在本論文中，展示一種獨特的大數據分析技術，得以追蹤在</a:t>
            </a:r>
            <a:r>
              <a:rPr lang="en-US" altLang="zh-TW" sz="1400" b="1" dirty="0">
                <a:latin typeface="微軟正黑體" pitchFamily="34" charset="-120"/>
                <a:ea typeface="微軟正黑體" pitchFamily="34" charset="-120"/>
              </a:rPr>
              <a:t>2020-01-31</a:t>
            </a:r>
            <a:r>
              <a:rPr lang="zh-TW" altLang="en-US" sz="1400" b="1" dirty="0">
                <a:latin typeface="微軟正黑體" pitchFamily="34" charset="-120"/>
                <a:ea typeface="微軟正黑體" pitchFamily="34" charset="-120"/>
              </a:rPr>
              <a:t>於基隆港下船，進行一天旅遊的台灣旅客，其所接觸的</a:t>
            </a:r>
            <a:r>
              <a:rPr lang="en-US" altLang="zh-TW" sz="1400" b="1" dirty="0">
                <a:latin typeface="微軟正黑體" pitchFamily="34" charset="-120"/>
                <a:ea typeface="微軟正黑體" pitchFamily="34" charset="-120"/>
              </a:rPr>
              <a:t>3000</a:t>
            </a:r>
            <a:r>
              <a:rPr lang="zh-TW" altLang="en-US" sz="1400" b="1" dirty="0">
                <a:latin typeface="微軟正黑體" pitchFamily="34" charset="-120"/>
                <a:ea typeface="微軟正黑體" pitchFamily="34" charset="-120"/>
              </a:rPr>
              <a:t>多人。而</a:t>
            </a:r>
            <a:r>
              <a:rPr lang="en-US" altLang="zh-TW" sz="1400" b="1" dirty="0">
                <a:latin typeface="微軟正黑體" pitchFamily="34" charset="-120"/>
                <a:ea typeface="微軟正黑體" pitchFamily="34" charset="-120"/>
              </a:rPr>
              <a:t>2020-01-31</a:t>
            </a:r>
            <a:r>
              <a:rPr lang="zh-TW" altLang="en-US" sz="1400" b="1" dirty="0">
                <a:latin typeface="微軟正黑體" pitchFamily="34" charset="-120"/>
                <a:ea typeface="微軟正黑體" pitchFamily="34" charset="-120"/>
              </a:rPr>
              <a:t>是船上感染爆發的前五日</a:t>
            </a:r>
            <a:r>
              <a:rPr lang="en-US" altLang="zh-TW" sz="1400" b="1" dirty="0">
                <a:latin typeface="微軟正黑體" pitchFamily="34" charset="-120"/>
                <a:ea typeface="微軟正黑體" pitchFamily="34" charset="-120"/>
              </a:rPr>
              <a:t>(</a:t>
            </a:r>
            <a:r>
              <a:rPr lang="zh-TW" altLang="en-US" sz="1400" b="1" dirty="0">
                <a:latin typeface="微軟正黑體" pitchFamily="34" charset="-120"/>
                <a:ea typeface="微軟正黑體" pitchFamily="34" charset="-120"/>
              </a:rPr>
              <a:t>群聚感染爆發於</a:t>
            </a:r>
            <a:r>
              <a:rPr lang="en-US" altLang="zh-TW" sz="1400" b="1" dirty="0">
                <a:latin typeface="微軟正黑體" pitchFamily="34" charset="-120"/>
                <a:ea typeface="微軟正黑體" pitchFamily="34" charset="-120"/>
              </a:rPr>
              <a:t>2020-02-05)</a:t>
            </a:r>
            <a:r>
              <a:rPr lang="zh-TW" altLang="en-US" sz="1400" b="1" dirty="0">
                <a:latin typeface="微軟正黑體" pitchFamily="34" charset="-120"/>
                <a:ea typeface="微軟正黑體" pitchFamily="34" charset="-120"/>
              </a:rPr>
              <a:t>。公主號第一個感染案例為</a:t>
            </a:r>
            <a:r>
              <a:rPr lang="en-US" altLang="zh-TW" sz="1400" b="1" strike="sngStrike" dirty="0">
                <a:latin typeface="微軟正黑體" pitchFamily="34" charset="-120"/>
                <a:ea typeface="微軟正黑體" pitchFamily="34" charset="-120"/>
              </a:rPr>
              <a:t>2020-01-20</a:t>
            </a:r>
            <a:r>
              <a:rPr lang="en-US" altLang="zh-TW" sz="1400" b="1" dirty="0">
                <a:solidFill>
                  <a:srgbClr val="FF0000"/>
                </a:solidFill>
                <a:latin typeface="微軟正黑體" pitchFamily="34" charset="-120"/>
                <a:ea typeface="微軟正黑體" pitchFamily="34" charset="-120"/>
              </a:rPr>
              <a:t>(</a:t>
            </a:r>
            <a:r>
              <a:rPr lang="zh-TW" altLang="en-US" sz="1400" b="1" dirty="0">
                <a:solidFill>
                  <a:srgbClr val="FF0000"/>
                </a:solidFill>
                <a:latin typeface="微軟正黑體" pitchFamily="34" charset="-120"/>
                <a:ea typeface="微軟正黑體" pitchFamily="34" charset="-120"/>
              </a:rPr>
              <a:t>應該是</a:t>
            </a:r>
            <a:r>
              <a:rPr lang="en-US" altLang="zh-TW" sz="1400" b="1" dirty="0">
                <a:solidFill>
                  <a:srgbClr val="FF0000"/>
                </a:solidFill>
                <a:latin typeface="微軟正黑體" pitchFamily="34" charset="-120"/>
                <a:ea typeface="微軟正黑體" pitchFamily="34" charset="-120"/>
              </a:rPr>
              <a:t>2020-01-25</a:t>
            </a:r>
            <a:r>
              <a:rPr lang="zh-TW" altLang="en-US" sz="1400" b="1" dirty="0">
                <a:solidFill>
                  <a:srgbClr val="FF0000"/>
                </a:solidFill>
                <a:latin typeface="微軟正黑體" pitchFamily="34" charset="-120"/>
                <a:ea typeface="微軟正黑體" pitchFamily="34" charset="-120"/>
              </a:rPr>
              <a:t>，</a:t>
            </a:r>
            <a:r>
              <a:rPr lang="en-US" altLang="zh-TW" sz="1400" b="1" dirty="0">
                <a:solidFill>
                  <a:srgbClr val="FF0000"/>
                </a:solidFill>
                <a:latin typeface="微軟正黑體" pitchFamily="34" charset="-120"/>
                <a:ea typeface="微軟正黑體" pitchFamily="34" charset="-120"/>
              </a:rPr>
              <a:t>2020-01-20</a:t>
            </a:r>
            <a:r>
              <a:rPr lang="zh-TW" altLang="en-US" sz="1400" b="1" dirty="0">
                <a:solidFill>
                  <a:srgbClr val="FF0000"/>
                </a:solidFill>
                <a:latin typeface="微軟正黑體" pitchFamily="34" charset="-120"/>
                <a:ea typeface="微軟正黑體" pitchFamily="34" charset="-120"/>
              </a:rPr>
              <a:t>是船的出發日</a:t>
            </a:r>
            <a:r>
              <a:rPr lang="en-US" altLang="zh-TW" sz="1400" b="1" dirty="0">
                <a:solidFill>
                  <a:srgbClr val="FF0000"/>
                </a:solidFill>
                <a:latin typeface="微軟正黑體" pitchFamily="34" charset="-120"/>
                <a:ea typeface="微軟正黑體" pitchFamily="34" charset="-120"/>
              </a:rPr>
              <a:t>)</a:t>
            </a:r>
            <a:endParaRPr lang="en-US" altLang="zh-TW" sz="1400" b="1" strike="sngStrike" dirty="0">
              <a:solidFill>
                <a:srgbClr val="FF0000"/>
              </a:solidFill>
              <a:latin typeface="微軟正黑體" pitchFamily="34" charset="-120"/>
              <a:ea typeface="微軟正黑體" pitchFamily="34" charset="-120"/>
            </a:endParaRPr>
          </a:p>
        </p:txBody>
      </p:sp>
      <p:pic>
        <p:nvPicPr>
          <p:cNvPr id="8" name="圖片 7">
            <a:extLst>
              <a:ext uri="{FF2B5EF4-FFF2-40B4-BE49-F238E27FC236}">
                <a16:creationId xmlns:a16="http://schemas.microsoft.com/office/drawing/2014/main" id="{51A7CC57-49FF-4A24-8E4C-EA16DC6BBFE7}"/>
              </a:ext>
            </a:extLst>
          </p:cNvPr>
          <p:cNvPicPr>
            <a:picLocks noChangeAspect="1"/>
          </p:cNvPicPr>
          <p:nvPr/>
        </p:nvPicPr>
        <p:blipFill>
          <a:blip r:embed="rId2"/>
          <a:stretch>
            <a:fillRect/>
          </a:stretch>
        </p:blipFill>
        <p:spPr>
          <a:xfrm>
            <a:off x="252000" y="195486"/>
            <a:ext cx="8640000" cy="2281467"/>
          </a:xfrm>
          <a:prstGeom prst="rect">
            <a:avLst/>
          </a:prstGeom>
        </p:spPr>
      </p:pic>
    </p:spTree>
    <p:extLst>
      <p:ext uri="{BB962C8B-B14F-4D97-AF65-F5344CB8AC3E}">
        <p14:creationId xmlns:p14="http://schemas.microsoft.com/office/powerpoint/2010/main" val="154685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758505"/>
            <a:ext cx="8712488" cy="1384995"/>
          </a:xfrm>
          <a:prstGeom prst="rect">
            <a:avLst/>
          </a:prstGeom>
        </p:spPr>
        <p:txBody>
          <a:bodyPr wrap="square">
            <a:spAutoFit/>
          </a:bodyPr>
          <a:lstStyle/>
          <a:p>
            <a:r>
              <a:rPr lang="zh-TW" altLang="en-US" sz="1400" b="1" dirty="0">
                <a:latin typeface="微軟正黑體" pitchFamily="34" charset="-120"/>
                <a:ea typeface="微軟正黑體" pitchFamily="34" charset="-120"/>
              </a:rPr>
              <a:t>方法</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智慧接觸追蹤系統，是基於手機傳感器數據與其他大傳感器監視數據進行交叉驗證，通過手機地理定位方法和快速分析，識別了</a:t>
            </a:r>
            <a:r>
              <a:rPr lang="en-US" altLang="zh-TW" sz="1400" b="1" dirty="0">
                <a:latin typeface="微軟正黑體" pitchFamily="34" charset="-120"/>
                <a:ea typeface="微軟正黑體" pitchFamily="34" charset="-120"/>
              </a:rPr>
              <a:t>627,386</a:t>
            </a:r>
            <a:r>
              <a:rPr lang="zh-TW" altLang="en-US" sz="1400" b="1" dirty="0">
                <a:latin typeface="微軟正黑體" pitchFamily="34" charset="-120"/>
                <a:ea typeface="微軟正黑體" pitchFamily="34" charset="-120"/>
              </a:rPr>
              <a:t>位潛在聯繫人。 通過短消息服務（</a:t>
            </a:r>
            <a:r>
              <a:rPr lang="en-US" altLang="zh-TW" sz="1400" b="1" dirty="0">
                <a:latin typeface="微軟正黑體" pitchFamily="34" charset="-120"/>
                <a:ea typeface="微軟正黑體" pitchFamily="34" charset="-120"/>
              </a:rPr>
              <a:t>SMS</a:t>
            </a:r>
            <a:r>
              <a:rPr lang="zh-TW" altLang="en-US" sz="1400" b="1" dirty="0">
                <a:latin typeface="微軟正黑體" pitchFamily="34" charset="-120"/>
                <a:ea typeface="微軟正黑體" pitchFamily="34" charset="-120"/>
              </a:rPr>
              <a:t>）消息提供了有關自我監控和自我隔離的信息，並為有症狀的接觸者提供了</a:t>
            </a:r>
            <a:r>
              <a:rPr lang="en-US" altLang="zh-TW" sz="1400" b="1" dirty="0">
                <a:latin typeface="微軟正黑體" pitchFamily="34" charset="-120"/>
                <a:ea typeface="微軟正黑體" pitchFamily="34" charset="-120"/>
              </a:rPr>
              <a:t>SARS-CoV-2</a:t>
            </a:r>
            <a:r>
              <a:rPr lang="zh-TW" altLang="en-US" sz="1400" b="1" dirty="0">
                <a:latin typeface="微軟正黑體" pitchFamily="34" charset="-120"/>
                <a:ea typeface="微軟正黑體" pitchFamily="34" charset="-120"/>
              </a:rPr>
              <a:t>測試。 國家健康保險局聲稱，健保大數據已連結那些因肺炎而住院且篩檢</a:t>
            </a:r>
            <a:r>
              <a:rPr lang="en-US" altLang="zh-TW" sz="1400" b="1" dirty="0">
                <a:latin typeface="微軟正黑體" pitchFamily="34" charset="-120"/>
                <a:ea typeface="微軟正黑體" pitchFamily="34" charset="-120"/>
              </a:rPr>
              <a:t>SARS-CoV-2</a:t>
            </a:r>
            <a:r>
              <a:rPr lang="zh-TW" altLang="en-US" sz="1400" b="1" dirty="0">
                <a:latin typeface="微軟正黑體" pitchFamily="34" charset="-120"/>
                <a:ea typeface="微軟正黑體" pitchFamily="34" charset="-120"/>
              </a:rPr>
              <a:t>，兒後續確診為</a:t>
            </a:r>
            <a:r>
              <a:rPr lang="en-US" altLang="zh-TW" sz="1400" b="1" dirty="0">
                <a:latin typeface="微軟正黑體" pitchFamily="34" charset="-120"/>
                <a:ea typeface="微軟正黑體" pitchFamily="34" charset="-120"/>
              </a:rPr>
              <a:t>COVID19</a:t>
            </a:r>
            <a:r>
              <a:rPr lang="zh-TW" altLang="en-US" sz="1400" b="1" dirty="0">
                <a:latin typeface="微軟正黑體" pitchFamily="34" charset="-120"/>
                <a:ea typeface="微軟正黑體" pitchFamily="34" charset="-120"/>
              </a:rPr>
              <a:t>的患者。</a:t>
            </a:r>
            <a:endParaRPr lang="en-US" altLang="zh-TW" sz="1400" b="1" dirty="0">
              <a:latin typeface="微軟正黑體" pitchFamily="34" charset="-120"/>
              <a:ea typeface="微軟正黑體" pitchFamily="34" charset="-120"/>
            </a:endParaRPr>
          </a:p>
        </p:txBody>
      </p:sp>
      <p:pic>
        <p:nvPicPr>
          <p:cNvPr id="7" name="圖片 6">
            <a:extLst>
              <a:ext uri="{FF2B5EF4-FFF2-40B4-BE49-F238E27FC236}">
                <a16:creationId xmlns:a16="http://schemas.microsoft.com/office/drawing/2014/main" id="{F0B79E44-6E36-4E07-B8DB-94F2B4158BFF}"/>
              </a:ext>
            </a:extLst>
          </p:cNvPr>
          <p:cNvPicPr>
            <a:picLocks noChangeAspect="1"/>
          </p:cNvPicPr>
          <p:nvPr/>
        </p:nvPicPr>
        <p:blipFill>
          <a:blip r:embed="rId2"/>
          <a:stretch>
            <a:fillRect/>
          </a:stretch>
        </p:blipFill>
        <p:spPr>
          <a:xfrm>
            <a:off x="252000" y="51470"/>
            <a:ext cx="8640000" cy="3685741"/>
          </a:xfrm>
          <a:prstGeom prst="rect">
            <a:avLst/>
          </a:prstGeom>
        </p:spPr>
      </p:pic>
      <p:sp>
        <p:nvSpPr>
          <p:cNvPr id="8" name="矩形 7">
            <a:extLst>
              <a:ext uri="{FF2B5EF4-FFF2-40B4-BE49-F238E27FC236}">
                <a16:creationId xmlns:a16="http://schemas.microsoft.com/office/drawing/2014/main" id="{C841C13F-84D1-46BE-9F81-9C8F61DB106C}"/>
              </a:ext>
            </a:extLst>
          </p:cNvPr>
          <p:cNvSpPr/>
          <p:nvPr/>
        </p:nvSpPr>
        <p:spPr>
          <a:xfrm>
            <a:off x="265931" y="843558"/>
            <a:ext cx="504056" cy="276999"/>
          </a:xfrm>
          <a:prstGeom prst="rect">
            <a:avLst/>
          </a:prstGeom>
        </p:spPr>
        <p:txBody>
          <a:bodyPr wrap="square">
            <a:spAutoFit/>
          </a:bodyPr>
          <a:lstStyle/>
          <a:p>
            <a:r>
              <a:rPr lang="zh-TW" altLang="en-US" sz="1200" dirty="0">
                <a:latin typeface="微軟正黑體" pitchFamily="34" charset="-120"/>
                <a:ea typeface="微軟正黑體" pitchFamily="34" charset="-120"/>
              </a:rPr>
              <a:t>監視</a:t>
            </a:r>
            <a:endParaRPr lang="en-US" altLang="zh-TW" sz="1200" dirty="0">
              <a:latin typeface="微軟正黑體" pitchFamily="34" charset="-120"/>
              <a:ea typeface="微軟正黑體" pitchFamily="34" charset="-120"/>
            </a:endParaRPr>
          </a:p>
        </p:txBody>
      </p:sp>
    </p:spTree>
    <p:extLst>
      <p:ext uri="{BB962C8B-B14F-4D97-AF65-F5344CB8AC3E}">
        <p14:creationId xmlns:p14="http://schemas.microsoft.com/office/powerpoint/2010/main" val="278527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139702"/>
            <a:ext cx="8712488" cy="954107"/>
          </a:xfrm>
          <a:prstGeom prst="rect">
            <a:avLst/>
          </a:prstGeom>
        </p:spPr>
        <p:txBody>
          <a:bodyPr wrap="square">
            <a:spAutoFit/>
          </a:bodyPr>
          <a:lstStyle/>
          <a:p>
            <a:r>
              <a:rPr lang="zh-TW" altLang="en-US" sz="1400" b="1" dirty="0">
                <a:latin typeface="微軟正黑體" pitchFamily="34" charset="-120"/>
                <a:ea typeface="微軟正黑體" pitchFamily="34" charset="-120"/>
              </a:rPr>
              <a:t>結果</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截至</a:t>
            </a:r>
            <a:r>
              <a:rPr lang="en-US" altLang="zh-TW" sz="1400" b="1" dirty="0">
                <a:latin typeface="微軟正黑體" pitchFamily="34" charset="-120"/>
                <a:ea typeface="微軟正黑體" pitchFamily="34" charset="-120"/>
              </a:rPr>
              <a:t>2</a:t>
            </a:r>
            <a:r>
              <a:rPr lang="zh-TW" altLang="en-US" sz="1400" b="1" dirty="0">
                <a:latin typeface="微軟正黑體" pitchFamily="34" charset="-120"/>
                <a:ea typeface="微軟正黑體" pitchFamily="34" charset="-120"/>
              </a:rPr>
              <a:t>月</a:t>
            </a:r>
            <a:r>
              <a:rPr lang="en-US" altLang="zh-TW" sz="1400" b="1" dirty="0">
                <a:latin typeface="微軟正黑體" pitchFamily="34" charset="-120"/>
                <a:ea typeface="微軟正黑體" pitchFamily="34" charset="-120"/>
              </a:rPr>
              <a:t>29</a:t>
            </a:r>
            <a:r>
              <a:rPr lang="zh-TW" altLang="en-US" sz="1400" b="1" dirty="0">
                <a:latin typeface="微軟正黑體" pitchFamily="34" charset="-120"/>
                <a:ea typeface="微軟正黑體" pitchFamily="34" charset="-120"/>
              </a:rPr>
              <a:t>日，經</a:t>
            </a:r>
            <a:r>
              <a:rPr lang="en-US" altLang="zh-TW" sz="1400" b="1" dirty="0">
                <a:latin typeface="微軟正黑體" pitchFamily="34" charset="-120"/>
                <a:ea typeface="微軟正黑體" pitchFamily="34" charset="-120"/>
              </a:rPr>
              <a:t>RT-PCR</a:t>
            </a:r>
            <a:r>
              <a:rPr lang="zh-TW" altLang="en-US" sz="1400" b="1" dirty="0">
                <a:latin typeface="微軟正黑體" pitchFamily="34" charset="-120"/>
                <a:ea typeface="微軟正黑體" pitchFamily="34" charset="-120"/>
              </a:rPr>
              <a:t>檢測的</a:t>
            </a:r>
            <a:r>
              <a:rPr lang="en-US" altLang="zh-TW" sz="1400" b="1" dirty="0">
                <a:latin typeface="微軟正黑體" pitchFamily="34" charset="-120"/>
                <a:ea typeface="微軟正黑體" pitchFamily="34" charset="-120"/>
              </a:rPr>
              <a:t>67</a:t>
            </a:r>
            <a:r>
              <a:rPr lang="zh-TW" altLang="en-US" sz="1400" b="1" dirty="0">
                <a:latin typeface="微軟正黑體" pitchFamily="34" charset="-120"/>
                <a:ea typeface="微軟正黑體" pitchFamily="34" charset="-120"/>
              </a:rPr>
              <a:t>位接觸者均為陰性，且未發現確診</a:t>
            </a:r>
            <a:r>
              <a:rPr lang="en-US" altLang="zh-TW" sz="1400" b="1" dirty="0">
                <a:latin typeface="微軟正黑體" pitchFamily="34" charset="-120"/>
                <a:ea typeface="微軟正黑體" pitchFamily="34" charset="-120"/>
              </a:rPr>
              <a:t>COVID-19</a:t>
            </a:r>
            <a:r>
              <a:rPr lang="zh-TW" altLang="en-US" sz="1400" b="1" dirty="0">
                <a:latin typeface="微軟正黑體" pitchFamily="34" charset="-120"/>
                <a:ea typeface="微軟正黑體" pitchFamily="34" charset="-120"/>
              </a:rPr>
              <a:t>病例。 比較</a:t>
            </a:r>
            <a:r>
              <a:rPr lang="en-US" altLang="zh-TW" sz="1400" b="1" dirty="0">
                <a:latin typeface="微軟正黑體" pitchFamily="34" charset="-120"/>
                <a:ea typeface="微軟正黑體" pitchFamily="34" charset="-120"/>
              </a:rPr>
              <a:t>3</a:t>
            </a:r>
            <a:r>
              <a:rPr lang="zh-TW" altLang="en-US" sz="1400" b="1" dirty="0">
                <a:latin typeface="微軟正黑體" pitchFamily="34" charset="-120"/>
                <a:ea typeface="微軟正黑體" pitchFamily="34" charset="-120"/>
              </a:rPr>
              <a:t>月</a:t>
            </a:r>
            <a:r>
              <a:rPr lang="en-US" altLang="zh-TW" sz="1400" b="1" dirty="0">
                <a:latin typeface="微軟正黑體" pitchFamily="34" charset="-120"/>
                <a:ea typeface="微軟正黑體" pitchFamily="34" charset="-120"/>
              </a:rPr>
              <a:t>10</a:t>
            </a:r>
            <a:r>
              <a:rPr lang="zh-TW" altLang="en-US" sz="1400" b="1" dirty="0">
                <a:latin typeface="微軟正黑體" pitchFamily="34" charset="-120"/>
                <a:ea typeface="微軟正黑體" pitchFamily="34" charset="-120"/>
              </a:rPr>
              <a:t>日之前，一般民眾和接觸潛在民眾，發現的呼吸系統綜合症病例和肺炎有較少的趨勢。</a:t>
            </a:r>
            <a:endParaRPr lang="en-US" altLang="zh-TW" sz="1400" b="1" dirty="0">
              <a:latin typeface="微軟正黑體" pitchFamily="34" charset="-120"/>
              <a:ea typeface="微軟正黑體" pitchFamily="34" charset="-120"/>
            </a:endParaRPr>
          </a:p>
        </p:txBody>
      </p:sp>
      <p:pic>
        <p:nvPicPr>
          <p:cNvPr id="2" name="圖片 1">
            <a:extLst>
              <a:ext uri="{FF2B5EF4-FFF2-40B4-BE49-F238E27FC236}">
                <a16:creationId xmlns:a16="http://schemas.microsoft.com/office/drawing/2014/main" id="{81EA38FB-FD81-425A-BF18-BB52549C3ED6}"/>
              </a:ext>
            </a:extLst>
          </p:cNvPr>
          <p:cNvPicPr>
            <a:picLocks noChangeAspect="1"/>
          </p:cNvPicPr>
          <p:nvPr/>
        </p:nvPicPr>
        <p:blipFill>
          <a:blip r:embed="rId2"/>
          <a:stretch>
            <a:fillRect/>
          </a:stretch>
        </p:blipFill>
        <p:spPr>
          <a:xfrm>
            <a:off x="252000" y="123478"/>
            <a:ext cx="8640000" cy="1790271"/>
          </a:xfrm>
          <a:prstGeom prst="rect">
            <a:avLst/>
          </a:prstGeom>
        </p:spPr>
      </p:pic>
      <p:sp>
        <p:nvSpPr>
          <p:cNvPr id="6" name="矩形 5">
            <a:extLst>
              <a:ext uri="{FF2B5EF4-FFF2-40B4-BE49-F238E27FC236}">
                <a16:creationId xmlns:a16="http://schemas.microsoft.com/office/drawing/2014/main" id="{65C897D1-6860-4609-9FB2-517023D90FEA}"/>
              </a:ext>
            </a:extLst>
          </p:cNvPr>
          <p:cNvSpPr/>
          <p:nvPr/>
        </p:nvSpPr>
        <p:spPr>
          <a:xfrm>
            <a:off x="5724128" y="3122778"/>
            <a:ext cx="1872208" cy="307777"/>
          </a:xfrm>
          <a:prstGeom prst="rect">
            <a:avLst/>
          </a:prstGeom>
        </p:spPr>
        <p:txBody>
          <a:bodyPr wrap="square">
            <a:spAutoFit/>
          </a:bodyPr>
          <a:lstStyle/>
          <a:p>
            <a:r>
              <a:rPr lang="zh-TW" altLang="en-US" sz="1400" b="1" dirty="0">
                <a:solidFill>
                  <a:srgbClr val="FF0000"/>
                </a:solidFill>
                <a:latin typeface="微軟正黑體" pitchFamily="34" charset="-120"/>
                <a:ea typeface="微軟正黑體" pitchFamily="34" charset="-120"/>
              </a:rPr>
              <a:t>也就是有趨緩的趨勢</a:t>
            </a:r>
            <a:endParaRPr lang="en-US" altLang="zh-TW" sz="14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201851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85159"/>
            <a:ext cx="8712488" cy="954107"/>
          </a:xfrm>
          <a:prstGeom prst="rect">
            <a:avLst/>
          </a:prstGeom>
        </p:spPr>
        <p:txBody>
          <a:bodyPr wrap="square">
            <a:spAutoFit/>
          </a:bodyPr>
          <a:lstStyle/>
          <a:p>
            <a:r>
              <a:rPr lang="zh-TW" altLang="en-US" sz="1400" b="1" dirty="0">
                <a:latin typeface="微軟正黑體" pitchFamily="34" charset="-120"/>
                <a:ea typeface="微軟正黑體" pitchFamily="34" charset="-120"/>
              </a:rPr>
              <a:t>結論</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具有智慧接觸追蹤功能的大數據分析、自我限制的自動警報消息以及使用健康保險數據對與</a:t>
            </a:r>
            <a:r>
              <a:rPr lang="en-US" altLang="zh-TW" sz="1400" b="1" dirty="0">
                <a:latin typeface="微軟正黑體" pitchFamily="34" charset="-120"/>
                <a:ea typeface="微軟正黑體" pitchFamily="34" charset="-120"/>
              </a:rPr>
              <a:t>COVID-19</a:t>
            </a:r>
            <a:r>
              <a:rPr lang="zh-TW" altLang="en-US" sz="1400" b="1" dirty="0">
                <a:latin typeface="微軟正黑體" pitchFamily="34" charset="-120"/>
                <a:ea typeface="微軟正黑體" pitchFamily="34" charset="-120"/>
              </a:rPr>
              <a:t>相關的結果進行連動，可以減少常規流行病學接觸追蹤所需的資源。</a:t>
            </a:r>
          </a:p>
        </p:txBody>
      </p:sp>
      <p:pic>
        <p:nvPicPr>
          <p:cNvPr id="3" name="圖片 2">
            <a:extLst>
              <a:ext uri="{FF2B5EF4-FFF2-40B4-BE49-F238E27FC236}">
                <a16:creationId xmlns:a16="http://schemas.microsoft.com/office/drawing/2014/main" id="{BECD5214-0665-4E9D-8EBE-852751F30D55}"/>
              </a:ext>
            </a:extLst>
          </p:cNvPr>
          <p:cNvPicPr>
            <a:picLocks noChangeAspect="1"/>
          </p:cNvPicPr>
          <p:nvPr/>
        </p:nvPicPr>
        <p:blipFill>
          <a:blip r:embed="rId2"/>
          <a:stretch>
            <a:fillRect/>
          </a:stretch>
        </p:blipFill>
        <p:spPr>
          <a:xfrm>
            <a:off x="252000" y="267494"/>
            <a:ext cx="8640000" cy="1259631"/>
          </a:xfrm>
          <a:prstGeom prst="rect">
            <a:avLst/>
          </a:prstGeom>
        </p:spPr>
      </p:pic>
      <p:pic>
        <p:nvPicPr>
          <p:cNvPr id="5" name="圖片 4">
            <a:extLst>
              <a:ext uri="{FF2B5EF4-FFF2-40B4-BE49-F238E27FC236}">
                <a16:creationId xmlns:a16="http://schemas.microsoft.com/office/drawing/2014/main" id="{2B1D6115-C28A-4C20-BB72-41F01D54B6F2}"/>
              </a:ext>
            </a:extLst>
          </p:cNvPr>
          <p:cNvPicPr>
            <a:picLocks noChangeAspect="1"/>
          </p:cNvPicPr>
          <p:nvPr/>
        </p:nvPicPr>
        <p:blipFill>
          <a:blip r:embed="rId3"/>
          <a:stretch>
            <a:fillRect/>
          </a:stretch>
        </p:blipFill>
        <p:spPr>
          <a:xfrm>
            <a:off x="252000" y="1707654"/>
            <a:ext cx="5760000" cy="268994"/>
          </a:xfrm>
          <a:prstGeom prst="rect">
            <a:avLst/>
          </a:prstGeom>
        </p:spPr>
      </p:pic>
      <p:sp>
        <p:nvSpPr>
          <p:cNvPr id="7" name="矩形 6">
            <a:extLst>
              <a:ext uri="{FF2B5EF4-FFF2-40B4-BE49-F238E27FC236}">
                <a16:creationId xmlns:a16="http://schemas.microsoft.com/office/drawing/2014/main" id="{7BB7FBA9-1FCE-4DCA-A0CD-709080FFF516}"/>
              </a:ext>
            </a:extLst>
          </p:cNvPr>
          <p:cNvSpPr/>
          <p:nvPr/>
        </p:nvSpPr>
        <p:spPr>
          <a:xfrm>
            <a:off x="7884368" y="1463501"/>
            <a:ext cx="492443"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削減</a:t>
            </a:r>
          </a:p>
        </p:txBody>
      </p:sp>
    </p:spTree>
    <p:extLst>
      <p:ext uri="{BB962C8B-B14F-4D97-AF65-F5344CB8AC3E}">
        <p14:creationId xmlns:p14="http://schemas.microsoft.com/office/powerpoint/2010/main" val="4143320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2692</TotalTime>
  <Words>1790</Words>
  <Application>Microsoft Office PowerPoint</Application>
  <PresentationFormat>如螢幕大小 (16:9)</PresentationFormat>
  <Paragraphs>93</Paragraphs>
  <Slides>33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33</vt:i4>
      </vt:variant>
    </vt:vector>
  </HeadingPairs>
  <TitlesOfParts>
    <vt:vector size="38" baseType="lpstr">
      <vt:lpstr>微軟正黑體</vt:lpstr>
      <vt:lpstr>新細明體</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NCHC</dc:creator>
  <cp:lastModifiedBy>佑駿 余</cp:lastModifiedBy>
  <cp:revision>82</cp:revision>
  <dcterms:created xsi:type="dcterms:W3CDTF">2020-05-22T03:35:57Z</dcterms:created>
  <dcterms:modified xsi:type="dcterms:W3CDTF">2020-05-24T15:33:52Z</dcterms:modified>
</cp:coreProperties>
</file>