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5" r:id="rId3"/>
    <p:sldId id="290" r:id="rId4"/>
    <p:sldId id="292" r:id="rId5"/>
    <p:sldId id="310" r:id="rId6"/>
    <p:sldId id="311" r:id="rId7"/>
    <p:sldId id="312" r:id="rId8"/>
    <p:sldId id="313" r:id="rId9"/>
    <p:sldId id="293" r:id="rId10"/>
    <p:sldId id="295" r:id="rId11"/>
    <p:sldId id="296" r:id="rId12"/>
    <p:sldId id="303" r:id="rId13"/>
    <p:sldId id="306" r:id="rId14"/>
    <p:sldId id="304" r:id="rId15"/>
    <p:sldId id="305" r:id="rId16"/>
    <p:sldId id="29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830" y="-96"/>
      </p:cViewPr>
      <p:guideLst>
        <p:guide orient="horz" pos="2160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</p:spPr>
        </p:pic>
      </p:grp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143125" y="3577590"/>
            <a:ext cx="5518785" cy="148463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779145" y="904875"/>
            <a:ext cx="7532370" cy="2155190"/>
          </a:xfrm>
        </p:spPr>
        <p:txBody>
          <a:bodyPr>
            <a:normAutofit/>
          </a:bodyPr>
          <a:lstStyle>
            <a:lvl1pPr algn="r">
              <a:defRPr sz="5400" b="1" cap="none" spc="0" baseline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</a:t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TSE9}~RF{R1{FLGC2MR51]K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7215" y="5959475"/>
            <a:ext cx="2216785" cy="898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1371600"/>
            <a:ext cx="7002000" cy="5036400"/>
          </a:xfrm>
        </p:spPr>
        <p:txBody>
          <a:bodyPr lIns="0" tIns="0" rIns="0" bIns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+mn-lt"/>
              </a:defRPr>
            </a:lvl1pPr>
            <a:lvl2pPr defTabSz="914400" eaLnBrk="1" fontAlgn="auto" latinLnBrk="0" hangingPunct="1">
              <a:tabLst>
                <a:tab pos="444500" algn="l"/>
                <a:tab pos="444500" algn="l"/>
              </a:tabLst>
              <a:defRPr sz="1800">
                <a:solidFill>
                  <a:schemeClr val="tx1"/>
                </a:solidFill>
                <a:latin typeface="+mn-lt"/>
              </a:defRPr>
            </a:lvl2pPr>
            <a:lvl3pPr eaLnBrk="1" fontAlgn="auto" latinLnBrk="0" hangingPunct="1">
              <a:defRPr/>
            </a:lvl3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88000" y="2977200"/>
            <a:ext cx="3024000" cy="1555200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386800" y="1774800"/>
            <a:ext cx="2988000" cy="12672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b" anchorCtr="0">
            <a:normAutofit/>
          </a:bodyPr>
          <a:lstStyle>
            <a:lvl1pPr marL="0" indent="0" algn="just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单击此处添加副标题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288232" y="3884089"/>
            <a:ext cx="2185987" cy="1963738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6199721" y="4373568"/>
            <a:ext cx="2743200" cy="2462213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6849008" y="4668314"/>
            <a:ext cx="1934910" cy="1738842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34132" y="27517"/>
            <a:ext cx="2185987" cy="1963738"/>
          </a:xfrm>
          <a:prstGeom prst="line">
            <a:avLst/>
          </a:prstGeom>
          <a:noFill/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945621" y="516996"/>
            <a:ext cx="1704446" cy="1529859"/>
          </a:xfrm>
          <a:prstGeom prst="line">
            <a:avLst/>
          </a:prstGeom>
          <a:noFill/>
          <a:ln w="63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1628776" y="811742"/>
            <a:ext cx="1934910" cy="1738842"/>
          </a:xfrm>
          <a:prstGeom prst="line">
            <a:avLst/>
          </a:prstGeom>
          <a:noFill/>
          <a:ln w="635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002000" cy="583200"/>
          </a:xfrm>
        </p:spPr>
        <p:txBody>
          <a:bodyPr anchor="t" anchorCtr="0"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357200"/>
            <a:ext cx="7002000" cy="246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65600" y="4017600"/>
            <a:ext cx="7002000" cy="2732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24576" y="118532"/>
            <a:ext cx="788669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986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54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22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990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65863" y="2857500"/>
            <a:ext cx="8763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86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22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5863" y="28448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54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99063" y="2857500"/>
            <a:ext cx="876300" cy="876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8663" y="2844800"/>
            <a:ext cx="5143500" cy="8890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47200" y="478800"/>
            <a:ext cx="5990400" cy="5832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 rot="900000">
            <a:off x="3380400" y="2476800"/>
            <a:ext cx="3135600" cy="330119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547200" y="1616400"/>
            <a:ext cx="2286000" cy="2260800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  <p:sp>
        <p:nvSpPr>
          <p:cNvPr id="8" name="矩形 7"/>
          <p:cNvSpPr/>
          <p:nvPr/>
        </p:nvSpPr>
        <p:spPr>
          <a:xfrm rot="496818">
            <a:off x="3239110" y="2331946"/>
            <a:ext cx="3418257" cy="376622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 rot="880944">
            <a:off x="3239112" y="2331949"/>
            <a:ext cx="3418257" cy="3766221"/>
          </a:xfrm>
          <a:prstGeom prst="rect">
            <a:avLst/>
          </a:prstGeom>
          <a:solidFill>
            <a:srgbClr val="FFFFFF"/>
          </a:solidFill>
          <a:ln w="3175">
            <a:solidFill>
              <a:srgbClr val="D1D1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51510" y="365125"/>
            <a:ext cx="6883823" cy="5811838"/>
          </a:xfrm>
        </p:spPr>
        <p:txBody>
          <a:bodyPr vert="eaVert"/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5"/>
            <a:stretch>
              <a:fillRect/>
            </a:stretch>
          </p:blipFill>
          <p:spPr>
            <a:xfrm>
              <a:off x="0" y="277651"/>
              <a:ext cx="9144000" cy="658034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0"/>
              <a:ext cx="9144000" cy="2020389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FFFF">
                    <a:shade val="100000"/>
                    <a:satMod val="115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026615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ECB3-D4B7-4F91-8A06-D0B722401A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137D-F834-47D5-A522-0E5B0A3FEA84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TSE9}~RF{R1{FLGC2MR51]K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27215" y="5959475"/>
            <a:ext cx="2216785" cy="898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spc="0" baseline="0">
          <a:ln>
            <a:noFill/>
          </a:ln>
          <a:solidFill>
            <a:schemeClr val="accent1">
              <a:lumMod val="50000"/>
            </a:schemeClr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57505" indent="-357505" algn="just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 2" panose="05020102010507070707" pitchFamily="18" charset="2"/>
        <a:buChar char="f"/>
        <a:defRPr sz="2200" kern="1200" baseline="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23900" indent="-279400" algn="just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773BC8"/>
        </a:buClr>
        <a:buFont typeface="Wingdings" panose="05000000000000000000" charset="0"/>
        <a:buChar char="µ"/>
        <a:tabLst>
          <a:tab pos="444500" algn="l"/>
        </a:tabLst>
        <a:defRPr sz="2000" kern="1200" baseline="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Clr>
          <a:srgbClr val="0DD2E6"/>
        </a:buClr>
        <a:buFont typeface="Wingdings" panose="05000000000000000000" charset="0"/>
        <a:buChar char="l"/>
        <a:defRPr sz="1800" kern="120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赵海臣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用户画像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动态画像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/>
              <a:t>购买类目建模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根据用户购买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级类目提取用户标签，用于了解类目的购买人群和针对某一类目的营销。</a:t>
            </a:r>
            <a:endParaRPr lang="zh-CN" altLang="en-US"/>
          </a:p>
          <a:p>
            <a:pPr lvl="1"/>
            <a:r>
              <a:rPr lang="zh-CN" altLang="en-US"/>
              <a:t>数据来源：订单数据、购物车数据、商品类目数据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71315" y="2386330"/>
          <a:ext cx="700151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210"/>
                <a:gridCol w="3162300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购买类目建模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反应的问题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天购买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3</a:t>
                      </a:r>
                      <a:r>
                        <a:rPr lang="zh-CN" altLang="en-US"/>
                        <a:t>级类目的次数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用户近期购买的类目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天购买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天购买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类目的次数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用户多久没购买一个类目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天购买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天购物车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类目的次数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用户近期感兴趣、有购买倾向的类目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天</a:t>
                      </a:r>
                      <a:r>
                        <a:rPr lang="zh-CN" altLang="en-US" sz="1800">
                          <a:sym typeface="+mn-ea"/>
                        </a:rPr>
                        <a:t>购物车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</a:t>
                      </a:r>
                      <a:r>
                        <a:rPr lang="zh-CN" altLang="en-US" sz="1800">
                          <a:sym typeface="+mn-ea"/>
                        </a:rPr>
                        <a:t>购物车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类目的次数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用户购物选择比较过程，推断其生活阶段定位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</a:t>
                      </a:r>
                      <a:r>
                        <a:rPr lang="zh-CN" altLang="en-US" sz="1800">
                          <a:sym typeface="+mn-ea"/>
                        </a:rPr>
                        <a:t>购物车</a:t>
                      </a: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级</a:t>
                      </a:r>
                      <a:r>
                        <a:rPr lang="zh-CN" altLang="en-US"/>
                        <a:t>类目的金额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用户忠诚度模型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忠诚度高的用户越多，对网站发展有直接关系。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005840" y="1830070"/>
          <a:ext cx="679577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10"/>
                <a:gridCol w="1470025"/>
                <a:gridCol w="3899535"/>
              </a:tblGrid>
              <a:tr h="38100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用户忠诚度模型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值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判断依据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用户忠诚度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忠诚型用户</a:t>
                      </a:r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规则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分类算法：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1. </a:t>
                      </a:r>
                      <a:r>
                        <a:rPr lang="zh-CN" altLang="en-US"/>
                        <a:t>浏览型用户：只有浏览数据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 </a:t>
                      </a:r>
                      <a:r>
                        <a:rPr lang="zh-CN" altLang="en-US"/>
                        <a:t>购买天数大于一定天数为忠诚用户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 </a:t>
                      </a:r>
                      <a:r>
                        <a:rPr lang="zh-CN" altLang="en-US"/>
                        <a:t>购买天数小于一定天数都是有优惠才买的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4. </a:t>
                      </a:r>
                      <a:r>
                        <a:rPr lang="zh-CN" altLang="en-US"/>
                        <a:t>其它类型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通过购买天数，最后一次购买时间，购买金额进行分类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偶尔型用户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投资型用户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浏览型用户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未识别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用户类目偏好模型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通过现有的用户专场标签推荐模型，每个用户提取最高分数的</a:t>
            </a:r>
            <a:r>
              <a:rPr lang="en-US" altLang="zh-CN"/>
              <a:t>10</a:t>
            </a:r>
            <a:r>
              <a:rPr lang="zh-CN" altLang="en-US"/>
              <a:t>个标签、品牌作为用户的类目标签。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用户</a:t>
            </a:r>
            <a:r>
              <a:rPr lang="zh-CN" altLang="en-US">
                <a:sym typeface="+mn-ea"/>
              </a:rPr>
              <a:t>族群</a:t>
            </a:r>
            <a:r>
              <a:rPr lang="zh-CN" altLang="en-US"/>
              <a:t>标签模型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根据用户在不同类目</a:t>
            </a:r>
            <a:r>
              <a:rPr lang="en-US" altLang="zh-CN"/>
              <a:t>(</a:t>
            </a:r>
            <a:r>
              <a:rPr lang="zh-CN" altLang="en-US"/>
              <a:t>维度</a:t>
            </a:r>
            <a:r>
              <a:rPr lang="en-US" altLang="zh-CN"/>
              <a:t>)</a:t>
            </a:r>
            <a:r>
              <a:rPr lang="zh-CN" altLang="en-US"/>
              <a:t>的消费金额作为不同维度的值，再根据用户在不同维度的值进行聚类，获得用户偏好族群，若有需要，进一步对</a:t>
            </a:r>
            <a:r>
              <a:rPr lang="zh-CN" altLang="en-US">
                <a:sym typeface="+mn-ea"/>
              </a:rPr>
              <a:t>族群进行打标签，比如按照所有族群用户的购物类目比例进行标签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2372360"/>
          <a:ext cx="6399530" cy="284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/>
                <a:gridCol w="1484630"/>
                <a:gridCol w="3267075"/>
              </a:tblGrid>
              <a:tr h="42164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用户类目模型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4210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值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计算方法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002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用户族群标签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用户族群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用户族群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用户族群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用户族群</a:t>
                      </a:r>
                      <a:r>
                        <a:rPr lang="en-US" altLang="zh-CN" sz="1800">
                          <a:sym typeface="+mn-ea"/>
                        </a:rPr>
                        <a:t>4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用户族群</a:t>
                      </a:r>
                      <a:r>
                        <a:rPr lang="en-US" altLang="zh-CN" sz="1800">
                          <a:sym typeface="+mn-ea"/>
                        </a:rPr>
                        <a:t>5</a:t>
                      </a:r>
                      <a:r>
                        <a:rPr lang="zh-CN" altLang="en-US" sz="1800">
                          <a:sym typeface="+mn-ea"/>
                        </a:rPr>
                        <a:t>、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...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根据用户在不同类目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维度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r>
                        <a:rPr lang="zh-CN" altLang="en-US" sz="1800">
                          <a:sym typeface="+mn-ea"/>
                        </a:rPr>
                        <a:t>的消费金额作为不同维度的值，再根据用户在不同维度的值进行聚类，获得不同的簇。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用户活跃</a:t>
            </a:r>
            <a:r>
              <a:rPr lang="en-US" altLang="zh-CN"/>
              <a:t>RFM</a:t>
            </a:r>
            <a:r>
              <a:rPr lang="zh-CN" altLang="en-US"/>
              <a:t>模型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065600" y="1371600"/>
          <a:ext cx="7001510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070"/>
                <a:gridCol w="2096135"/>
                <a:gridCol w="3202305"/>
              </a:tblGrid>
              <a:tr h="38100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用户活跃模型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值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计算方法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R(Recency)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最近一次消费时间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F(Frequency)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180</a:t>
                      </a:r>
                      <a:r>
                        <a:rPr lang="zh-CN" altLang="en-US"/>
                        <a:t>天</a:t>
                      </a:r>
                      <a:r>
                        <a:rPr lang="zh-CN" altLang="en-US" sz="1800">
                          <a:sym typeface="+mn-ea"/>
                        </a:rPr>
                        <a:t>消费频率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M(Monetary)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</a:t>
                      </a:r>
                      <a:r>
                        <a:rPr lang="en-US" altLang="zh-CN" sz="1800">
                          <a:sym typeface="+mn-ea"/>
                        </a:rPr>
                        <a:t>180</a:t>
                      </a:r>
                      <a:r>
                        <a:rPr lang="zh-CN" altLang="en-US" sz="1800">
                          <a:sym typeface="+mn-ea"/>
                        </a:rPr>
                        <a:t>天消费金额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用户价值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a*R+b*F+c*M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基于</a:t>
                      </a:r>
                      <a:r>
                        <a:rPr lang="en-US" altLang="zh-CN"/>
                        <a:t>R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F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值对用户进行聚类，对每一个簇取平均值</a:t>
                      </a:r>
                      <a:r>
                        <a:rPr lang="en-US" altLang="zh-CN"/>
                        <a:t>RFM</a:t>
                      </a:r>
                      <a:r>
                        <a:rPr lang="zh-CN" altLang="en-US"/>
                        <a:t>，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用户价值</a:t>
                      </a:r>
                      <a:r>
                        <a:rPr lang="en-US" altLang="zh-CN"/>
                        <a:t>=a*R+b*F+c*M</a:t>
                      </a:r>
                      <a:endParaRPr lang="en-US" altLang="zh-CN"/>
                    </a:p>
                  </a:txBody>
                  <a:tcPr/>
                </a:tc>
              </a:tr>
              <a:tr h="13684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活跃状态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注册未购买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高频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中频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低频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沉睡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流失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注册未购买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多是第三方登陆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高频、中频、低频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最近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天有订单的日期数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沉睡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天有购买，近</a:t>
                      </a:r>
                      <a:r>
                        <a:rPr lang="en-US" altLang="zh-CN"/>
                        <a:t>60</a:t>
                      </a:r>
                      <a:r>
                        <a:rPr lang="zh-CN" altLang="en-US"/>
                        <a:t>天无购买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流失</a:t>
                      </a:r>
                      <a:r>
                        <a:rPr lang="en-US" altLang="zh-CN"/>
                        <a:t>: </a:t>
                      </a:r>
                      <a:r>
                        <a:rPr lang="zh-CN" altLang="en-US"/>
                        <a:t>近</a:t>
                      </a:r>
                      <a:r>
                        <a:rPr lang="en-US" altLang="zh-CN"/>
                        <a:t>90</a:t>
                      </a:r>
                      <a:r>
                        <a:rPr lang="zh-CN" altLang="en-US"/>
                        <a:t>天无购买，曾经有购买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245" y="2078990"/>
            <a:ext cx="7002145" cy="1964055"/>
          </a:xfrm>
        </p:spPr>
        <p:txBody>
          <a:bodyPr/>
          <a:p>
            <a:pPr algn="ctr"/>
            <a:r>
              <a:rPr lang="en-US" altLang="zh-CN" sz="5400"/>
              <a:t>THE END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THANK YOU!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用户画像概述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用户画像概述：</a:t>
            </a:r>
            <a:endParaRPr lang="zh-CN" altLang="en-US"/>
          </a:p>
          <a:p>
            <a:pPr lvl="1"/>
            <a:r>
              <a:rPr lang="zh-CN" altLang="en-US"/>
              <a:t>用户画像是现实用户的原型抽象技术，根据用户的行为偏好和对事物认知的差异，把用户划分为不同的用户类别,之后从各个类别中提取出典型属性特征，将具体的描述语言或标签赋于姓名、图片和其他自然属性中，这样就构成了一个人物原型。</a:t>
            </a:r>
            <a:endParaRPr lang="zh-CN" altLang="en-US"/>
          </a:p>
          <a:p>
            <a:r>
              <a:rPr lang="zh-CN" altLang="en-US"/>
              <a:t> 用户画像作用：</a:t>
            </a:r>
            <a:endParaRPr lang="zh-CN" altLang="en-US"/>
          </a:p>
          <a:p>
            <a:pPr lvl="1"/>
            <a:r>
              <a:rPr lang="zh-CN" altLang="en-US"/>
              <a:t>精确营销</a:t>
            </a:r>
            <a:endParaRPr lang="zh-CN" altLang="en-US"/>
          </a:p>
          <a:p>
            <a:pPr lvl="1"/>
            <a:r>
              <a:rPr lang="zh-CN" altLang="en-US"/>
              <a:t>用户分析</a:t>
            </a:r>
            <a:endParaRPr lang="zh-CN" altLang="en-US"/>
          </a:p>
          <a:p>
            <a:pPr lvl="1"/>
            <a:r>
              <a:rPr lang="zh-CN" altLang="en-US"/>
              <a:t>标签化信息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动态画像与静态画像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静态画像：用户固有属性，</a:t>
            </a:r>
            <a:r>
              <a:rPr lang="zh-CN" altLang="en-US">
                <a:sym typeface="+mn-ea"/>
              </a:rPr>
              <a:t>基本上不会变，或者变化很小。只进行插入操作，或者更新频率很低。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主要来源于用户所填的个人信息，</a:t>
            </a:r>
            <a:r>
              <a:rPr lang="zh-CN" altLang="en-US">
                <a:sym typeface="+mn-ea"/>
              </a:rPr>
              <a:t>注册信息，登录信息等，</a:t>
            </a:r>
            <a:r>
              <a:rPr lang="zh-CN" altLang="en-US"/>
              <a:t>或者模型算出来的标签。</a:t>
            </a:r>
            <a:endParaRPr lang="zh-CN" altLang="en-US"/>
          </a:p>
          <a:p>
            <a:pPr lvl="2"/>
            <a:r>
              <a:rPr lang="zh-CN" altLang="en-US"/>
              <a:t>人口属性</a:t>
            </a:r>
            <a:endParaRPr lang="zh-CN" altLang="en-US"/>
          </a:p>
          <a:p>
            <a:pPr lvl="2"/>
            <a:r>
              <a:rPr lang="zh-CN" altLang="en-US"/>
              <a:t>商品消费属性</a:t>
            </a:r>
            <a:endParaRPr lang="zh-CN" altLang="en-US"/>
          </a:p>
          <a:p>
            <a:pPr lvl="2"/>
            <a:r>
              <a:rPr lang="zh-CN" altLang="en-US"/>
              <a:t>如果有空值，可以建立模型来预测概率</a:t>
            </a:r>
            <a:endParaRPr lang="zh-CN" altLang="en-US"/>
          </a:p>
          <a:p>
            <a:pPr lvl="0"/>
            <a:r>
              <a:rPr lang="zh-CN" altLang="en-US"/>
              <a:t>动态画像：用户行为产生的数据，会随时间变化。经常需要更新的动态画像表。</a:t>
            </a:r>
            <a:endParaRPr lang="zh-CN" altLang="en-US"/>
          </a:p>
          <a:p>
            <a:pPr lvl="1"/>
            <a:r>
              <a:rPr lang="zh-CN" altLang="en-US"/>
              <a:t>主要来源于用户的注册、浏览、点击、购买、签收、评论等在线信息，以及基于行为信息使用算法猜测的标签。</a:t>
            </a:r>
            <a:endParaRPr lang="zh-CN" altLang="en-US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静态画像</a:t>
            </a:r>
            <a:r>
              <a:rPr lang="en-US" altLang="zh-CN"/>
              <a:t>——</a:t>
            </a:r>
            <a:r>
              <a:rPr lang="zh-CN" altLang="en-US"/>
              <a:t>用户基本属性建模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用户基本属性是根据用户注册信息，登陆</a:t>
            </a:r>
            <a:r>
              <a:rPr lang="en-US" altLang="zh-CN"/>
              <a:t>ip</a:t>
            </a:r>
            <a:r>
              <a:rPr lang="zh-CN" altLang="en-US"/>
              <a:t>，身份证信息等所推测出来的标签信息。</a:t>
            </a:r>
            <a:endParaRPr lang="zh-CN" altLang="en-US"/>
          </a:p>
          <a:p>
            <a:pPr lvl="1"/>
            <a:r>
              <a:rPr lang="zh-CN" altLang="en-US"/>
              <a:t>数据来源：用户信息表，用户登陆信息表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10990" y="2268220"/>
          <a:ext cx="700151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755"/>
                <a:gridCol w="3500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用户基本属性建模</a:t>
                      </a:r>
                      <a:r>
                        <a:rPr lang="en-US" altLang="zh-CN"/>
                        <a:t>——</a:t>
                      </a:r>
                      <a:r>
                        <a:rPr lang="zh-CN" altLang="en-US"/>
                        <a:t>标签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反应的问题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年龄段偏好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省份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地域偏好习惯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城市等级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大中小城市消费偏好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手机品牌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不同手机品牌的消费偏好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手机型号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手机操作系统</a:t>
                      </a:r>
                      <a:r>
                        <a:rPr lang="en-US" altLang="zh-CN" sz="1800">
                          <a:sym typeface="+mn-ea"/>
                        </a:rPr>
                        <a:t>(ios/android)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注册时间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新</a:t>
                      </a:r>
                      <a:r>
                        <a:rPr lang="en-US" altLang="zh-CN"/>
                        <a:t>/</a:t>
                      </a:r>
                      <a:r>
                        <a:rPr lang="zh-CN" altLang="en-US"/>
                        <a:t>老用户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邮箱运营商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手机运营商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静态画像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用户基本属性建模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可以通过消费券奖励，在线用户调查问卷可以获得用户如下信息，在达到足够的数据量后训练分类器模型进行更大范围的预测：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065600" y="2075180"/>
          <a:ext cx="700151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755"/>
                <a:gridCol w="3500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用户基本属性建模</a:t>
                      </a:r>
                      <a:r>
                        <a:rPr lang="en-US" altLang="zh-CN" sz="1800">
                          <a:sym typeface="+mn-ea"/>
                        </a:rPr>
                        <a:t>——</a:t>
                      </a:r>
                      <a:r>
                        <a:rPr lang="zh-CN" altLang="en-US" sz="1800">
                          <a:sym typeface="+mn-ea"/>
                        </a:rPr>
                        <a:t>标签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反应的问题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婚姻状况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单身、已婚的偏好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月收入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收入阶层的偏好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是否有车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是否有婴儿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母婴用户与否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不同学历的偏好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不同职业的偏好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用户性别模型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用户性别是很重要的用户信息，男女购买商品的差异显著，因此是重要的画像信息，用户自己虽然填了性别，仍需要用算法进行确认。</a:t>
            </a:r>
            <a:endParaRPr lang="zh-CN" altLang="en-US"/>
          </a:p>
          <a:p>
            <a:pPr>
              <a:buNone/>
            </a:pP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372235" y="2045335"/>
          <a:ext cx="63995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177"/>
                <a:gridCol w="2133176"/>
                <a:gridCol w="2133177"/>
              </a:tblGrid>
              <a:tr h="38100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用户性别模型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值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信息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</a:t>
                      </a:r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购买的商品，通过机器学习分类算法来训练，并应用于识别性别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女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未识别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婴儿性别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仅有男孩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购买的商品，通过机器学习分类算法来训练，并应用于识别性别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仅有女孩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男女都有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无法识别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用户性别模型的后验方法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用户性别模型的后验方法</a:t>
            </a:r>
            <a:endParaRPr lang="zh-CN" altLang="en-US"/>
          </a:p>
          <a:p>
            <a:pPr lvl="1"/>
            <a:r>
              <a:rPr lang="zh-CN" altLang="en-US"/>
              <a:t>随机抽取几千条用户信息，让客服进行电话确认</a:t>
            </a:r>
            <a:endParaRPr lang="zh-CN" altLang="en-US"/>
          </a:p>
          <a:p>
            <a:pPr lvl="1"/>
            <a:r>
              <a:rPr lang="zh-CN" altLang="en-US"/>
              <a:t>与用户自己所填写的信息进行对比，确认准确率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动态画像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订单数据建模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根据用户订单消费情况提取用户标签，主要用于了解用户的总体消费情况，以及根据消费习惯与消费能力作定向营销。</a:t>
            </a:r>
            <a:endParaRPr lang="zh-CN" altLang="en-US"/>
          </a:p>
          <a:p>
            <a:pPr lvl="1"/>
            <a:r>
              <a:rPr lang="zh-CN" altLang="en-US"/>
              <a:t>数据来源：订单数据、购物车数据、退货数据、用户信息。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071315" y="2367915"/>
          <a:ext cx="700151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755"/>
                <a:gridCol w="3500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订单数据建模</a:t>
                      </a:r>
                      <a:r>
                        <a:rPr lang="en-US" altLang="zh-CN"/>
                        <a:t>——</a:t>
                      </a:r>
                      <a:r>
                        <a:rPr lang="zh-CN" altLang="en-US"/>
                        <a:t>标签列表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反应的问题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第一次消费时间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什么时候来购物，多久没购物了？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最近一次消费时间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首单距今时间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尾单距今时间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天购买次数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不含拒退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近期的消费能力如何？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天购买金额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不含拒退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天购买次数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含拒退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 marL="0" lvl="3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天购买金额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含拒退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动态画像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订单数据建模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1065600" y="1371600"/>
          <a:ext cx="700151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755"/>
                <a:gridCol w="3500755"/>
              </a:tblGrid>
              <a:tr h="3810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订单数据建模</a:t>
                      </a:r>
                      <a:r>
                        <a:rPr lang="en-US" altLang="zh-CN" sz="1800">
                          <a:sym typeface="+mn-ea"/>
                        </a:rPr>
                        <a:t>——</a:t>
                      </a:r>
                      <a:r>
                        <a:rPr lang="zh-CN" altLang="en-US" sz="1800">
                          <a:sym typeface="+mn-ea"/>
                        </a:rPr>
                        <a:t>标签列表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标签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反应的问题</a:t>
                      </a:r>
                      <a:endParaRPr lang="zh-CN" altLang="en-US" b="1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0" lvl="3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常用收货地址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定向营销，常用消费属性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支付方式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天光顾购物车次数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用户的消费情绪，冲动型</a:t>
                      </a:r>
                      <a:r>
                        <a:rPr lang="en-US" altLang="zh-CN" sz="1800">
                          <a:sym typeface="+mn-ea"/>
                        </a:rPr>
                        <a:t>or</a:t>
                      </a:r>
                      <a:r>
                        <a:rPr lang="zh-CN" altLang="en-US" sz="1800">
                          <a:sym typeface="+mn-ea"/>
                        </a:rPr>
                        <a:t>理性消费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最近</a:t>
                      </a:r>
                      <a:r>
                        <a:rPr lang="en-US" altLang="zh-CN" sz="1800">
                          <a:sym typeface="+mn-ea"/>
                        </a:rPr>
                        <a:t>30</a:t>
                      </a:r>
                      <a:r>
                        <a:rPr lang="zh-CN" altLang="en-US" sz="1800">
                          <a:sym typeface="+mn-ea"/>
                        </a:rPr>
                        <a:t>天购物车商品件数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最小消费金额</a:t>
                      </a:r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客户总体消费情况怎样？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累计消费金额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不含拒退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最大消费金额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累计消费次数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累计使用代金券金额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96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A67EDB"/>
      </a:accent1>
      <a:accent2>
        <a:srgbClr val="B739E1"/>
      </a:accent2>
      <a:accent3>
        <a:srgbClr val="FB697A"/>
      </a:accent3>
      <a:accent4>
        <a:srgbClr val="F9A261"/>
      </a:accent4>
      <a:accent5>
        <a:srgbClr val="4FE6F5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3120</Words>
  <Application>WPS 演示</Application>
  <PresentationFormat>全屏显示(4:3)</PresentationFormat>
  <Paragraphs>470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Wingdings 2</vt:lpstr>
      <vt:lpstr>Wingdings</vt:lpstr>
      <vt:lpstr>Arial Unicode MS</vt:lpstr>
      <vt:lpstr>Calibri</vt:lpstr>
      <vt:lpstr>A000120140530A99PPBG</vt:lpstr>
      <vt:lpstr>聚美优品用户画像</vt:lpstr>
      <vt:lpstr>用户画像概述</vt:lpstr>
      <vt:lpstr>动态画像与静态画像</vt:lpstr>
      <vt:lpstr>静态画像——用户基本属性建模1</vt:lpstr>
      <vt:lpstr>静态画像——用户基本属性建模2</vt:lpstr>
      <vt:lpstr>用户性别模型</vt:lpstr>
      <vt:lpstr>用户性别模型的后验方法</vt:lpstr>
      <vt:lpstr>动态画像——订单数据建模1</vt:lpstr>
      <vt:lpstr>动态画像——订单数据建模2</vt:lpstr>
      <vt:lpstr>动态画像——购买类目建模</vt:lpstr>
      <vt:lpstr>用户忠诚度模型</vt:lpstr>
      <vt:lpstr>用户类目偏好模型</vt:lpstr>
      <vt:lpstr>用户族群标签模型</vt:lpstr>
      <vt:lpstr>用户活跃RFM模型</vt:lpstr>
      <vt:lpstr>THE END 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协同过滤中的动态因素</dc:title>
  <dc:creator>Solomon</dc:creator>
  <cp:lastModifiedBy>Solomon</cp:lastModifiedBy>
  <cp:revision>228</cp:revision>
  <dcterms:created xsi:type="dcterms:W3CDTF">2017-03-10T08:24:00Z</dcterms:created>
  <dcterms:modified xsi:type="dcterms:W3CDTF">2017-10-11T11:17:02Z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