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76" r:id="rId11"/>
    <p:sldId id="277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61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E3CCE-624D-EF46-8BA7-E0FA9FD8F54F}" type="datetimeFigureOut">
              <a:rPr kumimoji="1" lang="zh-CN" altLang="en-US" smtClean="0"/>
              <a:t>4/26/17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689CF-74FC-4644-8BE6-B74CAC506F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71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689CF-74FC-4644-8BE6-B74CAC506FC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2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EF80-96AD-9B47-869A-FCB159E09C64}" type="datetimeFigureOut">
              <a:rPr kumimoji="1" lang="zh-CN" altLang="en-US" smtClean="0"/>
              <a:t>4/26/17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238A-2694-254E-990C-646EB4017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877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EF80-96AD-9B47-869A-FCB159E09C64}" type="datetimeFigureOut">
              <a:rPr kumimoji="1" lang="zh-CN" altLang="en-US" smtClean="0"/>
              <a:t>4/26/17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238A-2694-254E-990C-646EB4017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71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EF80-96AD-9B47-869A-FCB159E09C64}" type="datetimeFigureOut">
              <a:rPr kumimoji="1" lang="zh-CN" altLang="en-US" smtClean="0"/>
              <a:t>4/26/17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238A-2694-254E-990C-646EB4017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82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EF80-96AD-9B47-869A-FCB159E09C64}" type="datetimeFigureOut">
              <a:rPr kumimoji="1" lang="zh-CN" altLang="en-US" smtClean="0"/>
              <a:t>4/26/17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238A-2694-254E-990C-646EB4017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66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EF80-96AD-9B47-869A-FCB159E09C64}" type="datetimeFigureOut">
              <a:rPr kumimoji="1" lang="zh-CN" altLang="en-US" smtClean="0"/>
              <a:t>4/26/17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238A-2694-254E-990C-646EB4017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37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EF80-96AD-9B47-869A-FCB159E09C64}" type="datetimeFigureOut">
              <a:rPr kumimoji="1" lang="zh-CN" altLang="en-US" smtClean="0"/>
              <a:t>4/26/17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238A-2694-254E-990C-646EB4017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334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EF80-96AD-9B47-869A-FCB159E09C64}" type="datetimeFigureOut">
              <a:rPr kumimoji="1" lang="zh-CN" altLang="en-US" smtClean="0"/>
              <a:t>4/26/17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238A-2694-254E-990C-646EB4017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116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EF80-96AD-9B47-869A-FCB159E09C64}" type="datetimeFigureOut">
              <a:rPr kumimoji="1" lang="zh-CN" altLang="en-US" smtClean="0"/>
              <a:t>4/26/17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238A-2694-254E-990C-646EB4017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026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EF80-96AD-9B47-869A-FCB159E09C64}" type="datetimeFigureOut">
              <a:rPr kumimoji="1" lang="zh-CN" altLang="en-US" smtClean="0"/>
              <a:t>4/26/17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238A-2694-254E-990C-646EB4017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544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EF80-96AD-9B47-869A-FCB159E09C64}" type="datetimeFigureOut">
              <a:rPr kumimoji="1" lang="zh-CN" altLang="en-US" smtClean="0"/>
              <a:t>4/26/17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238A-2694-254E-990C-646EB4017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064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EF80-96AD-9B47-869A-FCB159E09C64}" type="datetimeFigureOut">
              <a:rPr kumimoji="1" lang="zh-CN" altLang="en-US" smtClean="0"/>
              <a:t>4/26/17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238A-2694-254E-990C-646EB4017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348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EF80-96AD-9B47-869A-FCB159E09C64}" type="datetimeFigureOut">
              <a:rPr kumimoji="1" lang="zh-CN" altLang="en-US" smtClean="0"/>
              <a:t>4/26/17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238A-2694-254E-990C-646EB4017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463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mtClean="0"/>
              <a:t>聚美搜索业务分享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甘文杰</a:t>
            </a:r>
            <a:endParaRPr kumimoji="1" lang="en-US" altLang="zh-CN" dirty="0" smtClean="0"/>
          </a:p>
          <a:p>
            <a:r>
              <a:rPr kumimoji="1" lang="en-US" altLang="zh-CN" dirty="0" smtClean="0"/>
              <a:t>2017-04-22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15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lucene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mtClean="0"/>
              <a:t>倒排索引技术</a:t>
            </a:r>
            <a:endParaRPr kumimoji="1" lang="en-US" altLang="zh-CN" smtClean="0"/>
          </a:p>
          <a:p>
            <a:r>
              <a:rPr kumimoji="1" lang="zh-CN" altLang="en-US" smtClean="0"/>
              <a:t>索引文件跨平台</a:t>
            </a:r>
            <a:endParaRPr kumimoji="1" lang="en-US" altLang="zh-CN" smtClean="0"/>
          </a:p>
          <a:p>
            <a:r>
              <a:rPr kumimoji="1" lang="en-US" altLang="zh-CN" smtClean="0"/>
              <a:t>NRT(near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real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time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search)</a:t>
            </a:r>
          </a:p>
          <a:p>
            <a:pPr lvl="1"/>
            <a:r>
              <a:rPr kumimoji="1" lang="zh-CN" altLang="en-US" smtClean="0"/>
              <a:t>实时索引</a:t>
            </a:r>
            <a:endParaRPr kumimoji="1" lang="en-US" altLang="zh-CN" smtClean="0"/>
          </a:p>
          <a:p>
            <a:pPr lvl="1"/>
            <a:r>
              <a:rPr kumimoji="1" lang="zh-CN" altLang="en-US" smtClean="0"/>
              <a:t>索引快照</a:t>
            </a:r>
            <a:endParaRPr kumimoji="1" lang="en-US" altLang="zh-CN" smtClean="0"/>
          </a:p>
          <a:p>
            <a:r>
              <a:rPr kumimoji="1" lang="en-US" altLang="zh-CN" smtClean="0"/>
              <a:t>TF</a:t>
            </a:r>
            <a:r>
              <a:rPr kumimoji="1" lang="zh-CN" altLang="en-US" smtClean="0"/>
              <a:t>*</a:t>
            </a:r>
            <a:r>
              <a:rPr kumimoji="1" lang="en-US" altLang="zh-CN" smtClean="0"/>
              <a:t>IDF</a:t>
            </a:r>
            <a:r>
              <a:rPr kumimoji="1" lang="zh-CN" altLang="en-US" smtClean="0"/>
              <a:t>相关性计算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22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Solr</a:t>
            </a:r>
            <a:r>
              <a:rPr kumimoji="1" lang="en-US" altLang="zh-CN" smtClean="0"/>
              <a:t>-schema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mtClean="0"/>
              <a:t>Field</a:t>
            </a:r>
            <a:r>
              <a:rPr kumimoji="1" lang="zh-CN" altLang="en-US" smtClean="0"/>
              <a:t>自由配置，支持动态域</a:t>
            </a:r>
            <a:endParaRPr kumimoji="1" lang="en-US" altLang="zh-CN" smtClean="0"/>
          </a:p>
          <a:p>
            <a:r>
              <a:rPr kumimoji="1" lang="en-US" altLang="zh-CN" smtClean="0"/>
              <a:t>Field</a:t>
            </a:r>
            <a:r>
              <a:rPr kumimoji="1" lang="en-US" altLang="en-US" smtClean="0"/>
              <a:t>逻辑高度定制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55" y="3104444"/>
            <a:ext cx="4248706" cy="29534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283" y="3499555"/>
            <a:ext cx="4175828" cy="196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3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webservice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mtClean="0"/>
              <a:t>搜索业务层，支撑业务逻辑开发</a:t>
            </a:r>
            <a:endParaRPr kumimoji="1" lang="en-US" altLang="zh-CN" smtClean="0"/>
          </a:p>
          <a:p>
            <a:r>
              <a:rPr kumimoji="1" lang="en-US" altLang="zh-CN" smtClean="0"/>
              <a:t>PHP</a:t>
            </a:r>
            <a:r>
              <a:rPr kumimoji="1" lang="en-US" altLang="en-US"/>
              <a:t>,</a:t>
            </a:r>
            <a:r>
              <a:rPr kumimoji="1" lang="en-US" altLang="zh-CN" smtClean="0"/>
              <a:t>memcache,redis,rpc</a:t>
            </a:r>
          </a:p>
          <a:p>
            <a:r>
              <a:rPr kumimoji="1" lang="zh-CN" altLang="en-US" smtClean="0"/>
              <a:t>暴露</a:t>
            </a:r>
            <a:r>
              <a:rPr kumimoji="1" lang="en-US" altLang="zh-CN" smtClean="0"/>
              <a:t>thrift</a:t>
            </a:r>
            <a:r>
              <a:rPr kumimoji="1" lang="zh-CN" altLang="en-US" smtClean="0"/>
              <a:t>接口</a:t>
            </a:r>
            <a:endParaRPr kumimoji="1" lang="en-US" altLang="zh-CN" smtClean="0"/>
          </a:p>
          <a:p>
            <a:r>
              <a:rPr kumimoji="1" lang="en-US" altLang="en-US" smtClean="0"/>
              <a:t>运行在PHPServer中</a:t>
            </a:r>
          </a:p>
          <a:p>
            <a:r>
              <a:rPr kumimoji="1" lang="en-US" altLang="en-US" smtClean="0"/>
              <a:t>无状态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5218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Webservice</a:t>
            </a:r>
            <a:r>
              <a:rPr kumimoji="1" lang="zh-CN" altLang="en-US" smtClean="0"/>
              <a:t>架构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63715" y="2008860"/>
            <a:ext cx="1476022" cy="702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webservice</a:t>
            </a:r>
          </a:p>
        </p:txBody>
      </p:sp>
      <p:sp>
        <p:nvSpPr>
          <p:cNvPr id="5" name="矩形 4"/>
          <p:cNvSpPr/>
          <p:nvPr/>
        </p:nvSpPr>
        <p:spPr>
          <a:xfrm>
            <a:off x="409228" y="1977816"/>
            <a:ext cx="1476022" cy="733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6" name="矩形 5"/>
          <p:cNvSpPr/>
          <p:nvPr/>
        </p:nvSpPr>
        <p:spPr>
          <a:xfrm>
            <a:off x="5912560" y="2008860"/>
            <a:ext cx="1476022" cy="702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Solr</a:t>
            </a:r>
          </a:p>
        </p:txBody>
      </p:sp>
      <p:sp>
        <p:nvSpPr>
          <p:cNvPr id="7" name="左右箭头 6"/>
          <p:cNvSpPr/>
          <p:nvPr/>
        </p:nvSpPr>
        <p:spPr>
          <a:xfrm>
            <a:off x="1885250" y="2100128"/>
            <a:ext cx="1216152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4653848" y="2158999"/>
            <a:ext cx="1216152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云形 8"/>
          <p:cNvSpPr/>
          <p:nvPr/>
        </p:nvSpPr>
        <p:spPr>
          <a:xfrm>
            <a:off x="733780" y="3846689"/>
            <a:ext cx="1755427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redis</a:t>
            </a:r>
            <a:endParaRPr kumimoji="1" lang="zh-CN" altLang="en-US"/>
          </a:p>
        </p:txBody>
      </p:sp>
      <p:sp>
        <p:nvSpPr>
          <p:cNvPr id="10" name="云形 9"/>
          <p:cNvSpPr/>
          <p:nvPr/>
        </p:nvSpPr>
        <p:spPr>
          <a:xfrm>
            <a:off x="3138318" y="3846689"/>
            <a:ext cx="1969906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memcache</a:t>
            </a:r>
            <a:endParaRPr kumimoji="1" lang="zh-CN" altLang="en-US"/>
          </a:p>
        </p:txBody>
      </p:sp>
      <p:sp>
        <p:nvSpPr>
          <p:cNvPr id="11" name="云形 10"/>
          <p:cNvSpPr/>
          <p:nvPr/>
        </p:nvSpPr>
        <p:spPr>
          <a:xfrm>
            <a:off x="5647274" y="3846689"/>
            <a:ext cx="2311395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Rpc_Services</a:t>
            </a:r>
            <a:endParaRPr kumimoji="1" lang="zh-CN" altLang="en-US"/>
          </a:p>
        </p:txBody>
      </p:sp>
      <p:sp>
        <p:nvSpPr>
          <p:cNvPr id="12" name="左右箭头 11"/>
          <p:cNvSpPr/>
          <p:nvPr/>
        </p:nvSpPr>
        <p:spPr>
          <a:xfrm rot="5400000">
            <a:off x="3376396" y="2943687"/>
            <a:ext cx="1003583" cy="53148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7200" y="5719214"/>
            <a:ext cx="2339503" cy="491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smtClean="0"/>
              <a:t>SearchMining</a:t>
            </a:r>
            <a:endParaRPr kumimoji="1" lang="zh-CN" altLang="en-US" sz="2800" dirty="0"/>
          </a:p>
        </p:txBody>
      </p:sp>
      <p:sp>
        <p:nvSpPr>
          <p:cNvPr id="14" name="右箭头 13"/>
          <p:cNvSpPr/>
          <p:nvPr/>
        </p:nvSpPr>
        <p:spPr>
          <a:xfrm rot="16200000">
            <a:off x="1331449" y="4916225"/>
            <a:ext cx="523233" cy="58436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7203" y="3711222"/>
            <a:ext cx="7713132" cy="1235571"/>
          </a:xfrm>
          <a:prstGeom prst="rect">
            <a:avLst/>
          </a:prstGeom>
          <a:noFill/>
          <a:ln>
            <a:solidFill>
              <a:srgbClr val="8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116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mtClean="0"/>
              <a:t>搜索管理平台</a:t>
            </a:r>
            <a:r>
              <a:rPr kumimoji="1" lang="en-US" altLang="zh-CN" smtClean="0"/>
              <a:t>-Fetcher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mtClean="0"/>
              <a:t>数据管理、任务管理、开发测试支撑、运维支撑</a:t>
            </a:r>
            <a:endParaRPr kumimoji="1" lang="en-US" altLang="zh-CN" smtClean="0"/>
          </a:p>
          <a:p>
            <a:r>
              <a:rPr kumimoji="1" lang="en-US" altLang="zh-CN" smtClean="0"/>
              <a:t>Spring</a:t>
            </a:r>
            <a:r>
              <a:rPr kumimoji="1" lang="zh-CN" altLang="en-US" smtClean="0"/>
              <a:t>框架</a:t>
            </a:r>
            <a:r>
              <a:rPr kumimoji="1" lang="en-US" altLang="zh-CN" smtClean="0"/>
              <a:t>Web</a:t>
            </a:r>
            <a:r>
              <a:rPr kumimoji="1" lang="zh-CN" altLang="en-US" smtClean="0"/>
              <a:t>平台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137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Fetcher-</a:t>
            </a:r>
            <a:r>
              <a:rPr kumimoji="1" lang="zh-CN" altLang="en-US" smtClean="0"/>
              <a:t>数据管理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mtClean="0"/>
              <a:t>Solr</a:t>
            </a:r>
            <a:r>
              <a:rPr kumimoji="1" lang="zh-CN" altLang="en-US" smtClean="0"/>
              <a:t>词典管理</a:t>
            </a:r>
            <a:endParaRPr kumimoji="1" lang="en-US" altLang="zh-CN" smtClean="0"/>
          </a:p>
          <a:p>
            <a:pPr lvl="1"/>
            <a:r>
              <a:rPr kumimoji="1" lang="zh-CN" altLang="en-US" smtClean="0"/>
              <a:t>同义词</a:t>
            </a:r>
            <a:endParaRPr kumimoji="1" lang="en-US" altLang="zh-CN" smtClean="0"/>
          </a:p>
          <a:p>
            <a:pPr lvl="1"/>
            <a:r>
              <a:rPr kumimoji="1" lang="zh-CN" altLang="en-US" smtClean="0"/>
              <a:t>切词词典</a:t>
            </a:r>
            <a:endParaRPr kumimoji="1" lang="en-US" altLang="zh-CN" smtClean="0"/>
          </a:p>
          <a:p>
            <a:pPr lvl="1"/>
            <a:r>
              <a:rPr kumimoji="1" lang="zh-CN" altLang="en-US" smtClean="0"/>
              <a:t>联想词库</a:t>
            </a:r>
            <a:endParaRPr kumimoji="1" lang="en-US" altLang="zh-CN" smtClean="0"/>
          </a:p>
          <a:p>
            <a:pPr lvl="1"/>
            <a:r>
              <a:rPr kumimoji="1" lang="zh-CN" altLang="en-US" smtClean="0"/>
              <a:t>引导词</a:t>
            </a:r>
            <a:endParaRPr kumimoji="1" lang="en-US" altLang="zh-CN" smtClean="0"/>
          </a:p>
          <a:p>
            <a:pPr lvl="1"/>
            <a:r>
              <a:rPr kumimoji="1" lang="zh-CN" altLang="en-US" smtClean="0"/>
              <a:t>热搜词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321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Fetcher-</a:t>
            </a:r>
            <a:r>
              <a:rPr kumimoji="1" lang="zh-CN" altLang="en-US" smtClean="0"/>
              <a:t>任务管理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mtClean="0"/>
              <a:t>报表任务</a:t>
            </a:r>
            <a:endParaRPr kumimoji="1" lang="en-US" altLang="zh-CN" smtClean="0"/>
          </a:p>
          <a:p>
            <a:r>
              <a:rPr kumimoji="1" lang="zh-CN" altLang="en-US" smtClean="0"/>
              <a:t>索引任务</a:t>
            </a:r>
            <a:endParaRPr kumimoji="1" lang="en-US" altLang="zh-CN" smtClean="0"/>
          </a:p>
          <a:p>
            <a:r>
              <a:rPr kumimoji="1" lang="zh-CN" altLang="en-US" smtClean="0"/>
              <a:t>数据挖掘任务</a:t>
            </a:r>
            <a:endParaRPr kumimoji="1" lang="en-US" altLang="zh-CN" smtClean="0"/>
          </a:p>
          <a:p>
            <a:r>
              <a:rPr kumimoji="1" lang="zh-CN" altLang="en-US" smtClean="0"/>
              <a:t>数据同步任务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5141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Fetcher-</a:t>
            </a:r>
            <a:r>
              <a:rPr kumimoji="1" lang="zh-CN" altLang="en-US" smtClean="0"/>
              <a:t>开发测试支撑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mtClean="0"/>
              <a:t>Thrift</a:t>
            </a:r>
            <a:r>
              <a:rPr kumimoji="1" lang="zh-CN" altLang="en-US" smtClean="0"/>
              <a:t>接口实时查询支持</a:t>
            </a:r>
            <a:endParaRPr kumimoji="1" lang="en-US" altLang="zh-CN" smtClean="0"/>
          </a:p>
          <a:p>
            <a:r>
              <a:rPr kumimoji="1" lang="zh-CN" altLang="en-US" smtClean="0"/>
              <a:t>接口测试工作支持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0670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SearchMining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mtClean="0"/>
              <a:t>搜索数据挖掘模块</a:t>
            </a:r>
            <a:endParaRPr kumimoji="1" lang="en-US" altLang="zh-CN" smtClean="0"/>
          </a:p>
          <a:p>
            <a:r>
              <a:rPr kumimoji="1" lang="zh-CN" altLang="en-US" smtClean="0"/>
              <a:t>搜索相关算法数据挖掘，支撑搜索排序、业务功能等。</a:t>
            </a:r>
            <a:endParaRPr kumimoji="1" lang="en-US" altLang="zh-CN" smtClean="0"/>
          </a:p>
          <a:p>
            <a:r>
              <a:rPr kumimoji="1" lang="en-US" altLang="zh-CN" smtClean="0"/>
              <a:t>Spark,hive,python,</a:t>
            </a:r>
            <a:r>
              <a:rPr kumimoji="1" lang="zh-CN" altLang="en-US" smtClean="0"/>
              <a:t>机器学习</a:t>
            </a:r>
            <a:r>
              <a:rPr kumimoji="1" lang="en-US" altLang="zh-CN" smtClean="0"/>
              <a:t>,shell</a:t>
            </a:r>
            <a:r>
              <a:rPr kumimoji="1" lang="en-US" altLang="en-US" smtClean="0"/>
              <a:t>,java</a:t>
            </a:r>
          </a:p>
          <a:p>
            <a:r>
              <a:rPr kumimoji="1" lang="en-US" altLang="en-US" smtClean="0"/>
              <a:t>线下定时挖掘，线上生效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164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SearchMining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21642" y="1824547"/>
            <a:ext cx="2339503" cy="491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smtClean="0"/>
              <a:t>SearchMining</a:t>
            </a:r>
            <a:endParaRPr kumimoji="1"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504265" y="1834156"/>
            <a:ext cx="2339503" cy="491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smtClean="0"/>
              <a:t>Spark</a:t>
            </a:r>
            <a:r>
              <a:rPr kumimoji="1" lang="zh-CN" altLang="en-US" sz="2800" smtClean="0"/>
              <a:t>平台</a:t>
            </a:r>
            <a:endParaRPr kumimoji="1"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504265" y="3077613"/>
            <a:ext cx="2339503" cy="491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smtClean="0"/>
              <a:t>HDFS</a:t>
            </a:r>
            <a:endParaRPr kumimoji="1"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038576" y="3077613"/>
            <a:ext cx="2339503" cy="491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smtClean="0"/>
              <a:t>Fetcher</a:t>
            </a:r>
            <a:endParaRPr kumimoji="1" lang="zh-CN" altLang="en-US" sz="2800" dirty="0"/>
          </a:p>
        </p:txBody>
      </p:sp>
      <p:sp>
        <p:nvSpPr>
          <p:cNvPr id="8" name="云形 7"/>
          <p:cNvSpPr/>
          <p:nvPr/>
        </p:nvSpPr>
        <p:spPr>
          <a:xfrm>
            <a:off x="1958500" y="4278488"/>
            <a:ext cx="1543755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smtClean="0"/>
              <a:t>redis</a:t>
            </a:r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9420" y="5702280"/>
            <a:ext cx="2339503" cy="491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smtClean="0"/>
              <a:t>webservice</a:t>
            </a:r>
            <a:endParaRPr kumimoji="1"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3699934" y="5702282"/>
            <a:ext cx="2339503" cy="491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smtClean="0"/>
              <a:t>solr</a:t>
            </a:r>
            <a:endParaRPr kumimoji="1" lang="zh-CN" altLang="en-US" sz="2800" dirty="0"/>
          </a:p>
        </p:txBody>
      </p:sp>
      <p:sp>
        <p:nvSpPr>
          <p:cNvPr id="12" name="右箭头 11"/>
          <p:cNvSpPr/>
          <p:nvPr/>
        </p:nvSpPr>
        <p:spPr>
          <a:xfrm>
            <a:off x="3423233" y="1846128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416240" y="2358982"/>
            <a:ext cx="484632" cy="74685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左箭头 13"/>
          <p:cNvSpPr/>
          <p:nvPr/>
        </p:nvSpPr>
        <p:spPr>
          <a:xfrm>
            <a:off x="3423233" y="3097722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2836607" y="3697111"/>
            <a:ext cx="484632" cy="61891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2980539" y="5083361"/>
            <a:ext cx="484632" cy="61891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00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mtClean="0"/>
              <a:t>业务介绍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smtClean="0"/>
              <a:t>主站搜索</a:t>
            </a:r>
            <a:endParaRPr kumimoji="1" lang="en-US" altLang="zh-CN" smtClean="0"/>
          </a:p>
          <a:p>
            <a:pPr lvl="1"/>
            <a:r>
              <a:rPr kumimoji="1" lang="zh-CN" altLang="en-US" smtClean="0"/>
              <a:t>商品搜索</a:t>
            </a:r>
            <a:endParaRPr kumimoji="1" lang="en-US" altLang="zh-CN" smtClean="0"/>
          </a:p>
          <a:p>
            <a:pPr lvl="1"/>
            <a:r>
              <a:rPr kumimoji="1" lang="zh-CN" altLang="en-US" smtClean="0"/>
              <a:t>店铺搜索</a:t>
            </a:r>
            <a:endParaRPr kumimoji="1" lang="en-US" altLang="zh-CN" smtClean="0"/>
          </a:p>
          <a:p>
            <a:pPr lvl="1"/>
            <a:r>
              <a:rPr kumimoji="1" lang="zh-CN" altLang="en-US" smtClean="0"/>
              <a:t>专场搜索</a:t>
            </a:r>
            <a:endParaRPr kumimoji="1" lang="en-US" altLang="zh-CN"/>
          </a:p>
          <a:p>
            <a:r>
              <a:rPr kumimoji="1" lang="zh-CN" altLang="en-US" smtClean="0"/>
              <a:t>社区搜索</a:t>
            </a:r>
            <a:endParaRPr kumimoji="1" lang="en-US" altLang="zh-CN" smtClean="0"/>
          </a:p>
          <a:p>
            <a:pPr lvl="1"/>
            <a:r>
              <a:rPr kumimoji="1" lang="zh-CN" altLang="en-US" smtClean="0"/>
              <a:t>用户搜索</a:t>
            </a:r>
            <a:endParaRPr kumimoji="1" lang="en-US" altLang="zh-CN" smtClean="0"/>
          </a:p>
          <a:p>
            <a:pPr lvl="1"/>
            <a:r>
              <a:rPr kumimoji="1" lang="zh-CN" altLang="en-US" smtClean="0"/>
              <a:t>帖子搜索</a:t>
            </a:r>
            <a:endParaRPr kumimoji="1" lang="en-US" altLang="zh-CN" smtClean="0"/>
          </a:p>
          <a:p>
            <a:r>
              <a:rPr kumimoji="1" lang="zh-CN" altLang="en-US" smtClean="0"/>
              <a:t>商品量级数十万</a:t>
            </a:r>
            <a:r>
              <a:rPr kumimoji="1" lang="zh-CN" altLang="en-US" smtClean="0"/>
              <a:t>，用户量级亿级别</a:t>
            </a:r>
            <a:endParaRPr kumimoji="1" lang="en-US" altLang="zh-CN" smtClean="0"/>
          </a:p>
          <a:p>
            <a:r>
              <a:rPr kumimoji="1" lang="zh-CN" altLang="en-US" smtClean="0"/>
              <a:t>实时索引</a:t>
            </a:r>
            <a:endParaRPr kumimoji="1" lang="en-US" altLang="zh-CN" smtClean="0"/>
          </a:p>
          <a:p>
            <a:r>
              <a:rPr kumimoji="1" lang="en-US" altLang="zh-CN" smtClean="0"/>
              <a:t>QPS</a:t>
            </a:r>
            <a:r>
              <a:rPr kumimoji="1" lang="zh-CN" altLang="en-US" smtClean="0"/>
              <a:t>峰值</a:t>
            </a:r>
            <a:r>
              <a:rPr kumimoji="1" lang="zh-CN" altLang="zh-CN"/>
              <a:t>6</a:t>
            </a:r>
            <a:r>
              <a:rPr kumimoji="1" lang="en-US" altLang="zh-CN" smtClean="0"/>
              <a:t>000</a:t>
            </a:r>
          </a:p>
          <a:p>
            <a:r>
              <a:rPr kumimoji="1" lang="zh-CN" altLang="en-US" smtClean="0"/>
              <a:t>平均</a:t>
            </a:r>
            <a:r>
              <a:rPr kumimoji="1" lang="zh-CN" altLang="en-US" smtClean="0"/>
              <a:t>响应</a:t>
            </a:r>
            <a:r>
              <a:rPr kumimoji="1" lang="zh-CN" altLang="en-US" smtClean="0"/>
              <a:t>时间</a:t>
            </a:r>
            <a:r>
              <a:rPr kumimoji="1" lang="en-US" altLang="zh-CN" smtClean="0"/>
              <a:t>100ms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2661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配置中心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mtClean="0"/>
              <a:t>配置接入公司统一配置平台</a:t>
            </a:r>
            <a:endParaRPr kumimoji="1" lang="en-US" altLang="zh-CN" smtClean="0"/>
          </a:p>
          <a:p>
            <a:r>
              <a:rPr kumimoji="1" lang="zh-CN" altLang="en-US" smtClean="0"/>
              <a:t>提供线上实时干预能力</a:t>
            </a:r>
            <a:endParaRPr kumimoji="1" lang="en-US" altLang="zh-CN" smtClean="0"/>
          </a:p>
          <a:p>
            <a:r>
              <a:rPr kumimoji="1" lang="en-US" altLang="zh-CN" smtClean="0"/>
              <a:t>Client-server</a:t>
            </a:r>
            <a:r>
              <a:rPr kumimoji="1" lang="zh-CN" altLang="en-US" smtClean="0"/>
              <a:t>架构</a:t>
            </a:r>
            <a:endParaRPr kumimoji="1" lang="en-US" altLang="zh-CN" smtClean="0"/>
          </a:p>
          <a:p>
            <a:r>
              <a:rPr kumimoji="1" lang="en-US" altLang="zh-CN" smtClean="0"/>
              <a:t>Zookeeper</a:t>
            </a:r>
            <a:r>
              <a:rPr kumimoji="1" lang="en-US" altLang="en-US" smtClean="0"/>
              <a:t>-Based</a:t>
            </a:r>
          </a:p>
          <a:p>
            <a:r>
              <a:rPr kumimoji="1" lang="zh-CN" altLang="en-US" smtClean="0"/>
              <a:t>支持</a:t>
            </a:r>
            <a:r>
              <a:rPr kumimoji="1" lang="en-US" altLang="zh-CN" smtClean="0"/>
              <a:t>php,java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9178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配置中心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38308" y="1824547"/>
            <a:ext cx="2339503" cy="491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smtClean="0"/>
              <a:t>DoveServer</a:t>
            </a:r>
            <a:endParaRPr kumimoji="1"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138308" y="3275169"/>
            <a:ext cx="2339503" cy="491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smtClean="0"/>
              <a:t>DoveClient</a:t>
            </a:r>
            <a:endParaRPr kumimoji="1"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696153" y="4810457"/>
            <a:ext cx="2339503" cy="491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smtClean="0"/>
              <a:t>Index</a:t>
            </a:r>
            <a:endParaRPr kumimoji="1"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687708" y="4810457"/>
            <a:ext cx="2339503" cy="491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smtClean="0"/>
              <a:t>webservice</a:t>
            </a:r>
            <a:endParaRPr kumimoji="1" lang="zh-CN" altLang="en-US" sz="2800" dirty="0"/>
          </a:p>
        </p:txBody>
      </p:sp>
      <p:sp>
        <p:nvSpPr>
          <p:cNvPr id="8" name="下箭头 7"/>
          <p:cNvSpPr/>
          <p:nvPr/>
        </p:nvSpPr>
        <p:spPr>
          <a:xfrm>
            <a:off x="4035656" y="2485983"/>
            <a:ext cx="484632" cy="74685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4035656" y="3925316"/>
            <a:ext cx="484632" cy="74685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3894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85807" y="3244334"/>
            <a:ext cx="29723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4800" smtClean="0"/>
              <a:t>Thank you!</a:t>
            </a:r>
            <a:endParaRPr kumimoji="1" lang="zh-CN" altLang="en-US" sz="4800"/>
          </a:p>
        </p:txBody>
      </p:sp>
    </p:spTree>
    <p:extLst>
      <p:ext uri="{BB962C8B-B14F-4D97-AF65-F5344CB8AC3E}">
        <p14:creationId xmlns:p14="http://schemas.microsoft.com/office/powerpoint/2010/main" val="266768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基础架构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75722" y="4413028"/>
            <a:ext cx="1993689" cy="491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index</a:t>
            </a:r>
            <a:endParaRPr kumimoji="1"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235126" y="5857969"/>
            <a:ext cx="1562654" cy="4821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2800" dirty="0" smtClean="0"/>
              <a:t>专场库</a:t>
            </a:r>
            <a:endParaRPr kumimoji="1"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440189" y="5857969"/>
            <a:ext cx="1650143" cy="491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 smtClean="0"/>
              <a:t>商品库</a:t>
            </a:r>
            <a:endParaRPr kumimoji="1"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675722" y="3449655"/>
            <a:ext cx="1993689" cy="491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err="1" smtClean="0"/>
              <a:t>solr</a:t>
            </a:r>
            <a:endParaRPr kumimoji="1"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2675722" y="2543722"/>
            <a:ext cx="1993689" cy="491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err="1" smtClean="0"/>
              <a:t>webservice</a:t>
            </a:r>
            <a:endParaRPr kumimoji="1"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433817" y="1432649"/>
            <a:ext cx="1993689" cy="491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web</a:t>
            </a:r>
            <a:endParaRPr kumimoji="1"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3970985" y="1431749"/>
            <a:ext cx="1993689" cy="491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API-X</a:t>
            </a:r>
            <a:endParaRPr kumimoji="1"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6451716" y="2732267"/>
            <a:ext cx="2339503" cy="491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smtClean="0"/>
              <a:t>搜索管理平台</a:t>
            </a:r>
            <a:endParaRPr kumimoji="1"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6451716" y="3749388"/>
            <a:ext cx="2339503" cy="491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smtClean="0"/>
              <a:t>配置中心</a:t>
            </a:r>
            <a:endParaRPr kumimoji="1" lang="zh-CN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7468452" y="5867397"/>
            <a:ext cx="1562654" cy="4821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smtClean="0"/>
              <a:t>其他</a:t>
            </a:r>
            <a:endParaRPr kumimoji="1"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4170" y="32649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服务层</a:t>
            </a:r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792111" y="2243667"/>
            <a:ext cx="3652502" cy="2836333"/>
          </a:xfrm>
          <a:prstGeom prst="rect">
            <a:avLst/>
          </a:prstGeom>
          <a:noFill/>
          <a:ln>
            <a:solidFill>
              <a:srgbClr val="8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4170" y="59210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数据层</a:t>
            </a:r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4170" y="14326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应用层</a:t>
            </a:r>
            <a:endParaRPr kumimoji="1" lang="zh-CN" altLang="en-US"/>
          </a:p>
        </p:txBody>
      </p:sp>
      <p:sp>
        <p:nvSpPr>
          <p:cNvPr id="19" name="右箭头 18"/>
          <p:cNvSpPr/>
          <p:nvPr/>
        </p:nvSpPr>
        <p:spPr>
          <a:xfrm rot="16200000">
            <a:off x="3395703" y="4994316"/>
            <a:ext cx="465667" cy="6370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 rot="16200000">
            <a:off x="3443800" y="1922296"/>
            <a:ext cx="465667" cy="6370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 rot="16200000">
            <a:off x="3369512" y="3924055"/>
            <a:ext cx="465667" cy="4999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/>
          <p:cNvSpPr/>
          <p:nvPr/>
        </p:nvSpPr>
        <p:spPr>
          <a:xfrm rot="16200000">
            <a:off x="3383622" y="2966829"/>
            <a:ext cx="465667" cy="4999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右箭头 24"/>
          <p:cNvSpPr/>
          <p:nvPr/>
        </p:nvSpPr>
        <p:spPr>
          <a:xfrm rot="10800000">
            <a:off x="5586740" y="3358136"/>
            <a:ext cx="650370" cy="6370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949183" y="5859858"/>
            <a:ext cx="2339503" cy="491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smtClean="0"/>
              <a:t>SearchMining</a:t>
            </a:r>
            <a:endParaRPr kumimoji="1" lang="zh-CN" altLang="en-US" sz="2800" dirty="0"/>
          </a:p>
        </p:txBody>
      </p:sp>
      <p:sp>
        <p:nvSpPr>
          <p:cNvPr id="24" name="矩形 23"/>
          <p:cNvSpPr/>
          <p:nvPr/>
        </p:nvSpPr>
        <p:spPr>
          <a:xfrm>
            <a:off x="6451716" y="1417638"/>
            <a:ext cx="2339503" cy="491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smtClean="0"/>
              <a:t>报表平台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14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index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mtClean="0"/>
              <a:t>获取外部数据，上载到</a:t>
            </a:r>
            <a:r>
              <a:rPr kumimoji="1" lang="en-US" altLang="zh-CN" smtClean="0"/>
              <a:t>solr</a:t>
            </a:r>
            <a:r>
              <a:rPr kumimoji="1" lang="zh-CN" altLang="en-US" smtClean="0"/>
              <a:t>生成索引</a:t>
            </a:r>
            <a:endParaRPr kumimoji="1" lang="en-US" altLang="zh-CN" smtClean="0"/>
          </a:p>
          <a:p>
            <a:r>
              <a:rPr kumimoji="1" lang="zh-CN" altLang="en-US" smtClean="0"/>
              <a:t>全量、增量索引</a:t>
            </a:r>
            <a:endParaRPr kumimoji="1" lang="en-US" altLang="zh-CN" smtClean="0"/>
          </a:p>
          <a:p>
            <a:r>
              <a:rPr kumimoji="1" lang="zh-CN" altLang="en-US" smtClean="0"/>
              <a:t>周期全量、实时增量</a:t>
            </a:r>
            <a:endParaRPr kumimoji="1" lang="en-US" altLang="zh-CN" smtClean="0"/>
          </a:p>
          <a:p>
            <a:r>
              <a:rPr kumimoji="1" lang="en-US" altLang="zh-CN" smtClean="0"/>
              <a:t>PHP</a:t>
            </a:r>
            <a:r>
              <a:rPr kumimoji="1" lang="zh-CN" altLang="en-US" smtClean="0"/>
              <a:t>开发</a:t>
            </a:r>
            <a:endParaRPr kumimoji="1" lang="en-US" altLang="zh-CN" smtClean="0"/>
          </a:p>
          <a:p>
            <a:r>
              <a:rPr kumimoji="1" lang="zh-CN" altLang="en-US" smtClean="0"/>
              <a:t>主要技术：</a:t>
            </a:r>
            <a:r>
              <a:rPr kumimoji="1" lang="en-US" altLang="zh-CN" smtClean="0"/>
              <a:t>nginx,rpc,redis,shell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4704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Index-</a:t>
            </a:r>
            <a:r>
              <a:rPr kumimoji="1" lang="zh-CN" altLang="en-US" smtClean="0"/>
              <a:t>全量索引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32277" y="5094108"/>
            <a:ext cx="3033889" cy="733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Data_Dump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32277" y="3821286"/>
            <a:ext cx="3033889" cy="733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Data_Transform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5185" y="5257796"/>
            <a:ext cx="1650143" cy="4821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2800" dirty="0" smtClean="0"/>
              <a:t>专场库</a:t>
            </a:r>
            <a:endParaRPr kumimoji="1"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5885185" y="4445245"/>
            <a:ext cx="1650143" cy="491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 smtClean="0"/>
              <a:t>商品库</a:t>
            </a:r>
            <a:endParaRPr kumimoji="1"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5885185" y="6104464"/>
            <a:ext cx="1650143" cy="4821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smtClean="0"/>
              <a:t>其他</a:t>
            </a:r>
            <a:endParaRPr kumimoji="1" lang="zh-CN" altLang="en-US" sz="2800" dirty="0"/>
          </a:p>
        </p:txBody>
      </p:sp>
      <p:sp>
        <p:nvSpPr>
          <p:cNvPr id="11" name="右箭头 10"/>
          <p:cNvSpPr/>
          <p:nvPr/>
        </p:nvSpPr>
        <p:spPr>
          <a:xfrm rot="16200000">
            <a:off x="2719980" y="4481784"/>
            <a:ext cx="523233" cy="58436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32277" y="2548464"/>
            <a:ext cx="3033889" cy="733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Data_Upload</a:t>
            </a:r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 rot="16200000">
            <a:off x="2719980" y="3251673"/>
            <a:ext cx="523233" cy="58436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432277" y="1332972"/>
            <a:ext cx="3033889" cy="733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Solr</a:t>
            </a:r>
          </a:p>
        </p:txBody>
      </p:sp>
      <p:sp>
        <p:nvSpPr>
          <p:cNvPr id="15" name="右箭头 14"/>
          <p:cNvSpPr/>
          <p:nvPr/>
        </p:nvSpPr>
        <p:spPr>
          <a:xfrm rot="16200000">
            <a:off x="2719980" y="1986229"/>
            <a:ext cx="523233" cy="58436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9383" y="3584223"/>
            <a:ext cx="3652502" cy="2511778"/>
          </a:xfrm>
          <a:prstGeom prst="rect">
            <a:avLst/>
          </a:prstGeom>
          <a:noFill/>
          <a:ln>
            <a:solidFill>
              <a:srgbClr val="8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88000" y="359833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>
                <a:solidFill>
                  <a:srgbClr val="FF0000"/>
                </a:solidFill>
              </a:rPr>
              <a:t>多进程</a:t>
            </a:r>
            <a:endParaRPr kumimoji="1" lang="zh-CN" altLang="en-US" sz="2400">
              <a:solidFill>
                <a:srgbClr val="FF0000"/>
              </a:solidFill>
            </a:endParaRPr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4811885" y="3922889"/>
            <a:ext cx="946301" cy="310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左箭头 22"/>
          <p:cNvSpPr/>
          <p:nvPr/>
        </p:nvSpPr>
        <p:spPr>
          <a:xfrm>
            <a:off x="4783663" y="5094107"/>
            <a:ext cx="946301" cy="73377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rgbClr val="FF0000"/>
                </a:solidFill>
              </a:rPr>
              <a:t>RPC</a:t>
            </a:r>
            <a:endParaRPr kumimoji="1"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3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Index-</a:t>
            </a:r>
            <a:r>
              <a:rPr kumimoji="1" lang="zh-CN" altLang="en-US" smtClean="0"/>
              <a:t>增量索引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14868" y="1749775"/>
            <a:ext cx="2209800" cy="733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数据源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31823" y="1749775"/>
            <a:ext cx="2209800" cy="733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消息平台</a:t>
            </a:r>
            <a:endParaRPr kumimoji="1" lang="en-US" altLang="zh-CN" smtClean="0"/>
          </a:p>
          <a:p>
            <a:pPr algn="ctr"/>
            <a:r>
              <a:rPr kumimoji="1" lang="en-US" altLang="zh-CN" smtClean="0"/>
              <a:t>meman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77000" y="1749775"/>
            <a:ext cx="2209800" cy="733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Index-web</a:t>
            </a:r>
            <a:r>
              <a:rPr kumimoji="1" lang="zh-CN" altLang="en-US" smtClean="0"/>
              <a:t>服务</a:t>
            </a:r>
            <a:endParaRPr kumimoji="1"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2667001" y="1845119"/>
            <a:ext cx="764822" cy="58436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smtClean="0">
                <a:solidFill>
                  <a:srgbClr val="FF0000"/>
                </a:solidFill>
              </a:rPr>
              <a:t>消息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683956" y="1899183"/>
            <a:ext cx="764822" cy="58436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smtClean="0">
                <a:solidFill>
                  <a:srgbClr val="FF0000"/>
                </a:solidFill>
              </a:rPr>
              <a:t>消息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77000" y="3115730"/>
            <a:ext cx="2209800" cy="733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MsgProcesser</a:t>
            </a:r>
            <a:endParaRPr kumimoji="1"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7311983" y="2483552"/>
            <a:ext cx="484632" cy="6284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云形 11"/>
          <p:cNvSpPr/>
          <p:nvPr/>
        </p:nvSpPr>
        <p:spPr>
          <a:xfrm>
            <a:off x="6798961" y="4622800"/>
            <a:ext cx="1543755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smtClean="0"/>
              <a:t>redis</a:t>
            </a:r>
            <a:endParaRPr kumimoji="1"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7311983" y="3994344"/>
            <a:ext cx="484632" cy="6284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431823" y="4284133"/>
            <a:ext cx="2209800" cy="733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DeltaIndexer</a:t>
            </a:r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431823" y="5318869"/>
            <a:ext cx="2209800" cy="733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DeltaIndexer</a:t>
            </a:r>
            <a:endParaRPr kumimoji="1" lang="zh-CN" altLang="en-US"/>
          </a:p>
        </p:txBody>
      </p:sp>
      <p:sp>
        <p:nvSpPr>
          <p:cNvPr id="16" name="下箭头 15"/>
          <p:cNvSpPr/>
          <p:nvPr/>
        </p:nvSpPr>
        <p:spPr>
          <a:xfrm rot="5400000">
            <a:off x="5968267" y="4593444"/>
            <a:ext cx="484632" cy="8112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761521" y="4270921"/>
            <a:ext cx="1270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smtClean="0">
                <a:solidFill>
                  <a:srgbClr val="FF0000"/>
                </a:solidFill>
              </a:rPr>
              <a:t>Delta ids</a:t>
            </a:r>
            <a:endParaRPr kumimoji="1" lang="zh-CN" altLang="en-US" sz="2400">
              <a:solidFill>
                <a:srgbClr val="FF0000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 rot="2750085">
            <a:off x="1533748" y="3222985"/>
            <a:ext cx="226650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smtClean="0">
                <a:solidFill>
                  <a:srgbClr val="FF0000"/>
                </a:solidFill>
              </a:rPr>
              <a:t>data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0" name="下箭头 19"/>
          <p:cNvSpPr/>
          <p:nvPr/>
        </p:nvSpPr>
        <p:spPr>
          <a:xfrm rot="5400000">
            <a:off x="2663445" y="4612295"/>
            <a:ext cx="484632" cy="8112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57201" y="4704364"/>
            <a:ext cx="1927578" cy="733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Solr</a:t>
            </a:r>
          </a:p>
        </p:txBody>
      </p:sp>
      <p:sp>
        <p:nvSpPr>
          <p:cNvPr id="22" name="矩形 21"/>
          <p:cNvSpPr/>
          <p:nvPr/>
        </p:nvSpPr>
        <p:spPr>
          <a:xfrm>
            <a:off x="3175000" y="3980234"/>
            <a:ext cx="2658190" cy="2511778"/>
          </a:xfrm>
          <a:prstGeom prst="rect">
            <a:avLst/>
          </a:prstGeom>
          <a:noFill/>
          <a:ln>
            <a:solidFill>
              <a:srgbClr val="8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839587" y="6261179"/>
            <a:ext cx="1192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smtClean="0">
                <a:solidFill>
                  <a:srgbClr val="FF0000"/>
                </a:solidFill>
              </a:rPr>
              <a:t>Crontab</a:t>
            </a:r>
            <a:endParaRPr kumimoji="1" lang="zh-CN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7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Solr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mtClean="0"/>
              <a:t>搜索核心</a:t>
            </a:r>
            <a:endParaRPr kumimoji="1" lang="en-US" altLang="zh-CN" smtClean="0"/>
          </a:p>
          <a:p>
            <a:r>
              <a:rPr kumimoji="1" lang="en-US" altLang="zh-CN" smtClean="0"/>
              <a:t>Solr3.6</a:t>
            </a:r>
          </a:p>
          <a:p>
            <a:r>
              <a:rPr kumimoji="1" lang="en-US" altLang="zh-CN" smtClean="0"/>
              <a:t>Master-slave</a:t>
            </a:r>
            <a:r>
              <a:rPr kumimoji="1" lang="zh-CN" altLang="en-US" smtClean="0"/>
              <a:t>架构</a:t>
            </a:r>
            <a:endParaRPr kumimoji="1" lang="en-US" altLang="zh-CN" smtClean="0"/>
          </a:p>
          <a:p>
            <a:r>
              <a:rPr kumimoji="1" lang="zh-CN" altLang="en-US" smtClean="0"/>
              <a:t>支持商品、专场、店铺、联想词搜索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807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Solr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97098" y="2898140"/>
            <a:ext cx="1476022" cy="733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SolrMaster</a:t>
            </a:r>
          </a:p>
        </p:txBody>
      </p:sp>
      <p:sp>
        <p:nvSpPr>
          <p:cNvPr id="6" name="矩形 5"/>
          <p:cNvSpPr/>
          <p:nvPr/>
        </p:nvSpPr>
        <p:spPr>
          <a:xfrm>
            <a:off x="668876" y="4391096"/>
            <a:ext cx="1476022" cy="733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Index</a:t>
            </a:r>
          </a:p>
        </p:txBody>
      </p:sp>
      <p:sp>
        <p:nvSpPr>
          <p:cNvPr id="7" name="矩形 6"/>
          <p:cNvSpPr/>
          <p:nvPr/>
        </p:nvSpPr>
        <p:spPr>
          <a:xfrm>
            <a:off x="3643494" y="1921652"/>
            <a:ext cx="1476022" cy="733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SolrSlave</a:t>
            </a:r>
          </a:p>
        </p:txBody>
      </p:sp>
      <p:sp>
        <p:nvSpPr>
          <p:cNvPr id="8" name="矩形 7"/>
          <p:cNvSpPr/>
          <p:nvPr/>
        </p:nvSpPr>
        <p:spPr>
          <a:xfrm>
            <a:off x="3643494" y="2979985"/>
            <a:ext cx="1476022" cy="733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SolrSlave</a:t>
            </a:r>
          </a:p>
        </p:txBody>
      </p:sp>
      <p:sp>
        <p:nvSpPr>
          <p:cNvPr id="9" name="矩形 8"/>
          <p:cNvSpPr/>
          <p:nvPr/>
        </p:nvSpPr>
        <p:spPr>
          <a:xfrm>
            <a:off x="3643494" y="4024207"/>
            <a:ext cx="1476022" cy="733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SolrSlave</a:t>
            </a:r>
          </a:p>
        </p:txBody>
      </p:sp>
      <p:sp>
        <p:nvSpPr>
          <p:cNvPr id="10" name="右箭头 9"/>
          <p:cNvSpPr/>
          <p:nvPr/>
        </p:nvSpPr>
        <p:spPr>
          <a:xfrm>
            <a:off x="2271896" y="3024861"/>
            <a:ext cx="1301043" cy="58436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rgbClr val="FF0000"/>
                </a:solidFill>
              </a:rPr>
              <a:t>replication</a:t>
            </a:r>
            <a:endParaRPr kumimoji="1" lang="zh-CN" altLang="en-US" sz="1100">
              <a:solidFill>
                <a:srgbClr val="FF0000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 rot="16200000">
            <a:off x="1167758" y="3688558"/>
            <a:ext cx="523233" cy="58436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73339" y="2982530"/>
            <a:ext cx="1476022" cy="733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Services</a:t>
            </a:r>
          </a:p>
        </p:txBody>
      </p:sp>
      <p:sp>
        <p:nvSpPr>
          <p:cNvPr id="15" name="左右箭头 14"/>
          <p:cNvSpPr/>
          <p:nvPr/>
        </p:nvSpPr>
        <p:spPr>
          <a:xfrm>
            <a:off x="5333999" y="3124598"/>
            <a:ext cx="1216152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rgbClr val="FF0000"/>
                </a:solidFill>
              </a:rPr>
              <a:t>request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1121" y="5968998"/>
            <a:ext cx="3685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mtClean="0"/>
              <a:t>所有</a:t>
            </a:r>
            <a:r>
              <a:rPr kumimoji="1" lang="en-US" altLang="zh-CN" smtClean="0"/>
              <a:t>index</a:t>
            </a:r>
            <a:r>
              <a:rPr kumimoji="1" lang="zh-CN" altLang="en-US" smtClean="0"/>
              <a:t>工作在</a:t>
            </a:r>
            <a:r>
              <a:rPr kumimoji="1" lang="en-US" altLang="zh-CN" smtClean="0"/>
              <a:t>SolrMaster</a:t>
            </a:r>
            <a:r>
              <a:rPr kumimoji="1" lang="zh-CN" altLang="en-US" smtClean="0"/>
              <a:t>完成</a:t>
            </a:r>
            <a:endParaRPr kumimoji="1" lang="en-US" altLang="zh-CN" smtClean="0"/>
          </a:p>
          <a:p>
            <a:pPr marL="342900" indent="-342900">
              <a:buAutoNum type="arabicPeriod"/>
            </a:pPr>
            <a:r>
              <a:rPr kumimoji="1" lang="zh-CN" altLang="en-US" smtClean="0"/>
              <a:t>所有查询工作在</a:t>
            </a:r>
            <a:r>
              <a:rPr kumimoji="1" lang="en-US" altLang="zh-CN" smtClean="0"/>
              <a:t>SolrSlave</a:t>
            </a:r>
            <a:r>
              <a:rPr kumimoji="1" lang="zh-CN" altLang="en-US" smtClean="0"/>
              <a:t>完成</a:t>
            </a:r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166533" y="5507549"/>
            <a:ext cx="2339503" cy="491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smtClean="0"/>
              <a:t>SearchMining</a:t>
            </a:r>
            <a:endParaRPr kumimoji="1" lang="zh-CN" altLang="en-US" sz="2800" dirty="0"/>
          </a:p>
        </p:txBody>
      </p:sp>
      <p:sp>
        <p:nvSpPr>
          <p:cNvPr id="19" name="右箭头 18"/>
          <p:cNvSpPr/>
          <p:nvPr/>
        </p:nvSpPr>
        <p:spPr>
          <a:xfrm rot="16200000">
            <a:off x="4040782" y="4873892"/>
            <a:ext cx="523233" cy="58436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166533" y="1679222"/>
            <a:ext cx="2477911" cy="3267571"/>
          </a:xfrm>
          <a:prstGeom prst="rect">
            <a:avLst/>
          </a:prstGeom>
          <a:noFill/>
          <a:ln>
            <a:solidFill>
              <a:srgbClr val="8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929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Solr</a:t>
            </a:r>
            <a:r>
              <a:rPr kumimoji="1" lang="zh-CN" altLang="en-US" smtClean="0"/>
              <a:t>基础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mtClean="0"/>
              <a:t>以</a:t>
            </a:r>
            <a:r>
              <a:rPr kumimoji="1" lang="en-US" altLang="zh-CN" smtClean="0"/>
              <a:t>Lucene</a:t>
            </a:r>
            <a:r>
              <a:rPr kumimoji="1" lang="zh-CN" altLang="en-US" smtClean="0"/>
              <a:t>为内核</a:t>
            </a:r>
            <a:endParaRPr kumimoji="1" lang="en-US" altLang="zh-CN" smtClean="0"/>
          </a:p>
          <a:p>
            <a:r>
              <a:rPr kumimoji="1" lang="en-US" altLang="zh-CN" smtClean="0"/>
              <a:t>Schema-Based Index</a:t>
            </a:r>
          </a:p>
          <a:p>
            <a:r>
              <a:rPr kumimoji="1" lang="zh-CN" altLang="en-US" smtClean="0"/>
              <a:t>支持插件动态扩展</a:t>
            </a:r>
            <a:endParaRPr kumimoji="1" lang="en-US" altLang="zh-CN" smtClean="0"/>
          </a:p>
          <a:p>
            <a:r>
              <a:rPr kumimoji="1" lang="en-US" altLang="zh-CN" smtClean="0"/>
              <a:t>Restful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HTTP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Request</a:t>
            </a:r>
          </a:p>
          <a:p>
            <a:r>
              <a:rPr kumimoji="1" lang="zh-CN" altLang="en-US" smtClean="0"/>
              <a:t>可以集成</a:t>
            </a:r>
            <a:r>
              <a:rPr kumimoji="1" lang="en-US" altLang="zh-CN" smtClean="0"/>
              <a:t>tomcat</a:t>
            </a:r>
          </a:p>
        </p:txBody>
      </p:sp>
    </p:spTree>
    <p:extLst>
      <p:ext uri="{BB962C8B-B14F-4D97-AF65-F5344CB8AC3E}">
        <p14:creationId xmlns:p14="http://schemas.microsoft.com/office/powerpoint/2010/main" val="271778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350</Words>
  <Application>Microsoft Macintosh PowerPoint</Application>
  <PresentationFormat>全屏显示(4:3)</PresentationFormat>
  <Paragraphs>153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聚美搜索业务分享</vt:lpstr>
      <vt:lpstr>业务介绍</vt:lpstr>
      <vt:lpstr>基础架构</vt:lpstr>
      <vt:lpstr>index</vt:lpstr>
      <vt:lpstr>Index-全量索引</vt:lpstr>
      <vt:lpstr>Index-增量索引</vt:lpstr>
      <vt:lpstr>Solr</vt:lpstr>
      <vt:lpstr>Solr</vt:lpstr>
      <vt:lpstr>Solr基础</vt:lpstr>
      <vt:lpstr>lucene</vt:lpstr>
      <vt:lpstr>Solr-schema</vt:lpstr>
      <vt:lpstr>webservice</vt:lpstr>
      <vt:lpstr>Webservice架构</vt:lpstr>
      <vt:lpstr>搜索管理平台-Fetcher</vt:lpstr>
      <vt:lpstr>Fetcher-数据管理</vt:lpstr>
      <vt:lpstr>Fetcher-任务管理</vt:lpstr>
      <vt:lpstr>Fetcher-开发测试支撑</vt:lpstr>
      <vt:lpstr>SearchMining</vt:lpstr>
      <vt:lpstr>SearchMining</vt:lpstr>
      <vt:lpstr>配置中心</vt:lpstr>
      <vt:lpstr>配置中心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聚美搜索业务介绍</dc:title>
  <dc:creator>greenday gan</dc:creator>
  <cp:lastModifiedBy>greenday gan</cp:lastModifiedBy>
  <cp:revision>70</cp:revision>
  <dcterms:created xsi:type="dcterms:W3CDTF">2017-04-22T06:18:57Z</dcterms:created>
  <dcterms:modified xsi:type="dcterms:W3CDTF">2017-04-26T02:19:51Z</dcterms:modified>
</cp:coreProperties>
</file>