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5.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66" r:id="rId4"/>
    <p:sldMasterId id="2147483667" r:id="rId5"/>
    <p:sldMasterId id="214748366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2.xml" Type="http://schemas.openxmlformats.org/officeDocument/2006/relationships/slide" Id="rId19"/><Relationship Target="slides/slide11.xml" Type="http://schemas.openxmlformats.org/officeDocument/2006/relationships/slide" Id="rId18"/><Relationship Target="slides/slide10.xml" Type="http://schemas.openxmlformats.org/officeDocument/2006/relationships/slide" Id="rId17"/><Relationship Target="slides/slide9.xml" Type="http://schemas.openxmlformats.org/officeDocument/2006/relationships/slide" Id="rId16"/><Relationship Target="slides/slide8.xml" Type="http://schemas.openxmlformats.org/officeDocument/2006/relationships/slide" Id="rId15"/><Relationship Target="slides/slide7.xml" Type="http://schemas.openxmlformats.org/officeDocument/2006/relationships/slide" Id="rId14"/><Relationship Target="slides/slide23.xml" Type="http://schemas.openxmlformats.org/officeDocument/2006/relationships/slide" Id="rId30"/><Relationship Target="slides/slide5.xml" Type="http://schemas.openxmlformats.org/officeDocument/2006/relationships/slide" Id="rId12"/><Relationship Target="slides/slide24.xml" Type="http://schemas.openxmlformats.org/officeDocument/2006/relationships/slide" Id="rId31"/><Relationship Target="slides/slide6.xml" Type="http://schemas.openxmlformats.org/officeDocument/2006/relationships/slide" Id="rId13"/><Relationship Target="slides/slide3.xml" Type="http://schemas.openxmlformats.org/officeDocument/2006/relationships/slide" Id="rId10"/><Relationship Target="slides/slide4.xml" Type="http://schemas.openxmlformats.org/officeDocument/2006/relationships/slide" Id="rId11"/><Relationship Target="slides/slide27.xml" Type="http://schemas.openxmlformats.org/officeDocument/2006/relationships/slide" Id="rId34"/><Relationship Target="slides/slide28.xml" Type="http://schemas.openxmlformats.org/officeDocument/2006/relationships/slide" Id="rId35"/><Relationship Target="slides/slide25.xml" Type="http://schemas.openxmlformats.org/officeDocument/2006/relationships/slide" Id="rId32"/><Relationship Target="slides/slide26.xml" Type="http://schemas.openxmlformats.org/officeDocument/2006/relationships/slide" Id="rId33"/><Relationship Target="slides/slide22.xml" Type="http://schemas.openxmlformats.org/officeDocument/2006/relationships/slide" Id="rId29"/><Relationship Target="slides/slide19.xml" Type="http://schemas.openxmlformats.org/officeDocument/2006/relationships/slide" Id="rId26"/><Relationship Target="slides/slide18.xml" Type="http://schemas.openxmlformats.org/officeDocument/2006/relationships/slide" Id="rId25"/><Relationship Target="slides/slide21.xml" Type="http://schemas.openxmlformats.org/officeDocument/2006/relationships/slide" Id="rId28"/><Relationship Target="slides/slide20.xml" Type="http://schemas.openxmlformats.org/officeDocument/2006/relationships/slide" Id="rId27"/><Relationship Target="presProps.xml" Type="http://schemas.openxmlformats.org/officeDocument/2006/relationships/presProps" Id="rId2"/><Relationship Target="slides/slide14.xml" Type="http://schemas.openxmlformats.org/officeDocument/2006/relationships/slide" Id="rId21"/><Relationship Target="theme/theme3.xml" Type="http://schemas.openxmlformats.org/officeDocument/2006/relationships/theme" Id="rId1"/><Relationship Target="slides/slide15.xml" Type="http://schemas.openxmlformats.org/officeDocument/2006/relationships/slide" Id="rId22"/><Relationship Target="slideMasters/slideMaster1.xml" Type="http://schemas.openxmlformats.org/officeDocument/2006/relationships/slideMaster" Id="rId4"/><Relationship Target="slides/slide16.xml" Type="http://schemas.openxmlformats.org/officeDocument/2006/relationships/slide" Id="rId23"/><Relationship Target="tableStyles.xml" Type="http://schemas.openxmlformats.org/officeDocument/2006/relationships/tableStyles" Id="rId3"/><Relationship Target="slides/slide17.xml" Type="http://schemas.openxmlformats.org/officeDocument/2006/relationships/slide" Id="rId24"/><Relationship Target="slides/slide13.xml" Type="http://schemas.openxmlformats.org/officeDocument/2006/relationships/slide" Id="rId20"/><Relationship Target="slides/slide2.xml" Type="http://schemas.openxmlformats.org/officeDocument/2006/relationships/slide" Id="rId9"/><Relationship Target="slideMasters/slideMaster3.xml" Type="http://schemas.openxmlformats.org/officeDocument/2006/relationships/slideMaster" Id="rId6"/><Relationship Target="slideMasters/slideMaster2.xml" Type="http://schemas.openxmlformats.org/officeDocument/2006/relationships/slideMaster" Id="rId5"/><Relationship Target="slides/slide1.xml" Type="http://schemas.openxmlformats.org/officeDocument/2006/relationships/slide" Id="rId8"/><Relationship Target="notesMasters/notesMaster1.xml" Type="http://schemas.openxmlformats.org/officeDocument/2006/relationships/notesMaster"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2" name="Shape 92"/>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Clr>
                <a:schemeClr val="dk1"/>
              </a:buClr>
              <a:buFont typeface="Arial"/>
              <a:buNone/>
            </a:pPr>
            <a:r>
              <a:t/>
            </a:r>
            <a:endParaRPr strike="noStrike" u="none" b="0" cap="none" baseline="0" sz="1100" i="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5" name="Shape 165"/>
        <p:cNvGrpSpPr/>
        <p:nvPr/>
      </p:nvGrpSpPr>
      <p:grpSpPr>
        <a:xfrm>
          <a:off y="0" x="0"/>
          <a:ext cy="0" cx="0"/>
          <a:chOff y="0" x="0"/>
          <a:chExt cy="0" cx="0"/>
        </a:xfrm>
      </p:grpSpPr>
      <p:sp>
        <p:nvSpPr>
          <p:cNvPr id="166" name="Shape 1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7" name="Shape 167"/>
          <p:cNvSpPr txBox="1"/>
          <p:nvPr>
            <p:ph idx="1" type="body"/>
          </p:nvPr>
        </p:nvSpPr>
        <p:spPr>
          <a:xfrm>
            <a:off y="4343400" x="685800"/>
            <a:ext cy="4114800" cx="5486399"/>
          </a:xfrm>
          <a:prstGeom prst="rect">
            <a:avLst/>
          </a:prstGeom>
        </p:spPr>
        <p:txBody>
          <a:bodyPr bIns="91425" rIns="91425" lIns="91425" tIns="91425" anchor="t" anchorCtr="0">
            <a:noAutofit/>
          </a:bodyPr>
          <a:lstStyle/>
          <a:p>
            <a:pPr algn="just" rtl="0" lvl="0" indent="457200">
              <a:spcBef>
                <a:spcPts val="0"/>
              </a:spcBef>
              <a:spcAft>
                <a:spcPts val="1000"/>
              </a:spcAft>
              <a:buNone/>
            </a:pPr>
            <a:r>
              <a:rPr sz="1200" lang="en">
                <a:solidFill>
                  <a:srgbClr val="00000A"/>
                </a:solidFill>
                <a:latin typeface="Cambria"/>
                <a:ea typeface="Cambria"/>
                <a:cs typeface="Cambria"/>
                <a:sym typeface="Cambria"/>
              </a:rPr>
              <a:t>The crawler will retrieve the publicly available 10K and 10Q documents for a given company name from the US government website. It uses a web scraping technique to extract the textual part of the document for further processing by IBM BigInsights. The repository stores the crawled documents as well as the analysis result produced by IBM BigInsights. The advisor defines the 25 types of financial risks and the keyword set for each type of risk for text extraction. Finally, the visualization part displays a comparison of the risk factors by year and for different companies.</a:t>
            </a:r>
          </a:p>
          <a:p>
            <a:pPr rtl="0"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2" name="Shape 172"/>
        <p:cNvGrpSpPr/>
        <p:nvPr/>
      </p:nvGrpSpPr>
      <p:grpSpPr>
        <a:xfrm>
          <a:off y="0" x="0"/>
          <a:ext cy="0" cx="0"/>
          <a:chOff y="0" x="0"/>
          <a:chExt cy="0" cx="0"/>
        </a:xfrm>
      </p:grpSpPr>
      <p:sp>
        <p:nvSpPr>
          <p:cNvPr id="173" name="Shape 17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4" name="Shape 17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8" name="Shape 178"/>
        <p:cNvGrpSpPr/>
        <p:nvPr/>
      </p:nvGrpSpPr>
      <p:grpSpPr>
        <a:xfrm>
          <a:off y="0" x="0"/>
          <a:ext cy="0" cx="0"/>
          <a:chOff y="0" x="0"/>
          <a:chExt cy="0" cx="0"/>
        </a:xfrm>
      </p:grpSpPr>
      <p:sp>
        <p:nvSpPr>
          <p:cNvPr id="179" name="Shape 17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0" name="Shape 18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rPr sz="1200" lang="en">
                <a:solidFill>
                  <a:srgbClr val="00000A"/>
                </a:solidFill>
                <a:latin typeface="Cambria"/>
                <a:ea typeface="Cambria"/>
                <a:cs typeface="Cambria"/>
                <a:sym typeface="Cambria"/>
              </a:rPr>
              <a:t>The MongoDB service has a binding support for Java programming language, more specifically for the Liberty for Java runtime environment on IBM Bluemix, which makes storing and retrieving data easier. The MongoDB service instance will not be scaled up or down, unlike the main Java application instance, so no data replication is required.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4" name="Shape 184"/>
        <p:cNvGrpSpPr/>
        <p:nvPr/>
      </p:nvGrpSpPr>
      <p:grpSpPr>
        <a:xfrm>
          <a:off y="0" x="0"/>
          <a:ext cy="0" cx="0"/>
          <a:chOff y="0" x="0"/>
          <a:chExt cy="0" cx="0"/>
        </a:xfrm>
      </p:grpSpPr>
      <p:sp>
        <p:nvSpPr>
          <p:cNvPr id="185" name="Shape 18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6" name="Shape 18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9" name="Shape 189"/>
        <p:cNvGrpSpPr/>
        <p:nvPr/>
      </p:nvGrpSpPr>
      <p:grpSpPr>
        <a:xfrm>
          <a:off y="0" x="0"/>
          <a:ext cy="0" cx="0"/>
          <a:chOff y="0" x="0"/>
          <a:chExt cy="0" cx="0"/>
        </a:xfrm>
      </p:grpSpPr>
      <p:sp>
        <p:nvSpPr>
          <p:cNvPr id="190" name="Shape 19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1" name="Shape 19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5" name="Shape 195"/>
        <p:cNvGrpSpPr/>
        <p:nvPr/>
      </p:nvGrpSpPr>
      <p:grpSpPr>
        <a:xfrm>
          <a:off y="0" x="0"/>
          <a:ext cy="0" cx="0"/>
          <a:chOff y="0" x="0"/>
          <a:chExt cy="0" cx="0"/>
        </a:xfrm>
      </p:grpSpPr>
      <p:sp>
        <p:nvSpPr>
          <p:cNvPr id="196" name="Shape 19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7" name="Shape 19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3" name="Shape 203"/>
        <p:cNvGrpSpPr/>
        <p:nvPr/>
      </p:nvGrpSpPr>
      <p:grpSpPr>
        <a:xfrm>
          <a:off y="0" x="0"/>
          <a:ext cy="0" cx="0"/>
          <a:chOff y="0" x="0"/>
          <a:chExt cy="0" cx="0"/>
        </a:xfrm>
      </p:grpSpPr>
      <p:sp>
        <p:nvSpPr>
          <p:cNvPr id="204" name="Shape 20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5" name="Shape 20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9" name="Shape 209"/>
        <p:cNvGrpSpPr/>
        <p:nvPr/>
      </p:nvGrpSpPr>
      <p:grpSpPr>
        <a:xfrm>
          <a:off y="0" x="0"/>
          <a:ext cy="0" cx="0"/>
          <a:chOff y="0" x="0"/>
          <a:chExt cy="0" cx="0"/>
        </a:xfrm>
      </p:grpSpPr>
      <p:sp>
        <p:nvSpPr>
          <p:cNvPr id="210" name="Shape 21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1" name="Shape 21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7" name="Shape 217"/>
        <p:cNvGrpSpPr/>
        <p:nvPr/>
      </p:nvGrpSpPr>
      <p:grpSpPr>
        <a:xfrm>
          <a:off y="0" x="0"/>
          <a:ext cy="0" cx="0"/>
          <a:chOff y="0" x="0"/>
          <a:chExt cy="0" cx="0"/>
        </a:xfrm>
      </p:grpSpPr>
      <p:sp>
        <p:nvSpPr>
          <p:cNvPr id="218" name="Shape 21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9" name="Shape 21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3" name="Shape 223"/>
        <p:cNvGrpSpPr/>
        <p:nvPr/>
      </p:nvGrpSpPr>
      <p:grpSpPr>
        <a:xfrm>
          <a:off y="0" x="0"/>
          <a:ext cy="0" cx="0"/>
          <a:chOff y="0" x="0"/>
          <a:chExt cy="0" cx="0"/>
        </a:xfrm>
      </p:grpSpPr>
      <p:sp>
        <p:nvSpPr>
          <p:cNvPr id="224" name="Shape 22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5" name="Shape 22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7" name="Shape 97"/>
        <p:cNvGrpSpPr/>
        <p:nvPr/>
      </p:nvGrpSpPr>
      <p:grpSpPr>
        <a:xfrm>
          <a:off y="0" x="0"/>
          <a:ext cy="0" cx="0"/>
          <a:chOff y="0" x="0"/>
          <a:chExt cy="0" cx="0"/>
        </a:xfrm>
      </p:grpSpPr>
      <p:sp>
        <p:nvSpPr>
          <p:cNvPr id="98" name="Shape 9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99" name="Shape 9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9" name="Shape 229"/>
        <p:cNvGrpSpPr/>
        <p:nvPr/>
      </p:nvGrpSpPr>
      <p:grpSpPr>
        <a:xfrm>
          <a:off y="0" x="0"/>
          <a:ext cy="0" cx="0"/>
          <a:chOff y="0" x="0"/>
          <a:chExt cy="0" cx="0"/>
        </a:xfrm>
      </p:grpSpPr>
      <p:sp>
        <p:nvSpPr>
          <p:cNvPr id="230" name="Shape 23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1" name="Shape 231"/>
          <p:cNvSpPr txBox="1"/>
          <p:nvPr>
            <p:ph idx="1" type="body"/>
          </p:nvPr>
        </p:nvSpPr>
        <p:spPr>
          <a:xfrm>
            <a:off y="4343400" x="685800"/>
            <a:ext cy="4114800" cx="5486399"/>
          </a:xfrm>
          <a:prstGeom prst="rect">
            <a:avLst/>
          </a:prstGeom>
        </p:spPr>
        <p:txBody>
          <a:bodyPr bIns="91425" rIns="91425" lIns="91425" tIns="91425" anchor="t" anchorCtr="0">
            <a:noAutofit/>
          </a:bodyPr>
          <a:lstStyle/>
          <a:p>
            <a:pPr algn="just" rtl="0" lvl="0" indent="457200">
              <a:spcBef>
                <a:spcPts val="0"/>
              </a:spcBef>
              <a:buClr>
                <a:schemeClr val="dk1"/>
              </a:buClr>
              <a:buSzPct val="91666"/>
              <a:buFont typeface="Arial"/>
              <a:buNone/>
            </a:pPr>
            <a:r>
              <a:rPr sz="1200" lang="en">
                <a:solidFill>
                  <a:srgbClr val="00000A"/>
                </a:solidFill>
                <a:latin typeface="Cambria"/>
                <a:ea typeface="Cambria"/>
                <a:cs typeface="Cambria"/>
                <a:sym typeface="Cambria"/>
              </a:rPr>
              <a:t>BigInsights includes pre-built extractor libraries that you can use to extract a set of entities from input text, or extend the views of these extractors to develop custom extractors. This is very useful in analyzing big data. We can also use Text Analytics Java API to run the text analytics runtime component from a Java-based application. For example, we can invoke the Text Analytics API from a basic MapReduce job. One advantage for BigInsights Text Analytics is that regular expression can be used to match and extract the words from text files, which makes processing 10-K and 10-W data more efficiently. We first downloaded the BigInsight Eclipse plugin on local machine to test the word extraction to see if it works. Then we have confident that this can be integrated in our risk analysis project. The Figure X shows the  successful word extraction from the financial report. </a:t>
            </a:r>
          </a:p>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4" name="Shape 234"/>
        <p:cNvGrpSpPr/>
        <p:nvPr/>
      </p:nvGrpSpPr>
      <p:grpSpPr>
        <a:xfrm>
          <a:off y="0" x="0"/>
          <a:ext cy="0" cx="0"/>
          <a:chOff y="0" x="0"/>
          <a:chExt cy="0" cx="0"/>
        </a:xfrm>
      </p:grpSpPr>
      <p:sp>
        <p:nvSpPr>
          <p:cNvPr id="235" name="Shape 23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6" name="Shape 23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0" name="Shape 240"/>
        <p:cNvGrpSpPr/>
        <p:nvPr/>
      </p:nvGrpSpPr>
      <p:grpSpPr>
        <a:xfrm>
          <a:off y="0" x="0"/>
          <a:ext cy="0" cx="0"/>
          <a:chOff y="0" x="0"/>
          <a:chExt cy="0" cx="0"/>
        </a:xfrm>
      </p:grpSpPr>
      <p:sp>
        <p:nvSpPr>
          <p:cNvPr id="241" name="Shape 24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2" name="Shape 24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1" name="Shape 261"/>
        <p:cNvGrpSpPr/>
        <p:nvPr/>
      </p:nvGrpSpPr>
      <p:grpSpPr>
        <a:xfrm>
          <a:off y="0" x="0"/>
          <a:ext cy="0" cx="0"/>
          <a:chOff y="0" x="0"/>
          <a:chExt cy="0" cx="0"/>
        </a:xfrm>
      </p:grpSpPr>
      <p:sp>
        <p:nvSpPr>
          <p:cNvPr id="262" name="Shape 2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63" name="Shape 2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8" name="Shape 268"/>
        <p:cNvGrpSpPr/>
        <p:nvPr/>
      </p:nvGrpSpPr>
      <p:grpSpPr>
        <a:xfrm>
          <a:off y="0" x="0"/>
          <a:ext cy="0" cx="0"/>
          <a:chOff y="0" x="0"/>
          <a:chExt cy="0" cx="0"/>
        </a:xfrm>
      </p:grpSpPr>
      <p:sp>
        <p:nvSpPr>
          <p:cNvPr id="269" name="Shape 26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0" name="Shape 27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4" name="Shape 274"/>
        <p:cNvGrpSpPr/>
        <p:nvPr/>
      </p:nvGrpSpPr>
      <p:grpSpPr>
        <a:xfrm>
          <a:off y="0" x="0"/>
          <a:ext cy="0" cx="0"/>
          <a:chOff y="0" x="0"/>
          <a:chExt cy="0" cx="0"/>
        </a:xfrm>
      </p:grpSpPr>
      <p:sp>
        <p:nvSpPr>
          <p:cNvPr id="275" name="Shape 27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6" name="Shape 27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3" name="Shape 283"/>
        <p:cNvGrpSpPr/>
        <p:nvPr/>
      </p:nvGrpSpPr>
      <p:grpSpPr>
        <a:xfrm>
          <a:off y="0" x="0"/>
          <a:ext cy="0" cx="0"/>
          <a:chOff y="0" x="0"/>
          <a:chExt cy="0" cx="0"/>
        </a:xfrm>
      </p:grpSpPr>
      <p:sp>
        <p:nvSpPr>
          <p:cNvPr id="284" name="Shape 28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85" name="Shape 28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9" name="Shape 289"/>
        <p:cNvGrpSpPr/>
        <p:nvPr/>
      </p:nvGrpSpPr>
      <p:grpSpPr>
        <a:xfrm>
          <a:off y="0" x="0"/>
          <a:ext cy="0" cx="0"/>
          <a:chOff y="0" x="0"/>
          <a:chExt cy="0" cx="0"/>
        </a:xfrm>
      </p:grpSpPr>
      <p:sp>
        <p:nvSpPr>
          <p:cNvPr id="290" name="Shape 29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1" name="Shape 29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6" name="Shape 296"/>
        <p:cNvGrpSpPr/>
        <p:nvPr/>
      </p:nvGrpSpPr>
      <p:grpSpPr>
        <a:xfrm>
          <a:off y="0" x="0"/>
          <a:ext cy="0" cx="0"/>
          <a:chOff y="0" x="0"/>
          <a:chExt cy="0" cx="0"/>
        </a:xfrm>
      </p:grpSpPr>
      <p:sp>
        <p:nvSpPr>
          <p:cNvPr id="297" name="Shape 297"/>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8" name="Shape 29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Clr>
                <a:schemeClr val="dk1"/>
              </a:buClr>
              <a:buFont typeface="Arial"/>
              <a:buNone/>
            </a:pPr>
            <a:r>
              <a:t/>
            </a:r>
            <a:endParaRPr strike="noStrike" u="none" b="0" cap="none" baseline="0" sz="1100" i="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3" name="Shape 103"/>
        <p:cNvGrpSpPr/>
        <p:nvPr/>
      </p:nvGrpSpPr>
      <p:grpSpPr>
        <a:xfrm>
          <a:off y="0" x="0"/>
          <a:ext cy="0" cx="0"/>
          <a:chOff y="0" x="0"/>
          <a:chExt cy="0" cx="0"/>
        </a:xfrm>
      </p:grpSpPr>
      <p:sp>
        <p:nvSpPr>
          <p:cNvPr id="104" name="Shape 10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5" name="Shape 10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9" name="Shape 109"/>
        <p:cNvGrpSpPr/>
        <p:nvPr/>
      </p:nvGrpSpPr>
      <p:grpSpPr>
        <a:xfrm>
          <a:off y="0" x="0"/>
          <a:ext cy="0" cx="0"/>
          <a:chOff y="0" x="0"/>
          <a:chExt cy="0" cx="0"/>
        </a:xfrm>
      </p:grpSpPr>
      <p:sp>
        <p:nvSpPr>
          <p:cNvPr id="110" name="Shape 11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1" name="Shape 11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1.Whatever your task, Bluemix contains everything you need to hit the ground running. We've got everything, from IBM-provided services to third-party offerings like Twilio.</a:t>
            </a:r>
          </a:p>
          <a:p>
            <a:pPr rtl="0" lvl="0" indent="-317500" marL="457200">
              <a:spcBef>
                <a:spcPts val="0"/>
              </a:spcBef>
              <a:buClr>
                <a:srgbClr val="000000"/>
              </a:buClr>
              <a:buSzPct val="127272"/>
              <a:buFont typeface="Arial"/>
              <a:buAutoNum startAt="2" type="arabicPeriod"/>
            </a:pPr>
            <a:r>
              <a:rPr lang="en"/>
              <a:t>Bluemix offers a single solution environment with the instant resources and infrastructure you need to develop and deploy apps across multiple domains—fast.</a:t>
            </a:r>
          </a:p>
          <a:p>
            <a:pPr rtl="0" lvl="0" indent="-317500" marL="457200">
              <a:spcBef>
                <a:spcPts val="0"/>
              </a:spcBef>
              <a:buClr>
                <a:srgbClr val="000000"/>
              </a:buClr>
              <a:buSzPct val="127272"/>
              <a:buFont typeface="Arial"/>
              <a:buAutoNum startAt="2" type="arabicPeriod"/>
            </a:pPr>
            <a:r>
              <a:rPr lang="en"/>
              <a:t>Get pre-configured sets of services, runtimes, and sample code. Ready for instant deployment.</a:t>
            </a:r>
          </a:p>
          <a:p>
            <a:pPr lvl="0">
              <a:spcBef>
                <a:spcPts val="0"/>
              </a:spcBef>
              <a:buNone/>
            </a:pPr>
            <a:r>
              <a:rPr lang="en"/>
              <a:t>https://console.ng.bluemix.net/#/home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3" name="Shape 133"/>
        <p:cNvGrpSpPr/>
        <p:nvPr/>
      </p:nvGrpSpPr>
      <p:grpSpPr>
        <a:xfrm>
          <a:off y="0" x="0"/>
          <a:ext cy="0" cx="0"/>
          <a:chOff y="0" x="0"/>
          <a:chExt cy="0" cx="0"/>
        </a:xfrm>
      </p:grpSpPr>
      <p:sp>
        <p:nvSpPr>
          <p:cNvPr id="134" name="Shape 134"/>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5" name="Shape 135"/>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Clr>
                <a:schemeClr val="dk1"/>
              </a:buClr>
              <a:buFont typeface="Arial"/>
              <a:buNone/>
            </a:pPr>
            <a:r>
              <a:t/>
            </a:r>
            <a:endParaRPr strike="noStrike" u="none" b="0" cap="none" baseline="0" sz="1100" i="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9" name="Shape 139"/>
        <p:cNvGrpSpPr/>
        <p:nvPr/>
      </p:nvGrpSpPr>
      <p:grpSpPr>
        <a:xfrm>
          <a:off y="0" x="0"/>
          <a:ext cy="0" cx="0"/>
          <a:chOff y="0" x="0"/>
          <a:chExt cy="0" cx="0"/>
        </a:xfrm>
      </p:grpSpPr>
      <p:sp>
        <p:nvSpPr>
          <p:cNvPr id="140" name="Shape 14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1" name="Shape 14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7" name="Shape 147"/>
        <p:cNvGrpSpPr/>
        <p:nvPr/>
      </p:nvGrpSpPr>
      <p:grpSpPr>
        <a:xfrm>
          <a:off y="0" x="0"/>
          <a:ext cy="0" cx="0"/>
          <a:chOff y="0" x="0"/>
          <a:chExt cy="0" cx="0"/>
        </a:xfrm>
      </p:grpSpPr>
      <p:sp>
        <p:nvSpPr>
          <p:cNvPr id="148" name="Shape 1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9" name="Shape 14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3" name="Shape 153"/>
        <p:cNvGrpSpPr/>
        <p:nvPr/>
      </p:nvGrpSpPr>
      <p:grpSpPr>
        <a:xfrm>
          <a:off y="0" x="0"/>
          <a:ext cy="0" cx="0"/>
          <a:chOff y="0" x="0"/>
          <a:chExt cy="0" cx="0"/>
        </a:xfrm>
      </p:grpSpPr>
      <p:sp>
        <p:nvSpPr>
          <p:cNvPr id="154" name="Shape 15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5" name="Shape 15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9" name="Shape 159"/>
        <p:cNvGrpSpPr/>
        <p:nvPr/>
      </p:nvGrpSpPr>
      <p:grpSpPr>
        <a:xfrm>
          <a:off y="0" x="0"/>
          <a:ext cy="0" cx="0"/>
          <a:chOff y="0" x="0"/>
          <a:chExt cy="0" cx="0"/>
        </a:xfrm>
      </p:grpSpPr>
      <p:sp>
        <p:nvSpPr>
          <p:cNvPr id="160" name="Shape 1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1" name="Shape 161"/>
          <p:cNvSpPr txBox="1"/>
          <p:nvPr>
            <p:ph idx="1" type="body"/>
          </p:nvPr>
        </p:nvSpPr>
        <p:spPr>
          <a:xfrm>
            <a:off y="4343400" x="685800"/>
            <a:ext cy="4114800" cx="5486399"/>
          </a:xfrm>
          <a:prstGeom prst="rect">
            <a:avLst/>
          </a:prstGeom>
        </p:spPr>
        <p:txBody>
          <a:bodyPr bIns="91425" rIns="91425" lIns="91425" tIns="91425" anchor="t" anchorCtr="0">
            <a:noAutofit/>
          </a:bodyPr>
          <a:lstStyle/>
          <a:p>
            <a:pPr algn="just" rtl="0" lvl="0" indent="457200">
              <a:spcBef>
                <a:spcPts val="0"/>
              </a:spcBef>
              <a:spcAft>
                <a:spcPts val="1000"/>
              </a:spcAft>
              <a:buClr>
                <a:schemeClr val="dk1"/>
              </a:buClr>
              <a:buSzPct val="91666"/>
              <a:buFont typeface="Arial"/>
              <a:buNone/>
            </a:pPr>
            <a:r>
              <a:rPr sz="1200" lang="en">
                <a:solidFill>
                  <a:srgbClr val="00000A"/>
                </a:solidFill>
                <a:latin typeface="Cambria"/>
                <a:ea typeface="Cambria"/>
                <a:cs typeface="Cambria"/>
                <a:sym typeface="Cambria"/>
              </a:rPr>
              <a:t>The crawler will retrieve the publicly available 10K and 10Q documents for a given company name from the US government website. It uses a web scraping technique to extract the textual part of the document for further processing by IBM BigInsights. The repository stores the crawled documents as well as the analysis result produced by IBM BigInsights. The advisor defines the 25 types of financial risks and the keyword set for each type of risk for text extraction. Finally, the visualization part displays a comparison of the risk factors by year and for different companies.</a:t>
            </a:r>
          </a:p>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3.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14.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15.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16.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17.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18.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p:nvPr/>
        </p:nvSpPr>
        <p:spPr>
          <a:xfrm>
            <a:off y="2914648" x="0"/>
            <a:ext cy="2228999" cx="91440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10" name="Shape 10"/>
          <p:cNvCxnSpPr/>
          <p:nvPr/>
        </p:nvCxnSpPr>
        <p:spPr>
          <a:xfrm>
            <a:off y="2914649" x="0"/>
            <a:ext cy="0" cx="9144000"/>
          </a:xfrm>
          <a:prstGeom prst="straightConnector1">
            <a:avLst/>
          </a:prstGeom>
          <a:noFill/>
          <a:ln w="28575" cap="flat">
            <a:solidFill>
              <a:schemeClr val="dk1"/>
            </a:solidFill>
            <a:prstDash val="solid"/>
            <a:round/>
            <a:headEnd w="med" len="med" type="none"/>
            <a:tailEnd w="med" len="med" type="none"/>
          </a:ln>
        </p:spPr>
      </p:cxnSp>
      <p:sp>
        <p:nvSpPr>
          <p:cNvPr id="11" name="Shape 11"/>
          <p:cNvSpPr txBox="1"/>
          <p:nvPr>
            <p:ph type="ctrTitle"/>
          </p:nvPr>
        </p:nvSpPr>
        <p:spPr>
          <a:xfrm>
            <a:off y="1618313" x="685800"/>
            <a:ext cy="1238099" cx="7772400"/>
          </a:xfrm>
          <a:prstGeom prst="rect">
            <a:avLst/>
          </a:prstGeom>
        </p:spPr>
        <p:txBody>
          <a:bodyPr bIns="91425" rIns="91425" lIns="91425" tIns="91425" anchor="b" anchorCtr="0"/>
          <a:lstStyle>
            <a:lvl1pPr>
              <a:spcBef>
                <a:spcPts val="0"/>
              </a:spcBef>
              <a:buClr>
                <a:schemeClr val="dk2"/>
              </a:buClr>
              <a:buSzPct val="100000"/>
              <a:defRPr sz="4800">
                <a:solidFill>
                  <a:schemeClr val="dk2"/>
                </a:solidFill>
              </a:defRPr>
            </a:lvl1pPr>
            <a:lvl2pPr>
              <a:spcBef>
                <a:spcPts val="0"/>
              </a:spcBef>
              <a:buClr>
                <a:schemeClr val="dk2"/>
              </a:buClr>
              <a:buSzPct val="100000"/>
              <a:defRPr sz="4800">
                <a:solidFill>
                  <a:schemeClr val="dk2"/>
                </a:solidFill>
              </a:defRPr>
            </a:lvl2pPr>
            <a:lvl3pPr>
              <a:spcBef>
                <a:spcPts val="0"/>
              </a:spcBef>
              <a:buClr>
                <a:schemeClr val="dk2"/>
              </a:buClr>
              <a:buSzPct val="100000"/>
              <a:defRPr sz="4800">
                <a:solidFill>
                  <a:schemeClr val="dk2"/>
                </a:solidFill>
              </a:defRPr>
            </a:lvl3pPr>
            <a:lvl4pPr>
              <a:spcBef>
                <a:spcPts val="0"/>
              </a:spcBef>
              <a:buClr>
                <a:schemeClr val="dk2"/>
              </a:buClr>
              <a:buSzPct val="100000"/>
              <a:defRPr sz="4800">
                <a:solidFill>
                  <a:schemeClr val="dk2"/>
                </a:solidFill>
              </a:defRPr>
            </a:lvl4pPr>
            <a:lvl5pPr>
              <a:spcBef>
                <a:spcPts val="0"/>
              </a:spcBef>
              <a:buClr>
                <a:schemeClr val="dk2"/>
              </a:buClr>
              <a:buSzPct val="100000"/>
              <a:defRPr sz="4800">
                <a:solidFill>
                  <a:schemeClr val="dk2"/>
                </a:solidFill>
              </a:defRPr>
            </a:lvl5pPr>
            <a:lvl6pPr>
              <a:spcBef>
                <a:spcPts val="0"/>
              </a:spcBef>
              <a:buClr>
                <a:schemeClr val="dk2"/>
              </a:buClr>
              <a:buSzPct val="100000"/>
              <a:defRPr sz="4800">
                <a:solidFill>
                  <a:schemeClr val="dk2"/>
                </a:solidFill>
              </a:defRPr>
            </a:lvl6pPr>
            <a:lvl7pPr>
              <a:spcBef>
                <a:spcPts val="0"/>
              </a:spcBef>
              <a:buClr>
                <a:schemeClr val="dk2"/>
              </a:buClr>
              <a:buSzPct val="100000"/>
              <a:defRPr sz="4800">
                <a:solidFill>
                  <a:schemeClr val="dk2"/>
                </a:solidFill>
              </a:defRPr>
            </a:lvl7pPr>
            <a:lvl8pPr>
              <a:spcBef>
                <a:spcPts val="0"/>
              </a:spcBef>
              <a:buClr>
                <a:schemeClr val="dk2"/>
              </a:buClr>
              <a:buSzPct val="100000"/>
              <a:defRPr sz="4800">
                <a:solidFill>
                  <a:schemeClr val="dk2"/>
                </a:solidFill>
              </a:defRPr>
            </a:lvl8pPr>
            <a:lvl9pPr>
              <a:spcBef>
                <a:spcPts val="0"/>
              </a:spcBef>
              <a:buClr>
                <a:schemeClr val="dk2"/>
              </a:buClr>
              <a:buSzPct val="100000"/>
              <a:defRPr sz="4800">
                <a:solidFill>
                  <a:schemeClr val="dk2"/>
                </a:solidFill>
              </a:defRPr>
            </a:lvl9pPr>
          </a:lstStyle>
          <a:p/>
        </p:txBody>
      </p:sp>
      <p:sp>
        <p:nvSpPr>
          <p:cNvPr id="12" name="Shape 12"/>
          <p:cNvSpPr txBox="1"/>
          <p:nvPr>
            <p:ph idx="1" type="subTitle"/>
          </p:nvPr>
        </p:nvSpPr>
        <p:spPr>
          <a:xfrm>
            <a:off y="2964777" x="685800"/>
            <a:ext cy="944700" cx="7772400"/>
          </a:xfrm>
          <a:prstGeom prst="rect">
            <a:avLst/>
          </a:prstGeom>
        </p:spPr>
        <p:txBody>
          <a:bodyPr bIns="91425" rIns="91425" lIns="91425" tIns="91425" anchor="t" anchorCtr="0"/>
          <a:lstStyle>
            <a:lvl1pPr>
              <a:spcBef>
                <a:spcPts val="0"/>
              </a:spcBef>
              <a:buClr>
                <a:schemeClr val="lt2"/>
              </a:buClr>
              <a:buSzPct val="100000"/>
              <a:buNone/>
              <a:defRPr sz="3600">
                <a:solidFill>
                  <a:schemeClr val="lt2"/>
                </a:solidFill>
              </a:defRPr>
            </a:lvl1pPr>
            <a:lvl2pPr>
              <a:spcBef>
                <a:spcPts val="0"/>
              </a:spcBef>
              <a:buClr>
                <a:schemeClr val="lt2"/>
              </a:buClr>
              <a:buSzPct val="100000"/>
              <a:buNone/>
              <a:defRPr sz="3600">
                <a:solidFill>
                  <a:schemeClr val="lt2"/>
                </a:solidFill>
              </a:defRPr>
            </a:lvl2pPr>
            <a:lvl3pPr>
              <a:spcBef>
                <a:spcPts val="0"/>
              </a:spcBef>
              <a:buClr>
                <a:schemeClr val="lt2"/>
              </a:buClr>
              <a:buSzPct val="100000"/>
              <a:buNone/>
              <a:defRPr sz="3600">
                <a:solidFill>
                  <a:schemeClr val="lt2"/>
                </a:solidFill>
              </a:defRPr>
            </a:lvl3pPr>
            <a:lvl4pPr>
              <a:spcBef>
                <a:spcPts val="0"/>
              </a:spcBef>
              <a:buClr>
                <a:schemeClr val="lt2"/>
              </a:buClr>
              <a:buSzPct val="100000"/>
              <a:buNone/>
              <a:defRPr sz="3600">
                <a:solidFill>
                  <a:schemeClr val="lt2"/>
                </a:solidFill>
              </a:defRPr>
            </a:lvl4pPr>
            <a:lvl5pPr>
              <a:spcBef>
                <a:spcPts val="0"/>
              </a:spcBef>
              <a:buClr>
                <a:schemeClr val="lt2"/>
              </a:buClr>
              <a:buSzPct val="100000"/>
              <a:buNone/>
              <a:defRPr sz="3600">
                <a:solidFill>
                  <a:schemeClr val="lt2"/>
                </a:solidFill>
              </a:defRPr>
            </a:lvl5pPr>
            <a:lvl6pPr>
              <a:spcBef>
                <a:spcPts val="0"/>
              </a:spcBef>
              <a:buClr>
                <a:schemeClr val="lt2"/>
              </a:buClr>
              <a:buSzPct val="100000"/>
              <a:buNone/>
              <a:defRPr sz="3600">
                <a:solidFill>
                  <a:schemeClr val="lt2"/>
                </a:solidFill>
              </a:defRPr>
            </a:lvl6pPr>
            <a:lvl7pPr>
              <a:spcBef>
                <a:spcPts val="0"/>
              </a:spcBef>
              <a:buClr>
                <a:schemeClr val="lt2"/>
              </a:buClr>
              <a:buSzPct val="100000"/>
              <a:buNone/>
              <a:defRPr sz="3600">
                <a:solidFill>
                  <a:schemeClr val="lt2"/>
                </a:solidFill>
              </a:defRPr>
            </a:lvl7pPr>
            <a:lvl8pPr>
              <a:spcBef>
                <a:spcPts val="0"/>
              </a:spcBef>
              <a:buClr>
                <a:schemeClr val="lt2"/>
              </a:buClr>
              <a:buSzPct val="100000"/>
              <a:buNone/>
              <a:defRPr sz="3600">
                <a:solidFill>
                  <a:schemeClr val="lt2"/>
                </a:solidFill>
              </a:defRPr>
            </a:lvl8pPr>
            <a:lvl9pPr>
              <a:spcBef>
                <a:spcPts val="0"/>
              </a:spcBef>
              <a:buClr>
                <a:schemeClr val="lt2"/>
              </a:buClr>
              <a:buSzPct val="100000"/>
              <a:buNone/>
              <a:defRPr sz="3600">
                <a:solidFill>
                  <a:schemeClr val="lt2"/>
                </a:solidFill>
              </a:defRPr>
            </a:lvl9pPr>
          </a:lstStyle>
          <a:p/>
        </p:txBody>
      </p:sp>
      <p:sp>
        <p:nvSpPr>
          <p:cNvPr id="13" name="Shape 13"/>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solidFill>
                  <a:schemeClr val="lt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5" name="Shape 55"/>
        <p:cNvGrpSpPr/>
        <p:nvPr/>
      </p:nvGrpSpPr>
      <p:grpSpPr>
        <a:xfrm>
          <a:off y="0" x="0"/>
          <a:ext cy="0" cx="0"/>
          <a:chOff y="0" x="0"/>
          <a:chExt cy="0" cx="0"/>
        </a:xfrm>
      </p:grpSpPr>
      <p:sp>
        <p:nvSpPr>
          <p:cNvPr id="56" name="Shape 56"/>
          <p:cNvSpPr txBox="1"/>
          <p:nvPr>
            <p:ph type="title"/>
          </p:nvPr>
        </p:nvSpPr>
        <p:spPr>
          <a:xfrm>
            <a:off y="205978"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57" name="Shape 57"/>
          <p:cNvCxnSpPr/>
          <p:nvPr/>
        </p:nvCxnSpPr>
        <p:spPr>
          <a:xfrm>
            <a:off y="1143000" x="457200"/>
            <a:ext cy="0" cx="8229600"/>
          </a:xfrm>
          <a:prstGeom prst="straightConnector1">
            <a:avLst/>
          </a:prstGeom>
          <a:noFill/>
          <a:ln w="50800" cap="flat">
            <a:solidFill>
              <a:schemeClr val="accent1"/>
            </a:solidFill>
            <a:prstDash val="solid"/>
            <a:round/>
            <a:headEnd w="med" len="med" type="none"/>
            <a:tailEnd w="med" len="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8" name="Shape 58"/>
        <p:cNvGrpSpPr/>
        <p:nvPr/>
      </p:nvGrpSpPr>
      <p:grpSpPr>
        <a:xfrm>
          <a:off y="0" x="0"/>
          <a:ext cy="0" cx="0"/>
          <a:chOff y="0" x="0"/>
          <a:chExt cy="0" cx="0"/>
        </a:xfrm>
      </p:grpSpPr>
      <p:sp>
        <p:nvSpPr>
          <p:cNvPr id="59" name="Shape 59"/>
          <p:cNvSpPr txBox="1"/>
          <p:nvPr>
            <p:ph idx="1" type="body"/>
          </p:nvPr>
        </p:nvSpPr>
        <p:spPr>
          <a:xfrm>
            <a:off y="4406308" x="457200"/>
            <a:ext cy="519599" cx="8229600"/>
          </a:xfrm>
          <a:prstGeom prst="rect">
            <a:avLst/>
          </a:prstGeom>
          <a:noFill/>
          <a:ln>
            <a:noFill/>
          </a:ln>
        </p:spPr>
        <p:txBody>
          <a:bodyPr bIns="91425" rIns="91425" lIns="91425" tIns="91425" anchor="t" anchorCtr="0"/>
          <a:lstStyle>
            <a:lvl1pPr algn="ctr" rtl="0">
              <a:spcBef>
                <a:spcPts val="0"/>
              </a:spcBef>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60" name="Shape 60"/>
          <p:cNvCxnSpPr/>
          <p:nvPr/>
        </p:nvCxnSpPr>
        <p:spPr>
          <a:xfrm>
            <a:off y="4317760" x="457200"/>
            <a:ext cy="0" cx="8229600"/>
          </a:xfrm>
          <a:prstGeom prst="straightConnector1">
            <a:avLst/>
          </a:prstGeom>
          <a:noFill/>
          <a:ln w="50800" cap="flat">
            <a:solidFill>
              <a:schemeClr val="lt2"/>
            </a:solidFill>
            <a:prstDash val="solid"/>
            <a:round/>
            <a:headEnd w="med" len="med" type="none"/>
            <a:tailEnd w="med" len="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1" name="Shape 61"/>
        <p:cNvGrpSpPr/>
        <p:nvPr/>
      </p:nvGrpSpPr>
      <p:grpSpPr>
        <a:xfrm>
          <a:off y="0" x="0"/>
          <a:ext cy="0" cx="0"/>
          <a:chOff y="0" x="0"/>
          <a:chExt cy="0" cx="0"/>
        </a:xfrm>
      </p:grpSpPr>
      <p:cxnSp>
        <p:nvCxnSpPr>
          <p:cNvPr id="62" name="Shape 62"/>
          <p:cNvCxnSpPr/>
          <p:nvPr/>
        </p:nvCxnSpPr>
        <p:spPr>
          <a:xfrm>
            <a:off y="113139" x="457200"/>
            <a:ext cy="0" cx="8229600"/>
          </a:xfrm>
          <a:prstGeom prst="straightConnector1">
            <a:avLst/>
          </a:prstGeom>
          <a:noFill/>
          <a:ln w="50800" cap="flat">
            <a:solidFill>
              <a:schemeClr val="lt2"/>
            </a:solidFill>
            <a:prstDash val="solid"/>
            <a:round/>
            <a:headEnd w="med" len="med" type="none"/>
            <a:tailEnd w="med" len="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7" name="Shape 67"/>
        <p:cNvGrpSpPr/>
        <p:nvPr/>
      </p:nvGrpSpPr>
      <p:grpSpPr>
        <a:xfrm>
          <a:off y="0" x="0"/>
          <a:ext cy="0" cx="0"/>
          <a:chOff y="0" x="0"/>
          <a:chExt cy="0" cx="0"/>
        </a:xfrm>
      </p:grpSpPr>
      <p:sp>
        <p:nvSpPr>
          <p:cNvPr id="68" name="Shape 68"/>
          <p:cNvSpPr txBox="1"/>
          <p:nvPr>
            <p:ph type="title"/>
          </p:nvPr>
        </p:nvSpPr>
        <p:spPr>
          <a:xfrm>
            <a:off y="205978"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9" name="Shape 69"/>
          <p:cNvSpPr txBox="1"/>
          <p:nvPr>
            <p:ph idx="1" type="body"/>
          </p:nvPr>
        </p:nvSpPr>
        <p:spPr>
          <a:xfrm>
            <a:off y="1200150" x="457200"/>
            <a:ext cy="3725698" cx="82296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70" name="Shape 70"/>
          <p:cNvCxnSpPr/>
          <p:nvPr/>
        </p:nvCxnSpPr>
        <p:spPr>
          <a:xfrm>
            <a:off y="1143000" x="457200"/>
            <a:ext cy="0" cx="8229600"/>
          </a:xfrm>
          <a:prstGeom prst="straightConnector1">
            <a:avLst/>
          </a:prstGeom>
          <a:noFill/>
          <a:ln w="50800" cap="flat">
            <a:solidFill>
              <a:srgbClr val="DA0002"/>
            </a:solidFill>
            <a:prstDash val="solid"/>
            <a:round/>
            <a:headEnd w="med" len="med" type="none"/>
            <a:tailEnd w="med" len="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71" name="Shape 71"/>
        <p:cNvGrpSpPr/>
        <p:nvPr/>
      </p:nvGrpSpPr>
      <p:grpSpPr>
        <a:xfrm>
          <a:off y="0" x="0"/>
          <a:ext cy="0" cx="0"/>
          <a:chOff y="0" x="0"/>
          <a:chExt cy="0" cx="0"/>
        </a:xfrm>
      </p:grpSpPr>
      <p:sp>
        <p:nvSpPr>
          <p:cNvPr id="72" name="Shape 72"/>
          <p:cNvSpPr txBox="1"/>
          <p:nvPr>
            <p:ph type="title"/>
          </p:nvPr>
        </p:nvSpPr>
        <p:spPr>
          <a:xfrm>
            <a:off y="205978"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3" name="Shape 73"/>
          <p:cNvSpPr txBox="1"/>
          <p:nvPr>
            <p:ph idx="1" type="body"/>
          </p:nvPr>
        </p:nvSpPr>
        <p:spPr>
          <a:xfrm>
            <a:off y="1200150" x="457200"/>
            <a:ext cy="3725698" cx="3994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4" name="Shape 74"/>
          <p:cNvSpPr txBox="1"/>
          <p:nvPr>
            <p:ph idx="2" type="body"/>
          </p:nvPr>
        </p:nvSpPr>
        <p:spPr>
          <a:xfrm>
            <a:off y="1200150" x="4692273"/>
            <a:ext cy="3725698" cx="3994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75" name="Shape 75"/>
          <p:cNvCxnSpPr/>
          <p:nvPr/>
        </p:nvCxnSpPr>
        <p:spPr>
          <a:xfrm>
            <a:off y="1143000" x="457200"/>
            <a:ext cy="0" cx="8229600"/>
          </a:xfrm>
          <a:prstGeom prst="straightConnector1">
            <a:avLst/>
          </a:prstGeom>
          <a:noFill/>
          <a:ln w="50800" cap="flat">
            <a:solidFill>
              <a:srgbClr val="DA0002"/>
            </a:solidFill>
            <a:prstDash val="solid"/>
            <a:round/>
            <a:headEnd w="med" len="med" type="none"/>
            <a:tailEnd w="med" len="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6" name="Shape 76"/>
        <p:cNvGrpSpPr/>
        <p:nvPr/>
      </p:nvGrpSpPr>
      <p:grpSpPr>
        <a:xfrm>
          <a:off y="0" x="0"/>
          <a:ext cy="0" cx="0"/>
          <a:chOff y="0" x="0"/>
          <a:chExt cy="0" cx="0"/>
        </a:xfrm>
      </p:grpSpPr>
      <p:sp>
        <p:nvSpPr>
          <p:cNvPr id="77" name="Shape 77"/>
          <p:cNvSpPr txBox="1"/>
          <p:nvPr>
            <p:ph type="title"/>
          </p:nvPr>
        </p:nvSpPr>
        <p:spPr>
          <a:xfrm>
            <a:off y="205978"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78" name="Shape 78"/>
          <p:cNvCxnSpPr/>
          <p:nvPr/>
        </p:nvCxnSpPr>
        <p:spPr>
          <a:xfrm>
            <a:off y="1143000" x="457200"/>
            <a:ext cy="0" cx="8229600"/>
          </a:xfrm>
          <a:prstGeom prst="straightConnector1">
            <a:avLst/>
          </a:prstGeom>
          <a:noFill/>
          <a:ln w="50800" cap="flat">
            <a:solidFill>
              <a:schemeClr val="accent1"/>
            </a:solidFill>
            <a:prstDash val="solid"/>
            <a:round/>
            <a:headEnd w="med" len="med" type="none"/>
            <a:tailEnd w="med" len="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79" name="Shape 79"/>
        <p:cNvGrpSpPr/>
        <p:nvPr/>
      </p:nvGrpSpPr>
      <p:grpSpPr>
        <a:xfrm>
          <a:off y="0" x="0"/>
          <a:ext cy="0" cx="0"/>
          <a:chOff y="0" x="0"/>
          <a:chExt cy="0" cx="0"/>
        </a:xfrm>
      </p:grpSpPr>
      <p:sp>
        <p:nvSpPr>
          <p:cNvPr id="80" name="Shape 80"/>
          <p:cNvSpPr txBox="1"/>
          <p:nvPr>
            <p:ph idx="1" type="body"/>
          </p:nvPr>
        </p:nvSpPr>
        <p:spPr>
          <a:xfrm>
            <a:off y="4406307" x="457200"/>
            <a:ext cy="519599" cx="8229600"/>
          </a:xfrm>
          <a:prstGeom prst="rect">
            <a:avLst/>
          </a:prstGeom>
          <a:noFill/>
          <a:ln>
            <a:noFill/>
          </a:ln>
        </p:spPr>
        <p:txBody>
          <a:bodyPr bIns="91425" rIns="91425" lIns="91425" tIns="91425" anchor="t" anchorCtr="0"/>
          <a:lstStyle>
            <a:lvl1pPr algn="ctr" rtl="0">
              <a:spcBef>
                <a:spcPts val="0"/>
              </a:spcBef>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81" name="Shape 81"/>
          <p:cNvCxnSpPr/>
          <p:nvPr/>
        </p:nvCxnSpPr>
        <p:spPr>
          <a:xfrm>
            <a:off y="4317760" x="457200"/>
            <a:ext cy="0" cx="8229600"/>
          </a:xfrm>
          <a:prstGeom prst="straightConnector1">
            <a:avLst/>
          </a:prstGeom>
          <a:noFill/>
          <a:ln w="50800" cap="flat">
            <a:solidFill>
              <a:schemeClr val="lt2"/>
            </a:solidFill>
            <a:prstDash val="solid"/>
            <a:round/>
            <a:headEnd w="med" len="med" type="none"/>
            <a:tailEnd w="med" len="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82" name="Shape 82"/>
        <p:cNvGrpSpPr/>
        <p:nvPr/>
      </p:nvGrpSpPr>
      <p:grpSpPr>
        <a:xfrm>
          <a:off y="0" x="0"/>
          <a:ext cy="0" cx="0"/>
          <a:chOff y="0" x="0"/>
          <a:chExt cy="0" cx="0"/>
        </a:xfrm>
      </p:grpSpPr>
      <p:cxnSp>
        <p:nvCxnSpPr>
          <p:cNvPr id="83" name="Shape 83"/>
          <p:cNvCxnSpPr/>
          <p:nvPr/>
        </p:nvCxnSpPr>
        <p:spPr>
          <a:xfrm>
            <a:off y="113139" x="457200"/>
            <a:ext cy="0" cx="8229600"/>
          </a:xfrm>
          <a:prstGeom prst="straightConnector1">
            <a:avLst/>
          </a:prstGeom>
          <a:noFill/>
          <a:ln w="50800" cap="flat">
            <a:solidFill>
              <a:schemeClr val="lt2"/>
            </a:solidFill>
            <a:prstDash val="solid"/>
            <a:round/>
            <a:headEnd w="med" len="med" type="none"/>
            <a:tailEnd w="med" len="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84" name="Shape 84"/>
        <p:cNvGrpSpPr/>
        <p:nvPr/>
      </p:nvGrpSpPr>
      <p:grpSpPr>
        <a:xfrm>
          <a:off y="0" x="0"/>
          <a:ext cy="0" cx="0"/>
          <a:chOff y="0" x="0"/>
          <a:chExt cy="0" cx="0"/>
        </a:xfrm>
      </p:grpSpPr>
      <p:sp>
        <p:nvSpPr>
          <p:cNvPr id="85" name="Shape 85"/>
          <p:cNvSpPr txBox="1"/>
          <p:nvPr>
            <p:ph type="title"/>
          </p:nvPr>
        </p:nvSpPr>
        <p:spPr>
          <a:xfrm>
            <a:off y="69400" x="382137"/>
            <a:ext cy="373855" cx="8079236"/>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6" name="Shape 86"/>
          <p:cNvSpPr txBox="1"/>
          <p:nvPr>
            <p:ph idx="1" type="body"/>
          </p:nvPr>
        </p:nvSpPr>
        <p:spPr>
          <a:xfrm>
            <a:off y="575337" x="382137"/>
            <a:ext cy="4039525" cx="844796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y="0" x="0"/>
          <a:ext cy="0" cx="0"/>
          <a:chOff y="0" x="0"/>
          <a:chExt cy="0" cx="0"/>
        </a:xfrm>
      </p:grpSpPr>
      <p:sp>
        <p:nvSpPr>
          <p:cNvPr id="15" name="Shape 15"/>
          <p:cNvSpPr/>
          <p:nvPr/>
        </p:nvSpPr>
        <p:spPr>
          <a:xfrm>
            <a:off y="0" x="0"/>
            <a:ext cy="1127700" cx="91440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16" name="Shape 16"/>
          <p:cNvCxnSpPr/>
          <p:nvPr/>
        </p:nvCxnSpPr>
        <p:spPr>
          <a:xfrm>
            <a:off y="1127679" x="0"/>
            <a:ext cy="0" cx="9144000"/>
          </a:xfrm>
          <a:prstGeom prst="straightConnector1">
            <a:avLst/>
          </a:prstGeom>
          <a:noFill/>
          <a:ln w="28575" cap="flat">
            <a:solidFill>
              <a:schemeClr val="dk1"/>
            </a:solidFill>
            <a:prstDash val="solid"/>
            <a:round/>
            <a:headEnd w="med" len="med" type="none"/>
            <a:tailEnd w="med" len="med" type="none"/>
          </a:ln>
        </p:spPr>
      </p:cxnSp>
      <p:sp>
        <p:nvSpPr>
          <p:cNvPr id="17" name="Shape 17"/>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y="0" x="0"/>
          <a:ext cy="0" cx="0"/>
          <a:chOff y="0" x="0"/>
          <a:chExt cy="0" cx="0"/>
        </a:xfrm>
      </p:grpSpPr>
      <p:sp>
        <p:nvSpPr>
          <p:cNvPr id="21" name="Shape 21"/>
          <p:cNvSpPr/>
          <p:nvPr/>
        </p:nvSpPr>
        <p:spPr>
          <a:xfrm>
            <a:off y="0" x="0"/>
            <a:ext cy="1127700" cx="91440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22" name="Shape 22"/>
          <p:cNvCxnSpPr/>
          <p:nvPr/>
        </p:nvCxnSpPr>
        <p:spPr>
          <a:xfrm>
            <a:off y="1127679" x="0"/>
            <a:ext cy="0" cx="9144000"/>
          </a:xfrm>
          <a:prstGeom prst="straightConnector1">
            <a:avLst/>
          </a:prstGeom>
          <a:noFill/>
          <a:ln w="28575" cap="flat">
            <a:solidFill>
              <a:schemeClr val="dk1"/>
            </a:solidFill>
            <a:prstDash val="solid"/>
            <a:round/>
            <a:headEnd w="med" len="med" type="none"/>
            <a:tailEnd w="med" len="med" type="none"/>
          </a:ln>
        </p:spPr>
      </p:cxnSp>
      <p:sp>
        <p:nvSpPr>
          <p:cNvPr id="23" name="Shape 23"/>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y="0" x="0"/>
          <a:ext cy="0" cx="0"/>
          <a:chOff y="0" x="0"/>
          <a:chExt cy="0" cx="0"/>
        </a:xfrm>
      </p:grpSpPr>
      <p:sp>
        <p:nvSpPr>
          <p:cNvPr id="28" name="Shape 28"/>
          <p:cNvSpPr/>
          <p:nvPr/>
        </p:nvSpPr>
        <p:spPr>
          <a:xfrm>
            <a:off y="0" x="0"/>
            <a:ext cy="1127700" cx="91440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29" name="Shape 29"/>
          <p:cNvCxnSpPr/>
          <p:nvPr/>
        </p:nvCxnSpPr>
        <p:spPr>
          <a:xfrm>
            <a:off y="1127679" x="0"/>
            <a:ext cy="0" cx="9144000"/>
          </a:xfrm>
          <a:prstGeom prst="straightConnector1">
            <a:avLst/>
          </a:prstGeom>
          <a:noFill/>
          <a:ln w="28575" cap="flat">
            <a:solidFill>
              <a:schemeClr val="dk1"/>
            </a:solidFill>
            <a:prstDash val="solid"/>
            <a:round/>
            <a:headEnd w="med" len="med" type="none"/>
            <a:tailEnd w="med" len="med" type="none"/>
          </a:ln>
        </p:spPr>
      </p:cxnSp>
      <p:sp>
        <p:nvSpPr>
          <p:cNvPr id="30" name="Shape 30"/>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y="0" x="0"/>
          <a:ext cy="0" cx="0"/>
          <a:chOff y="0" x="0"/>
          <a:chExt cy="0" cx="0"/>
        </a:xfrm>
      </p:grpSpPr>
      <p:sp>
        <p:nvSpPr>
          <p:cNvPr id="33" name="Shape 33"/>
          <p:cNvSpPr/>
          <p:nvPr/>
        </p:nvSpPr>
        <p:spPr>
          <a:xfrm>
            <a:off y="4225081" x="0"/>
            <a:ext cy="918300" cx="91440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cxnSp>
        <p:nvCxnSpPr>
          <p:cNvPr id="34" name="Shape 34"/>
          <p:cNvCxnSpPr/>
          <p:nvPr/>
        </p:nvCxnSpPr>
        <p:spPr>
          <a:xfrm>
            <a:off y="4225081" x="0"/>
            <a:ext cy="0" cx="9144000"/>
          </a:xfrm>
          <a:prstGeom prst="straightConnector1">
            <a:avLst/>
          </a:prstGeom>
          <a:noFill/>
          <a:ln w="28575" cap="flat">
            <a:solidFill>
              <a:schemeClr val="dk1"/>
            </a:solidFill>
            <a:prstDash val="solid"/>
            <a:round/>
            <a:headEnd w="med" len="med" type="none"/>
            <a:tailEnd w="med" len="med" type="none"/>
          </a:ln>
        </p:spPr>
      </p:cxnSp>
      <p:sp>
        <p:nvSpPr>
          <p:cNvPr id="35" name="Shape 35"/>
          <p:cNvSpPr txBox="1"/>
          <p:nvPr>
            <p:ph idx="1" type="body"/>
          </p:nvPr>
        </p:nvSpPr>
        <p:spPr>
          <a:xfrm>
            <a:off y="4406309" x="457200"/>
            <a:ext cy="519599" cx="8229600"/>
          </a:xfrm>
          <a:prstGeom prst="rect">
            <a:avLst/>
          </a:prstGeom>
        </p:spPr>
        <p:txBody>
          <a:bodyPr bIns="91425" rIns="91425" lIns="91425" tIns="91425" anchor="t" anchorCtr="0"/>
          <a:lstStyle>
            <a:lvl1pPr algn="ctr">
              <a:spcBef>
                <a:spcPts val="0"/>
              </a:spcBef>
              <a:buClr>
                <a:schemeClr val="lt1"/>
              </a:buClr>
              <a:buSzPct val="100000"/>
              <a:buNone/>
              <a:defRPr sz="1800">
                <a:solidFill>
                  <a:schemeClr val="lt1"/>
                </a:solidFill>
              </a:defRPr>
            </a:lvl1pPr>
          </a:lstStyle>
          <a:p/>
        </p:txBody>
      </p:sp>
      <p:sp>
        <p:nvSpPr>
          <p:cNvPr id="36" name="Shape 36"/>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solidFill>
                  <a:schemeClr val="lt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7" name="Shape 37"/>
        <p:cNvGrpSpPr/>
        <p:nvPr/>
      </p:nvGrpSpPr>
      <p:grpSpPr>
        <a:xfrm>
          <a:off y="0" x="0"/>
          <a:ext cy="0" cx="0"/>
          <a:chOff y="0" x="0"/>
          <a:chExt cy="0" cx="0"/>
        </a:xfrm>
      </p:grpSpPr>
      <p:sp>
        <p:nvSpPr>
          <p:cNvPr id="38" name="Shape 38"/>
          <p:cNvSpPr txBox="1"/>
          <p:nvPr>
            <p:ph idx="12" type="sldNum"/>
          </p:nvPr>
        </p:nvSpPr>
        <p:spPr>
          <a:xfrm>
            <a:off y="4749850" x="8556791"/>
            <a:ext cy="393600"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43" name="Shape 43"/>
        <p:cNvGrpSpPr/>
        <p:nvPr/>
      </p:nvGrpSpPr>
      <p:grpSpPr>
        <a:xfrm>
          <a:off y="0" x="0"/>
          <a:ext cy="0" cx="0"/>
          <a:chOff y="0" x="0"/>
          <a:chExt cy="0" cx="0"/>
        </a:xfrm>
      </p:grpSpPr>
      <p:sp>
        <p:nvSpPr>
          <p:cNvPr id="44" name="Shape 44"/>
          <p:cNvSpPr txBox="1"/>
          <p:nvPr>
            <p:ph type="title"/>
          </p:nvPr>
        </p:nvSpPr>
        <p:spPr>
          <a:xfrm>
            <a:off y="205978"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5" name="Shape 45"/>
          <p:cNvSpPr txBox="1"/>
          <p:nvPr>
            <p:ph idx="1" type="body"/>
          </p:nvPr>
        </p:nvSpPr>
        <p:spPr>
          <a:xfrm>
            <a:off y="1200150" x="457200"/>
            <a:ext cy="3725698" cx="82296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46" name="Shape 46"/>
          <p:cNvCxnSpPr/>
          <p:nvPr/>
        </p:nvCxnSpPr>
        <p:spPr>
          <a:xfrm>
            <a:off y="1143000" x="457200"/>
            <a:ext cy="0" cx="8229600"/>
          </a:xfrm>
          <a:prstGeom prst="straightConnector1">
            <a:avLst/>
          </a:prstGeom>
          <a:noFill/>
          <a:ln w="50800" cap="flat">
            <a:solidFill>
              <a:srgbClr val="DA0002"/>
            </a:solidFill>
            <a:prstDash val="solid"/>
            <a:round/>
            <a:headEnd w="med" len="med" type="none"/>
            <a:tailEnd w="med" len="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7" name="Shape 47"/>
        <p:cNvGrpSpPr/>
        <p:nvPr/>
      </p:nvGrpSpPr>
      <p:grpSpPr>
        <a:xfrm>
          <a:off y="0" x="0"/>
          <a:ext cy="0" cx="0"/>
          <a:chOff y="0" x="0"/>
          <a:chExt cy="0" cx="0"/>
        </a:xfrm>
      </p:grpSpPr>
      <p:sp>
        <p:nvSpPr>
          <p:cNvPr id="48" name="Shape 48"/>
          <p:cNvSpPr txBox="1"/>
          <p:nvPr>
            <p:ph type="title"/>
          </p:nvPr>
        </p:nvSpPr>
        <p:spPr>
          <a:xfrm>
            <a:off y="69400" x="382137"/>
            <a:ext cy="373855" cx="8079237"/>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9" name="Shape 49"/>
          <p:cNvSpPr txBox="1"/>
          <p:nvPr>
            <p:ph idx="1" type="body"/>
          </p:nvPr>
        </p:nvSpPr>
        <p:spPr>
          <a:xfrm>
            <a:off y="575337" x="382137"/>
            <a:ext cy="4039525" cx="844796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50" name="Shape 50"/>
        <p:cNvGrpSpPr/>
        <p:nvPr/>
      </p:nvGrpSpPr>
      <p:grpSpPr>
        <a:xfrm>
          <a:off y="0" x="0"/>
          <a:ext cy="0" cx="0"/>
          <a:chOff y="0" x="0"/>
          <a:chExt cy="0" cx="0"/>
        </a:xfrm>
      </p:grpSpPr>
      <p:sp>
        <p:nvSpPr>
          <p:cNvPr id="51" name="Shape 51"/>
          <p:cNvSpPr txBox="1"/>
          <p:nvPr>
            <p:ph type="title"/>
          </p:nvPr>
        </p:nvSpPr>
        <p:spPr>
          <a:xfrm>
            <a:off y="205978"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2" name="Shape 52"/>
          <p:cNvSpPr txBox="1"/>
          <p:nvPr>
            <p:ph idx="1" type="body"/>
          </p:nvPr>
        </p:nvSpPr>
        <p:spPr>
          <a:xfrm>
            <a:off y="1200150" x="457200"/>
            <a:ext cy="3725698" cx="3994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3" name="Shape 53"/>
          <p:cNvSpPr txBox="1"/>
          <p:nvPr>
            <p:ph idx="2" type="body"/>
          </p:nvPr>
        </p:nvSpPr>
        <p:spPr>
          <a:xfrm>
            <a:off y="1200150" x="4692273"/>
            <a:ext cy="3725698" cx="3994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cxnSp>
        <p:nvCxnSpPr>
          <p:cNvPr id="54" name="Shape 54"/>
          <p:cNvCxnSpPr/>
          <p:nvPr/>
        </p:nvCxnSpPr>
        <p:spPr>
          <a:xfrm>
            <a:off y="1143000" x="457200"/>
            <a:ext cy="0" cx="8229600"/>
          </a:xfrm>
          <a:prstGeom prst="straightConnector1">
            <a:avLst/>
          </a:prstGeom>
          <a:noFill/>
          <a:ln w="50800" cap="flat">
            <a:solidFill>
              <a:srgbClr val="DA0002"/>
            </a:solidFill>
            <a:prstDash val="solid"/>
            <a:round/>
            <a:headEnd w="med" len="med" type="none"/>
            <a:tailEnd w="med" len="med" type="none"/>
          </a:ln>
        </p:spPr>
      </p:cxn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4.xml" Type="http://schemas.openxmlformats.org/officeDocument/2006/relationships/theme" Id="rId7"/></Relationships>
</file>

<file path=ppt/slideMasters/_rels/slideMaster2.xml.rels><?xml version="1.0" encoding="UTF-8" standalone="yes"?><Relationships xmlns="http://schemas.openxmlformats.org/package/2006/relationships"><Relationship Target="../slideLayouts/slideLayout8.xml" Type="http://schemas.openxmlformats.org/officeDocument/2006/relationships/slideLayout" Id="rId2"/><Relationship Target="../slideLayouts/slideLayout7.xml" Type="http://schemas.openxmlformats.org/officeDocument/2006/relationships/slideLayout" Id="rId1"/><Relationship Target="../slideLayouts/slideLayout10.xml" Type="http://schemas.openxmlformats.org/officeDocument/2006/relationships/slideLayout" Id="rId4"/><Relationship Target="../slideLayouts/slideLayout9.xml" Type="http://schemas.openxmlformats.org/officeDocument/2006/relationships/slideLayout" Id="rId3"/><Relationship Target="../slideLayouts/slideLayout12.xml" Type="http://schemas.openxmlformats.org/officeDocument/2006/relationships/slideLayout" Id="rId6"/><Relationship Target="../slideLayouts/slideLayout11.xml" Type="http://schemas.openxmlformats.org/officeDocument/2006/relationships/slideLayout" Id="rId5"/><Relationship Target="../theme/theme5.xml" Type="http://schemas.openxmlformats.org/officeDocument/2006/relationships/theme" Id="rId7"/></Relationships>
</file>

<file path=ppt/slideMasters/_rels/slideMaster3.xml.rels><?xml version="1.0" encoding="UTF-8" standalone="yes"?><Relationships xmlns="http://schemas.openxmlformats.org/package/2006/relationships"><Relationship Target="../slideLayouts/slideLayout14.xml" Type="http://schemas.openxmlformats.org/officeDocument/2006/relationships/slideLayout" Id="rId2"/><Relationship Target="../slideLayouts/slideLayout13.xml" Type="http://schemas.openxmlformats.org/officeDocument/2006/relationships/slideLayout" Id="rId1"/><Relationship Target="../slideLayouts/slideLayout16.xml" Type="http://schemas.openxmlformats.org/officeDocument/2006/relationships/slideLayout" Id="rId4"/><Relationship Target="../slideLayouts/slideLayout15.xml" Type="http://schemas.openxmlformats.org/officeDocument/2006/relationships/slideLayout" Id="rId3"/><Relationship Target="../slideLayouts/slideLayout18.xml" Type="http://schemas.openxmlformats.org/officeDocument/2006/relationships/slideLayout" Id="rId6"/><Relationship Target="../slideLayouts/slideLayout17.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a:noFill/>
          <a:ln>
            <a:noFill/>
          </a:ln>
        </p:spPr>
        <p:txBody>
          <a:bodyPr bIns="91425" rIns="91425" lIns="91425" tIns="91425" anchor="b" anchorCtr="0"/>
          <a:lstStyle>
            <a:lvl1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1pPr>
            <a:lvl2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2pPr>
            <a:lvl3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3pPr>
            <a:lvl4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4pPr>
            <a:lvl5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5pPr>
            <a:lvl6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6pPr>
            <a:lvl7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7pPr>
            <a:lvl8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8pPr>
            <a:lvl9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9pPr>
          </a:lstStyle>
          <a:p/>
        </p:txBody>
      </p:sp>
      <p:sp>
        <p:nvSpPr>
          <p:cNvPr id="6" name="Shape 6"/>
          <p:cNvSpPr txBox="1"/>
          <p:nvPr>
            <p:ph idx="1" type="body"/>
          </p:nvPr>
        </p:nvSpPr>
        <p:spPr>
          <a:xfrm>
            <a:off y="1200150" x="457200"/>
            <a:ext cy="3725699" cx="8229600"/>
          </a:xfrm>
          <a:prstGeom prst="rect">
            <a:avLst/>
          </a:prstGeom>
          <a:noFill/>
          <a:ln>
            <a:noFill/>
          </a:ln>
        </p:spPr>
        <p:txBody>
          <a:bodyPr bIns="91425" rIns="91425" lIns="91425" tIns="91425" anchor="t" anchorCtr="0"/>
          <a:lstStyle>
            <a:lvl1pPr>
              <a:spcBef>
                <a:spcPts val="600"/>
              </a:spcBef>
              <a:buClr>
                <a:schemeClr val="dk2"/>
              </a:buClr>
              <a:buSzPct val="100000"/>
              <a:buFont typeface="Trebuchet MS"/>
              <a:defRPr sz="3000">
                <a:solidFill>
                  <a:schemeClr val="dk2"/>
                </a:solidFill>
                <a:latin typeface="Trebuchet MS"/>
                <a:ea typeface="Trebuchet MS"/>
                <a:cs typeface="Trebuchet MS"/>
                <a:sym typeface="Trebuchet MS"/>
              </a:defRPr>
            </a:lvl1pPr>
            <a:lvl2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2pPr>
            <a:lvl3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4pPr>
            <a:lvl5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5pPr>
            <a:lvl6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6pPr>
            <a:lvl7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7pPr>
            <a:lvl8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8pPr>
            <a:lvl9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9pPr>
          </a:lstStyle>
          <a:p/>
        </p:txBody>
      </p:sp>
      <p:sp>
        <p:nvSpPr>
          <p:cNvPr id="7" name="Shape 7"/>
          <p:cNvSpPr txBox="1"/>
          <p:nvPr>
            <p:ph idx="12" type="sldNum"/>
          </p:nvPr>
        </p:nvSpPr>
        <p:spPr>
          <a:xfrm>
            <a:off y="4749850" x="8556791"/>
            <a:ext cy="393600"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dk2"/>
                </a:solidFill>
                <a:latin typeface="Trebuchet MS"/>
                <a:ea typeface="Trebuchet MS"/>
                <a:cs typeface="Trebuchet MS"/>
                <a:sym typeface="Trebuchet MS"/>
              </a:defRPr>
            </a:lvl1pPr>
          </a:lstStyle>
          <a:p>
            <a:pPr>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9" name="Shape 39"/>
        <p:cNvGrpSpPr/>
        <p:nvPr/>
      </p:nvGrpSpPr>
      <p:grpSpPr>
        <a:xfrm>
          <a:off y="0" x="0"/>
          <a:ext cy="0" cx="0"/>
          <a:chOff y="0" x="0"/>
          <a:chExt cy="0" cx="0"/>
        </a:xfrm>
      </p:grpSpPr>
      <p:sp>
        <p:nvSpPr>
          <p:cNvPr id="40" name="Shape 40"/>
          <p:cNvSpPr txBox="1"/>
          <p:nvPr>
            <p:ph type="title"/>
          </p:nvPr>
        </p:nvSpPr>
        <p:spPr>
          <a:xfrm>
            <a:off y="205978" x="457200"/>
            <a:ext cy="857400" cx="8229600"/>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chemeClr val="accent1"/>
              </a:buClr>
              <a:buFont typeface="Arial"/>
              <a:buNone/>
              <a:defRPr/>
            </a:lvl1pPr>
            <a:lvl2pPr algn="l" rtl="0" marR="0" indent="0" marL="0">
              <a:lnSpc>
                <a:spcPct val="100000"/>
              </a:lnSpc>
              <a:spcBef>
                <a:spcPts val="0"/>
              </a:spcBef>
              <a:spcAft>
                <a:spcPts val="0"/>
              </a:spcAft>
              <a:buClr>
                <a:schemeClr val="accent1"/>
              </a:buClr>
              <a:buFont typeface="Arial"/>
              <a:buNone/>
              <a:defRPr/>
            </a:lvl2pPr>
            <a:lvl3pPr algn="l" rtl="0" marR="0" indent="0" marL="0">
              <a:spcBef>
                <a:spcPts val="0"/>
              </a:spcBef>
              <a:buClr>
                <a:schemeClr val="accent1"/>
              </a:buClr>
              <a:buFont typeface="Arial"/>
              <a:buNone/>
              <a:defRPr/>
            </a:lvl3pPr>
            <a:lvl4pPr algn="l" rtl="0" marR="0" indent="0" marL="0">
              <a:spcBef>
                <a:spcPts val="0"/>
              </a:spcBef>
              <a:buClr>
                <a:schemeClr val="accent1"/>
              </a:buClr>
              <a:buFont typeface="Arial"/>
              <a:buNone/>
              <a:defRPr/>
            </a:lvl4pPr>
            <a:lvl5pPr algn="l" rtl="0" marR="0" indent="0" marL="0">
              <a:spcBef>
                <a:spcPts val="0"/>
              </a:spcBef>
              <a:buClr>
                <a:schemeClr val="accent1"/>
              </a:buClr>
              <a:buFont typeface="Arial"/>
              <a:buNone/>
              <a:defRPr/>
            </a:lvl5pPr>
            <a:lvl6pPr algn="l" rtl="0" marR="0" indent="0" marL="0">
              <a:spcBef>
                <a:spcPts val="0"/>
              </a:spcBef>
              <a:buClr>
                <a:schemeClr val="accent1"/>
              </a:buClr>
              <a:buFont typeface="Arial"/>
              <a:buNone/>
              <a:defRPr/>
            </a:lvl6pPr>
            <a:lvl7pPr algn="l" rtl="0" marR="0" indent="0" marL="0">
              <a:spcBef>
                <a:spcPts val="0"/>
              </a:spcBef>
              <a:buClr>
                <a:schemeClr val="accent1"/>
              </a:buClr>
              <a:buFont typeface="Arial"/>
              <a:buNone/>
              <a:defRPr/>
            </a:lvl7pPr>
            <a:lvl8pPr algn="l" rtl="0" marR="0" indent="0" marL="0">
              <a:spcBef>
                <a:spcPts val="0"/>
              </a:spcBef>
              <a:buClr>
                <a:schemeClr val="accent1"/>
              </a:buClr>
              <a:buFont typeface="Arial"/>
              <a:buNone/>
              <a:defRPr/>
            </a:lvl8pPr>
            <a:lvl9pPr algn="l" rtl="0" marR="0" indent="0" marL="0">
              <a:spcBef>
                <a:spcPts val="0"/>
              </a:spcBef>
              <a:buClr>
                <a:schemeClr val="accent1"/>
              </a:buClr>
              <a:buFont typeface="Arial"/>
              <a:buNone/>
              <a:defRPr/>
            </a:lvl9pPr>
          </a:lstStyle>
          <a:p/>
        </p:txBody>
      </p:sp>
      <p:sp>
        <p:nvSpPr>
          <p:cNvPr id="41" name="Shape 41"/>
          <p:cNvSpPr txBox="1"/>
          <p:nvPr>
            <p:ph idx="1" type="body"/>
          </p:nvPr>
        </p:nvSpPr>
        <p:spPr>
          <a:xfrm>
            <a:off y="1200150" x="457200"/>
            <a:ext cy="3725698" cx="8229600"/>
          </a:xfrm>
          <a:prstGeom prst="rect">
            <a:avLst/>
          </a:prstGeom>
          <a:noFill/>
          <a:ln>
            <a:noFill/>
          </a:ln>
        </p:spPr>
        <p:txBody>
          <a:bodyPr bIns="91425" rIns="91425" lIns="91425" tIns="91425" anchor="t" anchorCtr="0"/>
          <a:lstStyle>
            <a:lvl1pPr algn="l" rtl="0" marR="0" indent="0" marL="0">
              <a:lnSpc>
                <a:spcPct val="100000"/>
              </a:lnSpc>
              <a:spcBef>
                <a:spcPts val="600"/>
              </a:spcBef>
              <a:spcAft>
                <a:spcPts val="0"/>
              </a:spcAft>
              <a:buClr>
                <a:schemeClr val="dk1"/>
              </a:buClr>
              <a:buFont typeface="Arial"/>
              <a:buNone/>
              <a:defRPr/>
            </a:lvl1pPr>
            <a:lvl2pPr algn="l" rtl="0" marR="0" indent="0" marL="0">
              <a:lnSpc>
                <a:spcPct val="100000"/>
              </a:lnSpc>
              <a:spcBef>
                <a:spcPts val="480"/>
              </a:spcBef>
              <a:spcAft>
                <a:spcPts val="0"/>
              </a:spcAft>
              <a:buClr>
                <a:schemeClr val="dk1"/>
              </a:buClr>
              <a:buFont typeface="Arial"/>
              <a:buNone/>
              <a:defRPr/>
            </a:lvl2pPr>
            <a:lvl3pPr algn="l" rtl="0" marR="0" indent="0" marL="0">
              <a:lnSpc>
                <a:spcPct val="100000"/>
              </a:lnSpc>
              <a:spcBef>
                <a:spcPts val="480"/>
              </a:spcBef>
              <a:spcAft>
                <a:spcPts val="0"/>
              </a:spcAft>
              <a:buClr>
                <a:schemeClr val="dk1"/>
              </a:buClr>
              <a:buFont typeface="Arial"/>
              <a:buNone/>
              <a:defRPr/>
            </a:lvl3pPr>
            <a:lvl4pPr algn="l" rtl="0" marR="0" indent="0" marL="0">
              <a:lnSpc>
                <a:spcPct val="100000"/>
              </a:lnSpc>
              <a:spcBef>
                <a:spcPts val="360"/>
              </a:spcBef>
              <a:spcAft>
                <a:spcPts val="0"/>
              </a:spcAft>
              <a:buClr>
                <a:schemeClr val="dk1"/>
              </a:buClr>
              <a:buFont typeface="Arial"/>
              <a:buNone/>
              <a:defRPr/>
            </a:lvl4pPr>
            <a:lvl5pPr algn="l" rtl="0" marR="0" indent="0" marL="0">
              <a:lnSpc>
                <a:spcPct val="100000"/>
              </a:lnSpc>
              <a:spcBef>
                <a:spcPts val="360"/>
              </a:spcBef>
              <a:spcAft>
                <a:spcPts val="0"/>
              </a:spcAft>
              <a:buClr>
                <a:schemeClr val="dk1"/>
              </a:buClr>
              <a:buFont typeface="Arial"/>
              <a:buNone/>
              <a:defRPr/>
            </a:lvl5pPr>
            <a:lvl6pPr algn="l" rtl="0" marR="0" indent="0" marL="0">
              <a:lnSpc>
                <a:spcPct val="100000"/>
              </a:lnSpc>
              <a:spcBef>
                <a:spcPts val="360"/>
              </a:spcBef>
              <a:spcAft>
                <a:spcPts val="0"/>
              </a:spcAft>
              <a:buClr>
                <a:schemeClr val="dk1"/>
              </a:buClr>
              <a:buFont typeface="Arial"/>
              <a:buNone/>
              <a:defRPr/>
            </a:lvl6pPr>
            <a:lvl7pPr algn="l" rtl="0" marR="0" indent="0" marL="0">
              <a:lnSpc>
                <a:spcPct val="100000"/>
              </a:lnSpc>
              <a:spcBef>
                <a:spcPts val="360"/>
              </a:spcBef>
              <a:spcAft>
                <a:spcPts val="0"/>
              </a:spcAft>
              <a:buClr>
                <a:schemeClr val="dk1"/>
              </a:buClr>
              <a:buFont typeface="Arial"/>
              <a:buNone/>
              <a:defRPr/>
            </a:lvl7pPr>
            <a:lvl8pPr algn="l" rtl="0" marR="0" indent="0" marL="0">
              <a:lnSpc>
                <a:spcPct val="100000"/>
              </a:lnSpc>
              <a:spcBef>
                <a:spcPts val="360"/>
              </a:spcBef>
              <a:spcAft>
                <a:spcPts val="0"/>
              </a:spcAft>
              <a:buClr>
                <a:schemeClr val="dk1"/>
              </a:buClr>
              <a:buFont typeface="Arial"/>
              <a:buNone/>
              <a:defRPr/>
            </a:lvl8pPr>
            <a:lvl9pPr algn="l" rtl="0" marR="0" indent="0" marL="0">
              <a:lnSpc>
                <a:spcPct val="100000"/>
              </a:lnSpc>
              <a:spcBef>
                <a:spcPts val="360"/>
              </a:spcBef>
              <a:spcAft>
                <a:spcPts val="0"/>
              </a:spcAft>
              <a:buClr>
                <a:schemeClr val="dk1"/>
              </a:buClr>
              <a:buFont typeface="Arial"/>
              <a:buNone/>
              <a:defRPr/>
            </a:lvl9pPr>
          </a:lstStyle>
          <a:p/>
        </p:txBody>
      </p:sp>
      <p:cxnSp>
        <p:nvCxnSpPr>
          <p:cNvPr id="42" name="Shape 42"/>
          <p:cNvCxnSpPr/>
          <p:nvPr/>
        </p:nvCxnSpPr>
        <p:spPr>
          <a:xfrm>
            <a:off y="5023258" x="457200"/>
            <a:ext cy="0" cx="8229600"/>
          </a:xfrm>
          <a:prstGeom prst="straightConnector1">
            <a:avLst/>
          </a:prstGeom>
          <a:noFill/>
          <a:ln w="50800" cap="flat">
            <a:solidFill>
              <a:schemeClr val="lt2"/>
            </a:solidFill>
            <a:prstDash val="solid"/>
            <a:round/>
            <a:headEnd w="med" len="med" type="none"/>
            <a:tailEnd w="med" len="med" type="none"/>
          </a:ln>
        </p:spPr>
      </p:cxnSp>
    </p:spTree>
  </p:cSld>
  <p:clrMap accent2="accent2" accent3="accent3" accent4="accent4" accent5="accent5" accent6="accent6" hlink="hlink" tx2="lt2" tx1="dk1" bg2="dk2" bg1="lt1" folHlink="folHlink" accent1="accent1"/>
  <p:sldLayoutIdLst>
    <p:sldLayoutId id="2147483654" r:id="rId1"/>
    <p:sldLayoutId id="2147483655" r:id="rId2"/>
    <p:sldLayoutId id="2147483656" r:id="rId3"/>
    <p:sldLayoutId id="2147483657" r:id="rId4"/>
    <p:sldLayoutId id="2147483658" r:id="rId5"/>
    <p:sldLayoutId id="2147483659"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3" name="Shape 63"/>
        <p:cNvGrpSpPr/>
        <p:nvPr/>
      </p:nvGrpSpPr>
      <p:grpSpPr>
        <a:xfrm>
          <a:off y="0" x="0"/>
          <a:ext cy="0" cx="0"/>
          <a:chOff y="0" x="0"/>
          <a:chExt cy="0" cx="0"/>
        </a:xfrm>
      </p:grpSpPr>
      <p:sp>
        <p:nvSpPr>
          <p:cNvPr id="64" name="Shape 64"/>
          <p:cNvSpPr txBox="1"/>
          <p:nvPr>
            <p:ph type="title"/>
          </p:nvPr>
        </p:nvSpPr>
        <p:spPr>
          <a:xfrm>
            <a:off y="205978" x="457200"/>
            <a:ext cy="857400" cx="8229600"/>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chemeClr val="accent1"/>
              </a:buClr>
              <a:buFont typeface="Arial"/>
              <a:buNone/>
              <a:defRPr/>
            </a:lvl1pPr>
            <a:lvl2pPr algn="l" rtl="0" marR="0" indent="0" marL="0">
              <a:lnSpc>
                <a:spcPct val="100000"/>
              </a:lnSpc>
              <a:spcBef>
                <a:spcPts val="0"/>
              </a:spcBef>
              <a:spcAft>
                <a:spcPts val="0"/>
              </a:spcAft>
              <a:buClr>
                <a:schemeClr val="accent1"/>
              </a:buClr>
              <a:buFont typeface="Arial"/>
              <a:buNone/>
              <a:defRPr/>
            </a:lvl2pPr>
            <a:lvl3pPr algn="l" rtl="0" marR="0" indent="0" marL="0">
              <a:spcBef>
                <a:spcPts val="0"/>
              </a:spcBef>
              <a:buClr>
                <a:schemeClr val="accent1"/>
              </a:buClr>
              <a:buFont typeface="Arial"/>
              <a:buNone/>
              <a:defRPr/>
            </a:lvl3pPr>
            <a:lvl4pPr algn="l" rtl="0" marR="0" indent="0" marL="0">
              <a:spcBef>
                <a:spcPts val="0"/>
              </a:spcBef>
              <a:buClr>
                <a:schemeClr val="accent1"/>
              </a:buClr>
              <a:buFont typeface="Arial"/>
              <a:buNone/>
              <a:defRPr/>
            </a:lvl4pPr>
            <a:lvl5pPr algn="l" rtl="0" marR="0" indent="0" marL="0">
              <a:spcBef>
                <a:spcPts val="0"/>
              </a:spcBef>
              <a:buClr>
                <a:schemeClr val="accent1"/>
              </a:buClr>
              <a:buFont typeface="Arial"/>
              <a:buNone/>
              <a:defRPr/>
            </a:lvl5pPr>
            <a:lvl6pPr algn="l" rtl="0" marR="0" indent="0" marL="0">
              <a:spcBef>
                <a:spcPts val="0"/>
              </a:spcBef>
              <a:buClr>
                <a:schemeClr val="accent1"/>
              </a:buClr>
              <a:buFont typeface="Arial"/>
              <a:buNone/>
              <a:defRPr/>
            </a:lvl6pPr>
            <a:lvl7pPr algn="l" rtl="0" marR="0" indent="0" marL="0">
              <a:spcBef>
                <a:spcPts val="0"/>
              </a:spcBef>
              <a:buClr>
                <a:schemeClr val="accent1"/>
              </a:buClr>
              <a:buFont typeface="Arial"/>
              <a:buNone/>
              <a:defRPr/>
            </a:lvl7pPr>
            <a:lvl8pPr algn="l" rtl="0" marR="0" indent="0" marL="0">
              <a:spcBef>
                <a:spcPts val="0"/>
              </a:spcBef>
              <a:buClr>
                <a:schemeClr val="accent1"/>
              </a:buClr>
              <a:buFont typeface="Arial"/>
              <a:buNone/>
              <a:defRPr/>
            </a:lvl8pPr>
            <a:lvl9pPr algn="l" rtl="0" marR="0" indent="0" marL="0">
              <a:spcBef>
                <a:spcPts val="0"/>
              </a:spcBef>
              <a:buClr>
                <a:schemeClr val="accent1"/>
              </a:buClr>
              <a:buFont typeface="Arial"/>
              <a:buNone/>
              <a:defRPr/>
            </a:lvl9pPr>
          </a:lstStyle>
          <a:p/>
        </p:txBody>
      </p:sp>
      <p:sp>
        <p:nvSpPr>
          <p:cNvPr id="65" name="Shape 65"/>
          <p:cNvSpPr txBox="1"/>
          <p:nvPr>
            <p:ph idx="1" type="body"/>
          </p:nvPr>
        </p:nvSpPr>
        <p:spPr>
          <a:xfrm>
            <a:off y="1200150" x="457200"/>
            <a:ext cy="3725698" cx="8229600"/>
          </a:xfrm>
          <a:prstGeom prst="rect">
            <a:avLst/>
          </a:prstGeom>
          <a:noFill/>
          <a:ln>
            <a:noFill/>
          </a:ln>
        </p:spPr>
        <p:txBody>
          <a:bodyPr bIns="91425" rIns="91425" lIns="91425" tIns="91425" anchor="t" anchorCtr="0"/>
          <a:lstStyle>
            <a:lvl1pPr algn="l" rtl="0" marR="0" indent="0" marL="0">
              <a:lnSpc>
                <a:spcPct val="100000"/>
              </a:lnSpc>
              <a:spcBef>
                <a:spcPts val="600"/>
              </a:spcBef>
              <a:spcAft>
                <a:spcPts val="0"/>
              </a:spcAft>
              <a:buClr>
                <a:schemeClr val="dk1"/>
              </a:buClr>
              <a:buFont typeface="Arial"/>
              <a:buNone/>
              <a:defRPr/>
            </a:lvl1pPr>
            <a:lvl2pPr algn="l" rtl="0" marR="0" indent="0" marL="0">
              <a:lnSpc>
                <a:spcPct val="100000"/>
              </a:lnSpc>
              <a:spcBef>
                <a:spcPts val="480"/>
              </a:spcBef>
              <a:spcAft>
                <a:spcPts val="0"/>
              </a:spcAft>
              <a:buClr>
                <a:schemeClr val="dk1"/>
              </a:buClr>
              <a:buFont typeface="Arial"/>
              <a:buNone/>
              <a:defRPr/>
            </a:lvl2pPr>
            <a:lvl3pPr algn="l" rtl="0" marR="0" indent="0" marL="0">
              <a:lnSpc>
                <a:spcPct val="100000"/>
              </a:lnSpc>
              <a:spcBef>
                <a:spcPts val="480"/>
              </a:spcBef>
              <a:spcAft>
                <a:spcPts val="0"/>
              </a:spcAft>
              <a:buClr>
                <a:schemeClr val="dk1"/>
              </a:buClr>
              <a:buFont typeface="Arial"/>
              <a:buNone/>
              <a:defRPr/>
            </a:lvl3pPr>
            <a:lvl4pPr algn="l" rtl="0" marR="0" indent="0" marL="0">
              <a:lnSpc>
                <a:spcPct val="100000"/>
              </a:lnSpc>
              <a:spcBef>
                <a:spcPts val="360"/>
              </a:spcBef>
              <a:spcAft>
                <a:spcPts val="0"/>
              </a:spcAft>
              <a:buClr>
                <a:schemeClr val="dk1"/>
              </a:buClr>
              <a:buFont typeface="Arial"/>
              <a:buNone/>
              <a:defRPr/>
            </a:lvl4pPr>
            <a:lvl5pPr algn="l" rtl="0" marR="0" indent="0" marL="0">
              <a:lnSpc>
                <a:spcPct val="100000"/>
              </a:lnSpc>
              <a:spcBef>
                <a:spcPts val="360"/>
              </a:spcBef>
              <a:spcAft>
                <a:spcPts val="0"/>
              </a:spcAft>
              <a:buClr>
                <a:schemeClr val="dk1"/>
              </a:buClr>
              <a:buFont typeface="Arial"/>
              <a:buNone/>
              <a:defRPr/>
            </a:lvl5pPr>
            <a:lvl6pPr algn="l" rtl="0" marR="0" indent="0" marL="0">
              <a:lnSpc>
                <a:spcPct val="100000"/>
              </a:lnSpc>
              <a:spcBef>
                <a:spcPts val="360"/>
              </a:spcBef>
              <a:spcAft>
                <a:spcPts val="0"/>
              </a:spcAft>
              <a:buClr>
                <a:schemeClr val="dk1"/>
              </a:buClr>
              <a:buFont typeface="Arial"/>
              <a:buNone/>
              <a:defRPr/>
            </a:lvl6pPr>
            <a:lvl7pPr algn="l" rtl="0" marR="0" indent="0" marL="0">
              <a:lnSpc>
                <a:spcPct val="100000"/>
              </a:lnSpc>
              <a:spcBef>
                <a:spcPts val="360"/>
              </a:spcBef>
              <a:spcAft>
                <a:spcPts val="0"/>
              </a:spcAft>
              <a:buClr>
                <a:schemeClr val="dk1"/>
              </a:buClr>
              <a:buFont typeface="Arial"/>
              <a:buNone/>
              <a:defRPr/>
            </a:lvl7pPr>
            <a:lvl8pPr algn="l" rtl="0" marR="0" indent="0" marL="0">
              <a:lnSpc>
                <a:spcPct val="100000"/>
              </a:lnSpc>
              <a:spcBef>
                <a:spcPts val="360"/>
              </a:spcBef>
              <a:spcAft>
                <a:spcPts val="0"/>
              </a:spcAft>
              <a:buClr>
                <a:schemeClr val="dk1"/>
              </a:buClr>
              <a:buFont typeface="Arial"/>
              <a:buNone/>
              <a:defRPr/>
            </a:lvl8pPr>
            <a:lvl9pPr algn="l" rtl="0" marR="0" indent="0" marL="0">
              <a:lnSpc>
                <a:spcPct val="100000"/>
              </a:lnSpc>
              <a:spcBef>
                <a:spcPts val="360"/>
              </a:spcBef>
              <a:spcAft>
                <a:spcPts val="0"/>
              </a:spcAft>
              <a:buClr>
                <a:schemeClr val="dk1"/>
              </a:buClr>
              <a:buFont typeface="Arial"/>
              <a:buNone/>
              <a:defRPr/>
            </a:lvl9pPr>
          </a:lstStyle>
          <a:p/>
        </p:txBody>
      </p:sp>
      <p:cxnSp>
        <p:nvCxnSpPr>
          <p:cNvPr id="66" name="Shape 66"/>
          <p:cNvCxnSpPr/>
          <p:nvPr/>
        </p:nvCxnSpPr>
        <p:spPr>
          <a:xfrm>
            <a:off y="5023257" x="457200"/>
            <a:ext cy="0" cx="8229600"/>
          </a:xfrm>
          <a:prstGeom prst="straightConnector1">
            <a:avLst/>
          </a:prstGeom>
          <a:noFill/>
          <a:ln w="50800" cap="flat">
            <a:solidFill>
              <a:schemeClr val="lt2"/>
            </a:solidFill>
            <a:prstDash val="solid"/>
            <a:round/>
            <a:headEnd w="med" len="med" type="none"/>
            <a:tailEnd w="med" len="med" type="none"/>
          </a:ln>
        </p:spPr>
      </p:cxnSp>
    </p:spTree>
  </p:cSld>
  <p:clrMap accent2="accent2" accent3="accent3" accent4="accent4" accent5="accent5" accent6="accent6" hlink="hlink" tx2="lt2" tx1="dk1" bg2="dk2" bg1="lt1" folHlink="folHlink" accent1="accent1"/>
  <p:sldLayoutIdLst>
    <p:sldLayoutId id="2147483660" r:id="rId1"/>
    <p:sldLayoutId id="2147483661" r:id="rId2"/>
    <p:sldLayoutId id="2147483662" r:id="rId3"/>
    <p:sldLayoutId id="2147483663" r:id="rId4"/>
    <p:sldLayoutId id="2147483664" r:id="rId5"/>
    <p:sldLayoutId id="2147483665"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7.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7.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7.xml" Type="http://schemas.openxmlformats.org/officeDocument/2006/relationships/slideLayout" Id="rId1"/><Relationship Target="../media/image09.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7.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7.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7.xml" Type="http://schemas.openxmlformats.org/officeDocument/2006/relationships/slideLayout" Id="rId1"/><Relationship Target="../media/image16.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7.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7.xml" Type="http://schemas.openxmlformats.org/officeDocument/2006/relationships/slideLayout" Id="rId1"/><Relationship Target="../media/image12.png" Type="http://schemas.openxmlformats.org/officeDocument/2006/relationships/image" Id="rId4"/><Relationship Target="../media/image08.pn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7.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7.xml" Type="http://schemas.openxmlformats.org/officeDocument/2006/relationships/slideLayout" Id="rId1"/><Relationship Target="../media/image13.png" Type="http://schemas.openxmlformats.org/officeDocument/2006/relationships/image" Id="rId4"/><Relationship Target="../media/image07.pn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7.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8.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7.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7.xml" Type="http://schemas.openxmlformats.org/officeDocument/2006/relationships/slideLayout" Id="rId1"/><Relationship Target="../media/image10.jpg" Type="http://schemas.openxmlformats.org/officeDocument/2006/relationships/image"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7.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7.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7.xml" Type="http://schemas.openxmlformats.org/officeDocument/2006/relationships/slideLayout" Id="rId1"/><Relationship Target="../media/image19.png" Type="http://schemas.openxmlformats.org/officeDocument/2006/relationships/image" Id="rId3"/></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7.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7.xml" Type="http://schemas.openxmlformats.org/officeDocument/2006/relationships/slideLayout" Id="rId1"/><Relationship Target="../media/image18.png" Type="http://schemas.openxmlformats.org/officeDocument/2006/relationships/image" Id="rId4"/><Relationship Target="../media/image17.png" Type="http://schemas.openxmlformats.org/officeDocument/2006/relationships/image" Id="rId3"/><Relationship Target="../media/image20.png" Type="http://schemas.openxmlformats.org/officeDocument/2006/relationships/image" Id="rId5"/></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7.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7.xml" Type="http://schemas.openxmlformats.org/officeDocument/2006/relationships/slideLayout" Id="rId1"/><Relationship Target="../media/image14.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7.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7.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13.xml" Type="http://schemas.openxmlformats.org/officeDocument/2006/relationships/slideLayout" Id="rId1"/><Relationship Target="../media/image04.jpg" Type="http://schemas.openxmlformats.org/officeDocument/2006/relationships/image" Id="rId4"/><Relationship Target="../media/image06.jpg" Type="http://schemas.openxmlformats.org/officeDocument/2006/relationships/image" Id="rId3"/><Relationship Target="../media/image05.jpg" Type="http://schemas.openxmlformats.org/officeDocument/2006/relationships/image" Id="rId9"/><Relationship Target="../media/image02.jpg" Type="http://schemas.openxmlformats.org/officeDocument/2006/relationships/image" Id="rId6"/><Relationship Target="../media/image01.jpg" Type="http://schemas.openxmlformats.org/officeDocument/2006/relationships/image" Id="rId5"/><Relationship Target="../media/image03.jpg" Type="http://schemas.openxmlformats.org/officeDocument/2006/relationships/image" Id="rId8"/><Relationship Target="../media/image00.jpg" Type="http://schemas.openxmlformats.org/officeDocument/2006/relationships/image" Id="rId7"/></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7.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7.xml" Type="http://schemas.openxmlformats.org/officeDocument/2006/relationships/slideLayout" Id="rId1"/><Relationship Target="../media/image11.png" Type="http://schemas.openxmlformats.org/officeDocument/2006/relationships/image" Id="rId4"/><Relationship Target="../media/image15.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7.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7.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txBox="1"/>
          <p:nvPr>
            <p:ph type="title"/>
          </p:nvPr>
        </p:nvSpPr>
        <p:spPr>
          <a:xfrm>
            <a:off y="324744" x="457200"/>
            <a:ext cy="738633" cx="8229600"/>
          </a:xfrm>
          <a:prstGeom prst="rect">
            <a:avLst/>
          </a:prstGeom>
          <a:noFill/>
          <a:ln>
            <a:noFill/>
          </a:ln>
        </p:spPr>
        <p:txBody>
          <a:bodyPr bIns="91425" rIns="91425" lIns="91425" tIns="91425" anchor="b" anchorCtr="0">
            <a:noAutofit/>
          </a:bodyPr>
          <a:lstStyle/>
          <a:p>
            <a:pPr rtl="0" lvl="0">
              <a:spcBef>
                <a:spcPts val="0"/>
              </a:spcBef>
              <a:buClr>
                <a:schemeClr val="accent1"/>
              </a:buClr>
              <a:buSzPct val="25000"/>
              <a:buFont typeface="Arial"/>
              <a:buNone/>
            </a:pPr>
            <a:r>
              <a:rPr b="1" sz="3600" lang="en">
                <a:solidFill>
                  <a:srgbClr val="DA0002"/>
                </a:solidFill>
              </a:rPr>
              <a:t>IBM Next-Generation SOA </a:t>
            </a:r>
          </a:p>
        </p:txBody>
      </p:sp>
      <p:sp>
        <p:nvSpPr>
          <p:cNvPr id="89" name="Shape 89"/>
          <p:cNvSpPr txBox="1"/>
          <p:nvPr>
            <p:ph idx="1" type="body"/>
          </p:nvPr>
        </p:nvSpPr>
        <p:spPr>
          <a:xfrm>
            <a:off y="2794802" x="457200"/>
            <a:ext cy="2091299"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0" cap="none" baseline="0" sz="2000" lang="en" i="0">
                <a:solidFill>
                  <a:srgbClr val="5B595A"/>
                </a:solidFill>
                <a:latin typeface="Arial"/>
                <a:ea typeface="Arial"/>
                <a:cs typeface="Arial"/>
                <a:sym typeface="Arial"/>
                <a:rtl val="0"/>
              </a:rPr>
              <a:t> Sponsor -</a:t>
            </a:r>
            <a:r>
              <a:rPr sz="2000" lang="en">
                <a:solidFill>
                  <a:srgbClr val="5B595A"/>
                </a:solidFill>
                <a:rtl val="0"/>
              </a:rPr>
              <a:t> Nianjun Zhou, Matt Callery</a:t>
            </a:r>
            <a:br>
              <a:rPr strike="noStrike" u="none" b="0" cap="none" baseline="0" sz="2000" lang="en" i="0">
                <a:solidFill>
                  <a:srgbClr val="5B595A"/>
                </a:solidFill>
                <a:latin typeface="Arial"/>
                <a:ea typeface="Arial"/>
                <a:cs typeface="Arial"/>
                <a:sym typeface="Arial"/>
                <a:rtl val="0"/>
              </a:rPr>
            </a:br>
            <a:r>
              <a:rPr strike="noStrike" u="none" b="0" cap="none" baseline="0" sz="2000" lang="en" i="0">
                <a:solidFill>
                  <a:srgbClr val="5B595A"/>
                </a:solidFill>
                <a:latin typeface="Arial"/>
                <a:ea typeface="Arial"/>
                <a:cs typeface="Arial"/>
                <a:sym typeface="Arial"/>
                <a:rtl val="0"/>
              </a:rPr>
              <a:t> Point of contact - </a:t>
            </a:r>
            <a:r>
              <a:rPr sz="2000" lang="en">
                <a:solidFill>
                  <a:srgbClr val="5B595A"/>
                </a:solidFill>
                <a:rtl val="0"/>
              </a:rPr>
              <a:t>Jialiang Tan</a:t>
            </a:r>
            <a:br>
              <a:rPr strike="noStrike" u="none" b="0" cap="none" baseline="0" sz="2000" lang="en" i="0">
                <a:solidFill>
                  <a:srgbClr val="5B595A"/>
                </a:solidFill>
                <a:latin typeface="Arial"/>
                <a:ea typeface="Arial"/>
                <a:cs typeface="Arial"/>
                <a:sym typeface="Arial"/>
                <a:rtl val="0"/>
              </a:rPr>
            </a:br>
            <a:r>
              <a:rPr strike="noStrike" u="none" b="0" cap="none" baseline="0" sz="2000" lang="en" i="0">
                <a:solidFill>
                  <a:srgbClr val="5B595A"/>
                </a:solidFill>
                <a:latin typeface="Arial"/>
                <a:ea typeface="Arial"/>
                <a:cs typeface="Arial"/>
                <a:sym typeface="Arial"/>
                <a:rtl val="0"/>
              </a:rPr>
              <a:t> Faculty Advisor -Jia Zhang</a:t>
            </a:r>
            <a:br>
              <a:rPr strike="noStrike" u="none" b="0" cap="none" baseline="0" sz="2000" lang="en" i="0">
                <a:solidFill>
                  <a:srgbClr val="5B595A"/>
                </a:solidFill>
                <a:latin typeface="Arial"/>
                <a:ea typeface="Arial"/>
                <a:cs typeface="Arial"/>
                <a:sym typeface="Arial"/>
                <a:rtl val="0"/>
              </a:rPr>
            </a:br>
            <a:r>
              <a:rPr strike="noStrike" u="none" b="0" cap="none" baseline="0" sz="2000" lang="en" i="0">
                <a:solidFill>
                  <a:srgbClr val="5B595A"/>
                </a:solidFill>
                <a:latin typeface="Arial"/>
                <a:ea typeface="Arial"/>
                <a:cs typeface="Arial"/>
                <a:sym typeface="Arial"/>
                <a:rtl val="0"/>
              </a:rPr>
              <a:t> Team -</a:t>
            </a:r>
            <a:r>
              <a:rPr sz="2000" lang="en">
                <a:solidFill>
                  <a:srgbClr val="5B595A"/>
                </a:solidFill>
                <a:rtl val="0"/>
              </a:rPr>
              <a:t> </a:t>
            </a:r>
            <a:r>
              <a:rPr strike="noStrike" u="none" b="0" cap="none" baseline="0" sz="2000" lang="en" i="0">
                <a:solidFill>
                  <a:srgbClr val="5B595A"/>
                </a:solidFill>
                <a:latin typeface="Arial"/>
                <a:ea typeface="Arial"/>
                <a:cs typeface="Arial"/>
                <a:sym typeface="Arial"/>
                <a:rtl val="0"/>
              </a:rPr>
              <a:t>Jialiang Tan,Bin Lan, Yinan Din</a:t>
            </a:r>
            <a:r>
              <a:rPr sz="2000" lang="en">
                <a:solidFill>
                  <a:srgbClr val="5B595A"/>
                </a:solidFill>
                <a:rtl val="0"/>
              </a:rPr>
              <a:t>g, </a:t>
            </a:r>
          </a:p>
          <a:p>
            <a:pPr algn="l" rtl="0" lvl="0" marR="0" indent="0" marL="0">
              <a:lnSpc>
                <a:spcPct val="100000"/>
              </a:lnSpc>
              <a:spcBef>
                <a:spcPts val="0"/>
              </a:spcBef>
              <a:spcAft>
                <a:spcPts val="0"/>
              </a:spcAft>
              <a:buClr>
                <a:schemeClr val="dk1"/>
              </a:buClr>
              <a:buSzPct val="25000"/>
              <a:buFont typeface="Arial"/>
              <a:buNone/>
            </a:pPr>
            <a:r>
              <a:rPr sz="2000" lang="en">
                <a:solidFill>
                  <a:srgbClr val="5B595A"/>
                </a:solidFill>
                <a:rtl val="0"/>
              </a:rPr>
              <a:t>              Samudra Harapan Bekti, Xuan Zhang</a:t>
            </a:r>
          </a:p>
          <a:p>
            <a:pPr algn="r" rtl="0" lvl="0" marR="0" indent="0" marL="0">
              <a:lnSpc>
                <a:spcPct val="100000"/>
              </a:lnSpc>
              <a:spcBef>
                <a:spcPts val="0"/>
              </a:spcBef>
              <a:spcAft>
                <a:spcPts val="0"/>
              </a:spcAft>
              <a:buClr>
                <a:schemeClr val="dk1"/>
              </a:buClr>
              <a:buSzPct val="25000"/>
              <a:buFont typeface="Arial"/>
              <a:buNone/>
            </a:pPr>
            <a:r>
              <a:rPr strike="noStrike" u="none" b="0" cap="none" baseline="0" sz="1600" lang="en" i="0">
                <a:solidFill>
                  <a:schemeClr val="dk1"/>
                </a:solidFill>
                <a:latin typeface="Arial"/>
                <a:ea typeface="Arial"/>
                <a:cs typeface="Arial"/>
                <a:sym typeface="Arial"/>
                <a:rtl val="0"/>
              </a:rPr>
              <a:t>Service Oriented Computing (18-655), Fall 2014</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y="0" x="0"/>
          <a:ext cy="0" cx="0"/>
          <a:chOff y="0" x="0"/>
          <a:chExt cy="0" cx="0"/>
        </a:xfrm>
      </p:grpSpPr>
      <p:sp>
        <p:nvSpPr>
          <p:cNvPr id="163" name="Shape 16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3600" lang="en">
                <a:solidFill>
                  <a:srgbClr val="C00000"/>
                </a:solidFill>
                <a:latin typeface="Calibri"/>
                <a:ea typeface="Calibri"/>
                <a:cs typeface="Calibri"/>
                <a:sym typeface="Calibri"/>
              </a:rPr>
              <a:t>Implementation</a:t>
            </a:r>
          </a:p>
        </p:txBody>
      </p:sp>
      <p:sp>
        <p:nvSpPr>
          <p:cNvPr id="164" name="Shape 164"/>
          <p:cNvSpPr txBox="1"/>
          <p:nvPr>
            <p:ph idx="1" type="body"/>
          </p:nvPr>
        </p:nvSpPr>
        <p:spPr>
          <a:xfrm>
            <a:off y="1200150" x="457200"/>
            <a:ext cy="3725699" cx="8229600"/>
          </a:xfrm>
          <a:prstGeom prst="rect">
            <a:avLst/>
          </a:prstGeom>
        </p:spPr>
        <p:txBody>
          <a:bodyPr bIns="91425" rIns="91425" lIns="91425" tIns="91425" anchor="t" anchorCtr="0">
            <a:noAutofit/>
          </a:bodyPr>
          <a:lstStyle/>
          <a:p>
            <a:pPr algn="just" rtl="0" lvl="0">
              <a:spcBef>
                <a:spcPts val="0"/>
              </a:spcBef>
              <a:spcAft>
                <a:spcPts val="1000"/>
              </a:spcAft>
              <a:buNone/>
            </a:pPr>
            <a:r>
              <a:rPr b="1" sz="2400" lang="en"/>
              <a:t>Crawler:</a:t>
            </a:r>
            <a:r>
              <a:rPr lang="en"/>
              <a:t> </a:t>
            </a:r>
            <a:r>
              <a:rPr sz="1200" lang="en">
                <a:solidFill>
                  <a:srgbClr val="00000A"/>
                </a:solidFill>
                <a:latin typeface="Cambria"/>
                <a:ea typeface="Cambria"/>
                <a:cs typeface="Cambria"/>
                <a:sym typeface="Cambria"/>
              </a:rPr>
              <a:t> </a:t>
            </a:r>
          </a:p>
          <a:p>
            <a:pPr algn="just" rtl="0" lvl="0" indent="-342900" marL="457200">
              <a:lnSpc>
                <a:spcPct val="115000"/>
              </a:lnSpc>
              <a:spcBef>
                <a:spcPts val="0"/>
              </a:spcBef>
              <a:spcAft>
                <a:spcPts val="1000"/>
              </a:spcAft>
              <a:buClr>
                <a:srgbClr val="00000A"/>
              </a:buClr>
              <a:buSzPct val="100000"/>
              <a:buFont typeface="Cambria"/>
              <a:buChar char="●"/>
            </a:pPr>
            <a:r>
              <a:rPr sz="1800" lang="en">
                <a:solidFill>
                  <a:srgbClr val="00000A"/>
                </a:solidFill>
                <a:latin typeface="Cambria"/>
                <a:ea typeface="Cambria"/>
                <a:cs typeface="Cambria"/>
                <a:sym typeface="Cambria"/>
              </a:rPr>
              <a:t>Implemented using Java EE along with IBM BigInsights module. </a:t>
            </a:r>
          </a:p>
          <a:p>
            <a:pPr algn="just" rtl="0" lvl="0" indent="-342900" marL="457200">
              <a:lnSpc>
                <a:spcPct val="115000"/>
              </a:lnSpc>
              <a:spcBef>
                <a:spcPts val="0"/>
              </a:spcBef>
              <a:spcAft>
                <a:spcPts val="1000"/>
              </a:spcAft>
              <a:buClr>
                <a:srgbClr val="00000A"/>
              </a:buClr>
              <a:buSzPct val="100000"/>
              <a:buFont typeface="Cambria"/>
              <a:buChar char="●"/>
            </a:pPr>
            <a:r>
              <a:rPr sz="1800" lang="en">
                <a:solidFill>
                  <a:srgbClr val="00000A"/>
                </a:solidFill>
                <a:latin typeface="Cambria"/>
                <a:ea typeface="Cambria"/>
                <a:cs typeface="Cambria"/>
                <a:sym typeface="Cambria"/>
              </a:rPr>
              <a:t>Generate the list of URLs of the relevant 10K and 10Q documents based on the stock symbol of the desired company and the desired time range. </a:t>
            </a:r>
          </a:p>
          <a:p>
            <a:pPr algn="just" rtl="0" lvl="0" indent="-342900" marL="457200">
              <a:lnSpc>
                <a:spcPct val="115000"/>
              </a:lnSpc>
              <a:spcBef>
                <a:spcPts val="0"/>
              </a:spcBef>
              <a:spcAft>
                <a:spcPts val="1000"/>
              </a:spcAft>
              <a:buClr>
                <a:srgbClr val="00000A"/>
              </a:buClr>
              <a:buSzPct val="100000"/>
              <a:buFont typeface="Cambria"/>
              <a:buChar char="●"/>
            </a:pPr>
            <a:r>
              <a:rPr sz="1800" lang="en">
                <a:solidFill>
                  <a:srgbClr val="00000A"/>
                </a:solidFill>
                <a:latin typeface="Cambria"/>
                <a:ea typeface="Cambria"/>
                <a:cs typeface="Cambria"/>
                <a:sym typeface="Cambria"/>
              </a:rPr>
              <a:t>The retrieved documents which is in HTML format will be extracted to plain text.</a:t>
            </a:r>
          </a:p>
          <a:p>
            <a:pPr algn="just" rtl="0" lvl="0" indent="-342900" marL="457200">
              <a:lnSpc>
                <a:spcPct val="115000"/>
              </a:lnSpc>
              <a:spcBef>
                <a:spcPts val="0"/>
              </a:spcBef>
              <a:spcAft>
                <a:spcPts val="1000"/>
              </a:spcAft>
              <a:buClr>
                <a:srgbClr val="00000A"/>
              </a:buClr>
              <a:buSzPct val="100000"/>
              <a:buFont typeface="Cambria"/>
              <a:buChar char="●"/>
            </a:pPr>
            <a:r>
              <a:rPr sz="1800" lang="en">
                <a:solidFill>
                  <a:srgbClr val="00000A"/>
                </a:solidFill>
                <a:latin typeface="Cambria"/>
                <a:ea typeface="Cambria"/>
                <a:cs typeface="Cambria"/>
                <a:sym typeface="Cambria"/>
              </a:rPr>
              <a:t>The plain text document then is used as an input for IBM BigInsights analysis module for further text processing.</a:t>
            </a:r>
          </a:p>
          <a:p>
            <a:pPr algn="just" rtl="0" lvl="0" indent="0" marL="0">
              <a:spcBef>
                <a:spcPts val="0"/>
              </a:spcBef>
              <a:spcAft>
                <a:spcPts val="1000"/>
              </a:spcAft>
              <a:buNone/>
            </a:pPr>
            <a:r>
              <a:t/>
            </a:r>
            <a:endParaRPr sz="1200">
              <a:solidFill>
                <a:srgbClr val="00000A"/>
              </a:solidFill>
              <a:latin typeface="Cambria"/>
              <a:ea typeface="Cambria"/>
              <a:cs typeface="Cambria"/>
              <a:sym typeface="Cambria"/>
            </a:endParaRPr>
          </a:p>
          <a:p>
            <a:pPr algn="just" rtl="0" lvl="0" indent="457200">
              <a:spcBef>
                <a:spcPts val="0"/>
              </a:spcBef>
              <a:spcAft>
                <a:spcPts val="1000"/>
              </a:spcAft>
              <a:buNone/>
            </a:pPr>
            <a:r>
              <a:t/>
            </a:r>
            <a:endParaRPr sz="1800">
              <a:solidFill>
                <a:srgbClr val="00000A"/>
              </a:solidFill>
            </a:endParaRPr>
          </a:p>
          <a:p>
            <a:pPr rtl="0" lvl="0">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y="0" x="0"/>
          <a:ext cy="0" cx="0"/>
          <a:chOff y="0" x="0"/>
          <a:chExt cy="0" cx="0"/>
        </a:xfrm>
      </p:grpSpPr>
      <p:sp>
        <p:nvSpPr>
          <p:cNvPr id="169" name="Shape 16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t/>
            </a:r>
            <a:endParaRPr/>
          </a:p>
        </p:txBody>
      </p:sp>
      <p:sp>
        <p:nvSpPr>
          <p:cNvPr id="170" name="Shape 170"/>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t/>
            </a:r>
            <a:endParaRPr/>
          </a:p>
        </p:txBody>
      </p:sp>
      <p:pic>
        <p:nvPicPr>
          <p:cNvPr id="171" name="Shape 171"/>
          <p:cNvPicPr preferRelativeResize="0"/>
          <p:nvPr/>
        </p:nvPicPr>
        <p:blipFill>
          <a:blip r:embed="rId3">
            <a:alphaModFix/>
          </a:blip>
          <a:stretch>
            <a:fillRect/>
          </a:stretch>
        </p:blipFill>
        <p:spPr>
          <a:xfrm>
            <a:off y="152400" x="152400"/>
            <a:ext cy="4991099" cx="884576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y="0" x="0"/>
          <a:ext cy="0" cx="0"/>
          <a:chOff y="0" x="0"/>
          <a:chExt cy="0" cx="0"/>
        </a:xfrm>
      </p:grpSpPr>
      <p:sp>
        <p:nvSpPr>
          <p:cNvPr id="176" name="Shape 17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3600" lang="en">
                <a:solidFill>
                  <a:srgbClr val="C00000"/>
                </a:solidFill>
                <a:latin typeface="Calibri"/>
                <a:ea typeface="Calibri"/>
                <a:cs typeface="Calibri"/>
                <a:sym typeface="Calibri"/>
              </a:rPr>
              <a:t>Implementation</a:t>
            </a:r>
          </a:p>
        </p:txBody>
      </p:sp>
      <p:sp>
        <p:nvSpPr>
          <p:cNvPr id="177" name="Shape 177"/>
          <p:cNvSpPr txBox="1"/>
          <p:nvPr>
            <p:ph idx="1" type="body"/>
          </p:nvPr>
        </p:nvSpPr>
        <p:spPr>
          <a:xfrm>
            <a:off y="1200150" x="457200"/>
            <a:ext cy="3725699" cx="8229600"/>
          </a:xfrm>
          <a:prstGeom prst="rect">
            <a:avLst/>
          </a:prstGeom>
        </p:spPr>
        <p:txBody>
          <a:bodyPr bIns="91425" rIns="91425" lIns="91425" tIns="91425" anchor="t" anchorCtr="0">
            <a:noAutofit/>
          </a:bodyPr>
          <a:lstStyle/>
          <a:p>
            <a:pPr algn="just" rtl="0" lvl="0">
              <a:spcBef>
                <a:spcPts val="0"/>
              </a:spcBef>
              <a:spcAft>
                <a:spcPts val="1000"/>
              </a:spcAft>
              <a:buNone/>
            </a:pPr>
            <a:r>
              <a:rPr b="1" sz="2400" lang="en"/>
              <a:t>Repository:</a:t>
            </a:r>
            <a:r>
              <a:rPr lang="en"/>
              <a:t> </a:t>
            </a:r>
            <a:r>
              <a:rPr sz="1200" lang="en">
                <a:solidFill>
                  <a:srgbClr val="00000A"/>
                </a:solidFill>
                <a:latin typeface="Cambria"/>
                <a:ea typeface="Cambria"/>
                <a:cs typeface="Cambria"/>
                <a:sym typeface="Cambria"/>
              </a:rPr>
              <a:t> </a:t>
            </a:r>
          </a:p>
          <a:p>
            <a:pPr algn="just" rtl="0" lvl="0" indent="-342900" marL="457200">
              <a:lnSpc>
                <a:spcPct val="150000"/>
              </a:lnSpc>
              <a:spcBef>
                <a:spcPts val="0"/>
              </a:spcBef>
              <a:spcAft>
                <a:spcPts val="1000"/>
              </a:spcAft>
              <a:buClr>
                <a:srgbClr val="00000A"/>
              </a:buClr>
              <a:buSzPct val="100000"/>
              <a:buFont typeface="Arial"/>
              <a:buChar char="●"/>
            </a:pPr>
            <a:r>
              <a:rPr sz="1800" lang="en">
                <a:solidFill>
                  <a:srgbClr val="00000A"/>
                </a:solidFill>
              </a:rPr>
              <a:t>An instance of MongoDB service on IBM Bluemix. </a:t>
            </a:r>
          </a:p>
          <a:p>
            <a:pPr algn="just" rtl="0" lvl="0" indent="-317500" marL="457200">
              <a:lnSpc>
                <a:spcPct val="150000"/>
              </a:lnSpc>
              <a:spcBef>
                <a:spcPts val="0"/>
              </a:spcBef>
              <a:spcAft>
                <a:spcPts val="1000"/>
              </a:spcAft>
              <a:buClr>
                <a:srgbClr val="00000A"/>
              </a:buClr>
              <a:buSzPct val="77777"/>
              <a:buFont typeface="Arial"/>
              <a:buChar char="●"/>
            </a:pPr>
            <a:r>
              <a:rPr sz="1800" lang="en">
                <a:solidFill>
                  <a:srgbClr val="00000A"/>
                </a:solidFill>
              </a:rPr>
              <a:t>Stores the plain text 10K or 10Q documents as well as the corresponding risk scores in JSON format.</a:t>
            </a:r>
            <a:r>
              <a:rPr sz="1200" lang="en">
                <a:solidFill>
                  <a:srgbClr val="00000A"/>
                </a:solidFill>
                <a:latin typeface="Cambria"/>
                <a:ea typeface="Cambria"/>
                <a:cs typeface="Cambria"/>
                <a:sym typeface="Cambria"/>
              </a:rPr>
              <a:t> </a:t>
            </a:r>
          </a:p>
          <a:p>
            <a:pPr algn="just" rtl="0" lvl="0" indent="-228600" marL="914400">
              <a:spcBef>
                <a:spcPts val="0"/>
              </a:spcBef>
              <a:spcAft>
                <a:spcPts val="1000"/>
              </a:spcAft>
              <a:buClr>
                <a:srgbClr val="00000A"/>
              </a:buClr>
              <a:buFont typeface="Cambria"/>
              <a:buNone/>
            </a:pPr>
            <a:r>
              <a:t/>
            </a:r>
            <a:endParaRPr sz="1800">
              <a:solidFill>
                <a:srgbClr val="00000A"/>
              </a:solidFill>
              <a:latin typeface="Cambria"/>
              <a:ea typeface="Cambria"/>
              <a:cs typeface="Cambria"/>
              <a:sym typeface="Cambria"/>
            </a:endParaRPr>
          </a:p>
          <a:p>
            <a:pPr algn="just" rtl="0" lvl="0" indent="0" marL="0">
              <a:spcBef>
                <a:spcPts val="0"/>
              </a:spcBef>
              <a:spcAft>
                <a:spcPts val="1000"/>
              </a:spcAft>
              <a:buNone/>
            </a:pPr>
            <a:r>
              <a:t/>
            </a:r>
            <a:endParaRPr sz="1200">
              <a:solidFill>
                <a:srgbClr val="00000A"/>
              </a:solidFill>
              <a:latin typeface="Cambria"/>
              <a:ea typeface="Cambria"/>
              <a:cs typeface="Cambria"/>
              <a:sym typeface="Cambria"/>
            </a:endParaRPr>
          </a:p>
          <a:p>
            <a:pPr algn="just" rtl="0" lvl="0" indent="457200">
              <a:spcBef>
                <a:spcPts val="0"/>
              </a:spcBef>
              <a:spcAft>
                <a:spcPts val="1000"/>
              </a:spcAft>
              <a:buNone/>
            </a:pPr>
            <a:r>
              <a:t/>
            </a:r>
            <a:endParaRPr sz="1800">
              <a:solidFill>
                <a:srgbClr val="00000A"/>
              </a:solidFill>
            </a:endParaRPr>
          </a:p>
          <a:p>
            <a:pPr rtl="0" lvl="0">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y="0" x="0"/>
          <a:ext cy="0" cx="0"/>
          <a:chOff y="0" x="0"/>
          <a:chExt cy="0" cx="0"/>
        </a:xfrm>
      </p:grpSpPr>
      <p:sp>
        <p:nvSpPr>
          <p:cNvPr id="182" name="Shape 18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3600" lang="en">
                <a:solidFill>
                  <a:srgbClr val="C00000"/>
                </a:solidFill>
                <a:latin typeface="Calibri"/>
                <a:ea typeface="Calibri"/>
                <a:cs typeface="Calibri"/>
                <a:sym typeface="Calibri"/>
              </a:rPr>
              <a:t>Implementation</a:t>
            </a:r>
          </a:p>
        </p:txBody>
      </p:sp>
      <p:sp>
        <p:nvSpPr>
          <p:cNvPr id="183" name="Shape 183"/>
          <p:cNvSpPr txBox="1"/>
          <p:nvPr>
            <p:ph idx="1" type="body"/>
          </p:nvPr>
        </p:nvSpPr>
        <p:spPr>
          <a:xfrm>
            <a:off y="1200150" x="457200"/>
            <a:ext cy="3725699" cx="8229600"/>
          </a:xfrm>
          <a:prstGeom prst="rect">
            <a:avLst/>
          </a:prstGeom>
        </p:spPr>
        <p:txBody>
          <a:bodyPr bIns="91425" rIns="91425" lIns="91425" tIns="91425" anchor="t" anchorCtr="0">
            <a:noAutofit/>
          </a:bodyPr>
          <a:lstStyle/>
          <a:p>
            <a:pPr algn="just" rtl="0" lvl="0">
              <a:spcBef>
                <a:spcPts val="0"/>
              </a:spcBef>
              <a:spcAft>
                <a:spcPts val="1000"/>
              </a:spcAft>
              <a:buNone/>
            </a:pPr>
            <a:r>
              <a:rPr b="1" sz="2400" lang="en"/>
              <a:t>The advisor and the visualization:</a:t>
            </a:r>
            <a:r>
              <a:rPr lang="en"/>
              <a:t> </a:t>
            </a:r>
            <a:r>
              <a:rPr sz="1200" lang="en">
                <a:solidFill>
                  <a:srgbClr val="00000A"/>
                </a:solidFill>
                <a:latin typeface="Cambria"/>
                <a:ea typeface="Cambria"/>
                <a:cs typeface="Cambria"/>
                <a:sym typeface="Cambria"/>
              </a:rPr>
              <a:t> </a:t>
            </a:r>
          </a:p>
          <a:p>
            <a:pPr algn="just" rtl="0" lvl="0" indent="-342900" marL="457200">
              <a:lnSpc>
                <a:spcPct val="150000"/>
              </a:lnSpc>
              <a:spcBef>
                <a:spcPts val="0"/>
              </a:spcBef>
              <a:spcAft>
                <a:spcPts val="1000"/>
              </a:spcAft>
              <a:buClr>
                <a:srgbClr val="00000A"/>
              </a:buClr>
              <a:buSzPct val="100000"/>
              <a:buFont typeface="Arial"/>
              <a:buChar char="●"/>
            </a:pPr>
            <a:r>
              <a:rPr sz="1800" lang="en">
                <a:solidFill>
                  <a:srgbClr val="00000A"/>
                </a:solidFill>
              </a:rPr>
              <a:t>The advisor is implemented in JAVA </a:t>
            </a:r>
          </a:p>
          <a:p>
            <a:pPr algn="just" rtl="0" lvl="0" indent="-342900" marL="457200">
              <a:lnSpc>
                <a:spcPct val="150000"/>
              </a:lnSpc>
              <a:spcBef>
                <a:spcPts val="0"/>
              </a:spcBef>
              <a:spcAft>
                <a:spcPts val="1000"/>
              </a:spcAft>
              <a:buClr>
                <a:srgbClr val="00000A"/>
              </a:buClr>
              <a:buSzPct val="100000"/>
              <a:buFont typeface="Arial"/>
              <a:buChar char="●"/>
            </a:pPr>
            <a:r>
              <a:rPr sz="1800" lang="en">
                <a:solidFill>
                  <a:srgbClr val="00000A"/>
                </a:solidFill>
              </a:rPr>
              <a:t>The visualization component is implemented in HTML5</a:t>
            </a:r>
          </a:p>
          <a:p>
            <a:pPr algn="just" rtl="0" lvl="0" indent="-317500" marL="457200">
              <a:lnSpc>
                <a:spcPct val="150000"/>
              </a:lnSpc>
              <a:spcBef>
                <a:spcPts val="0"/>
              </a:spcBef>
              <a:spcAft>
                <a:spcPts val="1000"/>
              </a:spcAft>
              <a:buClr>
                <a:srgbClr val="00000A"/>
              </a:buClr>
              <a:buSzPct val="77777"/>
              <a:buFont typeface="Arial"/>
              <a:buChar char="●"/>
            </a:pPr>
            <a:r>
              <a:rPr sz="1800" lang="en">
                <a:solidFill>
                  <a:srgbClr val="00000A"/>
                </a:solidFill>
              </a:rPr>
              <a:t>They work together to present the analysis results to the user</a:t>
            </a:r>
          </a:p>
          <a:p>
            <a:pPr algn="just" rtl="0" lvl="0" indent="-342900" marL="457200">
              <a:lnSpc>
                <a:spcPct val="150000"/>
              </a:lnSpc>
              <a:spcBef>
                <a:spcPts val="0"/>
              </a:spcBef>
              <a:spcAft>
                <a:spcPts val="1000"/>
              </a:spcAft>
              <a:buClr>
                <a:srgbClr val="00000A"/>
              </a:buClr>
              <a:buSzPct val="100000"/>
              <a:buFont typeface="Arial"/>
              <a:buChar char="●"/>
            </a:pPr>
            <a:r>
              <a:rPr sz="1800" lang="en">
                <a:solidFill>
                  <a:srgbClr val="00000A"/>
                </a:solidFill>
              </a:rPr>
              <a:t>The advisor component takes the stock symbol of the desired company and retrieves the corresponding records from the MongoDB service. </a:t>
            </a:r>
          </a:p>
          <a:p>
            <a:pPr algn="just" rtl="0" lvl="0" indent="-342900" marL="457200">
              <a:lnSpc>
                <a:spcPct val="150000"/>
              </a:lnSpc>
              <a:spcBef>
                <a:spcPts val="0"/>
              </a:spcBef>
              <a:spcAft>
                <a:spcPts val="1000"/>
              </a:spcAft>
              <a:buClr>
                <a:srgbClr val="00000A"/>
              </a:buClr>
              <a:buSzPct val="100000"/>
              <a:buFont typeface="Arial"/>
              <a:buChar char="●"/>
            </a:pPr>
            <a:r>
              <a:rPr sz="1800" lang="en">
                <a:solidFill>
                  <a:srgbClr val="00000A"/>
                </a:solidFill>
              </a:rPr>
              <a:t>The visualization component takes the records as the input and displays the risk categories in form of histogram and pie chart.</a:t>
            </a:r>
          </a:p>
          <a:p>
            <a:pPr algn="just" rtl="0" lvl="0" indent="-228600" marL="914400">
              <a:spcBef>
                <a:spcPts val="0"/>
              </a:spcBef>
              <a:spcAft>
                <a:spcPts val="1000"/>
              </a:spcAft>
              <a:buClr>
                <a:srgbClr val="00000A"/>
              </a:buClr>
              <a:buFont typeface="Cambria"/>
              <a:buNone/>
            </a:pPr>
            <a:r>
              <a:t/>
            </a:r>
            <a:endParaRPr sz="1800">
              <a:solidFill>
                <a:srgbClr val="00000A"/>
              </a:solidFill>
              <a:latin typeface="Cambria"/>
              <a:ea typeface="Cambria"/>
              <a:cs typeface="Cambria"/>
              <a:sym typeface="Cambria"/>
            </a:endParaRPr>
          </a:p>
          <a:p>
            <a:pPr algn="just" rtl="0" lvl="0" indent="0" marL="0">
              <a:spcBef>
                <a:spcPts val="0"/>
              </a:spcBef>
              <a:spcAft>
                <a:spcPts val="1000"/>
              </a:spcAft>
              <a:buNone/>
            </a:pPr>
            <a:r>
              <a:t/>
            </a:r>
            <a:endParaRPr sz="1200">
              <a:solidFill>
                <a:srgbClr val="00000A"/>
              </a:solidFill>
              <a:latin typeface="Cambria"/>
              <a:ea typeface="Cambria"/>
              <a:cs typeface="Cambria"/>
              <a:sym typeface="Cambria"/>
            </a:endParaRPr>
          </a:p>
          <a:p>
            <a:pPr algn="just" rtl="0" lvl="0" indent="457200">
              <a:spcBef>
                <a:spcPts val="0"/>
              </a:spcBef>
              <a:spcAft>
                <a:spcPts val="1000"/>
              </a:spcAft>
              <a:buNone/>
            </a:pPr>
            <a:r>
              <a:t/>
            </a:r>
            <a:endParaRPr sz="1800">
              <a:solidFill>
                <a:srgbClr val="00000A"/>
              </a:solidFill>
            </a:endParaRPr>
          </a:p>
          <a:p>
            <a:pPr rtl="0" lvl="0">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y="0" x="0"/>
          <a:ext cy="0" cx="0"/>
          <a:chOff y="0" x="0"/>
          <a:chExt cy="0" cx="0"/>
        </a:xfrm>
      </p:grpSpPr>
      <p:pic>
        <p:nvPicPr>
          <p:cNvPr id="188" name="Shape 188"/>
          <p:cNvPicPr preferRelativeResize="0"/>
          <p:nvPr/>
        </p:nvPicPr>
        <p:blipFill>
          <a:blip r:embed="rId3">
            <a:alphaModFix/>
          </a:blip>
          <a:stretch>
            <a:fillRect/>
          </a:stretch>
        </p:blipFill>
        <p:spPr>
          <a:xfrm>
            <a:off y="0" x="57525"/>
            <a:ext cy="4947224" cx="9086474"/>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y="0" x="0"/>
          <a:ext cy="0" cx="0"/>
          <a:chOff y="0" x="0"/>
          <a:chExt cy="0" cx="0"/>
        </a:xfrm>
      </p:grpSpPr>
      <p:sp>
        <p:nvSpPr>
          <p:cNvPr id="193" name="Shape 19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b="1" sz="3600" lang="en">
                <a:solidFill>
                  <a:srgbClr val="C00000"/>
                </a:solidFill>
                <a:latin typeface="Calibri"/>
                <a:ea typeface="Calibri"/>
                <a:cs typeface="Calibri"/>
                <a:sym typeface="Calibri"/>
              </a:rPr>
              <a:t>Demo</a:t>
            </a:r>
          </a:p>
        </p:txBody>
      </p:sp>
      <p:sp>
        <p:nvSpPr>
          <p:cNvPr id="194" name="Shape 194"/>
          <p:cNvSpPr txBox="1"/>
          <p:nvPr>
            <p:ph idx="1" type="body"/>
          </p:nvPr>
        </p:nvSpPr>
        <p:spPr>
          <a:xfrm>
            <a:off y="1200150" x="457200"/>
            <a:ext cy="3725699" cx="8229600"/>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y="0" x="0"/>
          <a:ext cy="0" cx="0"/>
          <a:chOff y="0" x="0"/>
          <a:chExt cy="0" cx="0"/>
        </a:xfrm>
      </p:grpSpPr>
      <p:sp>
        <p:nvSpPr>
          <p:cNvPr id="199" name="Shape 19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b="1" sz="3600" lang="en">
                <a:solidFill>
                  <a:srgbClr val="C00000"/>
                </a:solidFill>
                <a:latin typeface="Calibri"/>
                <a:ea typeface="Calibri"/>
                <a:cs typeface="Calibri"/>
                <a:sym typeface="Calibri"/>
              </a:rPr>
              <a:t>Experiments/analysis</a:t>
            </a:r>
          </a:p>
        </p:txBody>
      </p:sp>
      <p:sp>
        <p:nvSpPr>
          <p:cNvPr id="200" name="Shape 20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Watson Relationship Extraction</a:t>
            </a:r>
          </a:p>
          <a:p>
            <a:pPr lvl="0">
              <a:spcBef>
                <a:spcPts val="0"/>
              </a:spcBef>
              <a:buNone/>
            </a:pPr>
            <a:r>
              <a:rPr sz="1800" lang="en">
                <a:solidFill>
                  <a:srgbClr val="00000A"/>
                </a:solidFill>
                <a:latin typeface="Cambria"/>
                <a:ea typeface="Cambria"/>
                <a:cs typeface="Cambria"/>
                <a:sym typeface="Cambria"/>
              </a:rPr>
              <a:t>         The Watson Relationship Extraction service provides a parser to detect and extract entities for a given sentence (string input). It will return an XML or JSON document which contains all the detected entities and terms from the sentence, such as people’s names, name of places, date, numbers, and so on.</a:t>
            </a:r>
          </a:p>
        </p:txBody>
      </p:sp>
      <p:pic>
        <p:nvPicPr>
          <p:cNvPr id="201" name="Shape 201"/>
          <p:cNvPicPr preferRelativeResize="0"/>
          <p:nvPr/>
        </p:nvPicPr>
        <p:blipFill rotWithShape="1">
          <a:blip r:embed="rId3">
            <a:alphaModFix/>
          </a:blip>
          <a:srcRect t="5773" b="10670" r="0" l="0"/>
          <a:stretch/>
        </p:blipFill>
        <p:spPr>
          <a:xfrm>
            <a:off y="3019275" x="457200"/>
            <a:ext cy="1790700" cx="3238500"/>
          </a:xfrm>
          <a:prstGeom prst="rect">
            <a:avLst/>
          </a:prstGeom>
          <a:noFill/>
          <a:ln>
            <a:noFill/>
          </a:ln>
        </p:spPr>
      </p:pic>
      <p:pic>
        <p:nvPicPr>
          <p:cNvPr id="202" name="Shape 202"/>
          <p:cNvPicPr preferRelativeResize="0"/>
          <p:nvPr/>
        </p:nvPicPr>
        <p:blipFill>
          <a:blip r:embed="rId4">
            <a:alphaModFix/>
          </a:blip>
          <a:stretch>
            <a:fillRect/>
          </a:stretch>
        </p:blipFill>
        <p:spPr>
          <a:xfrm>
            <a:off y="2814487" x="3525800"/>
            <a:ext cy="2200275" cx="548640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y="0" x="0"/>
          <a:ext cy="0" cx="0"/>
          <a:chOff y="0" x="0"/>
          <a:chExt cy="0" cx="0"/>
        </a:xfrm>
      </p:grpSpPr>
      <p:sp>
        <p:nvSpPr>
          <p:cNvPr id="207" name="Shape 20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3600" lang="en">
                <a:solidFill>
                  <a:srgbClr val="C00000"/>
                </a:solidFill>
                <a:latin typeface="Calibri"/>
                <a:ea typeface="Calibri"/>
                <a:cs typeface="Calibri"/>
                <a:sym typeface="Calibri"/>
              </a:rPr>
              <a:t>Experiments/analysis</a:t>
            </a:r>
          </a:p>
        </p:txBody>
      </p:sp>
      <p:sp>
        <p:nvSpPr>
          <p:cNvPr id="208" name="Shape 20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Watson Relationship Extraction - limitation</a:t>
            </a:r>
          </a:p>
          <a:p>
            <a:pPr rtl="0" lvl="1" indent="-381000" marL="914400">
              <a:spcBef>
                <a:spcPts val="0"/>
              </a:spcBef>
              <a:buClr>
                <a:schemeClr val="dk1"/>
              </a:buClr>
              <a:buSzPct val="100000"/>
              <a:buFont typeface="Arial"/>
              <a:buChar char="○"/>
            </a:pPr>
            <a:r>
              <a:rPr sz="2400" lang="en"/>
              <a:t>The concepts of this service is helpful for  extracting relevant entities for risk analysis on 10K and 10Q documents.</a:t>
            </a:r>
          </a:p>
          <a:p>
            <a:pPr rtl="0" lvl="1" indent="-381000" marL="914400">
              <a:spcBef>
                <a:spcPts val="0"/>
              </a:spcBef>
              <a:buClr>
                <a:schemeClr val="dk1"/>
              </a:buClr>
              <a:buSzPct val="100000"/>
              <a:buFont typeface="Arial"/>
              <a:buChar char="○"/>
            </a:pPr>
            <a:r>
              <a:rPr sz="2400" lang="en"/>
              <a:t>Not able to detect keywords for risk analysis because the entities are pre-defined </a:t>
            </a:r>
          </a:p>
          <a:p>
            <a:pPr rtl="0" lvl="1" indent="-381000" marL="914400">
              <a:spcBef>
                <a:spcPts val="0"/>
              </a:spcBef>
              <a:buClr>
                <a:schemeClr val="dk1"/>
              </a:buClr>
              <a:buSzPct val="100000"/>
              <a:buFont typeface="Arial"/>
              <a:buChar char="○"/>
            </a:pPr>
            <a:r>
              <a:rPr sz="2400" lang="en"/>
              <a:t>Has limitations on maximum length of string we can pass to the API</a:t>
            </a:r>
          </a:p>
          <a:p>
            <a:pPr rtl="0" lvl="1" indent="-381000" marL="914400">
              <a:spcBef>
                <a:spcPts val="0"/>
              </a:spcBef>
              <a:buClr>
                <a:schemeClr val="dk1"/>
              </a:buClr>
              <a:buSzPct val="100000"/>
              <a:buFont typeface="Arial"/>
              <a:buChar char="○"/>
            </a:pPr>
            <a:r>
              <a:rPr sz="2400" lang="en"/>
              <a:t>Take considerable time to process</a:t>
            </a:r>
          </a:p>
          <a:p>
            <a:pPr rtl="0" lvl="0">
              <a:spcBef>
                <a:spcPts val="0"/>
              </a:spcBef>
              <a:buNone/>
            </a:pPr>
            <a:r>
              <a:rPr sz="2400" lang="en"/>
              <a:t>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y="0" x="0"/>
          <a:ext cy="0" cx="0"/>
          <a:chOff y="0" x="0"/>
          <a:chExt cy="0" cx="0"/>
        </a:xfrm>
      </p:grpSpPr>
      <p:sp>
        <p:nvSpPr>
          <p:cNvPr id="213" name="Shape 21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3600" lang="en">
                <a:solidFill>
                  <a:srgbClr val="C00000"/>
                </a:solidFill>
                <a:latin typeface="Calibri"/>
                <a:ea typeface="Calibri"/>
                <a:cs typeface="Calibri"/>
                <a:sym typeface="Calibri"/>
              </a:rPr>
              <a:t>Experiments/analysis</a:t>
            </a:r>
          </a:p>
        </p:txBody>
      </p:sp>
      <p:sp>
        <p:nvSpPr>
          <p:cNvPr id="214" name="Shape 21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Watson Concept Expansion</a:t>
            </a:r>
          </a:p>
          <a:p>
            <a:pPr rtl="0" lvl="0">
              <a:spcBef>
                <a:spcPts val="0"/>
              </a:spcBef>
              <a:buNone/>
            </a:pPr>
            <a:r>
              <a:rPr sz="2400" lang="en"/>
              <a:t>     The service is able to analyze the text and interprets its meaning based on usage in other similar contexts.</a:t>
            </a:r>
          </a:p>
          <a:p>
            <a:pPr rtl="0" lvl="0">
              <a:spcBef>
                <a:spcPts val="0"/>
              </a:spcBef>
              <a:buNone/>
            </a:pPr>
            <a:r>
              <a:t/>
            </a:r>
            <a:endParaRPr sz="2400"/>
          </a:p>
        </p:txBody>
      </p:sp>
      <p:pic>
        <p:nvPicPr>
          <p:cNvPr id="215" name="Shape 215"/>
          <p:cNvPicPr preferRelativeResize="0"/>
          <p:nvPr/>
        </p:nvPicPr>
        <p:blipFill rotWithShape="1">
          <a:blip r:embed="rId3">
            <a:alphaModFix/>
          </a:blip>
          <a:srcRect t="0" b="5997" r="11273" l="4784"/>
          <a:stretch/>
        </p:blipFill>
        <p:spPr>
          <a:xfrm>
            <a:off y="2687475" x="457200"/>
            <a:ext cy="2238375" cx="2838450"/>
          </a:xfrm>
          <a:prstGeom prst="rect">
            <a:avLst/>
          </a:prstGeom>
          <a:noFill/>
          <a:ln>
            <a:noFill/>
          </a:ln>
        </p:spPr>
      </p:pic>
      <p:pic>
        <p:nvPicPr>
          <p:cNvPr id="216" name="Shape 216"/>
          <p:cNvPicPr preferRelativeResize="0"/>
          <p:nvPr/>
        </p:nvPicPr>
        <p:blipFill>
          <a:blip r:embed="rId4">
            <a:alphaModFix/>
          </a:blip>
          <a:stretch>
            <a:fillRect/>
          </a:stretch>
        </p:blipFill>
        <p:spPr>
          <a:xfrm>
            <a:off y="2547475" x="3878700"/>
            <a:ext cy="2504225" cx="4808099"/>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y="0" x="0"/>
          <a:ext cy="0" cx="0"/>
          <a:chOff y="0" x="0"/>
          <a:chExt cy="0" cx="0"/>
        </a:xfrm>
      </p:grpSpPr>
      <p:sp>
        <p:nvSpPr>
          <p:cNvPr id="221" name="Shape 22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3600" lang="en">
                <a:solidFill>
                  <a:srgbClr val="C00000"/>
                </a:solidFill>
                <a:latin typeface="Calibri"/>
                <a:ea typeface="Calibri"/>
                <a:cs typeface="Calibri"/>
                <a:sym typeface="Calibri"/>
              </a:rPr>
              <a:t>Experiments/analysis</a:t>
            </a:r>
          </a:p>
        </p:txBody>
      </p:sp>
      <p:sp>
        <p:nvSpPr>
          <p:cNvPr id="222" name="Shape 22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Watson Concept Expansion</a:t>
            </a:r>
          </a:p>
          <a:p>
            <a:pPr rtl="0" lvl="1" indent="-381000" marL="914400">
              <a:spcBef>
                <a:spcPts val="0"/>
              </a:spcBef>
              <a:buClr>
                <a:schemeClr val="dk1"/>
              </a:buClr>
              <a:buSzPct val="100000"/>
              <a:buFont typeface="Arial"/>
              <a:buChar char="○"/>
            </a:pPr>
            <a:r>
              <a:rPr sz="2400" lang="en"/>
              <a:t>Only support  two data sets by now: periodically updated random tweets and medical transcript samples from MTSamples </a:t>
            </a:r>
          </a:p>
          <a:p>
            <a:pPr rtl="0" lvl="1" indent="-381000" marL="914400">
              <a:spcBef>
                <a:spcPts val="0"/>
              </a:spcBef>
              <a:buClr>
                <a:schemeClr val="dk1"/>
              </a:buClr>
              <a:buSzPct val="100000"/>
              <a:buFont typeface="Arial"/>
              <a:buChar char="○"/>
            </a:pPr>
            <a:r>
              <a:rPr sz="2400" lang="en"/>
              <a:t>It is still in beta version and we could not expand or modify the data set</a:t>
            </a:r>
          </a:p>
          <a:p>
            <a:pPr rtl="0" lvl="1" indent="-381000" marL="914400">
              <a:spcBef>
                <a:spcPts val="0"/>
              </a:spcBef>
              <a:buClr>
                <a:schemeClr val="dk1"/>
              </a:buClr>
              <a:buSzPct val="100000"/>
              <a:buFont typeface="Arial"/>
              <a:buChar char="○"/>
            </a:pPr>
            <a:r>
              <a:rPr sz="2400" lang="en"/>
              <a:t>May be adopted later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y="0" x="0"/>
          <a:ext cy="0" cx="0"/>
          <a:chOff y="0" x="0"/>
          <a:chExt cy="0" cx="0"/>
        </a:xfrm>
      </p:grpSpPr>
      <p:sp>
        <p:nvSpPr>
          <p:cNvPr id="94" name="Shape 94"/>
          <p:cNvSpPr txBox="1"/>
          <p:nvPr>
            <p:ph idx="12" type="sldNum"/>
          </p:nvPr>
        </p:nvSpPr>
        <p:spPr>
          <a:xfrm>
            <a:off y="4908948" x="8610600"/>
            <a:ext cy="207168" cx="531812"/>
          </a:xfrm>
          <a:prstGeom prst="rect">
            <a:avLst/>
          </a:prstGeom>
          <a:noFill/>
          <a:ln>
            <a:noFill/>
          </a:ln>
        </p:spPr>
        <p:txBody>
          <a:bodyPr bIns="32125" rIns="64275" lIns="64275" tIns="32125" anchor="t" anchorCtr="0">
            <a:noAutofit/>
          </a:bodyPr>
          <a:lstStyle/>
          <a:p>
            <a:pPr algn="l" rtl="0" lvl="0" marR="0" indent="0" marL="0">
              <a:lnSpc>
                <a:spcPct val="100000"/>
              </a:lnSpc>
              <a:spcBef>
                <a:spcPts val="0"/>
              </a:spcBef>
              <a:spcAft>
                <a:spcPts val="0"/>
              </a:spcAft>
              <a:buClr>
                <a:schemeClr val="dk1"/>
              </a:buClr>
              <a:buSzPct val="25000"/>
              <a:buFont typeface="Arial"/>
              <a:buNone/>
            </a:pPr>
            <a:r>
              <a:rPr lang="en"/>
              <a:t> </a:t>
            </a:r>
          </a:p>
        </p:txBody>
      </p:sp>
      <p:sp>
        <p:nvSpPr>
          <p:cNvPr id="95" name="Shape 95"/>
          <p:cNvSpPr txBox="1"/>
          <p:nvPr>
            <p:ph type="title"/>
          </p:nvPr>
        </p:nvSpPr>
        <p:spPr>
          <a:xfrm>
            <a:off y="285750" x="381000"/>
            <a:ext cy="373855" cx="8078787"/>
          </a:xfrm>
          <a:prstGeom prst="rect">
            <a:avLst/>
          </a:prstGeom>
          <a:noFill/>
          <a:ln>
            <a:noFill/>
          </a:ln>
        </p:spPr>
        <p:txBody>
          <a:bodyPr bIns="91425" rIns="104925" lIns="91425" tIns="91425" anchor="b" anchorCtr="0">
            <a:noAutofit/>
          </a:bodyPr>
          <a:lstStyle/>
          <a:p>
            <a:pPr algn="l" rtl="0" lvl="0" marR="0" indent="0" marL="0">
              <a:lnSpc>
                <a:spcPct val="100000"/>
              </a:lnSpc>
              <a:spcBef>
                <a:spcPts val="0"/>
              </a:spcBef>
              <a:spcAft>
                <a:spcPts val="0"/>
              </a:spcAft>
              <a:buClr>
                <a:schemeClr val="accent1"/>
              </a:buClr>
              <a:buSzPct val="25000"/>
              <a:buFont typeface="Calibri"/>
              <a:buNone/>
            </a:pPr>
            <a:r>
              <a:rPr strike="noStrike" u="none" b="1" cap="none" baseline="0" sz="3600" lang="en" i="0">
                <a:solidFill>
                  <a:srgbClr val="C00000"/>
                </a:solidFill>
                <a:latin typeface="Calibri"/>
                <a:ea typeface="Calibri"/>
                <a:cs typeface="Calibri"/>
                <a:sym typeface="Calibri"/>
                <a:rtl val="0"/>
              </a:rPr>
              <a:t>Roadmap</a:t>
            </a:r>
          </a:p>
        </p:txBody>
      </p:sp>
      <p:sp>
        <p:nvSpPr>
          <p:cNvPr id="96" name="Shape 96"/>
          <p:cNvSpPr txBox="1"/>
          <p:nvPr>
            <p:ph idx="1" type="body"/>
          </p:nvPr>
        </p:nvSpPr>
        <p:spPr>
          <a:xfrm>
            <a:off y="666750" x="249238"/>
            <a:ext cy="4068366" cx="8759824"/>
          </a:xfrm>
          <a:prstGeom prst="rect">
            <a:avLst/>
          </a:prstGeom>
          <a:noFill/>
          <a:ln>
            <a:noFill/>
          </a:ln>
        </p:spPr>
        <p:txBody>
          <a:bodyPr bIns="91425" rIns="104925" lIns="91425" tIns="91425" anchor="t" anchorCtr="0">
            <a:noAutofit/>
          </a:bodyPr>
          <a:lstStyle/>
          <a:p>
            <a:pPr algn="l" rtl="0" lvl="0" marR="0" indent="-457200" marL="457200">
              <a:lnSpc>
                <a:spcPct val="100000"/>
              </a:lnSpc>
              <a:spcBef>
                <a:spcPts val="0"/>
              </a:spcBef>
              <a:spcAft>
                <a:spcPts val="0"/>
              </a:spcAft>
              <a:buClr>
                <a:schemeClr val="dk1"/>
              </a:buClr>
              <a:buSzPct val="100000"/>
              <a:buFont typeface="Arial"/>
              <a:buChar char="•"/>
            </a:pPr>
            <a:r>
              <a:rPr strike="noStrike" u="none" b="1" cap="none" baseline="0" sz="2800" lang="en" i="0">
                <a:solidFill>
                  <a:schemeClr val="dk1"/>
                </a:solidFill>
                <a:latin typeface="Arial"/>
                <a:ea typeface="Arial"/>
                <a:cs typeface="Arial"/>
                <a:sym typeface="Arial"/>
                <a:rtl val="0"/>
              </a:rPr>
              <a:t>Introduction</a:t>
            </a:r>
          </a:p>
          <a:p>
            <a:pPr algn="l" rtl="0" lvl="0" marR="0" indent="-457200" marL="457200">
              <a:lnSpc>
                <a:spcPct val="100000"/>
              </a:lnSpc>
              <a:spcBef>
                <a:spcPts val="0"/>
              </a:spcBef>
              <a:spcAft>
                <a:spcPts val="0"/>
              </a:spcAft>
              <a:buClr>
                <a:schemeClr val="dk1"/>
              </a:buClr>
              <a:buSzPct val="100000"/>
              <a:buFont typeface="Arial"/>
              <a:buChar char="•"/>
            </a:pPr>
            <a:r>
              <a:rPr strike="noStrike" u="none" b="1" cap="none" baseline="0" sz="2800" lang="en" i="0">
                <a:solidFill>
                  <a:schemeClr val="dk1"/>
                </a:solidFill>
                <a:latin typeface="Arial"/>
                <a:ea typeface="Arial"/>
                <a:cs typeface="Arial"/>
                <a:sym typeface="Arial"/>
                <a:rtl val="0"/>
              </a:rPr>
              <a:t>Motivation</a:t>
            </a:r>
          </a:p>
          <a:p>
            <a:pPr algn="l" rtl="0" lvl="0" marR="0" indent="-457200" marL="457200">
              <a:lnSpc>
                <a:spcPct val="100000"/>
              </a:lnSpc>
              <a:spcBef>
                <a:spcPts val="0"/>
              </a:spcBef>
              <a:spcAft>
                <a:spcPts val="0"/>
              </a:spcAft>
              <a:buClr>
                <a:schemeClr val="dk1"/>
              </a:buClr>
              <a:buSzPct val="100000"/>
              <a:buFont typeface="Arial"/>
              <a:buChar char="•"/>
            </a:pPr>
            <a:r>
              <a:rPr strike="noStrike" u="none" b="1" cap="none" baseline="0" sz="2800" lang="en" i="0">
                <a:solidFill>
                  <a:schemeClr val="dk1"/>
                </a:solidFill>
                <a:latin typeface="Arial"/>
                <a:ea typeface="Arial"/>
                <a:cs typeface="Arial"/>
                <a:sym typeface="Arial"/>
                <a:rtl val="0"/>
              </a:rPr>
              <a:t>Related work</a:t>
            </a:r>
          </a:p>
          <a:p>
            <a:pPr algn="l" rtl="0" lvl="0" marR="0" indent="-457200" marL="457200">
              <a:lnSpc>
                <a:spcPct val="100000"/>
              </a:lnSpc>
              <a:spcBef>
                <a:spcPts val="0"/>
              </a:spcBef>
              <a:spcAft>
                <a:spcPts val="0"/>
              </a:spcAft>
              <a:buClr>
                <a:schemeClr val="dk1"/>
              </a:buClr>
              <a:buSzPct val="100000"/>
              <a:buFont typeface="Arial"/>
              <a:buChar char="•"/>
            </a:pPr>
            <a:r>
              <a:rPr strike="noStrike" u="none" b="1" cap="none" baseline="0" sz="2800" lang="en" i="0">
                <a:solidFill>
                  <a:schemeClr val="dk1"/>
                </a:solidFill>
                <a:latin typeface="Arial"/>
                <a:ea typeface="Arial"/>
                <a:cs typeface="Arial"/>
                <a:sym typeface="Arial"/>
                <a:rtl val="0"/>
              </a:rPr>
              <a:t>System design</a:t>
            </a:r>
          </a:p>
          <a:p>
            <a:pPr algn="l" rtl="0" lvl="0" marR="0" indent="-457200" marL="457200">
              <a:lnSpc>
                <a:spcPct val="100000"/>
              </a:lnSpc>
              <a:spcBef>
                <a:spcPts val="0"/>
              </a:spcBef>
              <a:spcAft>
                <a:spcPts val="0"/>
              </a:spcAft>
              <a:buClr>
                <a:schemeClr val="dk1"/>
              </a:buClr>
              <a:buSzPct val="100000"/>
              <a:buFont typeface="Arial"/>
              <a:buChar char="•"/>
            </a:pPr>
            <a:r>
              <a:rPr strike="noStrike" u="none" b="1" cap="none" baseline="0" sz="2800" lang="en" i="0">
                <a:solidFill>
                  <a:schemeClr val="dk1"/>
                </a:solidFill>
                <a:latin typeface="Arial"/>
                <a:ea typeface="Arial"/>
                <a:cs typeface="Arial"/>
                <a:sym typeface="Arial"/>
                <a:rtl val="0"/>
              </a:rPr>
              <a:t>System implementation</a:t>
            </a:r>
          </a:p>
          <a:p>
            <a:pPr algn="l" rtl="0" lvl="0" marR="0" indent="-457200" marL="457200">
              <a:lnSpc>
                <a:spcPct val="100000"/>
              </a:lnSpc>
              <a:spcBef>
                <a:spcPts val="0"/>
              </a:spcBef>
              <a:spcAft>
                <a:spcPts val="0"/>
              </a:spcAft>
              <a:buClr>
                <a:schemeClr val="dk1"/>
              </a:buClr>
              <a:buSzPct val="100000"/>
              <a:buFont typeface="Arial"/>
              <a:buChar char="•"/>
            </a:pPr>
            <a:r>
              <a:rPr strike="noStrike" u="none" b="1" cap="none" baseline="0" sz="2800" lang="en" i="0">
                <a:solidFill>
                  <a:schemeClr val="dk1"/>
                </a:solidFill>
                <a:latin typeface="Arial"/>
                <a:ea typeface="Arial"/>
                <a:cs typeface="Arial"/>
                <a:sym typeface="Arial"/>
                <a:rtl val="0"/>
              </a:rPr>
              <a:t>Demo</a:t>
            </a:r>
          </a:p>
          <a:p>
            <a:pPr algn="l" rtl="0" lvl="0" marR="0" indent="-457200" marL="457200">
              <a:lnSpc>
                <a:spcPct val="100000"/>
              </a:lnSpc>
              <a:spcBef>
                <a:spcPts val="0"/>
              </a:spcBef>
              <a:spcAft>
                <a:spcPts val="0"/>
              </a:spcAft>
              <a:buClr>
                <a:schemeClr val="dk1"/>
              </a:buClr>
              <a:buSzPct val="100000"/>
              <a:buFont typeface="Arial"/>
              <a:buChar char="•"/>
            </a:pPr>
            <a:r>
              <a:rPr strike="noStrike" u="none" b="1" cap="none" baseline="0" sz="2800" lang="en" i="0">
                <a:solidFill>
                  <a:schemeClr val="dk1"/>
                </a:solidFill>
                <a:latin typeface="Arial"/>
                <a:ea typeface="Arial"/>
                <a:cs typeface="Arial"/>
                <a:sym typeface="Arial"/>
                <a:rtl val="0"/>
              </a:rPr>
              <a:t>Experiments/analysis</a:t>
            </a:r>
          </a:p>
          <a:p>
            <a:pPr algn="l" rtl="0" lvl="0" marR="0" indent="-457200" marL="457200">
              <a:lnSpc>
                <a:spcPct val="100000"/>
              </a:lnSpc>
              <a:spcBef>
                <a:spcPts val="0"/>
              </a:spcBef>
              <a:spcAft>
                <a:spcPts val="0"/>
              </a:spcAft>
              <a:buClr>
                <a:schemeClr val="dk1"/>
              </a:buClr>
              <a:buSzPct val="100000"/>
              <a:buFont typeface="Arial"/>
              <a:buChar char="•"/>
            </a:pPr>
            <a:r>
              <a:rPr strike="noStrike" u="none" b="1" cap="none" baseline="0" sz="2800" lang="en" i="0">
                <a:solidFill>
                  <a:schemeClr val="dk1"/>
                </a:solidFill>
                <a:latin typeface="Arial"/>
                <a:ea typeface="Arial"/>
                <a:cs typeface="Arial"/>
                <a:sym typeface="Arial"/>
                <a:rtl val="0"/>
              </a:rPr>
              <a:t>Conclusions and future work</a:t>
            </a:r>
          </a:p>
          <a:p>
            <a:pPr algn="l" rtl="0" lvl="0" marR="0" indent="0" marL="0">
              <a:lnSpc>
                <a:spcPct val="100000"/>
              </a:lnSpc>
              <a:spcBef>
                <a:spcPts val="0"/>
              </a:spcBef>
              <a:spcAft>
                <a:spcPts val="0"/>
              </a:spcAft>
              <a:buClr>
                <a:schemeClr val="dk1"/>
              </a:buClr>
              <a:buFont typeface="Arial"/>
              <a:buNone/>
            </a:pPr>
            <a:r>
              <a:t/>
            </a:r>
            <a:endParaRPr strike="noStrike" u="none" b="0" cap="none" baseline="0" sz="2800" i="0">
              <a:solidFill>
                <a:schemeClr val="dk1"/>
              </a:solidFill>
              <a:latin typeface="Arial"/>
              <a:ea typeface="Arial"/>
              <a:cs typeface="Arial"/>
              <a:sym typeface="Arial"/>
              <a:rtl val="0"/>
            </a:endParaRPr>
          </a:p>
          <a:p>
            <a:pPr algn="l" rtl="0" lvl="1" marR="0" indent="0" marL="0">
              <a:lnSpc>
                <a:spcPct val="100000"/>
              </a:lnSpc>
              <a:spcBef>
                <a:spcPts val="0"/>
              </a:spcBef>
              <a:spcAft>
                <a:spcPts val="0"/>
              </a:spcAft>
              <a:buClr>
                <a:schemeClr val="dk1"/>
              </a:buClr>
              <a:buFont typeface="Arial"/>
              <a:buNone/>
            </a:pPr>
            <a:r>
              <a:t/>
            </a:r>
            <a:endParaRPr strike="noStrike" u="none" b="0" cap="none" baseline="0" sz="2000" i="0">
              <a:solidFill>
                <a:schemeClr val="dk1"/>
              </a:solidFill>
              <a:latin typeface="Arial"/>
              <a:ea typeface="Arial"/>
              <a:cs typeface="Arial"/>
              <a:sym typeface="Arial"/>
              <a:rtl val="0"/>
            </a:endParaRPr>
          </a:p>
          <a:p>
            <a:pPr algn="l" rtl="0" lvl="1" marR="0" indent="0" marL="0">
              <a:lnSpc>
                <a:spcPct val="100000"/>
              </a:lnSpc>
              <a:spcBef>
                <a:spcPts val="0"/>
              </a:spcBef>
              <a:spcAft>
                <a:spcPts val="0"/>
              </a:spcAft>
              <a:buClr>
                <a:schemeClr val="dk1"/>
              </a:buClr>
              <a:buFont typeface="Arial"/>
              <a:buNone/>
            </a:pPr>
            <a:r>
              <a:t/>
            </a:r>
            <a:endParaRPr strike="noStrike" u="none" b="0" cap="none" baseline="0" sz="2000" i="0">
              <a:solidFill>
                <a:schemeClr val="dk1"/>
              </a:solidFill>
              <a:latin typeface="Arial"/>
              <a:ea typeface="Arial"/>
              <a:cs typeface="Arial"/>
              <a:sym typeface="Arial"/>
              <a:rtl val="0"/>
            </a:endParaRPr>
          </a:p>
          <a:p>
            <a:pPr algn="l" rtl="0" lvl="1" marR="0" indent="0" marL="0">
              <a:lnSpc>
                <a:spcPct val="100000"/>
              </a:lnSpc>
              <a:spcBef>
                <a:spcPts val="0"/>
              </a:spcBef>
              <a:spcAft>
                <a:spcPts val="0"/>
              </a:spcAft>
              <a:buClr>
                <a:schemeClr val="dk1"/>
              </a:buClr>
              <a:buFont typeface="Arial"/>
              <a:buNone/>
            </a:pPr>
            <a:r>
              <a:t/>
            </a:r>
            <a:endParaRPr strike="noStrike" u="none" b="0" cap="none" baseline="0" sz="2000" i="0">
              <a:solidFill>
                <a:schemeClr val="dk1"/>
              </a:solidFill>
              <a:latin typeface="Arial"/>
              <a:ea typeface="Arial"/>
              <a:cs typeface="Arial"/>
              <a:sym typeface="Arial"/>
              <a:rtl val="0"/>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y="0" x="0"/>
          <a:ext cy="0" cx="0"/>
          <a:chOff y="0" x="0"/>
          <a:chExt cy="0" cx="0"/>
        </a:xfrm>
      </p:grpSpPr>
      <p:sp>
        <p:nvSpPr>
          <p:cNvPr id="227" name="Shape 22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3600" lang="en">
                <a:solidFill>
                  <a:srgbClr val="C00000"/>
                </a:solidFill>
                <a:latin typeface="Calibri"/>
                <a:ea typeface="Calibri"/>
                <a:cs typeface="Calibri"/>
                <a:sym typeface="Calibri"/>
              </a:rPr>
              <a:t>Experiments/analysis</a:t>
            </a:r>
          </a:p>
        </p:txBody>
      </p:sp>
      <p:sp>
        <p:nvSpPr>
          <p:cNvPr id="228" name="Shape 22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2400" lang="en"/>
              <a:t>BigInsights Analytics for Hadoop</a:t>
            </a:r>
          </a:p>
          <a:p>
            <a:pPr rtl="0" lvl="0" indent="-342900" marL="457200">
              <a:lnSpc>
                <a:spcPct val="115000"/>
              </a:lnSpc>
              <a:spcBef>
                <a:spcPts val="0"/>
              </a:spcBef>
              <a:buClr>
                <a:schemeClr val="dk1"/>
              </a:buClr>
              <a:buSzPct val="100000"/>
              <a:buFont typeface="Arial"/>
              <a:buChar char="●"/>
            </a:pPr>
            <a:r>
              <a:rPr sz="1800" lang="en">
                <a:solidFill>
                  <a:srgbClr val="00000A"/>
                </a:solidFill>
              </a:rPr>
              <a:t>Pre-built extractor libraries is included to extract a set of entities from input text, or extend the views of these extractors to develop custom extractors</a:t>
            </a:r>
          </a:p>
          <a:p>
            <a:pPr rtl="0" lvl="0" indent="-342900" marL="457200">
              <a:lnSpc>
                <a:spcPct val="115000"/>
              </a:lnSpc>
              <a:spcBef>
                <a:spcPts val="0"/>
              </a:spcBef>
              <a:buClr>
                <a:srgbClr val="00000A"/>
              </a:buClr>
              <a:buSzPct val="100000"/>
              <a:buFont typeface="Arial"/>
              <a:buChar char="●"/>
            </a:pPr>
            <a:r>
              <a:rPr sz="1800" lang="en">
                <a:solidFill>
                  <a:srgbClr val="00000A"/>
                </a:solidFill>
              </a:rPr>
              <a:t>Text Analytics Java API to run the text analytics runtime component from a Java-based application.</a:t>
            </a:r>
          </a:p>
          <a:p>
            <a:pPr rtl="0" lvl="0" indent="-342900" marL="457200">
              <a:lnSpc>
                <a:spcPct val="115000"/>
              </a:lnSpc>
              <a:spcBef>
                <a:spcPts val="0"/>
              </a:spcBef>
              <a:buClr>
                <a:srgbClr val="00000A"/>
              </a:buClr>
              <a:buSzPct val="100000"/>
              <a:buFont typeface="Arial"/>
              <a:buChar char="●"/>
            </a:pPr>
            <a:r>
              <a:rPr sz="1800" lang="en">
                <a:solidFill>
                  <a:srgbClr val="00000A"/>
                </a:solidFill>
              </a:rPr>
              <a:t>Regular expression supported</a:t>
            </a:r>
          </a:p>
          <a:p>
            <a:pPr rtl="0" lvl="0" indent="-342900" marL="457200">
              <a:lnSpc>
                <a:spcPct val="115000"/>
              </a:lnSpc>
              <a:spcBef>
                <a:spcPts val="0"/>
              </a:spcBef>
              <a:buClr>
                <a:srgbClr val="00000A"/>
              </a:buClr>
              <a:buSzPct val="100000"/>
              <a:buFont typeface="Arial"/>
              <a:buChar char="●"/>
            </a:pPr>
            <a:r>
              <a:rPr sz="1800" lang="en">
                <a:solidFill>
                  <a:srgbClr val="00000A"/>
                </a:solidFill>
              </a:rPr>
              <a:t>Perform the text extraction on financial report successfully</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y="0" x="0"/>
          <a:ext cy="0" cx="0"/>
          <a:chOff y="0" x="0"/>
          <a:chExt cy="0" cx="0"/>
        </a:xfrm>
      </p:grpSpPr>
      <p:pic>
        <p:nvPicPr>
          <p:cNvPr id="233" name="Shape 233"/>
          <p:cNvPicPr preferRelativeResize="0"/>
          <p:nvPr/>
        </p:nvPicPr>
        <p:blipFill>
          <a:blip r:embed="rId3">
            <a:alphaModFix/>
          </a:blip>
          <a:stretch>
            <a:fillRect/>
          </a:stretch>
        </p:blipFill>
        <p:spPr>
          <a:xfrm>
            <a:off y="95000" x="0"/>
            <a:ext cy="4585716" cx="8991600"/>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y="0" x="0"/>
          <a:ext cy="0" cx="0"/>
          <a:chOff y="0" x="0"/>
          <a:chExt cy="0" cx="0"/>
        </a:xfrm>
      </p:grpSpPr>
      <p:sp>
        <p:nvSpPr>
          <p:cNvPr id="238" name="Shape 238"/>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3600" lang="en">
                <a:solidFill>
                  <a:srgbClr val="C00000"/>
                </a:solidFill>
                <a:latin typeface="Calibri"/>
                <a:ea typeface="Calibri"/>
                <a:cs typeface="Calibri"/>
                <a:sym typeface="Calibri"/>
              </a:rPr>
              <a:t>Experiments/analysis</a:t>
            </a:r>
          </a:p>
        </p:txBody>
      </p:sp>
      <p:sp>
        <p:nvSpPr>
          <p:cNvPr id="239" name="Shape 23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a:spcBef>
                <a:spcPts val="0"/>
              </a:spcBef>
              <a:buNone/>
            </a:pPr>
            <a:r>
              <a:rPr sz="2400" lang="en"/>
              <a:t>IBM BigInsights Application</a:t>
            </a:r>
          </a:p>
          <a:p>
            <a:pPr rtl="0" lvl="0" indent="-342900" marL="457200">
              <a:lnSpc>
                <a:spcPct val="150000"/>
              </a:lnSpc>
              <a:spcBef>
                <a:spcPts val="0"/>
              </a:spcBef>
              <a:buClr>
                <a:srgbClr val="00000A"/>
              </a:buClr>
              <a:buSzPct val="100000"/>
              <a:buFont typeface="Arial"/>
              <a:buChar char="●"/>
            </a:pPr>
            <a:r>
              <a:rPr sz="1800" lang="en">
                <a:solidFill>
                  <a:srgbClr val="00000A"/>
                </a:solidFill>
              </a:rPr>
              <a:t>Biginsights provides ways to utilize its components to build up customized data processing applications </a:t>
            </a:r>
          </a:p>
          <a:p>
            <a:pPr algn="just" rtl="0" lvl="0" indent="-342900" marL="457200">
              <a:lnSpc>
                <a:spcPct val="150000"/>
              </a:lnSpc>
              <a:spcBef>
                <a:spcPts val="0"/>
              </a:spcBef>
              <a:buClr>
                <a:srgbClr val="00000A"/>
              </a:buClr>
              <a:buSzPct val="100000"/>
              <a:buFont typeface="Arial"/>
              <a:buChar char="●"/>
            </a:pPr>
            <a:r>
              <a:rPr sz="1800" lang="en">
                <a:solidFill>
                  <a:srgbClr val="00000A"/>
                </a:solidFill>
              </a:rPr>
              <a:t>RESTful APIs to access and manage the file system and applications. </a:t>
            </a:r>
          </a:p>
          <a:p>
            <a:pPr rtl="0" lvl="0" indent="-342900" marL="457200">
              <a:lnSpc>
                <a:spcPct val="150000"/>
              </a:lnSpc>
              <a:spcBef>
                <a:spcPts val="0"/>
              </a:spcBef>
              <a:buClr>
                <a:srgbClr val="00000A"/>
              </a:buClr>
              <a:buSzPct val="100000"/>
              <a:buFont typeface="Arial"/>
              <a:buChar char="●"/>
            </a:pPr>
            <a:r>
              <a:rPr sz="1800" lang="en">
                <a:solidFill>
                  <a:srgbClr val="00000A"/>
                </a:solidFill>
              </a:rPr>
              <a:t> The Text Analytics application framework was used to build the application for keywords extraction and aggregation.</a:t>
            </a:r>
          </a:p>
          <a:p>
            <a:pPr rtl="0" lvl="0">
              <a:spcBef>
                <a:spcPts val="0"/>
              </a:spcBef>
              <a:buNone/>
            </a:pPr>
            <a:r>
              <a:t/>
            </a:r>
            <a:endParaRPr sz="2400"/>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y="0" x="0"/>
          <a:ext cy="0" cx="0"/>
          <a:chOff y="0" x="0"/>
          <a:chExt cy="0" cx="0"/>
        </a:xfrm>
      </p:grpSpPr>
      <p:sp>
        <p:nvSpPr>
          <p:cNvPr id="244" name="Shape 244"/>
          <p:cNvSpPr txBox="1"/>
          <p:nvPr>
            <p:ph type="title"/>
          </p:nvPr>
        </p:nvSpPr>
        <p:spPr>
          <a:xfrm>
            <a:off y="205978" x="457200"/>
            <a:ext cy="857400" cx="8229600"/>
          </a:xfrm>
          <a:prstGeom prst="rect">
            <a:avLst/>
          </a:prstGeom>
        </p:spPr>
        <p:txBody>
          <a:bodyPr bIns="91425" rIns="91425" lIns="91425" tIns="91425" anchor="b" anchorCtr="0">
            <a:noAutofit/>
          </a:bodyPr>
          <a:lstStyle/>
          <a:p>
            <a:pPr lvl="0">
              <a:spcBef>
                <a:spcPts val="0"/>
              </a:spcBef>
              <a:buNone/>
            </a:pPr>
            <a:r>
              <a:rPr b="1" sz="3600" lang="en">
                <a:solidFill>
                  <a:srgbClr val="C00000"/>
                </a:solidFill>
                <a:latin typeface="Calibri"/>
                <a:ea typeface="Calibri"/>
                <a:cs typeface="Calibri"/>
                <a:sym typeface="Calibri"/>
              </a:rPr>
              <a:t>Experiments/analysis</a:t>
            </a:r>
          </a:p>
        </p:txBody>
      </p:sp>
      <p:sp>
        <p:nvSpPr>
          <p:cNvPr id="245" name="Shape 245"/>
          <p:cNvSpPr/>
          <p:nvPr/>
        </p:nvSpPr>
        <p:spPr>
          <a:xfrm>
            <a:off y="1220400" x="4046471"/>
            <a:ext cy="161400" cx="336900"/>
          </a:xfrm>
          <a:prstGeom prst="ellipse">
            <a:avLst/>
          </a:prstGeom>
          <a:solidFill>
            <a:srgbClr val="CFE2F3"/>
          </a:solidFill>
          <a:ln w="19050" cap="flat">
            <a:solidFill>
              <a:srgbClr val="000000"/>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46" name="Shape 246"/>
          <p:cNvSpPr/>
          <p:nvPr/>
        </p:nvSpPr>
        <p:spPr>
          <a:xfrm>
            <a:off y="1577379" x="2997329"/>
            <a:ext cy="390900" cx="2435099"/>
          </a:xfrm>
          <a:prstGeom prst="rect">
            <a:avLst/>
          </a:prstGeom>
          <a:solidFill>
            <a:srgbClr val="CFE2F3"/>
          </a:solidFill>
          <a:ln w="19050" cap="flat">
            <a:solidFill>
              <a:srgbClr val="000000"/>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sz="800" lang="en"/>
              <a:t>Create a temp file locally storing the 10K/10Q risk factor chapter</a:t>
            </a:r>
          </a:p>
        </p:txBody>
      </p:sp>
      <p:cxnSp>
        <p:nvCxnSpPr>
          <p:cNvPr id="247" name="Shape 247"/>
          <p:cNvCxnSpPr>
            <a:stCxn id="245" idx="4"/>
            <a:endCxn id="246" idx="0"/>
          </p:cNvCxnSpPr>
          <p:nvPr/>
        </p:nvCxnSpPr>
        <p:spPr>
          <a:xfrm>
            <a:off y="1381800" x="4214921"/>
            <a:ext cy="195600" cx="0"/>
          </a:xfrm>
          <a:prstGeom prst="straightConnector1">
            <a:avLst/>
          </a:prstGeom>
          <a:noFill/>
          <a:ln w="19050" cap="flat">
            <a:solidFill>
              <a:srgbClr val="000000"/>
            </a:solidFill>
            <a:prstDash val="solid"/>
            <a:round/>
            <a:headEnd w="lg" len="lg" type="none"/>
            <a:tailEnd w="lg" len="lg" type="stealth"/>
          </a:ln>
        </p:spPr>
      </p:cxnSp>
      <p:sp>
        <p:nvSpPr>
          <p:cNvPr id="248" name="Shape 248"/>
          <p:cNvSpPr/>
          <p:nvPr/>
        </p:nvSpPr>
        <p:spPr>
          <a:xfrm>
            <a:off y="2163928" x="2997329"/>
            <a:ext cy="390900" cx="2435099"/>
          </a:xfrm>
          <a:prstGeom prst="rect">
            <a:avLst/>
          </a:prstGeom>
          <a:solidFill>
            <a:srgbClr val="CFE2F3"/>
          </a:solidFill>
          <a:ln w="19050" cap="flat">
            <a:solidFill>
              <a:srgbClr val="000000"/>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sz="800" lang="en"/>
              <a:t>Upload the temp file to IBM BigInsights through Restful API</a:t>
            </a:r>
          </a:p>
        </p:txBody>
      </p:sp>
      <p:cxnSp>
        <p:nvCxnSpPr>
          <p:cNvPr id="249" name="Shape 249"/>
          <p:cNvCxnSpPr>
            <a:stCxn id="246" idx="2"/>
            <a:endCxn id="248" idx="0"/>
          </p:cNvCxnSpPr>
          <p:nvPr/>
        </p:nvCxnSpPr>
        <p:spPr>
          <a:xfrm>
            <a:off y="1968279" x="4214879"/>
            <a:ext cy="195600" cx="0"/>
          </a:xfrm>
          <a:prstGeom prst="straightConnector1">
            <a:avLst/>
          </a:prstGeom>
          <a:noFill/>
          <a:ln w="19050" cap="flat">
            <a:solidFill>
              <a:srgbClr val="000000"/>
            </a:solidFill>
            <a:prstDash val="solid"/>
            <a:round/>
            <a:headEnd w="lg" len="lg" type="none"/>
            <a:tailEnd w="lg" len="lg" type="stealth"/>
          </a:ln>
        </p:spPr>
      </p:cxnSp>
      <p:sp>
        <p:nvSpPr>
          <p:cNvPr id="250" name="Shape 250"/>
          <p:cNvSpPr/>
          <p:nvPr/>
        </p:nvSpPr>
        <p:spPr>
          <a:xfrm>
            <a:off y="2750476" x="2997329"/>
            <a:ext cy="390900" cx="2435099"/>
          </a:xfrm>
          <a:prstGeom prst="rect">
            <a:avLst/>
          </a:prstGeom>
          <a:solidFill>
            <a:srgbClr val="CFE2F3"/>
          </a:solidFill>
          <a:ln w="19050" cap="flat">
            <a:solidFill>
              <a:srgbClr val="000000"/>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sz="800" lang="en"/>
              <a:t>Fire up the predefined big data analysis application through Restful API</a:t>
            </a:r>
          </a:p>
        </p:txBody>
      </p:sp>
      <p:cxnSp>
        <p:nvCxnSpPr>
          <p:cNvPr id="251" name="Shape 251"/>
          <p:cNvCxnSpPr>
            <a:stCxn id="248" idx="2"/>
            <a:endCxn id="250" idx="0"/>
          </p:cNvCxnSpPr>
          <p:nvPr/>
        </p:nvCxnSpPr>
        <p:spPr>
          <a:xfrm>
            <a:off y="2554828" x="4214879"/>
            <a:ext cy="195600" cx="0"/>
          </a:xfrm>
          <a:prstGeom prst="straightConnector1">
            <a:avLst/>
          </a:prstGeom>
          <a:noFill/>
          <a:ln w="19050" cap="flat">
            <a:solidFill>
              <a:srgbClr val="000000"/>
            </a:solidFill>
            <a:prstDash val="solid"/>
            <a:round/>
            <a:headEnd w="lg" len="lg" type="none"/>
            <a:tailEnd w="lg" len="lg" type="stealth"/>
          </a:ln>
        </p:spPr>
      </p:cxnSp>
      <p:sp>
        <p:nvSpPr>
          <p:cNvPr id="252" name="Shape 252"/>
          <p:cNvSpPr/>
          <p:nvPr/>
        </p:nvSpPr>
        <p:spPr>
          <a:xfrm>
            <a:off y="3337025" x="2249682"/>
            <a:ext cy="390900" cx="3930899"/>
          </a:xfrm>
          <a:prstGeom prst="diamond">
            <a:avLst/>
          </a:prstGeom>
          <a:solidFill>
            <a:srgbClr val="CFE2F3"/>
          </a:solidFill>
          <a:ln w="19050" cap="flat">
            <a:solidFill>
              <a:srgbClr val="000000"/>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sz="800" lang="en"/>
              <a:t>Check completion through Restful API</a:t>
            </a:r>
          </a:p>
        </p:txBody>
      </p:sp>
      <p:cxnSp>
        <p:nvCxnSpPr>
          <p:cNvPr id="253" name="Shape 253"/>
          <p:cNvCxnSpPr>
            <a:stCxn id="250" idx="2"/>
            <a:endCxn id="252" idx="0"/>
          </p:cNvCxnSpPr>
          <p:nvPr/>
        </p:nvCxnSpPr>
        <p:spPr>
          <a:xfrm>
            <a:off y="3141376" x="4214879"/>
            <a:ext cy="195600" cx="300"/>
          </a:xfrm>
          <a:prstGeom prst="straightConnector1">
            <a:avLst/>
          </a:prstGeom>
          <a:noFill/>
          <a:ln w="19050" cap="flat">
            <a:solidFill>
              <a:srgbClr val="000000"/>
            </a:solidFill>
            <a:prstDash val="solid"/>
            <a:round/>
            <a:headEnd w="lg" len="lg" type="none"/>
            <a:tailEnd w="lg" len="lg" type="stealth"/>
          </a:ln>
        </p:spPr>
      </p:cxnSp>
      <p:cxnSp>
        <p:nvCxnSpPr>
          <p:cNvPr id="254" name="Shape 254"/>
          <p:cNvCxnSpPr>
            <a:stCxn id="252" idx="1"/>
            <a:endCxn id="252" idx="2"/>
          </p:cNvCxnSpPr>
          <p:nvPr/>
        </p:nvCxnSpPr>
        <p:spPr>
          <a:xfrm>
            <a:off y="3532475" x="2249682"/>
            <a:ext cy="195600" cx="1965300"/>
          </a:xfrm>
          <a:prstGeom prst="bentConnector4">
            <a:avLst>
              <a:gd fmla="val -12116" name="adj1"/>
              <a:gd fmla="val 222005" name="adj2"/>
            </a:avLst>
          </a:prstGeom>
          <a:noFill/>
          <a:ln w="19050" cap="flat">
            <a:solidFill>
              <a:srgbClr val="000000"/>
            </a:solidFill>
            <a:prstDash val="solid"/>
            <a:round/>
            <a:headEnd w="lg" len="lg" type="stealth"/>
            <a:tailEnd w="lg" len="lg" type="none"/>
          </a:ln>
        </p:spPr>
      </p:cxnSp>
      <p:sp>
        <p:nvSpPr>
          <p:cNvPr id="255" name="Shape 255"/>
          <p:cNvSpPr txBox="1"/>
          <p:nvPr/>
        </p:nvSpPr>
        <p:spPr>
          <a:xfrm>
            <a:off y="3728012" x="2108560"/>
            <a:ext cy="161400" cx="606299"/>
          </a:xfrm>
          <a:prstGeom prst="rect">
            <a:avLst/>
          </a:prstGeom>
          <a:noFill/>
          <a:ln>
            <a:noFill/>
          </a:ln>
        </p:spPr>
        <p:txBody>
          <a:bodyPr bIns="91425" rIns="91425" lIns="91425" tIns="91425" anchor="t" anchorCtr="0">
            <a:noAutofit/>
          </a:bodyPr>
          <a:lstStyle/>
          <a:p>
            <a:pPr algn="l" rtl="0" lvl="0">
              <a:spcBef>
                <a:spcPts val="0"/>
              </a:spcBef>
              <a:buNone/>
            </a:pPr>
            <a:r>
              <a:rPr sz="800" lang="en"/>
              <a:t>No</a:t>
            </a:r>
          </a:p>
        </p:txBody>
      </p:sp>
      <p:sp>
        <p:nvSpPr>
          <p:cNvPr id="256" name="Shape 256"/>
          <p:cNvSpPr/>
          <p:nvPr/>
        </p:nvSpPr>
        <p:spPr>
          <a:xfrm>
            <a:off y="4135569" x="2997329"/>
            <a:ext cy="390900" cx="2435099"/>
          </a:xfrm>
          <a:prstGeom prst="rect">
            <a:avLst/>
          </a:prstGeom>
          <a:solidFill>
            <a:srgbClr val="CFE2F3"/>
          </a:solidFill>
          <a:ln w="19050" cap="flat">
            <a:solidFill>
              <a:srgbClr val="000000"/>
            </a:solidFill>
            <a:prstDash val="solid"/>
            <a:round/>
            <a:headEnd w="med" len="med" type="none"/>
            <a:tailEnd w="med" len="med" type="none"/>
          </a:ln>
        </p:spPr>
        <p:txBody>
          <a:bodyPr bIns="91425" rIns="91425" lIns="91425" tIns="91425" anchor="ctr" anchorCtr="0">
            <a:noAutofit/>
          </a:bodyPr>
          <a:lstStyle/>
          <a:p>
            <a:pPr rtl="0" lvl="0">
              <a:spcBef>
                <a:spcPts val="0"/>
              </a:spcBef>
              <a:buNone/>
            </a:pPr>
            <a:r>
              <a:rPr sz="800" lang="en"/>
              <a:t>Retrieve the output file through Restful API</a:t>
            </a:r>
          </a:p>
        </p:txBody>
      </p:sp>
      <p:cxnSp>
        <p:nvCxnSpPr>
          <p:cNvPr id="257" name="Shape 257"/>
          <p:cNvCxnSpPr>
            <a:stCxn id="252" idx="3"/>
            <a:endCxn id="256" idx="3"/>
          </p:cNvCxnSpPr>
          <p:nvPr/>
        </p:nvCxnSpPr>
        <p:spPr>
          <a:xfrm flipH="1">
            <a:off y="3532475" x="5432382"/>
            <a:ext cy="798600" cx="748200"/>
          </a:xfrm>
          <a:prstGeom prst="bentConnector3">
            <a:avLst>
              <a:gd fmla="val -31826" name="adj1"/>
            </a:avLst>
          </a:prstGeom>
          <a:noFill/>
          <a:ln w="19050" cap="flat">
            <a:solidFill>
              <a:srgbClr val="000000"/>
            </a:solidFill>
            <a:prstDash val="solid"/>
            <a:round/>
            <a:headEnd w="lg" len="lg" type="none"/>
            <a:tailEnd w="lg" len="lg" type="stealth"/>
          </a:ln>
        </p:spPr>
      </p:cxnSp>
      <p:sp>
        <p:nvSpPr>
          <p:cNvPr id="258" name="Shape 258"/>
          <p:cNvSpPr txBox="1"/>
          <p:nvPr/>
        </p:nvSpPr>
        <p:spPr>
          <a:xfrm>
            <a:off y="3889432" x="6001248"/>
            <a:ext cy="195299" cx="708000"/>
          </a:xfrm>
          <a:prstGeom prst="rect">
            <a:avLst/>
          </a:prstGeom>
          <a:noFill/>
          <a:ln>
            <a:noFill/>
          </a:ln>
        </p:spPr>
        <p:txBody>
          <a:bodyPr bIns="91425" rIns="91425" lIns="91425" tIns="91425" anchor="t" anchorCtr="0">
            <a:noAutofit/>
          </a:bodyPr>
          <a:lstStyle/>
          <a:p>
            <a:pPr algn="l" rtl="0" lvl="0">
              <a:spcBef>
                <a:spcPts val="0"/>
              </a:spcBef>
              <a:buNone/>
            </a:pPr>
            <a:r>
              <a:rPr sz="800" lang="en"/>
              <a:t>Yes</a:t>
            </a:r>
          </a:p>
        </p:txBody>
      </p:sp>
      <p:sp>
        <p:nvSpPr>
          <p:cNvPr id="259" name="Shape 259"/>
          <p:cNvSpPr/>
          <p:nvPr/>
        </p:nvSpPr>
        <p:spPr>
          <a:xfrm>
            <a:off y="4721984" x="4046471"/>
            <a:ext cy="161400" cx="336900"/>
          </a:xfrm>
          <a:prstGeom prst="ellipse">
            <a:avLst/>
          </a:prstGeom>
          <a:solidFill>
            <a:srgbClr val="CFE2F3"/>
          </a:solidFill>
          <a:ln w="19050" cap="flat">
            <a:solidFill>
              <a:srgbClr val="000000"/>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cxnSp>
        <p:nvCxnSpPr>
          <p:cNvPr id="260" name="Shape 260"/>
          <p:cNvCxnSpPr>
            <a:stCxn id="256" idx="2"/>
            <a:endCxn id="259" idx="0"/>
          </p:cNvCxnSpPr>
          <p:nvPr/>
        </p:nvCxnSpPr>
        <p:spPr>
          <a:xfrm rot="-5400000" flipH="1">
            <a:off y="4623969" x="4117379"/>
            <a:ext cy="600" cx="195600"/>
          </a:xfrm>
          <a:prstGeom prst="bentConnector3">
            <a:avLst>
              <a:gd fmla="val 49978" name="adj1"/>
            </a:avLst>
          </a:prstGeom>
          <a:noFill/>
          <a:ln w="19050" cap="flat">
            <a:solidFill>
              <a:srgbClr val="000000"/>
            </a:solidFill>
            <a:prstDash val="solid"/>
            <a:round/>
            <a:headEnd w="lg" len="lg" type="none"/>
            <a:tailEnd w="lg" len="lg" type="stealth"/>
          </a:ln>
        </p:spPr>
      </p:cxn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y="0" x="0"/>
          <a:ext cy="0" cx="0"/>
          <a:chOff y="0" x="0"/>
          <a:chExt cy="0" cx="0"/>
        </a:xfrm>
      </p:grpSpPr>
      <p:sp>
        <p:nvSpPr>
          <p:cNvPr id="265" name="Shape 265"/>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3600" lang="en">
                <a:solidFill>
                  <a:srgbClr val="C00000"/>
                </a:solidFill>
                <a:latin typeface="Calibri"/>
                <a:ea typeface="Calibri"/>
                <a:cs typeface="Calibri"/>
                <a:sym typeface="Calibri"/>
              </a:rPr>
              <a:t>Experiments/analysis</a:t>
            </a:r>
          </a:p>
        </p:txBody>
      </p:sp>
      <p:sp>
        <p:nvSpPr>
          <p:cNvPr id="266" name="Shape 26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AutoScaling</a:t>
            </a:r>
          </a:p>
        </p:txBody>
      </p:sp>
      <p:pic>
        <p:nvPicPr>
          <p:cNvPr id="267" name="Shape 267"/>
          <p:cNvPicPr preferRelativeResize="0"/>
          <p:nvPr/>
        </p:nvPicPr>
        <p:blipFill>
          <a:blip r:embed="rId3">
            <a:alphaModFix/>
          </a:blip>
          <a:stretch>
            <a:fillRect/>
          </a:stretch>
        </p:blipFill>
        <p:spPr>
          <a:xfrm>
            <a:off y="1701550" x="2495875"/>
            <a:ext cy="3224300" cx="4475174"/>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y="0" x="0"/>
          <a:ext cy="0" cx="0"/>
          <a:chOff y="0" x="0"/>
          <a:chExt cy="0" cx="0"/>
        </a:xfrm>
      </p:grpSpPr>
      <p:sp>
        <p:nvSpPr>
          <p:cNvPr id="272" name="Shape 27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3600" lang="en">
                <a:solidFill>
                  <a:srgbClr val="C00000"/>
                </a:solidFill>
                <a:latin typeface="Calibri"/>
                <a:ea typeface="Calibri"/>
                <a:cs typeface="Calibri"/>
                <a:sym typeface="Calibri"/>
              </a:rPr>
              <a:t>Experiments/analysis</a:t>
            </a:r>
          </a:p>
        </p:txBody>
      </p:sp>
      <p:sp>
        <p:nvSpPr>
          <p:cNvPr id="273" name="Shape 27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AutoScaling</a:t>
            </a:r>
          </a:p>
          <a:p>
            <a:pPr rtl="0" lvl="0" indent="0" marL="0">
              <a:spcBef>
                <a:spcPts val="0"/>
              </a:spcBef>
              <a:buNone/>
            </a:pPr>
            <a:r>
              <a:rPr lang="en">
                <a:solidFill>
                  <a:srgbClr val="00000A"/>
                </a:solidFill>
                <a:latin typeface="Cambria"/>
                <a:ea typeface="Cambria"/>
                <a:cs typeface="Cambria"/>
                <a:sym typeface="Cambria"/>
              </a:rPr>
              <a:t>      Design an experiment to test if MongoDB is shared among scaling instances</a:t>
            </a:r>
          </a:p>
          <a:p>
            <a:pPr algn="just" rtl="0" lvl="0" indent="-304800" marL="914400">
              <a:spcBef>
                <a:spcPts val="0"/>
              </a:spcBef>
              <a:buClr>
                <a:srgbClr val="00000A"/>
              </a:buClr>
              <a:buSzPct val="100000"/>
              <a:buFont typeface="Cambria"/>
              <a:buAutoNum type="arabicParenR"/>
            </a:pPr>
            <a:r>
              <a:rPr sz="1200" lang="en">
                <a:solidFill>
                  <a:srgbClr val="00000A"/>
                </a:solidFill>
                <a:latin typeface="Cambria"/>
                <a:ea typeface="Cambria"/>
                <a:cs typeface="Cambria"/>
                <a:sym typeface="Cambria"/>
              </a:rPr>
              <a:t>Activate one instance A of risk analysis web app;</a:t>
            </a:r>
          </a:p>
          <a:p>
            <a:pPr algn="just" rtl="0" lvl="0" indent="-304800" marL="914400">
              <a:spcBef>
                <a:spcPts val="0"/>
              </a:spcBef>
              <a:buClr>
                <a:srgbClr val="00000A"/>
              </a:buClr>
              <a:buSzPct val="100000"/>
              <a:buFont typeface="Cambria"/>
              <a:buAutoNum type="arabicParenR"/>
            </a:pPr>
            <a:r>
              <a:rPr sz="1200" lang="en">
                <a:solidFill>
                  <a:srgbClr val="00000A"/>
                </a:solidFill>
                <a:latin typeface="Cambria"/>
                <a:ea typeface="Cambria"/>
                <a:cs typeface="Cambria"/>
                <a:sym typeface="Cambria"/>
              </a:rPr>
              <a:t>Crawl IBM’s information from A;</a:t>
            </a:r>
          </a:p>
          <a:p>
            <a:pPr algn="just" rtl="0" lvl="0" indent="-304800" marL="914400">
              <a:spcBef>
                <a:spcPts val="0"/>
              </a:spcBef>
              <a:buClr>
                <a:srgbClr val="00000A"/>
              </a:buClr>
              <a:buSzPct val="100000"/>
              <a:buFont typeface="Cambria"/>
              <a:buAutoNum type="arabicParenR"/>
            </a:pPr>
            <a:r>
              <a:rPr sz="1200" lang="en">
                <a:solidFill>
                  <a:srgbClr val="00000A"/>
                </a:solidFill>
                <a:latin typeface="Cambria"/>
                <a:ea typeface="Cambria"/>
                <a:cs typeface="Cambria"/>
                <a:sym typeface="Cambria"/>
              </a:rPr>
              <a:t>Verify the information accessible from A;</a:t>
            </a:r>
          </a:p>
          <a:p>
            <a:pPr algn="just" rtl="0" lvl="0" indent="-304800" marL="914400">
              <a:spcBef>
                <a:spcPts val="0"/>
              </a:spcBef>
              <a:buClr>
                <a:srgbClr val="00000A"/>
              </a:buClr>
              <a:buSzPct val="100000"/>
              <a:buFont typeface="Cambria"/>
              <a:buAutoNum type="arabicParenR"/>
            </a:pPr>
            <a:r>
              <a:rPr sz="1200" lang="en">
                <a:solidFill>
                  <a:srgbClr val="00000A"/>
                </a:solidFill>
                <a:latin typeface="Cambria"/>
                <a:ea typeface="Cambria"/>
                <a:cs typeface="Cambria"/>
                <a:sym typeface="Cambria"/>
              </a:rPr>
              <a:t>Activate another instance B via Auto-Scaling;</a:t>
            </a:r>
          </a:p>
          <a:p>
            <a:pPr algn="just" rtl="0" lvl="0" indent="-304800" marL="914400">
              <a:spcBef>
                <a:spcPts val="0"/>
              </a:spcBef>
              <a:buClr>
                <a:srgbClr val="00000A"/>
              </a:buClr>
              <a:buSzPct val="100000"/>
              <a:buFont typeface="Cambria"/>
              <a:buAutoNum type="arabicParenR"/>
            </a:pPr>
            <a:r>
              <a:rPr sz="1200" lang="en">
                <a:solidFill>
                  <a:srgbClr val="00000A"/>
                </a:solidFill>
                <a:latin typeface="Cambria"/>
                <a:ea typeface="Cambria"/>
                <a:cs typeface="Cambria"/>
                <a:sym typeface="Cambria"/>
              </a:rPr>
              <a:t>Verify IBM’s information from A;</a:t>
            </a:r>
          </a:p>
          <a:p>
            <a:pPr algn="just" rtl="0" lvl="0" indent="-304800" marL="914400">
              <a:spcBef>
                <a:spcPts val="0"/>
              </a:spcBef>
              <a:buClr>
                <a:srgbClr val="00000A"/>
              </a:buClr>
              <a:buSzPct val="100000"/>
              <a:buFont typeface="Cambria"/>
              <a:buAutoNum type="arabicParenR"/>
            </a:pPr>
            <a:r>
              <a:rPr sz="1200" lang="en">
                <a:solidFill>
                  <a:srgbClr val="00000A"/>
                </a:solidFill>
                <a:latin typeface="Cambria"/>
                <a:ea typeface="Cambria"/>
                <a:cs typeface="Cambria"/>
                <a:sym typeface="Cambria"/>
              </a:rPr>
              <a:t>Verify IBM’s information from B;</a:t>
            </a:r>
          </a:p>
          <a:p>
            <a:pPr algn="just" rtl="0" lvl="0" indent="-304800" marL="914400">
              <a:spcBef>
                <a:spcPts val="0"/>
              </a:spcBef>
              <a:buClr>
                <a:srgbClr val="00000A"/>
              </a:buClr>
              <a:buSzPct val="100000"/>
              <a:buFont typeface="Cambria"/>
              <a:buAutoNum type="arabicParenR"/>
            </a:pPr>
            <a:r>
              <a:rPr sz="1200" lang="en">
                <a:solidFill>
                  <a:srgbClr val="00000A"/>
                </a:solidFill>
                <a:latin typeface="Cambria"/>
                <a:ea typeface="Cambria"/>
                <a:cs typeface="Cambria"/>
                <a:sym typeface="Cambria"/>
              </a:rPr>
              <a:t>Crawl Apple’s information from B;</a:t>
            </a:r>
          </a:p>
          <a:p>
            <a:pPr algn="just" rtl="0" lvl="0" indent="-304800" marL="914400">
              <a:spcBef>
                <a:spcPts val="0"/>
              </a:spcBef>
              <a:buClr>
                <a:srgbClr val="00000A"/>
              </a:buClr>
              <a:buSzPct val="100000"/>
              <a:buFont typeface="Cambria"/>
              <a:buAutoNum type="arabicParenR"/>
            </a:pPr>
            <a:r>
              <a:rPr sz="1200" lang="en">
                <a:solidFill>
                  <a:srgbClr val="00000A"/>
                </a:solidFill>
                <a:latin typeface="Cambria"/>
                <a:ea typeface="Cambria"/>
                <a:cs typeface="Cambria"/>
                <a:sym typeface="Cambria"/>
              </a:rPr>
              <a:t>Verify Apple’s information from A;</a:t>
            </a:r>
          </a:p>
          <a:p>
            <a:pPr algn="just" rtl="0" lvl="0" indent="-304800" marL="914400">
              <a:spcBef>
                <a:spcPts val="0"/>
              </a:spcBef>
              <a:buClr>
                <a:srgbClr val="00000A"/>
              </a:buClr>
              <a:buSzPct val="100000"/>
              <a:buFont typeface="Cambria"/>
              <a:buAutoNum type="arabicParenR"/>
            </a:pPr>
            <a:r>
              <a:rPr sz="1200" lang="en">
                <a:solidFill>
                  <a:srgbClr val="00000A"/>
                </a:solidFill>
                <a:latin typeface="Cambria"/>
                <a:ea typeface="Cambria"/>
                <a:cs typeface="Cambria"/>
                <a:sym typeface="Cambria"/>
              </a:rPr>
              <a:t>Verify Apple’s information from B;</a:t>
            </a:r>
          </a:p>
          <a:p>
            <a:pPr algn="just" rtl="0" lvl="0" indent="-304800" marL="914400">
              <a:spcBef>
                <a:spcPts val="0"/>
              </a:spcBef>
              <a:buClr>
                <a:srgbClr val="00000A"/>
              </a:buClr>
              <a:buSzPct val="100000"/>
              <a:buFont typeface="Cambria"/>
              <a:buAutoNum type="arabicParenR"/>
            </a:pPr>
            <a:r>
              <a:rPr sz="1200" lang="en">
                <a:solidFill>
                  <a:srgbClr val="00000A"/>
                </a:solidFill>
                <a:latin typeface="Cambria"/>
                <a:ea typeface="Cambria"/>
                <a:cs typeface="Cambria"/>
                <a:sym typeface="Cambria"/>
              </a:rPr>
              <a:t>Deactivate B via Auto-Scaling;</a:t>
            </a:r>
          </a:p>
          <a:p>
            <a:pPr algn="just" rtl="0" lvl="0" indent="-304800" marL="914400">
              <a:spcBef>
                <a:spcPts val="0"/>
              </a:spcBef>
              <a:buClr>
                <a:srgbClr val="00000A"/>
              </a:buClr>
              <a:buSzPct val="100000"/>
              <a:buFont typeface="Cambria"/>
              <a:buAutoNum type="arabicParenR"/>
            </a:pPr>
            <a:r>
              <a:rPr sz="1200" lang="en">
                <a:solidFill>
                  <a:srgbClr val="00000A"/>
                </a:solidFill>
                <a:latin typeface="Cambria"/>
                <a:ea typeface="Cambria"/>
                <a:cs typeface="Cambria"/>
                <a:sym typeface="Cambria"/>
              </a:rPr>
              <a:t>Verify IBM’s information from A;</a:t>
            </a:r>
          </a:p>
          <a:p>
            <a:pPr algn="just" rtl="0" lvl="0" indent="-304800" marL="914400">
              <a:spcBef>
                <a:spcPts val="0"/>
              </a:spcBef>
              <a:buClr>
                <a:srgbClr val="00000A"/>
              </a:buClr>
              <a:buSzPct val="100000"/>
              <a:buFont typeface="Cambria"/>
              <a:buAutoNum type="arabicParenR"/>
            </a:pPr>
            <a:r>
              <a:rPr sz="1200" lang="en">
                <a:solidFill>
                  <a:srgbClr val="00000A"/>
                </a:solidFill>
                <a:latin typeface="Cambria"/>
                <a:ea typeface="Cambria"/>
                <a:cs typeface="Cambria"/>
                <a:sym typeface="Cambria"/>
              </a:rPr>
              <a:t>Verify Apple’s information from A;</a:t>
            </a:r>
          </a:p>
          <a:p>
            <a:pPr algn="just" rtl="0" lvl="0" indent="0" marL="0">
              <a:spcBef>
                <a:spcPts val="0"/>
              </a:spcBef>
              <a:buNone/>
            </a:pPr>
            <a:r>
              <a:rPr sz="1200" lang="en">
                <a:solidFill>
                  <a:srgbClr val="00000A"/>
                </a:solidFill>
                <a:latin typeface="Cambria"/>
                <a:ea typeface="Cambria"/>
                <a:cs typeface="Cambria"/>
                <a:sym typeface="Cambria"/>
              </a:rPr>
              <a:t>       </a:t>
            </a:r>
          </a:p>
          <a:p>
            <a:pPr algn="just" rtl="0" lvl="0" indent="0" marL="0">
              <a:spcBef>
                <a:spcPts val="0"/>
              </a:spcBef>
              <a:buClr>
                <a:schemeClr val="dk1"/>
              </a:buClr>
              <a:buSzPct val="91666"/>
              <a:buFont typeface="Arial"/>
              <a:buNone/>
            </a:pPr>
            <a:r>
              <a:rPr sz="1200" lang="en">
                <a:solidFill>
                  <a:srgbClr val="00000A"/>
                </a:solidFill>
                <a:latin typeface="Cambria"/>
                <a:ea typeface="Cambria"/>
                <a:cs typeface="Cambria"/>
                <a:sym typeface="Cambria"/>
              </a:rPr>
              <a:t>      </a:t>
            </a:r>
            <a:r>
              <a:rPr lang="en">
                <a:solidFill>
                  <a:srgbClr val="00000A"/>
                </a:solidFill>
                <a:latin typeface="Cambria"/>
                <a:ea typeface="Cambria"/>
                <a:cs typeface="Cambria"/>
                <a:sym typeface="Cambria"/>
              </a:rPr>
              <a:t> two instances share one same database. And it makes sense, since we only set the existed database connection address in the code. Auto-Scaling is fully functional.</a:t>
            </a:r>
          </a:p>
          <a:p>
            <a:pPr algn="just" rtl="0" lvl="0">
              <a:spcBef>
                <a:spcPts val="0"/>
              </a:spcBef>
              <a:buNone/>
            </a:pPr>
            <a:r>
              <a:t/>
            </a:r>
            <a:endParaRPr sz="1200">
              <a:solidFill>
                <a:srgbClr val="00000A"/>
              </a:solidFill>
              <a:latin typeface="Cambria"/>
              <a:ea typeface="Cambria"/>
              <a:cs typeface="Cambria"/>
              <a:sym typeface="Cambria"/>
            </a:endParaRPr>
          </a:p>
          <a:p>
            <a:pPr algn="just" rtl="0" lvl="0">
              <a:spcBef>
                <a:spcPts val="0"/>
              </a:spcBef>
              <a:buNone/>
            </a:pPr>
            <a:r>
              <a:rPr sz="1200" lang="en">
                <a:solidFill>
                  <a:srgbClr val="00000A"/>
                </a:solidFill>
                <a:latin typeface="Cambria"/>
                <a:ea typeface="Cambria"/>
                <a:cs typeface="Cambria"/>
                <a:sym typeface="Cambria"/>
              </a:rPr>
              <a:t>       </a:t>
            </a:r>
          </a:p>
          <a:p>
            <a:pPr rtl="0" lvl="0">
              <a:spcBef>
                <a:spcPts val="0"/>
              </a:spcBef>
              <a:buNone/>
            </a:pPr>
            <a:r>
              <a:t/>
            </a:r>
            <a:endParaRPr sz="2400"/>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y="0" x="0"/>
          <a:ext cy="0" cx="0"/>
          <a:chOff y="0" x="0"/>
          <a:chExt cy="0" cx="0"/>
        </a:xfrm>
      </p:grpSpPr>
      <p:sp>
        <p:nvSpPr>
          <p:cNvPr id="278" name="Shape 278"/>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3600" lang="en">
                <a:solidFill>
                  <a:srgbClr val="C00000"/>
                </a:solidFill>
                <a:latin typeface="Calibri"/>
                <a:ea typeface="Calibri"/>
                <a:cs typeface="Calibri"/>
                <a:sym typeface="Calibri"/>
              </a:rPr>
              <a:t>Experiments/analysis</a:t>
            </a:r>
          </a:p>
        </p:txBody>
      </p:sp>
      <p:sp>
        <p:nvSpPr>
          <p:cNvPr id="279" name="Shape 27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Monitoring and Analytics</a:t>
            </a:r>
          </a:p>
          <a:p>
            <a:pPr rtl="0" lvl="0">
              <a:spcBef>
                <a:spcPts val="0"/>
              </a:spcBef>
              <a:buNone/>
            </a:pPr>
            <a:r>
              <a:rPr sz="2400" lang="en"/>
              <a:t>     </a:t>
            </a:r>
          </a:p>
          <a:p>
            <a:pPr algn="just" rtl="0" lvl="0">
              <a:spcBef>
                <a:spcPts val="0"/>
              </a:spcBef>
              <a:buNone/>
            </a:pPr>
            <a:r>
              <a:rPr sz="1200" lang="en">
                <a:solidFill>
                  <a:srgbClr val="00000A"/>
                </a:solidFill>
                <a:latin typeface="Cambria"/>
                <a:ea typeface="Cambria"/>
                <a:cs typeface="Cambria"/>
                <a:sym typeface="Cambria"/>
              </a:rPr>
              <a:t>       </a:t>
            </a:r>
          </a:p>
          <a:p>
            <a:pPr rtl="0" lvl="0">
              <a:spcBef>
                <a:spcPts val="0"/>
              </a:spcBef>
              <a:buNone/>
            </a:pPr>
            <a:r>
              <a:t/>
            </a:r>
            <a:endParaRPr sz="2400"/>
          </a:p>
        </p:txBody>
      </p:sp>
      <p:pic>
        <p:nvPicPr>
          <p:cNvPr id="280" name="Shape 280"/>
          <p:cNvPicPr preferRelativeResize="0"/>
          <p:nvPr/>
        </p:nvPicPr>
        <p:blipFill>
          <a:blip r:embed="rId3">
            <a:alphaModFix/>
          </a:blip>
          <a:stretch>
            <a:fillRect/>
          </a:stretch>
        </p:blipFill>
        <p:spPr>
          <a:xfrm>
            <a:off y="2142550" x="320425"/>
            <a:ext cy="2100499" cx="2749750"/>
          </a:xfrm>
          <a:prstGeom prst="rect">
            <a:avLst/>
          </a:prstGeom>
          <a:noFill/>
          <a:ln>
            <a:noFill/>
          </a:ln>
        </p:spPr>
      </p:pic>
      <p:pic>
        <p:nvPicPr>
          <p:cNvPr id="281" name="Shape 281"/>
          <p:cNvPicPr preferRelativeResize="0"/>
          <p:nvPr/>
        </p:nvPicPr>
        <p:blipFill>
          <a:blip r:embed="rId4">
            <a:alphaModFix/>
          </a:blip>
          <a:stretch>
            <a:fillRect/>
          </a:stretch>
        </p:blipFill>
        <p:spPr>
          <a:xfrm>
            <a:off y="2142549" x="3137128"/>
            <a:ext cy="2387024" cx="3075897"/>
          </a:xfrm>
          <a:prstGeom prst="rect">
            <a:avLst/>
          </a:prstGeom>
          <a:noFill/>
          <a:ln>
            <a:noFill/>
          </a:ln>
        </p:spPr>
      </p:pic>
      <p:pic>
        <p:nvPicPr>
          <p:cNvPr id="282" name="Shape 282"/>
          <p:cNvPicPr preferRelativeResize="0"/>
          <p:nvPr/>
        </p:nvPicPr>
        <p:blipFill>
          <a:blip r:embed="rId5">
            <a:alphaModFix/>
          </a:blip>
          <a:stretch>
            <a:fillRect/>
          </a:stretch>
        </p:blipFill>
        <p:spPr>
          <a:xfrm>
            <a:off y="2142550" x="6279975"/>
            <a:ext cy="2387024" cx="2749750"/>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y="0" x="0"/>
          <a:ext cy="0" cx="0"/>
          <a:chOff y="0" x="0"/>
          <a:chExt cy="0" cx="0"/>
        </a:xfrm>
      </p:grpSpPr>
      <p:sp>
        <p:nvSpPr>
          <p:cNvPr id="287" name="Shape 28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3600" lang="en">
                <a:solidFill>
                  <a:srgbClr val="C00000"/>
                </a:solidFill>
                <a:latin typeface="Calibri"/>
                <a:ea typeface="Calibri"/>
                <a:cs typeface="Calibri"/>
                <a:sym typeface="Calibri"/>
              </a:rPr>
              <a:t>Conclusion and future work</a:t>
            </a:r>
          </a:p>
        </p:txBody>
      </p:sp>
      <p:sp>
        <p:nvSpPr>
          <p:cNvPr id="288" name="Shape 288"/>
          <p:cNvSpPr txBox="1"/>
          <p:nvPr>
            <p:ph idx="1" type="body"/>
          </p:nvPr>
        </p:nvSpPr>
        <p:spPr>
          <a:xfrm>
            <a:off y="1200150" x="457200"/>
            <a:ext cy="3725699" cx="8686800"/>
          </a:xfrm>
          <a:prstGeom prst="rect">
            <a:avLst/>
          </a:prstGeom>
        </p:spPr>
        <p:txBody>
          <a:bodyPr bIns="91425" rIns="91425" lIns="91425" tIns="91425" anchor="t" anchorCtr="0">
            <a:noAutofit/>
          </a:bodyPr>
          <a:lstStyle/>
          <a:p>
            <a:pPr algn="l" rtl="0" lvl="0" marR="0" indent="-406400" marL="457200">
              <a:lnSpc>
                <a:spcPct val="100000"/>
              </a:lnSpc>
              <a:spcBef>
                <a:spcPts val="0"/>
              </a:spcBef>
              <a:spcAft>
                <a:spcPts val="0"/>
              </a:spcAft>
              <a:buClr>
                <a:schemeClr val="dk1"/>
              </a:buClr>
              <a:buSzPct val="116666"/>
              <a:buFont typeface="Cambria"/>
              <a:buChar char="●"/>
            </a:pPr>
            <a:r>
              <a:rPr b="1" sz="2400" lang="en">
                <a:solidFill>
                  <a:schemeClr val="dk1"/>
                </a:solidFill>
                <a:latin typeface="Cambria"/>
                <a:ea typeface="Cambria"/>
                <a:cs typeface="Cambria"/>
                <a:sym typeface="Cambria"/>
              </a:rPr>
              <a:t>Conclusion</a:t>
            </a:r>
          </a:p>
          <a:p>
            <a:pPr algn="l" rtl="0" lvl="1" marR="0" indent="-342900" marL="914400">
              <a:lnSpc>
                <a:spcPct val="100000"/>
              </a:lnSpc>
              <a:spcBef>
                <a:spcPts val="0"/>
              </a:spcBef>
              <a:spcAft>
                <a:spcPts val="0"/>
              </a:spcAft>
              <a:buClr>
                <a:schemeClr val="dk1"/>
              </a:buClr>
              <a:buSzPct val="100000"/>
              <a:buFont typeface="Cambria"/>
              <a:buChar char="○"/>
            </a:pPr>
            <a:r>
              <a:rPr sz="1800" lang="en">
                <a:solidFill>
                  <a:schemeClr val="dk1"/>
                </a:solidFill>
                <a:latin typeface="Cambria"/>
                <a:ea typeface="Cambria"/>
                <a:cs typeface="Cambria"/>
                <a:sym typeface="Cambria"/>
              </a:rPr>
              <a:t>This application has successfully fulfilled the planned functionalities and deployed on IBM BlueMix</a:t>
            </a:r>
          </a:p>
          <a:p>
            <a:pPr algn="l" rtl="0" lvl="1" marR="0" indent="-342900" marL="914400">
              <a:lnSpc>
                <a:spcPct val="100000"/>
              </a:lnSpc>
              <a:spcBef>
                <a:spcPts val="0"/>
              </a:spcBef>
              <a:spcAft>
                <a:spcPts val="0"/>
              </a:spcAft>
              <a:buClr>
                <a:schemeClr val="dk1"/>
              </a:buClr>
              <a:buSzPct val="100000"/>
              <a:buFont typeface="Cambria"/>
              <a:buChar char="○"/>
            </a:pPr>
            <a:r>
              <a:rPr sz="1800" lang="en">
                <a:solidFill>
                  <a:schemeClr val="dk1"/>
                </a:solidFill>
                <a:latin typeface="Cambria"/>
                <a:ea typeface="Cambria"/>
                <a:cs typeface="Cambria"/>
                <a:sym typeface="Cambria"/>
              </a:rPr>
              <a:t>This application is a sufficient  proof of the concept of BlueMix Platform</a:t>
            </a:r>
          </a:p>
          <a:p>
            <a:pPr algn="l" rtl="0" lvl="1" marR="0" indent="-342900" marL="914400">
              <a:lnSpc>
                <a:spcPct val="100000"/>
              </a:lnSpc>
              <a:spcBef>
                <a:spcPts val="0"/>
              </a:spcBef>
              <a:spcAft>
                <a:spcPts val="0"/>
              </a:spcAft>
              <a:buClr>
                <a:schemeClr val="dk1"/>
              </a:buClr>
              <a:buSzPct val="100000"/>
              <a:buFont typeface="Cambria"/>
              <a:buChar char="○"/>
            </a:pPr>
            <a:r>
              <a:rPr sz="1800" lang="en">
                <a:solidFill>
                  <a:schemeClr val="dk1"/>
                </a:solidFill>
                <a:latin typeface="Cambria"/>
                <a:ea typeface="Cambria"/>
                <a:cs typeface="Cambria"/>
                <a:sym typeface="Cambria"/>
              </a:rPr>
              <a:t>This application helps to advance the traditional SOA to next generation, cloud-powered SOA</a:t>
            </a:r>
          </a:p>
          <a:p>
            <a:pPr algn="l" rtl="0" lvl="0" marR="0" indent="0" marL="457200">
              <a:lnSpc>
                <a:spcPct val="100000"/>
              </a:lnSpc>
              <a:spcBef>
                <a:spcPts val="0"/>
              </a:spcBef>
              <a:spcAft>
                <a:spcPts val="0"/>
              </a:spcAft>
              <a:buNone/>
            </a:pPr>
            <a:r>
              <a:t/>
            </a:r>
            <a:endParaRPr sz="1800">
              <a:solidFill>
                <a:schemeClr val="dk1"/>
              </a:solidFill>
              <a:latin typeface="Cambria"/>
              <a:ea typeface="Cambria"/>
              <a:cs typeface="Cambria"/>
              <a:sym typeface="Cambria"/>
            </a:endParaRPr>
          </a:p>
          <a:p>
            <a:pPr algn="l" rtl="0" lvl="0" marR="0" indent="-381000" marL="457200">
              <a:lnSpc>
                <a:spcPct val="100000"/>
              </a:lnSpc>
              <a:spcBef>
                <a:spcPts val="0"/>
              </a:spcBef>
              <a:spcAft>
                <a:spcPts val="0"/>
              </a:spcAft>
              <a:buClr>
                <a:schemeClr val="dk1"/>
              </a:buClr>
              <a:buSzPct val="100000"/>
              <a:buFont typeface="Cambria"/>
              <a:buChar char="●"/>
            </a:pPr>
            <a:r>
              <a:rPr b="1" sz="2400" lang="en">
                <a:solidFill>
                  <a:schemeClr val="dk1"/>
                </a:solidFill>
                <a:latin typeface="Cambria"/>
                <a:ea typeface="Cambria"/>
                <a:cs typeface="Cambria"/>
                <a:sym typeface="Cambria"/>
              </a:rPr>
              <a:t>Future Work</a:t>
            </a:r>
          </a:p>
          <a:p>
            <a:pPr algn="l" rtl="0" lvl="1" marR="0" indent="-342900" marL="914400">
              <a:lnSpc>
                <a:spcPct val="100000"/>
              </a:lnSpc>
              <a:spcBef>
                <a:spcPts val="0"/>
              </a:spcBef>
              <a:spcAft>
                <a:spcPts val="0"/>
              </a:spcAft>
              <a:buClr>
                <a:schemeClr val="dk1"/>
              </a:buClr>
              <a:buSzPct val="100000"/>
              <a:buFont typeface="Cambria"/>
              <a:buChar char="○"/>
            </a:pPr>
            <a:r>
              <a:rPr sz="1800" lang="en">
                <a:solidFill>
                  <a:schemeClr val="dk1"/>
                </a:solidFill>
                <a:latin typeface="Cambria"/>
                <a:ea typeface="Cambria"/>
                <a:cs typeface="Cambria"/>
                <a:sym typeface="Cambria"/>
              </a:rPr>
              <a:t>Improve risk analysis algorithm to include more risk factor information</a:t>
            </a:r>
          </a:p>
          <a:p>
            <a:pPr algn="l" rtl="0" lvl="1" marR="0" indent="-342900" marL="914400">
              <a:lnSpc>
                <a:spcPct val="100000"/>
              </a:lnSpc>
              <a:spcBef>
                <a:spcPts val="0"/>
              </a:spcBef>
              <a:spcAft>
                <a:spcPts val="0"/>
              </a:spcAft>
              <a:buClr>
                <a:schemeClr val="dk1"/>
              </a:buClr>
              <a:buSzPct val="100000"/>
              <a:buFont typeface="Cambria"/>
              <a:buChar char="○"/>
            </a:pPr>
            <a:r>
              <a:rPr sz="1800" lang="en">
                <a:solidFill>
                  <a:schemeClr val="dk1"/>
                </a:solidFill>
                <a:latin typeface="Cambria"/>
                <a:ea typeface="Cambria"/>
                <a:cs typeface="Cambria"/>
                <a:sym typeface="Cambria"/>
              </a:rPr>
              <a:t>Do more precise analytics over the results (Dominance, Correlation, etc)</a:t>
            </a:r>
          </a:p>
          <a:p>
            <a:pPr algn="l" rtl="0" lvl="1" marR="0" indent="-342900" marL="914400">
              <a:lnSpc>
                <a:spcPct val="100000"/>
              </a:lnSpc>
              <a:spcBef>
                <a:spcPts val="0"/>
              </a:spcBef>
              <a:spcAft>
                <a:spcPts val="0"/>
              </a:spcAft>
              <a:buClr>
                <a:schemeClr val="dk1"/>
              </a:buClr>
              <a:buSzPct val="100000"/>
              <a:buFont typeface="Cambria"/>
              <a:buChar char="○"/>
            </a:pPr>
            <a:r>
              <a:rPr sz="1800" lang="en">
                <a:solidFill>
                  <a:schemeClr val="dk1"/>
                </a:solidFill>
                <a:latin typeface="Cambria"/>
                <a:ea typeface="Cambria"/>
                <a:cs typeface="Cambria"/>
                <a:sym typeface="Cambria"/>
              </a:rPr>
              <a:t>To enhance UI design to make this application more attractive</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y="0" x="0"/>
          <a:ext cy="0" cx="0"/>
          <a:chOff y="0" x="0"/>
          <a:chExt cy="0" cx="0"/>
        </a:xfrm>
      </p:grpSpPr>
      <p:sp>
        <p:nvSpPr>
          <p:cNvPr id="293" name="Shape 293"/>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accent1"/>
              </a:buClr>
              <a:buSzPct val="25000"/>
              <a:buFont typeface="Arial"/>
              <a:buNone/>
            </a:pPr>
            <a:r>
              <a:rPr strike="noStrike" u="none" b="1" cap="none" baseline="0" sz="3600" lang="en" i="0">
                <a:solidFill>
                  <a:srgbClr val="DA0002"/>
                </a:solidFill>
                <a:latin typeface="Arial"/>
                <a:ea typeface="Arial"/>
                <a:cs typeface="Arial"/>
                <a:sym typeface="Arial"/>
                <a:rtl val="0"/>
              </a:rPr>
              <a:t>Questions?</a:t>
            </a:r>
          </a:p>
        </p:txBody>
      </p:sp>
      <p:sp>
        <p:nvSpPr>
          <p:cNvPr id="294" name="Shape 294"/>
          <p:cNvSpPr txBox="1"/>
          <p:nvPr>
            <p:ph idx="1" type="body"/>
          </p:nvPr>
        </p:nvSpPr>
        <p:spPr>
          <a:xfrm>
            <a:off y="1200150"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Font typeface="Arial"/>
              <a:buNone/>
            </a:pPr>
            <a:r>
              <a:t/>
            </a:r>
            <a:endParaRPr strike="noStrike" u="none" b="0" cap="none" baseline="0" sz="3000" i="0">
              <a:solidFill>
                <a:schemeClr val="dk1"/>
              </a:solidFill>
              <a:latin typeface="Arial"/>
              <a:ea typeface="Arial"/>
              <a:cs typeface="Arial"/>
              <a:sym typeface="Arial"/>
              <a:rtl val="0"/>
            </a:endParaRPr>
          </a:p>
        </p:txBody>
      </p:sp>
      <p:pic>
        <p:nvPicPr>
          <p:cNvPr id="295" name="Shape 295"/>
          <p:cNvPicPr preferRelativeResize="0"/>
          <p:nvPr/>
        </p:nvPicPr>
        <p:blipFill rotWithShape="1">
          <a:blip r:embed="rId3">
            <a:alphaModFix/>
          </a:blip>
          <a:srcRect t="0" b="0" r="0" l="0"/>
          <a:stretch/>
        </p:blipFill>
        <p:spPr>
          <a:xfrm>
            <a:off y="1759711" x="1802825"/>
            <a:ext cy="2606573" cx="5213124"/>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y="0" x="0"/>
          <a:ext cy="0" cx="0"/>
          <a:chOff y="0" x="0"/>
          <a:chExt cy="0" cx="0"/>
        </a:xfrm>
      </p:grpSpPr>
      <p:sp>
        <p:nvSpPr>
          <p:cNvPr id="101" name="Shape 10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b="1" sz="3600" lang="en">
                <a:solidFill>
                  <a:srgbClr val="C00000"/>
                </a:solidFill>
                <a:latin typeface="Calibri"/>
                <a:ea typeface="Calibri"/>
                <a:cs typeface="Calibri"/>
                <a:sym typeface="Calibri"/>
              </a:rPr>
              <a:t>Introduction</a:t>
            </a:r>
          </a:p>
        </p:txBody>
      </p:sp>
      <p:sp>
        <p:nvSpPr>
          <p:cNvPr id="102" name="Shape 102"/>
          <p:cNvSpPr txBox="1"/>
          <p:nvPr>
            <p:ph idx="1" type="body"/>
          </p:nvPr>
        </p:nvSpPr>
        <p:spPr>
          <a:xfrm>
            <a:off y="1200150" x="457200"/>
            <a:ext cy="3725699" cx="8229600"/>
          </a:xfrm>
          <a:prstGeom prst="rect">
            <a:avLst/>
          </a:prstGeom>
        </p:spPr>
        <p:txBody>
          <a:bodyPr bIns="91425" rIns="91425" lIns="91425" tIns="91425" anchor="t" anchorCtr="0">
            <a:noAutofit/>
          </a:bodyPr>
          <a:lstStyle/>
          <a:p>
            <a:pPr algn="l" rtl="0" lvl="0" marR="0" indent="-406400" marL="457200">
              <a:lnSpc>
                <a:spcPct val="100000"/>
              </a:lnSpc>
              <a:spcBef>
                <a:spcPts val="0"/>
              </a:spcBef>
              <a:spcAft>
                <a:spcPts val="0"/>
              </a:spcAft>
              <a:buClr>
                <a:schemeClr val="dk1"/>
              </a:buClr>
              <a:buSzPct val="116666"/>
              <a:buFont typeface="Cambria"/>
              <a:buChar char="●"/>
            </a:pPr>
            <a:r>
              <a:rPr b="1" sz="2400" lang="en">
                <a:solidFill>
                  <a:schemeClr val="dk1"/>
                </a:solidFill>
                <a:latin typeface="Cambria"/>
                <a:ea typeface="Cambria"/>
                <a:cs typeface="Cambria"/>
                <a:sym typeface="Cambria"/>
              </a:rPr>
              <a:t>Next Generation SOA</a:t>
            </a:r>
            <a:r>
              <a:rPr b="1" sz="2800" lang="en">
                <a:solidFill>
                  <a:schemeClr val="dk1"/>
                </a:solidFill>
                <a:latin typeface="Cambria"/>
                <a:ea typeface="Cambria"/>
                <a:cs typeface="Cambria"/>
                <a:sym typeface="Cambria"/>
              </a:rPr>
              <a:t>	</a:t>
            </a:r>
          </a:p>
          <a:p>
            <a:pPr algn="l" rtl="0" lvl="1" marR="0" indent="-342900" marL="914400">
              <a:lnSpc>
                <a:spcPct val="100000"/>
              </a:lnSpc>
              <a:spcBef>
                <a:spcPts val="0"/>
              </a:spcBef>
              <a:spcAft>
                <a:spcPts val="0"/>
              </a:spcAft>
              <a:buClr>
                <a:schemeClr val="dk1"/>
              </a:buClr>
              <a:buSzPct val="100000"/>
              <a:buFont typeface="Cambria"/>
              <a:buChar char="○"/>
            </a:pPr>
            <a:r>
              <a:rPr sz="1800" lang="en">
                <a:solidFill>
                  <a:schemeClr val="dk1"/>
                </a:solidFill>
                <a:latin typeface="Cambria"/>
                <a:ea typeface="Cambria"/>
                <a:cs typeface="Cambria"/>
                <a:sym typeface="Cambria"/>
              </a:rPr>
              <a:t>Cloud Computing</a:t>
            </a:r>
          </a:p>
          <a:p>
            <a:pPr algn="l" rtl="0" lvl="1" marR="0" indent="-342900" marL="914400">
              <a:lnSpc>
                <a:spcPct val="100000"/>
              </a:lnSpc>
              <a:spcBef>
                <a:spcPts val="0"/>
              </a:spcBef>
              <a:spcAft>
                <a:spcPts val="0"/>
              </a:spcAft>
              <a:buClr>
                <a:schemeClr val="dk1"/>
              </a:buClr>
              <a:buSzPct val="100000"/>
              <a:buFont typeface="Cambria"/>
              <a:buChar char="○"/>
            </a:pPr>
            <a:r>
              <a:rPr sz="1800" lang="en">
                <a:solidFill>
                  <a:schemeClr val="dk1"/>
                </a:solidFill>
                <a:latin typeface="Cambria"/>
                <a:ea typeface="Cambria"/>
                <a:cs typeface="Cambria"/>
                <a:sym typeface="Cambria"/>
              </a:rPr>
              <a:t>Business Mobility</a:t>
            </a:r>
          </a:p>
          <a:p>
            <a:pPr algn="l" rtl="0" lvl="1" marR="0" indent="-342900" marL="914400">
              <a:lnSpc>
                <a:spcPct val="100000"/>
              </a:lnSpc>
              <a:spcBef>
                <a:spcPts val="0"/>
              </a:spcBef>
              <a:spcAft>
                <a:spcPts val="0"/>
              </a:spcAft>
              <a:buClr>
                <a:schemeClr val="dk1"/>
              </a:buClr>
              <a:buSzPct val="100000"/>
              <a:buFont typeface="Cambria"/>
              <a:buChar char="○"/>
            </a:pPr>
            <a:r>
              <a:rPr sz="1800" lang="en">
                <a:solidFill>
                  <a:schemeClr val="dk1"/>
                </a:solidFill>
                <a:latin typeface="Cambria"/>
                <a:ea typeface="Cambria"/>
                <a:cs typeface="Cambria"/>
                <a:sym typeface="Cambria"/>
              </a:rPr>
              <a:t>Internet of Things</a:t>
            </a:r>
          </a:p>
          <a:p>
            <a:pPr algn="l" rtl="0" lvl="1" marR="0" indent="-342900" marL="914400">
              <a:lnSpc>
                <a:spcPct val="100000"/>
              </a:lnSpc>
              <a:spcBef>
                <a:spcPts val="0"/>
              </a:spcBef>
              <a:spcAft>
                <a:spcPts val="0"/>
              </a:spcAft>
              <a:buClr>
                <a:schemeClr val="dk1"/>
              </a:buClr>
              <a:buSzPct val="100000"/>
              <a:buFont typeface="Cambria"/>
              <a:buChar char="○"/>
            </a:pPr>
            <a:r>
              <a:rPr sz="1800" lang="en">
                <a:solidFill>
                  <a:schemeClr val="dk1"/>
                </a:solidFill>
                <a:latin typeface="Cambria"/>
                <a:ea typeface="Cambria"/>
                <a:cs typeface="Cambria"/>
                <a:sym typeface="Cambria"/>
              </a:rPr>
              <a:t>API</a:t>
            </a:r>
          </a:p>
          <a:p>
            <a:pPr algn="l" rtl="0" lvl="1" marR="0" indent="-342900" marL="914400">
              <a:lnSpc>
                <a:spcPct val="100000"/>
              </a:lnSpc>
              <a:spcBef>
                <a:spcPts val="0"/>
              </a:spcBef>
              <a:spcAft>
                <a:spcPts val="0"/>
              </a:spcAft>
              <a:buClr>
                <a:schemeClr val="dk1"/>
              </a:buClr>
              <a:buSzPct val="100000"/>
              <a:buFont typeface="Cambria"/>
              <a:buChar char="○"/>
            </a:pPr>
            <a:r>
              <a:rPr sz="1800" lang="en">
                <a:solidFill>
                  <a:schemeClr val="dk1"/>
                </a:solidFill>
                <a:latin typeface="Cambria"/>
                <a:ea typeface="Cambria"/>
                <a:cs typeface="Cambria"/>
                <a:sym typeface="Cambria"/>
              </a:rPr>
              <a:t>Big Data</a:t>
            </a:r>
          </a:p>
          <a:p>
            <a:pPr algn="l" rtl="0" lvl="0" marR="0" indent="-381000" marL="457200">
              <a:lnSpc>
                <a:spcPct val="100000"/>
              </a:lnSpc>
              <a:spcBef>
                <a:spcPts val="0"/>
              </a:spcBef>
              <a:spcAft>
                <a:spcPts val="0"/>
              </a:spcAft>
              <a:buClr>
                <a:schemeClr val="dk1"/>
              </a:buClr>
              <a:buSzPct val="100000"/>
              <a:buFont typeface="Cambria"/>
              <a:buChar char="●"/>
            </a:pPr>
            <a:r>
              <a:rPr b="1" sz="2400" lang="en">
                <a:solidFill>
                  <a:schemeClr val="dk1"/>
                </a:solidFill>
                <a:latin typeface="Cambria"/>
                <a:ea typeface="Cambria"/>
                <a:cs typeface="Cambria"/>
                <a:sym typeface="Cambria"/>
              </a:rPr>
              <a:t>IBM Bluemix</a:t>
            </a:r>
          </a:p>
          <a:p>
            <a:pPr algn="l" rtl="0" lvl="1" marR="0" indent="-342900" marL="914400">
              <a:lnSpc>
                <a:spcPct val="100000"/>
              </a:lnSpc>
              <a:spcBef>
                <a:spcPts val="0"/>
              </a:spcBef>
              <a:spcAft>
                <a:spcPts val="0"/>
              </a:spcAft>
              <a:buClr>
                <a:schemeClr val="dk1"/>
              </a:buClr>
              <a:buSzPct val="100000"/>
              <a:buFont typeface="Cambria"/>
              <a:buChar char="○"/>
            </a:pPr>
            <a:r>
              <a:rPr sz="1800" lang="en">
                <a:solidFill>
                  <a:schemeClr val="dk1"/>
                </a:solidFill>
                <a:latin typeface="Cambria"/>
                <a:ea typeface="Cambria"/>
                <a:cs typeface="Cambria"/>
                <a:sym typeface="Cambria"/>
              </a:rPr>
              <a:t>A open-standards, cloud-based platform as a service</a:t>
            </a:r>
          </a:p>
          <a:p>
            <a:pPr algn="l" rtl="0" lvl="1" marR="0" indent="-342900" marL="914400">
              <a:lnSpc>
                <a:spcPct val="100000"/>
              </a:lnSpc>
              <a:spcBef>
                <a:spcPts val="0"/>
              </a:spcBef>
              <a:spcAft>
                <a:spcPts val="0"/>
              </a:spcAft>
              <a:buClr>
                <a:schemeClr val="dk1"/>
              </a:buClr>
              <a:buSzPct val="100000"/>
              <a:buFont typeface="Cambria"/>
              <a:buChar char="○"/>
            </a:pPr>
            <a:r>
              <a:rPr sz="1800" lang="en">
                <a:solidFill>
                  <a:schemeClr val="dk1"/>
                </a:solidFill>
                <a:latin typeface="Cambria"/>
                <a:ea typeface="Cambria"/>
                <a:cs typeface="Cambria"/>
                <a:sym typeface="Cambria"/>
              </a:rPr>
              <a:t>Java, mobile back-end development, application monitoring, features from ecosystem partners and open source—all provided as-a-service in the cloud</a:t>
            </a:r>
          </a:p>
          <a:p>
            <a:pPr algn="l" rtl="0" lvl="0" marR="0" indent="0" marL="0">
              <a:lnSpc>
                <a:spcPct val="100000"/>
              </a:lnSpc>
              <a:spcBef>
                <a:spcPts val="0"/>
              </a:spcBef>
              <a:spcAft>
                <a:spcPts val="0"/>
              </a:spcAft>
              <a:buNone/>
            </a:pPr>
            <a:r>
              <a:t/>
            </a:r>
            <a:endParaRPr>
              <a:solidFill>
                <a:schemeClr val="dk1"/>
              </a:solidFil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y="0" x="0"/>
          <a:ext cy="0" cx="0"/>
          <a:chOff y="0" x="0"/>
          <a:chExt cy="0" cx="0"/>
        </a:xfrm>
      </p:grpSpPr>
      <p:sp>
        <p:nvSpPr>
          <p:cNvPr id="107" name="Shape 10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3600" lang="en">
                <a:solidFill>
                  <a:srgbClr val="C00000"/>
                </a:solidFill>
                <a:latin typeface="Calibri"/>
                <a:ea typeface="Calibri"/>
                <a:cs typeface="Calibri"/>
                <a:sym typeface="Calibri"/>
              </a:rPr>
              <a:t>Motivation</a:t>
            </a:r>
          </a:p>
        </p:txBody>
      </p:sp>
      <p:sp>
        <p:nvSpPr>
          <p:cNvPr id="108" name="Shape 108"/>
          <p:cNvSpPr txBox="1"/>
          <p:nvPr>
            <p:ph idx="1" type="body"/>
          </p:nvPr>
        </p:nvSpPr>
        <p:spPr>
          <a:xfrm>
            <a:off y="1200150" x="304800"/>
            <a:ext cy="3725699" cx="9357599"/>
          </a:xfrm>
          <a:prstGeom prst="rect">
            <a:avLst/>
          </a:prstGeom>
        </p:spPr>
        <p:txBody>
          <a:bodyPr bIns="91425" rIns="91425" lIns="91425" tIns="91425" anchor="t" anchorCtr="0">
            <a:noAutofit/>
          </a:bodyPr>
          <a:lstStyle/>
          <a:p>
            <a:pPr rtl="0" lvl="0" indent="-381000" marL="457200">
              <a:lnSpc>
                <a:spcPct val="150000"/>
              </a:lnSpc>
              <a:spcBef>
                <a:spcPts val="0"/>
              </a:spcBef>
              <a:buClr>
                <a:schemeClr val="dk1"/>
              </a:buClr>
              <a:buSzPct val="100000"/>
              <a:buFont typeface="Arial"/>
              <a:buChar char="●"/>
            </a:pPr>
            <a:r>
              <a:rPr sz="2400" lang="en"/>
              <a:t>Create apps with the efficiency of a cold-blooded cyborg</a:t>
            </a:r>
          </a:p>
          <a:p>
            <a:pPr rtl="0" lvl="0" indent="-381000" marL="457200">
              <a:lnSpc>
                <a:spcPct val="150000"/>
              </a:lnSpc>
              <a:spcBef>
                <a:spcPts val="0"/>
              </a:spcBef>
              <a:buClr>
                <a:schemeClr val="dk1"/>
              </a:buClr>
              <a:buSzPct val="100000"/>
              <a:buFont typeface="Arial"/>
              <a:buChar char="●"/>
            </a:pPr>
            <a:r>
              <a:rPr sz="2400" lang="en"/>
              <a:t>Rapidly build powerful apps with starters</a:t>
            </a:r>
          </a:p>
          <a:p>
            <a:pPr rtl="0" lvl="0" indent="-381000" marL="457200">
              <a:lnSpc>
                <a:spcPct val="150000"/>
              </a:lnSpc>
              <a:spcBef>
                <a:spcPts val="0"/>
              </a:spcBef>
              <a:buClr>
                <a:schemeClr val="dk1"/>
              </a:buClr>
              <a:buSzPct val="100000"/>
              <a:buFont typeface="Arial"/>
              <a:buChar char="●"/>
            </a:pPr>
            <a:r>
              <a:rPr sz="2400" lang="en"/>
              <a:t>Advance traditional SOA to cloud-powered next level SOA</a:t>
            </a:r>
          </a:p>
          <a:p>
            <a:pPr rtl="0" lvl="0" indent="-381000" marL="457200">
              <a:lnSpc>
                <a:spcPct val="150000"/>
              </a:lnSpc>
              <a:spcBef>
                <a:spcPts val="0"/>
              </a:spcBef>
              <a:buClr>
                <a:schemeClr val="dk1"/>
              </a:buClr>
              <a:buSzPct val="100000"/>
              <a:buFont typeface="Arial"/>
              <a:buChar char="●"/>
            </a:pPr>
            <a:r>
              <a:rPr sz="2400" lang="en"/>
              <a:t>Advocate next generation SOA platform by killer app</a:t>
            </a:r>
          </a:p>
          <a:p>
            <a:pPr rtl="0" lvl="0">
              <a:lnSpc>
                <a:spcPct val="150000"/>
              </a:lnSpc>
              <a:spcBef>
                <a:spcPts val="0"/>
              </a:spcBef>
              <a:buNone/>
            </a:pPr>
            <a:r>
              <a:rPr sz="2400" lang="en"/>
              <a:t> </a:t>
            </a:r>
          </a:p>
          <a:p>
            <a:pPr rtl="0" lvl="0">
              <a:lnSpc>
                <a:spcPct val="150000"/>
              </a:lnSpc>
              <a:spcBef>
                <a:spcPts val="0"/>
              </a:spcBef>
              <a:buNone/>
            </a:pPr>
            <a:r>
              <a:t/>
            </a:r>
            <a:endParaRPr sz="2400"/>
          </a:p>
          <a:p>
            <a:pPr rtl="0">
              <a:lnSpc>
                <a:spcPct val="150000"/>
              </a:lnSpc>
              <a:spcBef>
                <a:spcPts val="0"/>
              </a:spcBef>
              <a:buNone/>
            </a:pPr>
            <a:r>
              <a:t/>
            </a:r>
            <a:endParaRPr sz="2400"/>
          </a:p>
          <a:p>
            <a:pPr rtl="0" lvl="0">
              <a:lnSpc>
                <a:spcPct val="150000"/>
              </a:lnSpc>
              <a:spcBef>
                <a:spcPts val="0"/>
              </a:spcBef>
              <a:buNone/>
            </a:pPr>
            <a:r>
              <a:t/>
            </a:r>
            <a:endParaRPr sz="240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y="0" x="0"/>
          <a:ext cy="0" cx="0"/>
          <a:chOff y="0" x="0"/>
          <a:chExt cy="0" cx="0"/>
        </a:xfrm>
      </p:grpSpPr>
      <p:sp>
        <p:nvSpPr>
          <p:cNvPr id="113" name="Shape 113"/>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accent1"/>
              </a:buClr>
              <a:buSzPct val="25000"/>
              <a:buFont typeface="Arial"/>
              <a:buNone/>
            </a:pPr>
            <a:r>
              <a:rPr b="1" sz="3600" lang="en">
                <a:solidFill>
                  <a:srgbClr val="C00000"/>
                </a:solidFill>
                <a:latin typeface="Calibri"/>
                <a:ea typeface="Calibri"/>
                <a:cs typeface="Calibri"/>
                <a:sym typeface="Calibri"/>
              </a:rPr>
              <a:t>Enterprise Risk Advisor</a:t>
            </a:r>
          </a:p>
        </p:txBody>
      </p:sp>
      <p:sp>
        <p:nvSpPr>
          <p:cNvPr id="114" name="Shape 114"/>
          <p:cNvSpPr txBox="1"/>
          <p:nvPr>
            <p:ph idx="1" type="body"/>
          </p:nvPr>
        </p:nvSpPr>
        <p:spPr>
          <a:xfrm>
            <a:off y="1187025" x="457200"/>
            <a:ext cy="37256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Font typeface="Arial"/>
              <a:buNone/>
            </a:pPr>
            <a:r>
              <a:t/>
            </a:r>
            <a:endParaRPr strike="noStrike" u="none" b="0" cap="none" baseline="0" sz="1400" i="0">
              <a:solidFill>
                <a:srgbClr val="000000"/>
              </a:solidFill>
              <a:latin typeface="Arial"/>
              <a:ea typeface="Arial"/>
              <a:cs typeface="Arial"/>
              <a:sym typeface="Arial"/>
              <a:rtl val="0"/>
            </a:endParaRPr>
          </a:p>
        </p:txBody>
      </p:sp>
      <p:pic>
        <p:nvPicPr>
          <p:cNvPr id="115" name="Shape 115"/>
          <p:cNvPicPr preferRelativeResize="0"/>
          <p:nvPr/>
        </p:nvPicPr>
        <p:blipFill rotWithShape="1">
          <a:blip r:embed="rId3">
            <a:alphaModFix/>
          </a:blip>
          <a:srcRect t="0" b="0" r="0" l="0"/>
          <a:stretch/>
        </p:blipFill>
        <p:spPr>
          <a:xfrm>
            <a:off y="1124525" x="457200"/>
            <a:ext cy="3693249" cx="2066152"/>
          </a:xfrm>
          <a:prstGeom prst="rect">
            <a:avLst/>
          </a:prstGeom>
          <a:noFill/>
          <a:ln>
            <a:noFill/>
          </a:ln>
        </p:spPr>
      </p:pic>
      <p:pic>
        <p:nvPicPr>
          <p:cNvPr id="116" name="Shape 116"/>
          <p:cNvPicPr preferRelativeResize="0"/>
          <p:nvPr/>
        </p:nvPicPr>
        <p:blipFill rotWithShape="1">
          <a:blip r:embed="rId4">
            <a:alphaModFix/>
          </a:blip>
          <a:srcRect t="0" b="0" r="0" l="0"/>
          <a:stretch/>
        </p:blipFill>
        <p:spPr>
          <a:xfrm>
            <a:off y="2262099" x="2676000"/>
            <a:ext cy="1284800" cx="1464974"/>
          </a:xfrm>
          <a:prstGeom prst="rect">
            <a:avLst/>
          </a:prstGeom>
          <a:noFill/>
          <a:ln>
            <a:noFill/>
          </a:ln>
        </p:spPr>
      </p:pic>
      <p:pic>
        <p:nvPicPr>
          <p:cNvPr id="117" name="Shape 117"/>
          <p:cNvPicPr preferRelativeResize="0"/>
          <p:nvPr/>
        </p:nvPicPr>
        <p:blipFill rotWithShape="1">
          <a:blip r:embed="rId5">
            <a:alphaModFix/>
          </a:blip>
          <a:srcRect t="0" b="0" r="0" l="0"/>
          <a:stretch/>
        </p:blipFill>
        <p:spPr>
          <a:xfrm>
            <a:off y="1206650" x="4140962"/>
            <a:ext cy="1324047" cx="1197599"/>
          </a:xfrm>
          <a:prstGeom prst="rect">
            <a:avLst/>
          </a:prstGeom>
          <a:noFill/>
          <a:ln>
            <a:noFill/>
          </a:ln>
        </p:spPr>
      </p:pic>
      <p:pic>
        <p:nvPicPr>
          <p:cNvPr id="118" name="Shape 118"/>
          <p:cNvPicPr preferRelativeResize="0"/>
          <p:nvPr/>
        </p:nvPicPr>
        <p:blipFill rotWithShape="1">
          <a:blip r:embed="rId6">
            <a:alphaModFix/>
          </a:blip>
          <a:srcRect t="0" b="0" r="0" l="0"/>
          <a:stretch/>
        </p:blipFill>
        <p:spPr>
          <a:xfrm>
            <a:off y="1226275" x="5739187"/>
            <a:ext cy="1284799" cx="1071936"/>
          </a:xfrm>
          <a:prstGeom prst="rect">
            <a:avLst/>
          </a:prstGeom>
          <a:noFill/>
          <a:ln>
            <a:noFill/>
          </a:ln>
        </p:spPr>
      </p:pic>
      <p:pic>
        <p:nvPicPr>
          <p:cNvPr id="119" name="Shape 119"/>
          <p:cNvPicPr preferRelativeResize="0"/>
          <p:nvPr/>
        </p:nvPicPr>
        <p:blipFill rotWithShape="1">
          <a:blip r:embed="rId7">
            <a:alphaModFix/>
          </a:blip>
          <a:srcRect t="0" b="0" r="0" l="0"/>
          <a:stretch/>
        </p:blipFill>
        <p:spPr>
          <a:xfrm>
            <a:off y="3552596" x="4140975"/>
            <a:ext cy="1208700" cx="1071900"/>
          </a:xfrm>
          <a:prstGeom prst="rect">
            <a:avLst/>
          </a:prstGeom>
          <a:noFill/>
          <a:ln>
            <a:noFill/>
          </a:ln>
        </p:spPr>
      </p:pic>
      <p:pic>
        <p:nvPicPr>
          <p:cNvPr id="120" name="Shape 120"/>
          <p:cNvPicPr preferRelativeResize="0"/>
          <p:nvPr/>
        </p:nvPicPr>
        <p:blipFill rotWithShape="1">
          <a:blip r:embed="rId8">
            <a:alphaModFix/>
          </a:blip>
          <a:srcRect t="0" b="0" r="0" l="0"/>
          <a:stretch/>
        </p:blipFill>
        <p:spPr>
          <a:xfrm>
            <a:off y="3552589" x="5687100"/>
            <a:ext cy="1358400" cx="1328399"/>
          </a:xfrm>
          <a:prstGeom prst="rect">
            <a:avLst/>
          </a:prstGeom>
          <a:noFill/>
          <a:ln>
            <a:noFill/>
          </a:ln>
        </p:spPr>
      </p:pic>
      <p:pic>
        <p:nvPicPr>
          <p:cNvPr id="121" name="Shape 121"/>
          <p:cNvPicPr preferRelativeResize="0"/>
          <p:nvPr/>
        </p:nvPicPr>
        <p:blipFill rotWithShape="1">
          <a:blip r:embed="rId9">
            <a:alphaModFix/>
          </a:blip>
          <a:srcRect t="0" b="0" r="0" l="0"/>
          <a:stretch/>
        </p:blipFill>
        <p:spPr>
          <a:xfrm>
            <a:off y="2374624" x="7122928"/>
            <a:ext cy="1350524" cx="1328494"/>
          </a:xfrm>
          <a:prstGeom prst="rect">
            <a:avLst/>
          </a:prstGeom>
          <a:noFill/>
          <a:ln>
            <a:noFill/>
          </a:ln>
        </p:spPr>
      </p:pic>
      <p:grpSp>
        <p:nvGrpSpPr>
          <p:cNvPr id="122" name="Shape 122"/>
          <p:cNvGrpSpPr/>
          <p:nvPr/>
        </p:nvGrpSpPr>
        <p:grpSpPr>
          <a:xfrm>
            <a:off y="2567264" x="4100730"/>
            <a:ext cy="740504" cx="3097069"/>
            <a:chOff y="596975" x="0"/>
            <a:chExt cy="740504" cx="3097069"/>
          </a:xfrm>
        </p:grpSpPr>
        <p:sp>
          <p:nvSpPr>
            <p:cNvPr id="123" name="Shape 123"/>
            <p:cNvSpPr/>
            <p:nvPr/>
          </p:nvSpPr>
          <p:spPr>
            <a:xfrm>
              <a:off y="596975" x="0"/>
              <a:ext cy="740504" cx="814301"/>
            </a:xfrm>
            <a:prstGeom prst="roundRect">
              <a:avLst>
                <a:gd fmla="val 10000" name="adj"/>
              </a:avLst>
            </a:prstGeom>
            <a:gradFill>
              <a:gsLst>
                <a:gs pos="0">
                  <a:srgbClr val="2289FE">
                    <a:alpha val="89803"/>
                  </a:srgbClr>
                </a:gs>
                <a:gs pos="100000">
                  <a:srgbClr val="C5E0FF">
                    <a:alpha val="89803"/>
                  </a:srgbClr>
                </a:gs>
              </a:gsLst>
              <a:lin ang="16200000" scaled="0"/>
            </a:gradFill>
            <a:ln>
              <a:noFill/>
            </a:ln>
          </p:spPr>
          <p:txBody>
            <a:bodyPr bIns="91425" rIns="91425" lIns="91425" tIns="91425" anchor="ctr" anchorCtr="0">
              <a:noAutofit/>
            </a:bodyPr>
            <a:lstStyle/>
            <a:p>
              <a:pPr>
                <a:spcBef>
                  <a:spcPts val="0"/>
                </a:spcBef>
                <a:buNone/>
              </a:pPr>
              <a:r>
                <a:t/>
              </a:r>
              <a:endParaRPr/>
            </a:p>
          </p:txBody>
        </p:sp>
        <p:sp>
          <p:nvSpPr>
            <p:cNvPr id="124" name="Shape 124"/>
            <p:cNvSpPr txBox="1"/>
            <p:nvPr/>
          </p:nvSpPr>
          <p:spPr>
            <a:xfrm>
              <a:off y="618664" x="21688"/>
              <a:ext cy="697126" cx="770923"/>
            </a:xfrm>
            <a:prstGeom prst="rect">
              <a:avLst/>
            </a:prstGeom>
            <a:noFill/>
            <a:ln>
              <a:noFill/>
            </a:ln>
          </p:spPr>
          <p:txBody>
            <a:bodyPr bIns="41900" rIns="41900" lIns="41900" tIns="41900" anchor="ctr" anchorCtr="0">
              <a:noAutofit/>
            </a:bodyPr>
            <a:lstStyle/>
            <a:p>
              <a:pPr algn="ctr" rtl="0" lvl="0" marR="0" indent="0" marL="0">
                <a:lnSpc>
                  <a:spcPct val="90000"/>
                </a:lnSpc>
                <a:spcBef>
                  <a:spcPts val="0"/>
                </a:spcBef>
                <a:spcAft>
                  <a:spcPts val="385"/>
                </a:spcAft>
                <a:buClr>
                  <a:schemeClr val="lt1"/>
                </a:buClr>
                <a:buSzPct val="25000"/>
                <a:buFont typeface="Arial"/>
                <a:buNone/>
              </a:pPr>
              <a:r>
                <a:rPr strike="noStrike" u="none" b="0" cap="none" baseline="0" sz="1100" lang="en" i="0">
                  <a:solidFill>
                    <a:schemeClr val="lt1"/>
                  </a:solidFill>
                  <a:latin typeface="Arial"/>
                  <a:ea typeface="Arial"/>
                  <a:cs typeface="Arial"/>
                  <a:sym typeface="Arial"/>
                  <a:rtl val="0"/>
                </a:rPr>
                <a:t>10K/10Q Forms</a:t>
              </a:r>
            </a:p>
          </p:txBody>
        </p:sp>
        <p:sp>
          <p:nvSpPr>
            <p:cNvPr id="125" name="Shape 125"/>
            <p:cNvSpPr/>
            <p:nvPr/>
          </p:nvSpPr>
          <p:spPr>
            <a:xfrm>
              <a:off y="866254" x="896412"/>
              <a:ext cy="201945" cx="174074"/>
            </a:xfrm>
            <a:prstGeom prst="rightArrow">
              <a:avLst>
                <a:gd fmla="val 60000" name="adj1"/>
                <a:gd fmla="val 50000" name="adj2"/>
              </a:avLst>
            </a:prstGeom>
            <a:gradFill>
              <a:gsLst>
                <a:gs pos="0">
                  <a:srgbClr val="1383FF"/>
                </a:gs>
                <a:gs pos="100000">
                  <a:srgbClr val="C1DEFE"/>
                </a:gs>
              </a:gsLst>
              <a:lin ang="16200000" scaled="0"/>
            </a:gradFill>
            <a:ln>
              <a:noFill/>
            </a:ln>
          </p:spPr>
          <p:txBody>
            <a:bodyPr bIns="91425" rIns="91425" lIns="91425" tIns="91425" anchor="ctr" anchorCtr="0">
              <a:noAutofit/>
            </a:bodyPr>
            <a:lstStyle/>
            <a:p>
              <a:pPr>
                <a:spcBef>
                  <a:spcPts val="0"/>
                </a:spcBef>
                <a:buNone/>
              </a:pPr>
              <a:r>
                <a:t/>
              </a:r>
              <a:endParaRPr/>
            </a:p>
          </p:txBody>
        </p:sp>
        <p:sp>
          <p:nvSpPr>
            <p:cNvPr id="126" name="Shape 126"/>
            <p:cNvSpPr txBox="1"/>
            <p:nvPr/>
          </p:nvSpPr>
          <p:spPr>
            <a:xfrm>
              <a:off y="906644" x="896412"/>
              <a:ext cy="121167" cx="121853"/>
            </a:xfrm>
            <a:prstGeom prst="rect">
              <a:avLst/>
            </a:prstGeom>
            <a:noFill/>
            <a:ln>
              <a:noFill/>
            </a:ln>
          </p:spPr>
          <p:txBody>
            <a:bodyPr bIns="0" rIns="0" lIns="0" tIns="0" anchor="ctr" anchorCtr="0">
              <a:noAutofit/>
            </a:bodyPr>
            <a:lstStyle/>
            <a:p>
              <a:pPr algn="ctr" rtl="0" lvl="0" marR="0" indent="0" marL="0">
                <a:lnSpc>
                  <a:spcPct val="90000"/>
                </a:lnSpc>
                <a:spcBef>
                  <a:spcPts val="0"/>
                </a:spcBef>
                <a:spcAft>
                  <a:spcPts val="280"/>
                </a:spcAft>
                <a:buClr>
                  <a:srgbClr val="000000"/>
                </a:buClr>
                <a:buFont typeface="Arial"/>
                <a:buNone/>
              </a:pPr>
              <a:r>
                <a:t/>
              </a:r>
              <a:endParaRPr strike="noStrike" u="none" b="0" cap="none" baseline="0" sz="800" i="0">
                <a:solidFill>
                  <a:schemeClr val="lt1"/>
                </a:solidFill>
                <a:latin typeface="Arial"/>
                <a:ea typeface="Arial"/>
                <a:cs typeface="Arial"/>
                <a:sym typeface="Arial"/>
                <a:rtl val="0"/>
              </a:endParaRPr>
            </a:p>
          </p:txBody>
        </p:sp>
        <p:sp>
          <p:nvSpPr>
            <p:cNvPr id="127" name="Shape 127"/>
            <p:cNvSpPr/>
            <p:nvPr/>
          </p:nvSpPr>
          <p:spPr>
            <a:xfrm>
              <a:off y="596975" x="1142745"/>
              <a:ext cy="740504" cx="814301"/>
            </a:xfrm>
            <a:prstGeom prst="roundRect">
              <a:avLst>
                <a:gd fmla="val 10000" name="adj"/>
              </a:avLst>
            </a:prstGeom>
            <a:gradFill>
              <a:gsLst>
                <a:gs pos="0">
                  <a:srgbClr val="2289FE">
                    <a:alpha val="69803"/>
                  </a:srgbClr>
                </a:gs>
                <a:gs pos="100000">
                  <a:srgbClr val="C5E0FF">
                    <a:alpha val="69803"/>
                  </a:srgbClr>
                </a:gs>
              </a:gsLst>
              <a:lin ang="16200000" scaled="0"/>
            </a:gradFill>
            <a:ln>
              <a:noFill/>
            </a:ln>
          </p:spPr>
          <p:txBody>
            <a:bodyPr bIns="91425" rIns="91425" lIns="91425" tIns="91425" anchor="ctr" anchorCtr="0">
              <a:noAutofit/>
            </a:bodyPr>
            <a:lstStyle/>
            <a:p>
              <a:pPr>
                <a:spcBef>
                  <a:spcPts val="0"/>
                </a:spcBef>
                <a:buNone/>
              </a:pPr>
              <a:r>
                <a:t/>
              </a:r>
              <a:endParaRPr/>
            </a:p>
          </p:txBody>
        </p:sp>
        <p:sp>
          <p:nvSpPr>
            <p:cNvPr id="128" name="Shape 128"/>
            <p:cNvSpPr txBox="1"/>
            <p:nvPr/>
          </p:nvSpPr>
          <p:spPr>
            <a:xfrm>
              <a:off y="618664" x="1164434"/>
              <a:ext cy="697126" cx="770923"/>
            </a:xfrm>
            <a:prstGeom prst="rect">
              <a:avLst/>
            </a:prstGeom>
            <a:noFill/>
            <a:ln>
              <a:noFill/>
            </a:ln>
          </p:spPr>
          <p:txBody>
            <a:bodyPr bIns="41900" rIns="41900" lIns="41900" tIns="41900" anchor="ctr" anchorCtr="0">
              <a:noAutofit/>
            </a:bodyPr>
            <a:lstStyle/>
            <a:p>
              <a:pPr algn="ctr" rtl="0" lvl="0" marR="0" indent="0" marL="0">
                <a:lnSpc>
                  <a:spcPct val="90000"/>
                </a:lnSpc>
                <a:spcBef>
                  <a:spcPts val="0"/>
                </a:spcBef>
                <a:spcAft>
                  <a:spcPts val="385"/>
                </a:spcAft>
                <a:buClr>
                  <a:schemeClr val="lt1"/>
                </a:buClr>
                <a:buSzPct val="25000"/>
                <a:buFont typeface="Arial"/>
                <a:buNone/>
              </a:pPr>
              <a:r>
                <a:rPr strike="noStrike" u="none" b="0" cap="none" baseline="0" sz="1100" lang="en" i="0">
                  <a:solidFill>
                    <a:schemeClr val="lt1"/>
                  </a:solidFill>
                  <a:latin typeface="Arial"/>
                  <a:ea typeface="Arial"/>
                  <a:cs typeface="Arial"/>
                  <a:sym typeface="Arial"/>
                  <a:rtl val="0"/>
                </a:rPr>
                <a:t>Enterprise Risk Advisor APP</a:t>
              </a:r>
            </a:p>
          </p:txBody>
        </p:sp>
        <p:sp>
          <p:nvSpPr>
            <p:cNvPr id="129" name="Shape 129"/>
            <p:cNvSpPr/>
            <p:nvPr/>
          </p:nvSpPr>
          <p:spPr>
            <a:xfrm>
              <a:off y="866254" x="2038476"/>
              <a:ext cy="201945" cx="172630"/>
            </a:xfrm>
            <a:prstGeom prst="rightArrow">
              <a:avLst>
                <a:gd fmla="val 60000" name="adj1"/>
                <a:gd fmla="val 50000" name="adj2"/>
              </a:avLst>
            </a:prstGeom>
            <a:gradFill>
              <a:gsLst>
                <a:gs pos="0">
                  <a:srgbClr val="BBCFFF"/>
                </a:gs>
                <a:gs pos="100000">
                  <a:srgbClr val="EDF2FF"/>
                </a:gs>
              </a:gsLst>
              <a:lin ang="16200000" scaled="0"/>
            </a:gradFill>
            <a:ln>
              <a:noFill/>
            </a:ln>
          </p:spPr>
          <p:txBody>
            <a:bodyPr bIns="91425" rIns="91425" lIns="91425" tIns="91425" anchor="ctr" anchorCtr="0">
              <a:noAutofit/>
            </a:bodyPr>
            <a:lstStyle/>
            <a:p>
              <a:pPr>
                <a:spcBef>
                  <a:spcPts val="0"/>
                </a:spcBef>
                <a:buNone/>
              </a:pPr>
              <a:r>
                <a:t/>
              </a:r>
              <a:endParaRPr/>
            </a:p>
          </p:txBody>
        </p:sp>
        <p:sp>
          <p:nvSpPr>
            <p:cNvPr id="130" name="Shape 130"/>
            <p:cNvSpPr txBox="1"/>
            <p:nvPr/>
          </p:nvSpPr>
          <p:spPr>
            <a:xfrm>
              <a:off y="906644" x="2038476"/>
              <a:ext cy="121167" cx="120841"/>
            </a:xfrm>
            <a:prstGeom prst="rect">
              <a:avLst/>
            </a:prstGeom>
            <a:noFill/>
            <a:ln>
              <a:noFill/>
            </a:ln>
          </p:spPr>
          <p:txBody>
            <a:bodyPr bIns="0" rIns="0" lIns="0" tIns="0" anchor="ctr" anchorCtr="0">
              <a:noAutofit/>
            </a:bodyPr>
            <a:lstStyle/>
            <a:p>
              <a:pPr algn="ctr" rtl="0" lvl="0" marR="0" indent="0" marL="0">
                <a:lnSpc>
                  <a:spcPct val="90000"/>
                </a:lnSpc>
                <a:spcBef>
                  <a:spcPts val="0"/>
                </a:spcBef>
                <a:spcAft>
                  <a:spcPts val="280"/>
                </a:spcAft>
                <a:buClr>
                  <a:srgbClr val="000000"/>
                </a:buClr>
                <a:buFont typeface="Arial"/>
                <a:buNone/>
              </a:pPr>
              <a:r>
                <a:t/>
              </a:r>
              <a:endParaRPr strike="noStrike" u="none" b="0" cap="none" baseline="0" sz="800" i="0">
                <a:solidFill>
                  <a:schemeClr val="lt1"/>
                </a:solidFill>
                <a:latin typeface="Arial"/>
                <a:ea typeface="Arial"/>
                <a:cs typeface="Arial"/>
                <a:sym typeface="Arial"/>
                <a:rtl val="0"/>
              </a:endParaRPr>
            </a:p>
          </p:txBody>
        </p:sp>
        <p:sp>
          <p:nvSpPr>
            <p:cNvPr id="131" name="Shape 131"/>
            <p:cNvSpPr/>
            <p:nvPr/>
          </p:nvSpPr>
          <p:spPr>
            <a:xfrm>
              <a:off y="596975" x="2282767"/>
              <a:ext cy="740504" cx="814301"/>
            </a:xfrm>
            <a:prstGeom prst="roundRect">
              <a:avLst>
                <a:gd fmla="val 10000" name="adj"/>
              </a:avLst>
            </a:prstGeom>
            <a:gradFill>
              <a:gsLst>
                <a:gs pos="0">
                  <a:srgbClr val="2289FE">
                    <a:alpha val="49803"/>
                  </a:srgbClr>
                </a:gs>
                <a:gs pos="100000">
                  <a:srgbClr val="C5E0FF">
                    <a:alpha val="49803"/>
                  </a:srgbClr>
                </a:gs>
              </a:gsLst>
              <a:lin ang="16200000" scaled="0"/>
            </a:gradFill>
            <a:ln>
              <a:noFill/>
            </a:ln>
          </p:spPr>
          <p:txBody>
            <a:bodyPr bIns="91425" rIns="91425" lIns="91425" tIns="91425" anchor="ctr" anchorCtr="0">
              <a:noAutofit/>
            </a:bodyPr>
            <a:lstStyle/>
            <a:p>
              <a:pPr>
                <a:spcBef>
                  <a:spcPts val="0"/>
                </a:spcBef>
                <a:buNone/>
              </a:pPr>
              <a:r>
                <a:t/>
              </a:r>
              <a:endParaRPr/>
            </a:p>
          </p:txBody>
        </p:sp>
        <p:sp>
          <p:nvSpPr>
            <p:cNvPr id="132" name="Shape 132"/>
            <p:cNvSpPr txBox="1"/>
            <p:nvPr/>
          </p:nvSpPr>
          <p:spPr>
            <a:xfrm>
              <a:off y="618664" x="2304457"/>
              <a:ext cy="697126" cx="770923"/>
            </a:xfrm>
            <a:prstGeom prst="rect">
              <a:avLst/>
            </a:prstGeom>
            <a:noFill/>
            <a:ln>
              <a:noFill/>
            </a:ln>
          </p:spPr>
          <p:txBody>
            <a:bodyPr bIns="41900" rIns="41900" lIns="41900" tIns="41900" anchor="ctr" anchorCtr="0">
              <a:noAutofit/>
            </a:bodyPr>
            <a:lstStyle/>
            <a:p>
              <a:pPr algn="ctr" rtl="0" lvl="0" marR="0" indent="0" marL="0">
                <a:lnSpc>
                  <a:spcPct val="90000"/>
                </a:lnSpc>
                <a:spcBef>
                  <a:spcPts val="0"/>
                </a:spcBef>
                <a:spcAft>
                  <a:spcPts val="385"/>
                </a:spcAft>
                <a:buClr>
                  <a:schemeClr val="lt1"/>
                </a:buClr>
                <a:buSzPct val="25000"/>
                <a:buFont typeface="Arial"/>
                <a:buNone/>
              </a:pPr>
              <a:r>
                <a:rPr strike="noStrike" u="none" b="0" cap="none" baseline="0" sz="1100" lang="en" i="0">
                  <a:solidFill>
                    <a:schemeClr val="lt1"/>
                  </a:solidFill>
                  <a:latin typeface="Arial"/>
                  <a:ea typeface="Arial"/>
                  <a:cs typeface="Arial"/>
                  <a:sym typeface="Arial"/>
                  <a:rtl val="0"/>
                </a:rPr>
                <a:t>Company Financial Situation</a:t>
              </a:r>
            </a:p>
          </p:txBody>
        </p:sp>
      </p:gr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y="0" x="0"/>
          <a:ext cy="0" cx="0"/>
          <a:chOff y="0" x="0"/>
          <a:chExt cy="0" cx="0"/>
        </a:xfrm>
      </p:grpSpPr>
      <p:sp>
        <p:nvSpPr>
          <p:cNvPr id="137" name="Shape 13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3600" lang="en">
                <a:solidFill>
                  <a:srgbClr val="C00000"/>
                </a:solidFill>
                <a:latin typeface="Calibri"/>
                <a:ea typeface="Calibri"/>
                <a:cs typeface="Calibri"/>
                <a:sym typeface="Calibri"/>
              </a:rPr>
              <a:t>Related Work</a:t>
            </a:r>
          </a:p>
        </p:txBody>
      </p:sp>
      <p:sp>
        <p:nvSpPr>
          <p:cNvPr id="138" name="Shape 13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spcBef>
                <a:spcPts val="0"/>
              </a:spcBef>
              <a:buClr>
                <a:srgbClr val="00000A"/>
              </a:buClr>
              <a:buSzPct val="100000"/>
              <a:buFont typeface="Cambria"/>
              <a:buChar char="●"/>
            </a:pPr>
            <a:r>
              <a:rPr b="1" sz="3000" lang="en">
                <a:solidFill>
                  <a:srgbClr val="00000A"/>
                </a:solidFill>
                <a:latin typeface="Cambria"/>
                <a:ea typeface="Cambria"/>
                <a:cs typeface="Cambria"/>
                <a:sym typeface="Cambria"/>
              </a:rPr>
              <a:t>Previous Summer Project</a:t>
            </a:r>
          </a:p>
          <a:p>
            <a:pPr rtl="0" lvl="1" indent="-342900" marL="914400">
              <a:spcBef>
                <a:spcPts val="0"/>
              </a:spcBef>
              <a:buClr>
                <a:srgbClr val="00000A"/>
              </a:buClr>
              <a:buSzPct val="100000"/>
              <a:buFont typeface="Cambria"/>
              <a:buChar char="○"/>
            </a:pPr>
            <a:r>
              <a:rPr sz="1800" lang="en">
                <a:solidFill>
                  <a:srgbClr val="00000A"/>
                </a:solidFill>
                <a:latin typeface="Cambria"/>
                <a:ea typeface="Cambria"/>
                <a:cs typeface="Cambria"/>
                <a:sym typeface="Cambria"/>
              </a:rPr>
              <a:t>Enterprise Risk Advisor: A Web 2.0 application that provides web services to analyze, visualize and predict company’s financial situation</a:t>
            </a:r>
          </a:p>
          <a:p>
            <a:pPr rtl="0" lvl="1" indent="-342900" marL="914400">
              <a:spcBef>
                <a:spcPts val="0"/>
              </a:spcBef>
              <a:buClr>
                <a:srgbClr val="00000A"/>
              </a:buClr>
              <a:buSzPct val="100000"/>
              <a:buFont typeface="Cambria"/>
              <a:buChar char="○"/>
            </a:pPr>
            <a:r>
              <a:rPr sz="1800" lang="en">
                <a:solidFill>
                  <a:srgbClr val="00000A"/>
                </a:solidFill>
                <a:latin typeface="Cambria"/>
                <a:ea typeface="Cambria"/>
                <a:cs typeface="Cambria"/>
                <a:sym typeface="Cambria"/>
              </a:rPr>
              <a:t>ERA applies big data analytics technology to extract and analyze the “Risk factors” for US publicly traded companies, crawlable from 10k forms.</a:t>
            </a:r>
          </a:p>
          <a:p>
            <a:pPr algn="l" rtl="0" lvl="0" marR="0" indent="-419100" marL="457200">
              <a:lnSpc>
                <a:spcPct val="100000"/>
              </a:lnSpc>
              <a:spcBef>
                <a:spcPts val="0"/>
              </a:spcBef>
              <a:spcAft>
                <a:spcPts val="0"/>
              </a:spcAft>
              <a:buClr>
                <a:srgbClr val="00000A"/>
              </a:buClr>
              <a:buSzPct val="100000"/>
              <a:buFont typeface="Cambria"/>
              <a:buChar char="●"/>
            </a:pPr>
            <a:r>
              <a:rPr b="1" sz="3000" lang="en">
                <a:solidFill>
                  <a:srgbClr val="00000A"/>
                </a:solidFill>
                <a:latin typeface="Cambria"/>
                <a:ea typeface="Cambria"/>
                <a:cs typeface="Cambria"/>
                <a:sym typeface="Cambria"/>
              </a:rPr>
              <a:t>Deficiency</a:t>
            </a:r>
          </a:p>
          <a:p>
            <a:pPr algn="l" rtl="0" lvl="1" marR="0" indent="-342900" marL="914400">
              <a:lnSpc>
                <a:spcPct val="100000"/>
              </a:lnSpc>
              <a:spcBef>
                <a:spcPts val="0"/>
              </a:spcBef>
              <a:spcAft>
                <a:spcPts val="0"/>
              </a:spcAft>
              <a:buClr>
                <a:srgbClr val="00000A"/>
              </a:buClr>
              <a:buSzPct val="100000"/>
              <a:buFont typeface="Cambria"/>
              <a:buChar char="○"/>
            </a:pPr>
            <a:r>
              <a:rPr sz="1800" lang="en">
                <a:solidFill>
                  <a:srgbClr val="00000A"/>
                </a:solidFill>
                <a:latin typeface="Cambria"/>
                <a:ea typeface="Cambria"/>
                <a:cs typeface="Cambria"/>
                <a:sym typeface="Cambria"/>
              </a:rPr>
              <a:t>Fail to use IBM BigInsights</a:t>
            </a:r>
          </a:p>
          <a:p>
            <a:pPr algn="l" rtl="0" lvl="1" marR="0" indent="-342900" marL="914400">
              <a:lnSpc>
                <a:spcPct val="100000"/>
              </a:lnSpc>
              <a:spcBef>
                <a:spcPts val="0"/>
              </a:spcBef>
              <a:spcAft>
                <a:spcPts val="0"/>
              </a:spcAft>
              <a:buClr>
                <a:srgbClr val="00000A"/>
              </a:buClr>
              <a:buSzPct val="100000"/>
              <a:buFont typeface="Cambria"/>
              <a:buChar char="○"/>
            </a:pPr>
            <a:r>
              <a:rPr sz="1800" lang="en">
                <a:solidFill>
                  <a:srgbClr val="00000A"/>
                </a:solidFill>
                <a:latin typeface="Cambria"/>
                <a:ea typeface="Cambria"/>
                <a:cs typeface="Cambria"/>
                <a:sym typeface="Cambria"/>
              </a:rPr>
              <a:t>Limited IBM Bluemix services integrated into the application</a:t>
            </a:r>
          </a:p>
          <a:p>
            <a:pPr algn="l" rtl="0" lvl="1" marR="0" indent="-342900" marL="914400">
              <a:lnSpc>
                <a:spcPct val="100000"/>
              </a:lnSpc>
              <a:spcBef>
                <a:spcPts val="0"/>
              </a:spcBef>
              <a:spcAft>
                <a:spcPts val="0"/>
              </a:spcAft>
              <a:buClr>
                <a:srgbClr val="00000A"/>
              </a:buClr>
              <a:buSzPct val="100000"/>
              <a:buFont typeface="Cambria"/>
              <a:buChar char="○"/>
            </a:pPr>
            <a:r>
              <a:rPr sz="1800" lang="en">
                <a:solidFill>
                  <a:srgbClr val="00000A"/>
                </a:solidFill>
                <a:latin typeface="Cambria"/>
                <a:ea typeface="Cambria"/>
                <a:cs typeface="Cambria"/>
                <a:sym typeface="Cambria"/>
              </a:rPr>
              <a:t>Single data source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y="0" x="0"/>
          <a:ext cy="0" cx="0"/>
          <a:chOff y="0" x="0"/>
          <a:chExt cy="0" cx="0"/>
        </a:xfrm>
      </p:grpSpPr>
      <p:sp>
        <p:nvSpPr>
          <p:cNvPr id="143" name="Shape 14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3600" lang="en">
                <a:solidFill>
                  <a:srgbClr val="C00000"/>
                </a:solidFill>
                <a:latin typeface="Calibri"/>
                <a:ea typeface="Calibri"/>
                <a:cs typeface="Calibri"/>
                <a:sym typeface="Calibri"/>
              </a:rPr>
              <a:t>System Design</a:t>
            </a:r>
          </a:p>
        </p:txBody>
      </p:sp>
      <p:sp>
        <p:nvSpPr>
          <p:cNvPr id="144" name="Shape 144"/>
          <p:cNvSpPr txBox="1"/>
          <p:nvPr>
            <p:ph idx="1" type="body"/>
          </p:nvPr>
        </p:nvSpPr>
        <p:spPr>
          <a:xfrm>
            <a:off y="1200150" x="457200"/>
            <a:ext cy="3725699" cx="8229600"/>
          </a:xfrm>
          <a:prstGeom prst="rect">
            <a:avLst/>
          </a:prstGeom>
        </p:spPr>
        <p:txBody>
          <a:bodyPr bIns="91425" rIns="91425" lIns="91425" tIns="91425" anchor="t" anchorCtr="0">
            <a:noAutofit/>
          </a:bodyPr>
          <a:lstStyle/>
          <a:p>
            <a:pPr algn="l" rtl="0" marR="0">
              <a:lnSpc>
                <a:spcPct val="115000"/>
              </a:lnSpc>
              <a:spcBef>
                <a:spcPts val="0"/>
              </a:spcBef>
              <a:spcAft>
                <a:spcPts val="0"/>
              </a:spcAft>
              <a:buNone/>
            </a:pPr>
            <a:r>
              <a:rPr sz="2400" lang="en">
                <a:solidFill>
                  <a:srgbClr val="00000A"/>
                </a:solidFill>
                <a:latin typeface="Cambria"/>
                <a:ea typeface="Cambria"/>
                <a:cs typeface="Cambria"/>
                <a:sym typeface="Cambria"/>
              </a:rPr>
              <a:t>           System Architecture                         MVC Layer Structure</a:t>
            </a:r>
          </a:p>
          <a:p>
            <a:pPr algn="l" rtl="0" lvl="0" marR="0">
              <a:lnSpc>
                <a:spcPct val="115000"/>
              </a:lnSpc>
              <a:spcBef>
                <a:spcPts val="0"/>
              </a:spcBef>
              <a:spcAft>
                <a:spcPts val="0"/>
              </a:spcAft>
              <a:buNone/>
            </a:pPr>
            <a:r>
              <a:t/>
            </a:r>
            <a:endParaRPr>
              <a:solidFill>
                <a:srgbClr val="00000A"/>
              </a:solidFill>
              <a:latin typeface="Cambria"/>
              <a:ea typeface="Cambria"/>
              <a:cs typeface="Cambria"/>
              <a:sym typeface="Cambria"/>
            </a:endParaRPr>
          </a:p>
        </p:txBody>
      </p:sp>
      <p:pic>
        <p:nvPicPr>
          <p:cNvPr id="145" name="Shape 145"/>
          <p:cNvPicPr preferRelativeResize="0"/>
          <p:nvPr/>
        </p:nvPicPr>
        <p:blipFill>
          <a:blip r:embed="rId3">
            <a:alphaModFix/>
          </a:blip>
          <a:stretch>
            <a:fillRect/>
          </a:stretch>
        </p:blipFill>
        <p:spPr>
          <a:xfrm>
            <a:off y="2131049" x="369200"/>
            <a:ext cy="2701425" cx="4486275"/>
          </a:xfrm>
          <a:prstGeom prst="rect">
            <a:avLst/>
          </a:prstGeom>
          <a:noFill/>
          <a:ln>
            <a:noFill/>
          </a:ln>
        </p:spPr>
      </p:pic>
      <p:pic>
        <p:nvPicPr>
          <p:cNvPr id="146" name="Shape 146"/>
          <p:cNvPicPr preferRelativeResize="0"/>
          <p:nvPr/>
        </p:nvPicPr>
        <p:blipFill>
          <a:blip r:embed="rId4">
            <a:alphaModFix/>
          </a:blip>
          <a:stretch>
            <a:fillRect/>
          </a:stretch>
        </p:blipFill>
        <p:spPr>
          <a:xfrm>
            <a:off y="2137275" x="5137988"/>
            <a:ext cy="2701424" cx="3694186"/>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y="0" x="0"/>
          <a:ext cy="0" cx="0"/>
          <a:chOff y="0" x="0"/>
          <a:chExt cy="0" cx="0"/>
        </a:xfrm>
      </p:grpSpPr>
      <p:sp>
        <p:nvSpPr>
          <p:cNvPr id="151" name="Shape 15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b="1" sz="3600" lang="en">
                <a:solidFill>
                  <a:srgbClr val="C00000"/>
                </a:solidFill>
                <a:latin typeface="Calibri"/>
                <a:ea typeface="Calibri"/>
                <a:cs typeface="Calibri"/>
                <a:sym typeface="Calibri"/>
              </a:rPr>
              <a:t>System Design</a:t>
            </a:r>
          </a:p>
        </p:txBody>
      </p:sp>
      <p:sp>
        <p:nvSpPr>
          <p:cNvPr id="152" name="Shape 152"/>
          <p:cNvSpPr txBox="1"/>
          <p:nvPr>
            <p:ph idx="1" type="body"/>
          </p:nvPr>
        </p:nvSpPr>
        <p:spPr>
          <a:xfrm>
            <a:off y="1200150" x="457200"/>
            <a:ext cy="3725699" cx="8229600"/>
          </a:xfrm>
          <a:prstGeom prst="rect">
            <a:avLst/>
          </a:prstGeom>
        </p:spPr>
        <p:txBody>
          <a:bodyPr bIns="91425" rIns="91425" lIns="91425" tIns="91425" anchor="t" anchorCtr="0">
            <a:noAutofit/>
          </a:bodyPr>
          <a:lstStyle/>
          <a:p>
            <a:pPr algn="l" rtl="0" lvl="0" marR="0">
              <a:lnSpc>
                <a:spcPct val="115000"/>
              </a:lnSpc>
              <a:spcBef>
                <a:spcPts val="0"/>
              </a:spcBef>
              <a:spcAft>
                <a:spcPts val="0"/>
              </a:spcAft>
              <a:buNone/>
            </a:pPr>
            <a:r>
              <a:rPr sz="2400" lang="en">
                <a:solidFill>
                  <a:srgbClr val="00000A"/>
                </a:solidFill>
                <a:latin typeface="Cambria"/>
                <a:ea typeface="Cambria"/>
                <a:cs typeface="Cambria"/>
                <a:sym typeface="Cambria"/>
              </a:rPr>
              <a:t>The main goal: </a:t>
            </a:r>
          </a:p>
          <a:p>
            <a:pPr algn="l" rtl="0" marR="0" indent="0" marL="0">
              <a:lnSpc>
                <a:spcPct val="115000"/>
              </a:lnSpc>
              <a:spcBef>
                <a:spcPts val="0"/>
              </a:spcBef>
              <a:spcAft>
                <a:spcPts val="0"/>
              </a:spcAft>
              <a:buNone/>
            </a:pPr>
            <a:r>
              <a:rPr sz="1800" lang="en">
                <a:solidFill>
                  <a:srgbClr val="00000A"/>
                </a:solidFill>
                <a:latin typeface="Cambria"/>
                <a:ea typeface="Cambria"/>
                <a:cs typeface="Cambria"/>
                <a:sym typeface="Cambria"/>
              </a:rPr>
              <a:t>        On the basis of the concepts of previous project, try to replace hard coding and extend the functionalities to make the application fully integrated with IBM BlueMix.</a:t>
            </a:r>
          </a:p>
          <a:p>
            <a:pPr algn="l" rtl="0" lvl="0" marR="0" indent="0" marL="0">
              <a:lnSpc>
                <a:spcPct val="115000"/>
              </a:lnSpc>
              <a:spcBef>
                <a:spcPts val="0"/>
              </a:spcBef>
              <a:spcAft>
                <a:spcPts val="0"/>
              </a:spcAft>
              <a:buNone/>
            </a:pPr>
            <a:r>
              <a:t/>
            </a:r>
            <a:endParaRPr sz="1000">
              <a:solidFill>
                <a:srgbClr val="00000A"/>
              </a:solidFill>
              <a:latin typeface="Cambria"/>
              <a:ea typeface="Cambria"/>
              <a:cs typeface="Cambria"/>
              <a:sym typeface="Cambria"/>
            </a:endParaRPr>
          </a:p>
          <a:p>
            <a:pPr algn="l" rtl="0" lvl="0" marR="0">
              <a:lnSpc>
                <a:spcPct val="115000"/>
              </a:lnSpc>
              <a:spcBef>
                <a:spcPts val="0"/>
              </a:spcBef>
              <a:spcAft>
                <a:spcPts val="0"/>
              </a:spcAft>
              <a:buNone/>
            </a:pPr>
            <a:r>
              <a:rPr sz="2400" lang="en">
                <a:solidFill>
                  <a:srgbClr val="00000A"/>
                </a:solidFill>
                <a:latin typeface="Cambria"/>
                <a:ea typeface="Cambria"/>
                <a:cs typeface="Cambria"/>
                <a:sym typeface="Cambria"/>
              </a:rPr>
              <a:t>Our solutions:</a:t>
            </a:r>
          </a:p>
          <a:p>
            <a:pPr algn="l" rtl="0" lvl="0" marR="0" indent="-342900" marL="457200">
              <a:lnSpc>
                <a:spcPct val="115000"/>
              </a:lnSpc>
              <a:spcBef>
                <a:spcPts val="0"/>
              </a:spcBef>
              <a:spcAft>
                <a:spcPts val="0"/>
              </a:spcAft>
              <a:buClr>
                <a:srgbClr val="00000A"/>
              </a:buClr>
              <a:buSzPct val="100000"/>
              <a:buFont typeface="Cambria"/>
              <a:buChar char="●"/>
            </a:pPr>
            <a:r>
              <a:rPr sz="1800" lang="en">
                <a:solidFill>
                  <a:srgbClr val="00000A"/>
                </a:solidFill>
                <a:latin typeface="Cambria"/>
                <a:ea typeface="Cambria"/>
                <a:cs typeface="Cambria"/>
                <a:sym typeface="Cambria"/>
              </a:rPr>
              <a:t>Use BigInsight services to replace the original risk analysis algorithm</a:t>
            </a:r>
          </a:p>
          <a:p>
            <a:pPr algn="l" rtl="0" lvl="1" marR="0" indent="-342900" marL="914400">
              <a:lnSpc>
                <a:spcPct val="115000"/>
              </a:lnSpc>
              <a:spcBef>
                <a:spcPts val="0"/>
              </a:spcBef>
              <a:spcAft>
                <a:spcPts val="0"/>
              </a:spcAft>
              <a:buClr>
                <a:srgbClr val="00000A"/>
              </a:buClr>
              <a:buSzPct val="100000"/>
              <a:buFont typeface="Cambria"/>
              <a:buChar char="○"/>
            </a:pPr>
            <a:r>
              <a:rPr sz="1800" lang="en">
                <a:solidFill>
                  <a:srgbClr val="00000A"/>
                </a:solidFill>
                <a:latin typeface="Cambria"/>
                <a:ea typeface="Cambria"/>
                <a:cs typeface="Cambria"/>
                <a:sym typeface="Cambria"/>
              </a:rPr>
              <a:t>Text Analytics</a:t>
            </a:r>
          </a:p>
          <a:p>
            <a:pPr algn="l" rtl="0" lvl="0" marR="0" indent="-342900" marL="457200">
              <a:lnSpc>
                <a:spcPct val="115000"/>
              </a:lnSpc>
              <a:spcBef>
                <a:spcPts val="0"/>
              </a:spcBef>
              <a:spcAft>
                <a:spcPts val="0"/>
              </a:spcAft>
              <a:buClr>
                <a:srgbClr val="00000A"/>
              </a:buClr>
              <a:buSzPct val="100000"/>
              <a:buFont typeface="Cambria"/>
              <a:buChar char="●"/>
            </a:pPr>
            <a:r>
              <a:rPr sz="1800" lang="en">
                <a:solidFill>
                  <a:srgbClr val="00000A"/>
                </a:solidFill>
                <a:latin typeface="Cambria"/>
                <a:ea typeface="Cambria"/>
                <a:cs typeface="Cambria"/>
                <a:sym typeface="Cambria"/>
              </a:rPr>
              <a:t>Add more BlueMix services into our application</a:t>
            </a:r>
          </a:p>
          <a:p>
            <a:pPr algn="l" rtl="0" lvl="1" marR="0" indent="-342900" marL="914400">
              <a:lnSpc>
                <a:spcPct val="115000"/>
              </a:lnSpc>
              <a:spcBef>
                <a:spcPts val="0"/>
              </a:spcBef>
              <a:spcAft>
                <a:spcPts val="0"/>
              </a:spcAft>
              <a:buClr>
                <a:srgbClr val="00000A"/>
              </a:buClr>
              <a:buSzPct val="128571"/>
              <a:buFont typeface="Cambria"/>
              <a:buChar char="○"/>
            </a:pPr>
            <a:r>
              <a:rPr lang="en">
                <a:solidFill>
                  <a:srgbClr val="00000A"/>
                </a:solidFill>
                <a:latin typeface="Cambria"/>
                <a:ea typeface="Cambria"/>
                <a:cs typeface="Cambria"/>
                <a:sym typeface="Cambria"/>
              </a:rPr>
              <a:t>Auto-Scaling</a:t>
            </a:r>
          </a:p>
          <a:p>
            <a:pPr algn="l" rtl="0" lvl="1" marR="0" indent="-342900" marL="914400">
              <a:lnSpc>
                <a:spcPct val="115000"/>
              </a:lnSpc>
              <a:spcBef>
                <a:spcPts val="0"/>
              </a:spcBef>
              <a:spcAft>
                <a:spcPts val="0"/>
              </a:spcAft>
              <a:buClr>
                <a:srgbClr val="00000A"/>
              </a:buClr>
              <a:buSzPct val="128571"/>
              <a:buFont typeface="Cambria"/>
              <a:buChar char="○"/>
            </a:pPr>
            <a:r>
              <a:rPr lang="en">
                <a:solidFill>
                  <a:srgbClr val="00000A"/>
                </a:solidFill>
                <a:latin typeface="Cambria"/>
                <a:ea typeface="Cambria"/>
                <a:cs typeface="Cambria"/>
                <a:sym typeface="Cambria"/>
              </a:rPr>
              <a:t>Monitoring and Analytics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y="0" x="0"/>
          <a:ext cy="0" cx="0"/>
          <a:chOff y="0" x="0"/>
          <a:chExt cy="0" cx="0"/>
        </a:xfrm>
      </p:grpSpPr>
      <p:sp>
        <p:nvSpPr>
          <p:cNvPr id="157" name="Shape 15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b="1" sz="3600" lang="en">
                <a:solidFill>
                  <a:srgbClr val="C00000"/>
                </a:solidFill>
                <a:latin typeface="Calibri"/>
                <a:ea typeface="Calibri"/>
                <a:cs typeface="Calibri"/>
                <a:sym typeface="Calibri"/>
              </a:rPr>
              <a:t>Implementation</a:t>
            </a:r>
          </a:p>
        </p:txBody>
      </p:sp>
      <p:sp>
        <p:nvSpPr>
          <p:cNvPr id="158" name="Shape 158"/>
          <p:cNvSpPr txBox="1"/>
          <p:nvPr>
            <p:ph idx="1" type="body"/>
          </p:nvPr>
        </p:nvSpPr>
        <p:spPr>
          <a:xfrm>
            <a:off y="1200150" x="457200"/>
            <a:ext cy="3725699" cx="8229600"/>
          </a:xfrm>
          <a:prstGeom prst="rect">
            <a:avLst/>
          </a:prstGeom>
        </p:spPr>
        <p:txBody>
          <a:bodyPr bIns="91425" rIns="91425" lIns="91425" tIns="91425" anchor="t" anchorCtr="0">
            <a:noAutofit/>
          </a:bodyPr>
          <a:lstStyle/>
          <a:p>
            <a:pPr algn="just" rtl="0" lvl="0" indent="0" marL="0">
              <a:spcBef>
                <a:spcPts val="0"/>
              </a:spcBef>
              <a:spcAft>
                <a:spcPts val="1000"/>
              </a:spcAft>
              <a:buNone/>
            </a:pPr>
            <a:r>
              <a:rPr b="1" sz="2400" lang="en"/>
              <a:t>Goal:</a:t>
            </a:r>
            <a:r>
              <a:rPr lang="en"/>
              <a:t> </a:t>
            </a:r>
            <a:r>
              <a:rPr sz="1200" lang="en">
                <a:solidFill>
                  <a:srgbClr val="00000A"/>
                </a:solidFill>
                <a:latin typeface="Cambria"/>
                <a:ea typeface="Cambria"/>
                <a:cs typeface="Cambria"/>
                <a:sym typeface="Cambria"/>
              </a:rPr>
              <a:t> </a:t>
            </a:r>
          </a:p>
          <a:p>
            <a:pPr algn="just" rtl="0" lvl="0" indent="457200">
              <a:spcBef>
                <a:spcPts val="0"/>
              </a:spcBef>
              <a:spcAft>
                <a:spcPts val="1000"/>
              </a:spcAft>
              <a:buNone/>
            </a:pPr>
            <a:r>
              <a:rPr sz="1800" lang="en">
                <a:solidFill>
                  <a:srgbClr val="00000A"/>
                </a:solidFill>
              </a:rPr>
              <a:t>Leverage IBM Bluemix as the platform for building the application.</a:t>
            </a:r>
          </a:p>
          <a:p>
            <a:pPr algn="just" rtl="0" lvl="0" indent="457200">
              <a:spcBef>
                <a:spcPts val="0"/>
              </a:spcBef>
              <a:spcAft>
                <a:spcPts val="1000"/>
              </a:spcAft>
              <a:buNone/>
            </a:pPr>
            <a:r>
              <a:rPr sz="1800" lang="en">
                <a:solidFill>
                  <a:srgbClr val="00000A"/>
                </a:solidFill>
              </a:rPr>
              <a:t>For that reason, we implemented the whole system exclusively on top of the IBM Bluemix platform.</a:t>
            </a:r>
          </a:p>
          <a:p>
            <a:pPr algn="just" rtl="0" lvl="0" indent="0" marL="0">
              <a:spcBef>
                <a:spcPts val="0"/>
              </a:spcBef>
              <a:spcAft>
                <a:spcPts val="1000"/>
              </a:spcAft>
              <a:buNone/>
            </a:pPr>
            <a:r>
              <a:rPr b="1" sz="2400" lang="en">
                <a:solidFill>
                  <a:srgbClr val="00000A"/>
                </a:solidFill>
              </a:rPr>
              <a:t>Our system contains four main parts:</a:t>
            </a:r>
          </a:p>
          <a:p>
            <a:pPr algn="just" rtl="0" lvl="0" indent="-342900" marL="457200">
              <a:lnSpc>
                <a:spcPct val="115000"/>
              </a:lnSpc>
              <a:spcBef>
                <a:spcPts val="0"/>
              </a:spcBef>
              <a:spcAft>
                <a:spcPts val="1000"/>
              </a:spcAft>
              <a:buClr>
                <a:srgbClr val="00000A"/>
              </a:buClr>
              <a:buSzPct val="100000"/>
              <a:buFont typeface="Arial"/>
              <a:buChar char="●"/>
            </a:pPr>
            <a:r>
              <a:rPr sz="1800" lang="en">
                <a:solidFill>
                  <a:srgbClr val="00000A"/>
                </a:solidFill>
              </a:rPr>
              <a:t>Crawler</a:t>
            </a:r>
          </a:p>
          <a:p>
            <a:pPr algn="just" rtl="0" lvl="0" indent="-342900" marL="457200">
              <a:lnSpc>
                <a:spcPct val="115000"/>
              </a:lnSpc>
              <a:spcBef>
                <a:spcPts val="0"/>
              </a:spcBef>
              <a:spcAft>
                <a:spcPts val="1000"/>
              </a:spcAft>
              <a:buClr>
                <a:srgbClr val="00000A"/>
              </a:buClr>
              <a:buSzPct val="100000"/>
              <a:buFont typeface="Arial"/>
              <a:buChar char="●"/>
            </a:pPr>
            <a:r>
              <a:rPr sz="1800" lang="en">
                <a:solidFill>
                  <a:srgbClr val="00000A"/>
                </a:solidFill>
              </a:rPr>
              <a:t>Repository</a:t>
            </a:r>
          </a:p>
          <a:p>
            <a:pPr algn="just" rtl="0" lvl="0" indent="-342900" marL="457200">
              <a:lnSpc>
                <a:spcPct val="115000"/>
              </a:lnSpc>
              <a:spcBef>
                <a:spcPts val="0"/>
              </a:spcBef>
              <a:spcAft>
                <a:spcPts val="1000"/>
              </a:spcAft>
              <a:buClr>
                <a:srgbClr val="00000A"/>
              </a:buClr>
              <a:buSzPct val="100000"/>
              <a:buFont typeface="Arial"/>
              <a:buChar char="●"/>
            </a:pPr>
            <a:r>
              <a:rPr sz="1800" lang="en">
                <a:solidFill>
                  <a:srgbClr val="00000A"/>
                </a:solidFill>
              </a:rPr>
              <a:t>Advisor</a:t>
            </a:r>
          </a:p>
          <a:p>
            <a:pPr algn="just" rtl="0" lvl="0" indent="-342900" marL="457200">
              <a:lnSpc>
                <a:spcPct val="115000"/>
              </a:lnSpc>
              <a:spcBef>
                <a:spcPts val="0"/>
              </a:spcBef>
              <a:spcAft>
                <a:spcPts val="1000"/>
              </a:spcAft>
              <a:buClr>
                <a:srgbClr val="00000A"/>
              </a:buClr>
              <a:buSzPct val="100000"/>
              <a:buFont typeface="Arial"/>
              <a:buChar char="●"/>
            </a:pPr>
            <a:r>
              <a:rPr sz="1800" lang="en">
                <a:solidFill>
                  <a:srgbClr val="00000A"/>
                </a:solidFill>
              </a:rPr>
              <a:t>Visualization</a:t>
            </a:r>
          </a:p>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4.xml><?xml version="1.0" encoding="utf-8"?>
<a:theme xmlns:a="http://schemas.openxmlformats.org/drawingml/2006/main" xmlns:r="http://schemas.openxmlformats.org/officeDocument/2006/relationships" name="khaki">
  <a:themeElements>
    <a:clrScheme name="Custom 349">
      <a:dk1>
        <a:srgbClr val="262626"/>
      </a:dk1>
      <a:lt1>
        <a:srgbClr val="E6D6BD"/>
      </a:lt1>
      <a:dk2>
        <a:srgbClr val="535353"/>
      </a:dk2>
      <a:lt2>
        <a:srgbClr val="B4AD9E"/>
      </a:lt2>
      <a:accent1>
        <a:srgbClr val="ADB48E"/>
      </a:accent1>
      <a:accent2>
        <a:srgbClr val="867961"/>
      </a:accent2>
      <a:accent3>
        <a:srgbClr val="CBB680"/>
      </a:accent3>
      <a:accent4>
        <a:srgbClr val="78A3C0"/>
      </a:accent4>
      <a:accent5>
        <a:srgbClr val="C0AE91"/>
      </a:accent5>
      <a:accent6>
        <a:srgbClr val="668874"/>
      </a:accent6>
      <a:hlink>
        <a:srgbClr val="4B94B3"/>
      </a:hlink>
      <a:folHlink>
        <a:srgbClr val="414141"/>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5.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