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93" r:id="rId3"/>
    <p:sldId id="257" r:id="rId4"/>
    <p:sldId id="297" r:id="rId5"/>
    <p:sldId id="298" r:id="rId6"/>
    <p:sldId id="301" r:id="rId7"/>
    <p:sldId id="299" r:id="rId8"/>
    <p:sldId id="300" r:id="rId9"/>
    <p:sldId id="266" r:id="rId10"/>
    <p:sldId id="290" r:id="rId11"/>
    <p:sldId id="267" r:id="rId12"/>
    <p:sldId id="295" r:id="rId13"/>
    <p:sldId id="296" r:id="rId14"/>
    <p:sldId id="268" r:id="rId15"/>
    <p:sldId id="276" r:id="rId16"/>
    <p:sldId id="277" r:id="rId17"/>
    <p:sldId id="278" r:id="rId18"/>
    <p:sldId id="279" r:id="rId19"/>
    <p:sldId id="280" r:id="rId20"/>
    <p:sldId id="281" r:id="rId21"/>
    <p:sldId id="282" r:id="rId22"/>
    <p:sldId id="283" r:id="rId23"/>
    <p:sldId id="284" r:id="rId24"/>
    <p:sldId id="288" r:id="rId25"/>
    <p:sldId id="292" r:id="rId26"/>
    <p:sldId id="291" r:id="rId27"/>
    <p:sldId id="294" r:id="rId28"/>
    <p:sldId id="265" r:id="rId29"/>
    <p:sldId id="289" r:id="rId3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601F19D-63C5-4A99-B851-38CA1D3B44D4}">
          <p14:sldIdLst>
            <p14:sldId id="256"/>
          </p14:sldIdLst>
        </p14:section>
        <p14:section name="Content" id="{73301E5E-32F0-4BC9-B373-D771FF834880}">
          <p14:sldIdLst>
            <p14:sldId id="293"/>
            <p14:sldId id="257"/>
            <p14:sldId id="297"/>
            <p14:sldId id="298"/>
            <p14:sldId id="301"/>
            <p14:sldId id="299"/>
            <p14:sldId id="300"/>
            <p14:sldId id="266"/>
            <p14:sldId id="290"/>
            <p14:sldId id="267"/>
            <p14:sldId id="295"/>
            <p14:sldId id="296"/>
            <p14:sldId id="268"/>
            <p14:sldId id="276"/>
            <p14:sldId id="277"/>
            <p14:sldId id="278"/>
            <p14:sldId id="279"/>
            <p14:sldId id="280"/>
            <p14:sldId id="281"/>
            <p14:sldId id="282"/>
            <p14:sldId id="283"/>
            <p14:sldId id="284"/>
            <p14:sldId id="288"/>
            <p14:sldId id="292"/>
            <p14:sldId id="291"/>
            <p14:sldId id="294"/>
            <p14:sldId id="265"/>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qs" initials="l" lastIdx="1" clrIdx="0">
    <p:extLst>
      <p:ext uri="{19B8F6BF-5375-455C-9EA6-DF929625EA0E}">
        <p15:presenceInfo xmlns:p15="http://schemas.microsoft.com/office/powerpoint/2012/main" userId="37eaf09ebd393e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585" autoAdjust="0"/>
  </p:normalViewPr>
  <p:slideViewPr>
    <p:cSldViewPr snapToGrid="0">
      <p:cViewPr varScale="1">
        <p:scale>
          <a:sx n="58" d="100"/>
          <a:sy n="58" d="100"/>
        </p:scale>
        <p:origin x="114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9BBCA170-6245-4592-B908-14D1537062D6}" type="datetimeFigureOut">
              <a:rPr lang="en-US" smtClean="0"/>
              <a:t>1/3/2021</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FCA658AD-EF30-46FA-9202-8CE0DA00ABCF}" type="slidenum">
              <a:rPr lang="en-US" smtClean="0"/>
              <a:t>‹#›</a:t>
            </a:fld>
            <a:endParaRPr lang="en-US"/>
          </a:p>
        </p:txBody>
      </p:sp>
    </p:spTree>
    <p:extLst>
      <p:ext uri="{BB962C8B-B14F-4D97-AF65-F5344CB8AC3E}">
        <p14:creationId xmlns:p14="http://schemas.microsoft.com/office/powerpoint/2010/main" val="319596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a:t>
            </a:fld>
            <a:endParaRPr lang="en-US"/>
          </a:p>
        </p:txBody>
      </p:sp>
    </p:spTree>
    <p:extLst>
      <p:ext uri="{BB962C8B-B14F-4D97-AF65-F5344CB8AC3E}">
        <p14:creationId xmlns:p14="http://schemas.microsoft.com/office/powerpoint/2010/main" val="170776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defTabSz="966612">
              <a:buFontTx/>
              <a:buAutoNum type="arabicPeriod"/>
              <a:defRPr/>
            </a:pPr>
            <a:r>
              <a:rPr lang="en-US" sz="1300" dirty="0"/>
              <a:t>Phân loại các khối u lành tính, ác tính</a:t>
            </a:r>
          </a:p>
          <a:p>
            <a:pPr marL="241653" indent="-241653" defTabSz="966612">
              <a:buFontTx/>
              <a:buAutoNum type="arabicPeriod"/>
              <a:defRPr/>
            </a:pPr>
            <a:r>
              <a:rPr lang="en-US" sz="1300" dirty="0"/>
              <a:t>Phân đoạn tổn thương não</a:t>
            </a:r>
          </a:p>
          <a:p>
            <a:pPr marL="241653" indent="-241653" defTabSz="966612">
              <a:buFontTx/>
              <a:buAutoNum type="arabicPeriod"/>
              <a:defRPr/>
            </a:pPr>
            <a:r>
              <a:rPr lang="en-US" sz="1300" dirty="0"/>
              <a:t>Phân đoạn rỏ rỉ đường thở</a:t>
            </a:r>
          </a:p>
          <a:p>
            <a:pPr marL="241653" indent="-241653" defTabSz="966612">
              <a:buFontTx/>
              <a:buAutoNum type="arabicPeriod"/>
              <a:defRPr/>
            </a:pPr>
            <a:r>
              <a:rPr lang="en-US" sz="1300" dirty="0"/>
              <a:t>Phân loại các bệnh võng mạc</a:t>
            </a:r>
          </a:p>
          <a:p>
            <a:pPr marL="241653" indent="-241653" defTabSz="966612">
              <a:buFontTx/>
              <a:buAutoNum type="arabicPeriod"/>
              <a:defRPr/>
            </a:pPr>
            <a:r>
              <a:rPr lang="en-US" sz="1300" dirty="0"/>
              <a:t>Phân đoạn tuyến tuyền liệt</a:t>
            </a:r>
          </a:p>
          <a:p>
            <a:pPr marL="241653" indent="-241653" defTabSz="966612">
              <a:buFontTx/>
              <a:buAutoNum type="arabicPeriod"/>
              <a:defRPr/>
            </a:pPr>
            <a:r>
              <a:rPr lang="en-US" sz="1300" dirty="0"/>
              <a:t>Phân loại, phát hiện vùng bất thường ct ngực</a:t>
            </a:r>
          </a:p>
          <a:p>
            <a:pPr marL="241653" indent="-241653" defTabSz="966612">
              <a:buFontTx/>
              <a:buAutoNum type="arabicPeriod"/>
              <a:defRPr/>
            </a:pPr>
            <a:r>
              <a:rPr lang="en-US" sz="1300" dirty="0"/>
              <a:t>Ức chế xương</a:t>
            </a:r>
          </a:p>
          <a:p>
            <a:pPr marL="241653" indent="-241653" defTabSz="966612">
              <a:buFontTx/>
              <a:buAutoNum type="arabicPeriod"/>
              <a:defRPr/>
            </a:pPr>
            <a:r>
              <a:rPr lang="en-US" sz="1300" dirty="0"/>
              <a:t>Phân loại tổn thương da</a:t>
            </a:r>
          </a:p>
          <a:p>
            <a:pPr marL="241653" indent="-241653" defTabSz="966612">
              <a:buFontTx/>
              <a:buAutoNum type="arabicPeriod"/>
              <a:defRPr/>
            </a:pPr>
            <a:r>
              <a:rPr lang="en-US" sz="1300" dirty="0"/>
              <a:t>Phát hiện ung thư vếu</a:t>
            </a:r>
          </a:p>
          <a:p>
            <a:pPr marL="241653" indent="-241653" defTabSz="966612">
              <a:buFontTx/>
              <a:buAutoNum type="arabicPeriod"/>
              <a:defRPr/>
            </a:pPr>
            <a:endParaRPr lang="en-US" sz="1300" dirty="0"/>
          </a:p>
          <a:p>
            <a:pPr defTabSz="966612">
              <a:defRPr/>
            </a:pPr>
            <a:endParaRPr lang="en-US" sz="1300" dirty="0"/>
          </a:p>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10</a:t>
            </a:fld>
            <a:endParaRPr lang="en-US"/>
          </a:p>
        </p:txBody>
      </p:sp>
    </p:spTree>
    <p:extLst>
      <p:ext uri="{BB962C8B-B14F-4D97-AF65-F5344CB8AC3E}">
        <p14:creationId xmlns:p14="http://schemas.microsoft.com/office/powerpoint/2010/main" val="2249566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defTabSz="966612">
              <a:buFont typeface="+mj-lt"/>
              <a:buAutoNum type="arabicPeriod"/>
              <a:defRPr/>
            </a:pPr>
            <a:r>
              <a:rPr lang="en-US" sz="1300" dirty="0"/>
              <a:t>Mặt dù học sâu được ứng dụng trong nhiều bài toán xử lý ảnh y khoa như phân loại hình ảnh, nhận dạng đối tượng, phân đoạn hình ảnh,</a:t>
            </a:r>
          </a:p>
          <a:p>
            <a:pPr marL="241653" indent="-241653" defTabSz="966612">
              <a:buFont typeface="+mj-lt"/>
              <a:buAutoNum type="arabicPeriod"/>
              <a:defRPr/>
            </a:pPr>
            <a:r>
              <a:rPr lang="en-US" sz="1300" dirty="0"/>
              <a:t>trong phạm vi nghiên cứu của luận văn này chỉ tập trung vào việc khảo sác các kỹ thuật phân đoạn hình ảnh phát hiện đối tượng trong hình ảnh y khoa cụ thể là MRI não.</a:t>
            </a:r>
          </a:p>
          <a:p>
            <a:pPr marL="241653" indent="-241653">
              <a:buFont typeface="+mj-lt"/>
              <a:buAutoNum type="arabicPeriod"/>
            </a:pPr>
            <a:r>
              <a:rPr lang="en-US" dirty="0" smtClean="0"/>
              <a:t>Trên</a:t>
            </a:r>
            <a:r>
              <a:rPr lang="en-US" baseline="0" dirty="0" smtClean="0"/>
              <a:t> đây là hai nghiên cứu nỗi tiếng cho bài toán phát hiện và phân đoạn hình ảnh dựa trên mạng tích chập</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11</a:t>
            </a:fld>
            <a:endParaRPr lang="en-US"/>
          </a:p>
        </p:txBody>
      </p:sp>
    </p:spTree>
    <p:extLst>
      <p:ext uri="{BB962C8B-B14F-4D97-AF65-F5344CB8AC3E}">
        <p14:creationId xmlns:p14="http://schemas.microsoft.com/office/powerpoint/2010/main" val="638671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Hao Dong đã</a:t>
            </a:r>
            <a:r>
              <a:rPr lang="en-US" baseline="0" dirty="0" smtClean="0"/>
              <a:t> huấn luyện mô hình từ đầu mà không sử dụng các model làm bộ trích xuất đặt trưng, giử nguyên kích cở đầu vào</a:t>
            </a:r>
          </a:p>
          <a:p>
            <a:pPr marL="241653" indent="-241653">
              <a:buFont typeface="+mj-lt"/>
              <a:buAutoNum type="arabicPeriod"/>
            </a:pPr>
            <a:r>
              <a:rPr lang="en-US" baseline="0" dirty="0" smtClean="0"/>
              <a:t>Phần encoder và decoder mõi bên chứa 5 khối tích chập, </a:t>
            </a:r>
          </a:p>
          <a:p>
            <a:pPr marL="241653" indent="-241653">
              <a:buFont typeface="+mj-lt"/>
              <a:buAutoNum type="arabicPeriod"/>
            </a:pPr>
            <a:r>
              <a:rPr lang="en-US" baseline="0" dirty="0" smtClean="0"/>
              <a:t>Filter 1x1 trong layer cuối để phân biệt fontgroud and background</a:t>
            </a:r>
          </a:p>
          <a:p>
            <a:pPr marL="241653" indent="-241653">
              <a:buFont typeface="+mj-lt"/>
              <a:buAutoNum type="arabicPeriod"/>
            </a:pPr>
            <a:r>
              <a:rPr lang="en-US" sz="1300" dirty="0">
                <a:cs typeface="Times New Roman" panose="02020603050405020304" pitchFamily="18" charset="0"/>
              </a:rPr>
              <a:t>DSC  như là hàm lỗi và được chứng minh là tố hơn cá hàm lỗi thông thường cross entropy hoặc sai số bình phương</a:t>
            </a:r>
          </a:p>
          <a:p>
            <a:pPr marL="241653" indent="-241653">
              <a:buFont typeface="+mj-lt"/>
              <a:buAutoNum type="arabicPeriod"/>
            </a:pPr>
            <a:r>
              <a:rPr lang="en-US" sz="1300" dirty="0">
                <a:cs typeface="Times New Roman" panose="02020603050405020304" pitchFamily="18" charset="0"/>
              </a:rPr>
              <a:t>Mang lại kết quả đang mong đợi có thể so sánh với các phương pháp khác (trang 14) Đặt biệt trong phân đoạn phần core tumor</a:t>
            </a:r>
          </a:p>
          <a:p>
            <a:pPr marL="241653" indent="-241653">
              <a:buFont typeface="+mj-lt"/>
              <a:buAutoNum type="arabicPeriod"/>
            </a:pPr>
            <a:r>
              <a:rPr lang="en-US" sz="1300" dirty="0">
                <a:cs typeface="Times New Roman" panose="02020603050405020304" pitchFamily="18" charset="0"/>
              </a:rPr>
              <a:t>Mô hình Unet của Hao Dong mang lại kết quả đầy mong đợi và có thể so sánh với con người.</a:t>
            </a: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12</a:t>
            </a:fld>
            <a:endParaRPr lang="en-US"/>
          </a:p>
        </p:txBody>
      </p:sp>
    </p:spTree>
    <p:extLst>
      <p:ext uri="{BB962C8B-B14F-4D97-AF65-F5344CB8AC3E}">
        <p14:creationId xmlns:p14="http://schemas.microsoft.com/office/powerpoint/2010/main" val="1835856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Việc</a:t>
            </a:r>
            <a:r>
              <a:rPr lang="en-US" baseline="0" dirty="0" smtClean="0"/>
              <a:t> lựa chọn trọng số cho Unet là một khó khăn và khó tối ưu cho nên Yuan Yue đã đề xuất segAN</a:t>
            </a:r>
          </a:p>
          <a:p>
            <a:pPr marL="241653" indent="-241653">
              <a:buFont typeface="+mj-lt"/>
              <a:buAutoNum type="arabicPeriod"/>
            </a:pPr>
            <a:r>
              <a:rPr lang="en-US" dirty="0" smtClean="0"/>
              <a:t>Sử</a:t>
            </a:r>
            <a:r>
              <a:rPr lang="en-US" baseline="0" dirty="0" smtClean="0"/>
              <a:t> dụng một mạng dựa trên CNN để tạo các phân đoạn khối u não. Với hàm lỗi Multi-scale L1 để học các đặt trưng cục bộ và toàn cục của quan hệ điểm ảnh trong kgian (Multi-sclae L1, là một dạng nâng cấp của hàm loss trong mạng GAN truyền thống, thay vì tìm hàm mapping của 2 phân phối xác xuất)</a:t>
            </a:r>
          </a:p>
          <a:p>
            <a:pPr marL="241653" indent="-241653">
              <a:buFont typeface="+mj-lt"/>
              <a:buAutoNum type="arabicPeriod"/>
            </a:pPr>
            <a:r>
              <a:rPr lang="en-US" baseline="0" dirty="0" smtClean="0"/>
              <a:t>Segmetor và Critic tối ưu theo cơ chế min-max (</a:t>
            </a:r>
            <a:r>
              <a:rPr lang="en-US" baseline="0" dirty="0" smtClean="0">
                <a:solidFill>
                  <a:srgbClr val="FF0000"/>
                </a:solidFill>
              </a:rPr>
              <a:t>Segmentor</a:t>
            </a:r>
            <a:r>
              <a:rPr lang="en-US" baseline="0" dirty="0" smtClean="0"/>
              <a:t> minimize hàm lỗi, Critic maximum hàm lỗi)</a:t>
            </a:r>
          </a:p>
          <a:p>
            <a:pPr marL="241653" indent="-241653">
              <a:buFont typeface="+mj-lt"/>
              <a:buAutoNum type="arabicPeriod"/>
            </a:pPr>
            <a:r>
              <a:rPr lang="en-US" baseline="0" dirty="0" smtClean="0"/>
              <a:t>Segemntor là một mạng encoder-decoder là mạng sinh ra bản đồ đặc trưng của anh đầu vào</a:t>
            </a:r>
          </a:p>
          <a:p>
            <a:pPr marL="241653" indent="-241653">
              <a:buFont typeface="+mj-lt"/>
              <a:buAutoNum type="arabicPeriod"/>
            </a:pPr>
            <a:r>
              <a:rPr lang="en-US" baseline="0" dirty="0" smtClean="0"/>
              <a:t>Critic nhận vào 2 input (1 là nhãn, 2 là output từ Segmentor)</a:t>
            </a:r>
          </a:p>
          <a:p>
            <a:pPr marL="241653" indent="-241653">
              <a:buFont typeface="+mj-lt"/>
              <a:buAutoNum type="arabicPeriod"/>
            </a:pPr>
            <a:r>
              <a:rPr lang="en-US" baseline="0" dirty="0" smtClean="0"/>
              <a:t>Sử dụng 4 khối conv cho phần segmentor bên cạnh 3 block conv cho phần Critic</a:t>
            </a:r>
          </a:p>
          <a:p>
            <a:pPr marL="241653" indent="-241653">
              <a:buFont typeface="+mj-lt"/>
              <a:buAutoNum type="arabicPeriod"/>
            </a:pPr>
            <a:r>
              <a:rPr lang="en-US" baseline="0" dirty="0" smtClean="0"/>
              <a:t>Yuan Xue đã giảm mẫu xuống còn 180x180 để lấy phần trung tâm, bach_size 64, lr = 0.00002</a:t>
            </a:r>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13</a:t>
            </a:fld>
            <a:endParaRPr lang="en-US"/>
          </a:p>
        </p:txBody>
      </p:sp>
    </p:spTree>
    <p:extLst>
      <p:ext uri="{BB962C8B-B14F-4D97-AF65-F5344CB8AC3E}">
        <p14:creationId xmlns:p14="http://schemas.microsoft.com/office/powerpoint/2010/main" val="1076248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14</a:t>
            </a:fld>
            <a:endParaRPr lang="en-US"/>
          </a:p>
        </p:txBody>
      </p:sp>
    </p:spTree>
    <p:extLst>
      <p:ext uri="{BB962C8B-B14F-4D97-AF65-F5344CB8AC3E}">
        <p14:creationId xmlns:p14="http://schemas.microsoft.com/office/powerpoint/2010/main" val="4101869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Được</a:t>
            </a:r>
            <a:r>
              <a:rPr lang="en-US" baseline="0" dirty="0" smtClean="0"/>
              <a:t> sinh ra cho việc phân đoạn ảnh y khoa</a:t>
            </a:r>
          </a:p>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15</a:t>
            </a:fld>
            <a:endParaRPr lang="en-US"/>
          </a:p>
        </p:txBody>
      </p:sp>
    </p:spTree>
    <p:extLst>
      <p:ext uri="{BB962C8B-B14F-4D97-AF65-F5344CB8AC3E}">
        <p14:creationId xmlns:p14="http://schemas.microsoft.com/office/powerpoint/2010/main" val="1062078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Phần</a:t>
            </a:r>
            <a:r>
              <a:rPr lang="en-US" baseline="0" dirty="0" smtClean="0"/>
              <a:t> Encoder là một Stack các lớp tích chập dùng để giảm chiều ảnh đầu vào cụ thể ở đây là  240-&gt;15, 1 -&gt; 1024</a:t>
            </a:r>
          </a:p>
          <a:p>
            <a:pPr marL="241653" indent="-241653">
              <a:buFont typeface="+mj-lt"/>
              <a:buAutoNum type="arabicPeriod"/>
            </a:pPr>
            <a:r>
              <a:rPr lang="en-US" baseline="0" dirty="0" smtClean="0"/>
              <a:t>Phần Decoder là một phần mở rộng đối xứng của các lớp tích chập (đối xứng ở đây là đối xứng với cách lơp tích chập phần encoder)</a:t>
            </a:r>
          </a:p>
          <a:p>
            <a:pPr marL="241653" indent="-241653">
              <a:buFont typeface="+mj-lt"/>
              <a:buAutoNum type="arabicPeriod"/>
            </a:pPr>
            <a:r>
              <a:rPr lang="en-US" baseline="0" dirty="0" smtClean="0"/>
              <a:t>Mỗi lớp tích chập phần Decoder dùng để giảm chiều của phần tổng tích chập ngược và tích chập xuôi.</a:t>
            </a:r>
          </a:p>
          <a:p>
            <a:pPr marL="241653" indent="-241653">
              <a:buFont typeface="+mj-lt"/>
              <a:buAutoNum type="arabicPeriod"/>
            </a:pPr>
            <a:r>
              <a:rPr lang="en-US" baseline="0" dirty="0" smtClean="0"/>
              <a:t>Cuối cùng là một lớp tích chập 1x1 để giảm số lượng feature map xuống còn 2 (tumor and background)</a:t>
            </a:r>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16</a:t>
            </a:fld>
            <a:endParaRPr lang="en-US"/>
          </a:p>
        </p:txBody>
      </p:sp>
    </p:spTree>
    <p:extLst>
      <p:ext uri="{BB962C8B-B14F-4D97-AF65-F5344CB8AC3E}">
        <p14:creationId xmlns:p14="http://schemas.microsoft.com/office/powerpoint/2010/main" val="3411852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17</a:t>
            </a:fld>
            <a:endParaRPr lang="en-US"/>
          </a:p>
        </p:txBody>
      </p:sp>
    </p:spTree>
    <p:extLst>
      <p:ext uri="{BB962C8B-B14F-4D97-AF65-F5344CB8AC3E}">
        <p14:creationId xmlns:p14="http://schemas.microsoft.com/office/powerpoint/2010/main" val="701892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High grade glioma</a:t>
            </a:r>
          </a:p>
          <a:p>
            <a:pPr marL="228600" indent="-228600">
              <a:buFont typeface="+mj-lt"/>
              <a:buAutoNum type="arabicPeriod"/>
            </a:pPr>
            <a:r>
              <a:rPr lang="en-US" dirty="0" smtClean="0"/>
              <a:t>Low</a:t>
            </a:r>
            <a:r>
              <a:rPr lang="en-US" baseline="0" dirty="0" smtClean="0"/>
              <a:t> grade glioma</a:t>
            </a:r>
          </a:p>
          <a:p>
            <a:pPr marL="228600" indent="-228600">
              <a:buFont typeface="+mj-lt"/>
              <a:buAutoNum type="arabicPeriod"/>
            </a:pPr>
            <a:r>
              <a:rPr lang="en-US" baseline="0" dirty="0" smtClean="0"/>
              <a:t>Core, phù nề, lan rộng</a:t>
            </a:r>
          </a:p>
          <a:p>
            <a:pPr marL="228600" indent="-228600">
              <a:buFont typeface="+mj-lt"/>
              <a:buAutoNum type="arabicPeriod"/>
            </a:pPr>
            <a:endParaRPr lang="en-US" baseline="0" dirty="0" smtClean="0"/>
          </a:p>
          <a:p>
            <a:pPr marL="228600" indent="-228600">
              <a:buFont typeface="+mj-lt"/>
              <a:buAutoNum type="arabicPeriod"/>
            </a:pPr>
            <a:r>
              <a:rPr lang="en-US" baseline="0" dirty="0" smtClean="0"/>
              <a:t>Xung flair là chuỗi xung xóa dịch</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18</a:t>
            </a:fld>
            <a:endParaRPr lang="en-US"/>
          </a:p>
        </p:txBody>
      </p:sp>
    </p:spTree>
    <p:extLst>
      <p:ext uri="{BB962C8B-B14F-4D97-AF65-F5344CB8AC3E}">
        <p14:creationId xmlns:p14="http://schemas.microsoft.com/office/powerpoint/2010/main" val="2315690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Core</a:t>
            </a:r>
          </a:p>
          <a:p>
            <a:pPr marL="241653" indent="-241653">
              <a:buFont typeface="+mj-lt"/>
              <a:buAutoNum type="arabicPeriod"/>
            </a:pPr>
            <a:r>
              <a:rPr lang="en-US" dirty="0" smtClean="0"/>
              <a:t>Phù</a:t>
            </a:r>
            <a:r>
              <a:rPr lang="en-US" baseline="0" dirty="0" smtClean="0"/>
              <a:t> nề</a:t>
            </a:r>
          </a:p>
          <a:p>
            <a:pPr marL="241653" indent="-241653">
              <a:buFont typeface="+mj-lt"/>
              <a:buAutoNum type="arabicPeriod"/>
            </a:pPr>
            <a:r>
              <a:rPr lang="en-US" baseline="0" dirty="0" smtClean="0"/>
              <a:t>Lan rộng của phù nề</a:t>
            </a:r>
          </a:p>
          <a:p>
            <a:r>
              <a:rPr lang="en-US" baseline="0" dirty="0" smtClean="0"/>
              <a:t>Tại sao là Flair?</a:t>
            </a:r>
          </a:p>
          <a:p>
            <a:pPr marL="241653" indent="-241653">
              <a:buFont typeface="+mj-lt"/>
              <a:buAutoNum type="arabicPeriod"/>
            </a:pPr>
            <a:r>
              <a:rPr lang="en-US" baseline="0" dirty="0" smtClean="0"/>
              <a:t>Là chuỗi xung xóa tín hiệu các dịch, như nước có màu đen</a:t>
            </a:r>
          </a:p>
          <a:p>
            <a:pPr marL="241653" indent="-241653">
              <a:buFont typeface="+mj-lt"/>
              <a:buAutoNum type="arabicPeriod"/>
            </a:pPr>
            <a:r>
              <a:rPr lang="en-US" baseline="0" dirty="0" smtClean="0"/>
              <a:t>Dễ dàng hiện rõ các tín hiệu của khối u</a:t>
            </a:r>
          </a:p>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19</a:t>
            </a:fld>
            <a:endParaRPr lang="en-US"/>
          </a:p>
        </p:txBody>
      </p:sp>
    </p:spTree>
    <p:extLst>
      <p:ext uri="{BB962C8B-B14F-4D97-AF65-F5344CB8AC3E}">
        <p14:creationId xmlns:p14="http://schemas.microsoft.com/office/powerpoint/2010/main" val="417988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Đầu</a:t>
            </a:r>
            <a:r>
              <a:rPr lang="en-US" baseline="0" dirty="0" smtClean="0"/>
              <a:t> tiên em xin gới thiệu về một số lý thuyết cơ bản về máy học</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a:t>
            </a:fld>
            <a:endParaRPr lang="en-US"/>
          </a:p>
        </p:txBody>
      </p:sp>
    </p:spTree>
    <p:extLst>
      <p:ext uri="{BB962C8B-B14F-4D97-AF65-F5344CB8AC3E}">
        <p14:creationId xmlns:p14="http://schemas.microsoft.com/office/powerpoint/2010/main" val="400475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smtClean="0"/>
              <a:t>Chuẩn</a:t>
            </a:r>
            <a:r>
              <a:rPr lang="en-US" baseline="0" dirty="0" smtClean="0"/>
              <a:t> hóa bằng cách trừ đi trung bình của chuổi xung, và chi lại cho độ lệch chuẩn</a:t>
            </a:r>
          </a:p>
          <a:p>
            <a:pPr marL="181240" indent="-181240">
              <a:buFont typeface="Arial" panose="020B0604020202020204" pitchFamily="34" charset="0"/>
              <a:buChar char="•"/>
            </a:pPr>
            <a:r>
              <a:rPr lang="en-US" dirty="0" smtClean="0"/>
              <a:t>Chuẩn</a:t>
            </a:r>
            <a:r>
              <a:rPr lang="en-US" baseline="0" dirty="0" smtClean="0"/>
              <a:t> hóa để giảm độ phức tạp tính toán, chuẩn hóa lại dữ liệu (Max: &lt;700, Min &lt; 7.6e-6) -&gt; (-0.12 -&gt; 1.15)</a:t>
            </a:r>
            <a:endParaRPr lang="en-US" dirty="0" smtClean="0"/>
          </a:p>
          <a:p>
            <a:pPr marL="181240" indent="-181240">
              <a:buFont typeface="Arial" panose="020B0604020202020204" pitchFamily="34" charset="0"/>
              <a:buChar char="•"/>
            </a:pPr>
            <a:r>
              <a:rPr lang="en-US" dirty="0" smtClean="0"/>
              <a:t>TS không</a:t>
            </a:r>
            <a:r>
              <a:rPr lang="en-US" baseline="0" dirty="0" smtClean="0"/>
              <a:t> dùng toàn bộ data:</a:t>
            </a:r>
          </a:p>
          <a:p>
            <a:pPr marL="241653" indent="-241653">
              <a:buFont typeface="+mj-lt"/>
              <a:buAutoNum type="arabicPeriod"/>
            </a:pPr>
            <a:r>
              <a:rPr lang="en-US" baseline="0" dirty="0" smtClean="0"/>
              <a:t>Vì một số có là 2013 và 2015</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20</a:t>
            </a:fld>
            <a:endParaRPr lang="en-US"/>
          </a:p>
        </p:txBody>
      </p:sp>
    </p:spTree>
    <p:extLst>
      <p:ext uri="{BB962C8B-B14F-4D97-AF65-F5344CB8AC3E}">
        <p14:creationId xmlns:p14="http://schemas.microsoft.com/office/powerpoint/2010/main" val="3645077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Để</a:t>
            </a:r>
            <a:r>
              <a:rPr lang="en-US" baseline="0" dirty="0" smtClean="0"/>
              <a:t> mô mình học tốt hơn và tránh overfiting</a:t>
            </a:r>
          </a:p>
          <a:p>
            <a:r>
              <a:rPr lang="en-US" baseline="0" dirty="0" smtClean="0"/>
              <a:t>Các chỉ số augmentation là ngẫu nhiên ví dụ nhu ảnh 1 thì lật dọc, ảnh 2 thì lật ngang</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21</a:t>
            </a:fld>
            <a:endParaRPr lang="en-US"/>
          </a:p>
        </p:txBody>
      </p:sp>
    </p:spTree>
    <p:extLst>
      <p:ext uri="{BB962C8B-B14F-4D97-AF65-F5344CB8AC3E}">
        <p14:creationId xmlns:p14="http://schemas.microsoft.com/office/powerpoint/2010/main" val="3640296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Ngoài</a:t>
            </a:r>
            <a:r>
              <a:rPr lang="en-US" baseline="0" dirty="0" smtClean="0"/>
              <a:t> ra sử dụng một số hàm làm độ đo cho mô hình metrics</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22</a:t>
            </a:fld>
            <a:endParaRPr lang="en-US"/>
          </a:p>
        </p:txBody>
      </p:sp>
    </p:spTree>
    <p:extLst>
      <p:ext uri="{BB962C8B-B14F-4D97-AF65-F5344CB8AC3E}">
        <p14:creationId xmlns:p14="http://schemas.microsoft.com/office/powerpoint/2010/main" val="3005814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23</a:t>
            </a:fld>
            <a:endParaRPr lang="en-US"/>
          </a:p>
        </p:txBody>
      </p:sp>
    </p:spTree>
    <p:extLst>
      <p:ext uri="{BB962C8B-B14F-4D97-AF65-F5344CB8AC3E}">
        <p14:creationId xmlns:p14="http://schemas.microsoft.com/office/powerpoint/2010/main" val="945307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24</a:t>
            </a:fld>
            <a:endParaRPr lang="en-US"/>
          </a:p>
        </p:txBody>
      </p:sp>
    </p:spTree>
    <p:extLst>
      <p:ext uri="{BB962C8B-B14F-4D97-AF65-F5344CB8AC3E}">
        <p14:creationId xmlns:p14="http://schemas.microsoft.com/office/powerpoint/2010/main" val="3141674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hình dạng thì tương đối giống nhau</a:t>
            </a:r>
          </a:p>
          <a:p>
            <a:r>
              <a:rPr lang="en-US" baseline="0" dirty="0" smtClean="0"/>
              <a:t>Ở phần viền khối u chúng ta thấy các vệt mờ có nghĩ là các pixel ở đâu mô hình dự đoán là khối u tỉ lệ không cao</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25</a:t>
            </a:fld>
            <a:endParaRPr lang="en-US"/>
          </a:p>
        </p:txBody>
      </p:sp>
    </p:spTree>
    <p:extLst>
      <p:ext uri="{BB962C8B-B14F-4D97-AF65-F5344CB8AC3E}">
        <p14:creationId xmlns:p14="http://schemas.microsoft.com/office/powerpoint/2010/main" val="1737356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26</a:t>
            </a:fld>
            <a:endParaRPr lang="en-US"/>
          </a:p>
        </p:txBody>
      </p:sp>
    </p:spTree>
    <p:extLst>
      <p:ext uri="{BB962C8B-B14F-4D97-AF65-F5344CB8AC3E}">
        <p14:creationId xmlns:p14="http://schemas.microsoft.com/office/powerpoint/2010/main" val="2610841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ứng dụng mô hình unet mang lại kết quả đầy hứa hẹn</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27</a:t>
            </a:fld>
            <a:endParaRPr lang="en-US"/>
          </a:p>
        </p:txBody>
      </p:sp>
    </p:spTree>
    <p:extLst>
      <p:ext uri="{BB962C8B-B14F-4D97-AF65-F5344CB8AC3E}">
        <p14:creationId xmlns:p14="http://schemas.microsoft.com/office/powerpoint/2010/main" val="154226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sz="1900" dirty="0"/>
          </a:p>
          <a:p>
            <a:pPr marL="181240" indent="-181240">
              <a:buFont typeface="Arial" panose="020B0604020202020204" pitchFamily="34" charset="0"/>
              <a:buChar char="•"/>
            </a:pPr>
            <a:r>
              <a:rPr lang="en-US" sz="1900" dirty="0"/>
              <a:t>Deep learning là một phần nhỏ của ML hay là con của máy học cũng như là con của trí tuệ nhân tạo.</a:t>
            </a:r>
          </a:p>
          <a:p>
            <a:pPr marL="181240" indent="-181240">
              <a:buFont typeface="Arial" panose="020B0604020202020204" pitchFamily="34" charset="0"/>
              <a:buChar char="•"/>
            </a:pPr>
            <a:r>
              <a:rPr lang="en-US" sz="1900" dirty="0"/>
              <a:t>DL phát triển mạnh mẽ từ năm 2010, nỗi bật nhất là trong cuộc thi ImageNet 2012 một mạng tích chập đã thắng trong nhiệm vụ phân loại hình ảnh, từ đó DL được nghiên cứu và phát triển mạnh mẽ</a:t>
            </a:r>
          </a:p>
          <a:p>
            <a:pPr marL="181240" indent="-181240">
              <a:buFont typeface="Arial" panose="020B0604020202020204" pitchFamily="34" charset="0"/>
              <a:buChar char="•"/>
            </a:pPr>
            <a:r>
              <a:rPr lang="en-US" sz="1900" dirty="0" smtClean="0"/>
              <a:t>Dl </a:t>
            </a:r>
            <a:r>
              <a:rPr lang="en-US" sz="1900" dirty="0"/>
              <a:t>được ứng dụng và nghiên cứu rộng rải trong các lĩnh vực: Nhận dạng đối tượng, mô hình ngôn ngữ, tương tác người máy cho đến xử lý ảnh y </a:t>
            </a:r>
            <a:r>
              <a:rPr lang="en-US" sz="1900" dirty="0" smtClean="0"/>
              <a:t>khoa</a:t>
            </a:r>
          </a:p>
          <a:p>
            <a:pPr marL="181240" indent="-181240">
              <a:buFont typeface="Arial" panose="020B0604020202020204" pitchFamily="34" charset="0"/>
              <a:buChar char="•"/>
            </a:pPr>
            <a:r>
              <a:rPr lang="en-US" sz="1900" dirty="0" smtClean="0"/>
              <a:t>Các</a:t>
            </a:r>
            <a:r>
              <a:rPr lang="en-US" sz="1900" baseline="0" dirty="0" smtClean="0"/>
              <a:t> mang học sâu nổi tiếng như là RNN, CNN, nhưng trong lĩnh vực thị giác máy tính thì CNN sử dụng nhiều hơn bên cạnh sự phát triển mạnh mẽ của RNN.</a:t>
            </a:r>
            <a:endParaRPr lang="en-US" sz="1900" dirty="0" smtClean="0"/>
          </a:p>
          <a:p>
            <a:pPr marL="181240" indent="-181240">
              <a:buFont typeface="Arial" panose="020B0604020202020204" pitchFamily="34" charset="0"/>
              <a:buChar char="•"/>
            </a:pPr>
            <a:endParaRPr lang="en-US" sz="1900" dirty="0"/>
          </a:p>
          <a:p>
            <a:endParaRPr lang="en-US" sz="1900" dirty="0"/>
          </a:p>
        </p:txBody>
      </p:sp>
      <p:sp>
        <p:nvSpPr>
          <p:cNvPr id="4" name="Slide Number Placeholder 3"/>
          <p:cNvSpPr>
            <a:spLocks noGrp="1"/>
          </p:cNvSpPr>
          <p:nvPr>
            <p:ph type="sldNum" sz="quarter" idx="10"/>
          </p:nvPr>
        </p:nvSpPr>
        <p:spPr/>
        <p:txBody>
          <a:bodyPr/>
          <a:lstStyle/>
          <a:p>
            <a:fld id="{FCA658AD-EF30-46FA-9202-8CE0DA00ABCF}" type="slidenum">
              <a:rPr lang="en-US" smtClean="0"/>
              <a:t>3</a:t>
            </a:fld>
            <a:endParaRPr lang="en-US"/>
          </a:p>
        </p:txBody>
      </p:sp>
    </p:spTree>
    <p:extLst>
      <p:ext uri="{BB962C8B-B14F-4D97-AF65-F5344CB8AC3E}">
        <p14:creationId xmlns:p14="http://schemas.microsoft.com/office/powerpoint/2010/main" val="2495677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CNN hiện</a:t>
            </a:r>
            <a:r>
              <a:rPr lang="en-US" baseline="0" dirty="0" smtClean="0"/>
              <a:t> là mô hình học sâu được ứng dụng nhiều nhất trong lĩnh vực thị giác máy tính. </a:t>
            </a:r>
          </a:p>
          <a:p>
            <a:pPr marL="241653" indent="-241653">
              <a:buFont typeface="+mj-lt"/>
              <a:buAutoNum type="arabicPeriod"/>
            </a:pPr>
            <a:r>
              <a:rPr lang="en-US" baseline="0" dirty="0" smtClean="0"/>
              <a:t>Bao gồm nhiều lớp tích chập và pooling xếp chồng lên nhau.</a:t>
            </a:r>
          </a:p>
          <a:p>
            <a:pPr marL="241653" indent="-241653">
              <a:buFont typeface="+mj-lt"/>
              <a:buAutoNum type="arabicPeriod"/>
            </a:pPr>
            <a:r>
              <a:rPr lang="en-US" baseline="0" dirty="0" smtClean="0"/>
              <a:t>Mõi node trong lớp tích chập chỉ liên kết với một số node trước đó theo cơ chế tích chập. </a:t>
            </a:r>
          </a:p>
          <a:p>
            <a:pPr marL="241653" indent="-241653">
              <a:buFont typeface="+mj-lt"/>
              <a:buAutoNum type="arabicPeriod"/>
            </a:pPr>
            <a:r>
              <a:rPr lang="en-US" baseline="0" dirty="0" smtClean="0"/>
              <a:t>Layer tiếp theo là kết quả của lớp tích chập trước đó nhờ vậy mà ta có được các kết nối cục bộ, Nghĩa là mỗi node được sinh ra từ một vùng ảnh được áp bộ lọc lên đó</a:t>
            </a:r>
          </a:p>
          <a:p>
            <a:pPr marL="241653" indent="-241653">
              <a:buFont typeface="+mj-lt"/>
              <a:buAutoNum type="arabicPeriod"/>
            </a:pPr>
            <a:r>
              <a:rPr lang="en-US" sz="1300" dirty="0"/>
              <a:t>Mỗi bộ lọc cho phép trích xuất một thuộc tính, như tần số, hướng,.. Từ đó tạo nên các bản đồ đặc trưng (Feature map)</a:t>
            </a:r>
          </a:p>
          <a:p>
            <a:pPr marL="241653" indent="-241653">
              <a:buFont typeface="+mj-lt"/>
              <a:buAutoNum type="arabicPeriod"/>
            </a:pPr>
            <a:r>
              <a:rPr lang="en-US" sz="1300" dirty="0"/>
              <a:t>Theo cơ chế lan truyền ngược mà thông tin được truyền từ trước ra sau và sau ra trước</a:t>
            </a:r>
          </a:p>
          <a:p>
            <a:pPr marL="241653" indent="-241653">
              <a:buFont typeface="+mj-lt"/>
              <a:buAutoNum type="arabicPeriod"/>
            </a:pPr>
            <a:r>
              <a:rPr lang="en-US" sz="1300" dirty="0"/>
              <a:t>Lớp cuối cùng thực hiện đánh giá để đưa ra quyết định ở đầu ra</a:t>
            </a:r>
            <a:endParaRPr lang="en-US" baseline="0" dirty="0" smtClean="0"/>
          </a:p>
        </p:txBody>
      </p:sp>
      <p:sp>
        <p:nvSpPr>
          <p:cNvPr id="4" name="Slide Number Placeholder 3"/>
          <p:cNvSpPr>
            <a:spLocks noGrp="1"/>
          </p:cNvSpPr>
          <p:nvPr>
            <p:ph type="sldNum" sz="quarter" idx="10"/>
          </p:nvPr>
        </p:nvSpPr>
        <p:spPr/>
        <p:txBody>
          <a:bodyPr/>
          <a:lstStyle/>
          <a:p>
            <a:fld id="{FCA658AD-EF30-46FA-9202-8CE0DA00ABCF}" type="slidenum">
              <a:rPr lang="en-US" smtClean="0"/>
              <a:t>4</a:t>
            </a:fld>
            <a:endParaRPr lang="en-US"/>
          </a:p>
        </p:txBody>
      </p:sp>
    </p:spTree>
    <p:extLst>
      <p:ext uri="{BB962C8B-B14F-4D97-AF65-F5344CB8AC3E}">
        <p14:creationId xmlns:p14="http://schemas.microsoft.com/office/powerpoint/2010/main" val="4181980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Lớp</a:t>
            </a:r>
            <a:r>
              <a:rPr lang="en-US" baseline="0" dirty="0" smtClean="0"/>
              <a:t> tích chập là lớp đầu tiên để trích xuất đặt trưng của đầu vào</a:t>
            </a:r>
          </a:p>
          <a:p>
            <a:pPr marL="241653" indent="-241653">
              <a:buFont typeface="+mj-lt"/>
              <a:buAutoNum type="arabicPeriod"/>
            </a:pPr>
            <a:r>
              <a:rPr lang="en-US" sz="1300" dirty="0"/>
              <a:t>lớp tích chập thể hiện mối quan hệ giữa các điểm ảnh bằng cách học các thuộc tính của ảnh sử dụng một số bộ lọc nhỏ để tích chập lên ảnh.</a:t>
            </a:r>
          </a:p>
          <a:p>
            <a:pPr marL="241653" indent="-241653">
              <a:buFont typeface="+mj-lt"/>
              <a:buAutoNum type="arabicPeriod"/>
            </a:pPr>
            <a:r>
              <a:rPr lang="en-US" sz="1300" dirty="0" smtClean="0"/>
              <a:t>Bộ </a:t>
            </a:r>
            <a:r>
              <a:rPr lang="en-US" sz="1300" dirty="0"/>
              <a:t>lọc phát hiện cạnh (edge detection), làm mờ (blur), danh tính (identity)</a:t>
            </a:r>
          </a:p>
          <a:p>
            <a:pPr marL="241653" indent="-241653">
              <a:buFont typeface="+mj-lt"/>
              <a:buAutoNum type="arabicPeriod"/>
            </a:pPr>
            <a:r>
              <a:rPr lang="en-US" sz="1300" dirty="0"/>
              <a:t>Số lượng bộ lọc quyết định độ sâu của ouput của lớp tích chập</a:t>
            </a: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5</a:t>
            </a:fld>
            <a:endParaRPr lang="en-US"/>
          </a:p>
        </p:txBody>
      </p:sp>
    </p:spTree>
    <p:extLst>
      <p:ext uri="{BB962C8B-B14F-4D97-AF65-F5344CB8AC3E}">
        <p14:creationId xmlns:p14="http://schemas.microsoft.com/office/powerpoint/2010/main" val="385180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Trasposed</a:t>
            </a:r>
            <a:r>
              <a:rPr lang="en-US" baseline="0" dirty="0" smtClean="0"/>
              <a:t> </a:t>
            </a:r>
            <a:r>
              <a:rPr lang="en-US" dirty="0" smtClean="0"/>
              <a:t>layer chuyển</a:t>
            </a:r>
            <a:r>
              <a:rPr lang="en-US" baseline="0" dirty="0" smtClean="0"/>
              <a:t> đầu vào input trở lại lớn hơn</a:t>
            </a:r>
          </a:p>
          <a:p>
            <a:pPr marL="241653" indent="-241653">
              <a:buFont typeface="+mj-lt"/>
              <a:buAutoNum type="arabicPeriod"/>
            </a:pPr>
            <a:r>
              <a:rPr lang="en-US" baseline="0" dirty="0" smtClean="0"/>
              <a:t>Để khôi phục kích thước đầu vào cho các bài toán phân đoạn hình ảnh</a:t>
            </a:r>
          </a:p>
          <a:p>
            <a:pPr marL="241653" indent="-241653">
              <a:buFont typeface="+mj-lt"/>
              <a:buAutoNum type="arabicPeriod"/>
            </a:pPr>
            <a:r>
              <a:rPr lang="en-US" baseline="0" dirty="0" smtClean="0"/>
              <a:t>Tạo bản feature map với kích thước không gian lớn hơn input ban đầu</a:t>
            </a:r>
          </a:p>
          <a:p>
            <a:pPr marL="241653" indent="-241653">
              <a:buFont typeface="+mj-lt"/>
              <a:buAutoNum type="arabicPeriod"/>
            </a:pPr>
            <a:r>
              <a:rPr lang="en-US" baseline="0" dirty="0" smtClean="0"/>
              <a:t>Kiểu như mình phóng to ảnh đó ra sau đó tích chập lên ảnh phóng to đó</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6</a:t>
            </a:fld>
            <a:endParaRPr lang="en-US"/>
          </a:p>
        </p:txBody>
      </p:sp>
    </p:spTree>
    <p:extLst>
      <p:ext uri="{BB962C8B-B14F-4D97-AF65-F5344CB8AC3E}">
        <p14:creationId xmlns:p14="http://schemas.microsoft.com/office/powerpoint/2010/main" val="142313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Dùng</a:t>
            </a:r>
            <a:r>
              <a:rPr lang="en-US" baseline="0" dirty="0" smtClean="0"/>
              <a:t> để giảm tham số mô hình và kích cở ảnh đầu vào vẫn đảm bảo trọn vẹn thông tin quan trọng của ảnh</a:t>
            </a:r>
          </a:p>
          <a:p>
            <a:pPr marL="241653" indent="-241653">
              <a:buFont typeface="+mj-lt"/>
              <a:buAutoNum type="arabicPeriod"/>
            </a:pPr>
            <a:r>
              <a:rPr lang="en-US" baseline="0" dirty="0" smtClean="0"/>
              <a:t>Có nhiều loại Pooling : Max, Average, sum pooling,... Trong khung bộ lọc chập lên ảnh</a:t>
            </a:r>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7</a:t>
            </a:fld>
            <a:endParaRPr lang="en-US"/>
          </a:p>
        </p:txBody>
      </p:sp>
    </p:spTree>
    <p:extLst>
      <p:ext uri="{BB962C8B-B14F-4D97-AF65-F5344CB8AC3E}">
        <p14:creationId xmlns:p14="http://schemas.microsoft.com/office/powerpoint/2010/main" val="490330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Như</a:t>
            </a:r>
            <a:r>
              <a:rPr lang="en-US" baseline="0" dirty="0" smtClean="0"/>
              <a:t> là một lớp kết nối đầy đủ của mạng neurol truyền thống</a:t>
            </a:r>
          </a:p>
          <a:p>
            <a:r>
              <a:rPr lang="en-US" baseline="0" dirty="0" smtClean="0"/>
              <a:t>Tùy theo bài toán thì số lượng node ở layer cuối cùng sẽ khác nhau</a:t>
            </a:r>
          </a:p>
        </p:txBody>
      </p:sp>
      <p:sp>
        <p:nvSpPr>
          <p:cNvPr id="4" name="Slide Number Placeholder 3"/>
          <p:cNvSpPr>
            <a:spLocks noGrp="1"/>
          </p:cNvSpPr>
          <p:nvPr>
            <p:ph type="sldNum" sz="quarter" idx="10"/>
          </p:nvPr>
        </p:nvSpPr>
        <p:spPr/>
        <p:txBody>
          <a:bodyPr/>
          <a:lstStyle/>
          <a:p>
            <a:fld id="{FCA658AD-EF30-46FA-9202-8CE0DA00ABCF}" type="slidenum">
              <a:rPr lang="en-US" smtClean="0"/>
              <a:t>8</a:t>
            </a:fld>
            <a:endParaRPr lang="en-US"/>
          </a:p>
        </p:txBody>
      </p:sp>
    </p:spTree>
    <p:extLst>
      <p:ext uri="{BB962C8B-B14F-4D97-AF65-F5344CB8AC3E}">
        <p14:creationId xmlns:p14="http://schemas.microsoft.com/office/powerpoint/2010/main" val="12716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Ứng</a:t>
            </a:r>
            <a:r>
              <a:rPr lang="en-US" baseline="0" dirty="0" smtClean="0"/>
              <a:t> dụng học sâu trong xử lý ảnh y khoa dần xuất hiện trong các hội thảo cho đến nghiên cứu từ những nhăm 2015-2016</a:t>
            </a:r>
          </a:p>
          <a:p>
            <a:pPr marL="241653" indent="-241653">
              <a:buFont typeface="+mj-lt"/>
              <a:buAutoNum type="arabicPeriod"/>
            </a:pPr>
            <a:r>
              <a:rPr lang="en-US" baseline="0" dirty="0" smtClean="0"/>
              <a:t>Ảnh trên thể hiện số lượng bài báo nghiên cứu về ảnh y khoa trong 2012 – 2017</a:t>
            </a:r>
          </a:p>
          <a:p>
            <a:pPr marL="241653" indent="-241653">
              <a:buFont typeface="+mj-lt"/>
              <a:buAutoNum type="arabicPeriod"/>
            </a:pPr>
            <a:r>
              <a:rPr lang="en-US" baseline="0" dirty="0" smtClean="0"/>
              <a:t>Thống kê các phương thức (ảnh) sử dụng trong xử lý ảnh y khoa, các nhiệm vụ được nghiên cứu, các bộ phận trên cơ thể</a:t>
            </a:r>
          </a:p>
          <a:p>
            <a:pPr marL="241653" indent="-241653">
              <a:buFont typeface="+mj-lt"/>
              <a:buAutoNum type="arabicPeriod"/>
            </a:pPr>
            <a:endParaRPr lang="en-US" baseline="0" dirty="0" smtClean="0"/>
          </a:p>
          <a:p>
            <a:pPr marL="241653" indent="-241653">
              <a:buFont typeface="+mj-lt"/>
              <a:buAutoNum type="arabicPeriod"/>
            </a:pPr>
            <a:r>
              <a:rPr lang="en-US" baseline="0" dirty="0" smtClean="0"/>
              <a:t>Tại sao là MRI nhiều</a:t>
            </a:r>
          </a:p>
          <a:p>
            <a:endParaRPr lang="en-US" baseline="0" dirty="0" smtClean="0"/>
          </a:p>
          <a:p>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9</a:t>
            </a:fld>
            <a:endParaRPr lang="en-US"/>
          </a:p>
        </p:txBody>
      </p:sp>
    </p:spTree>
    <p:extLst>
      <p:ext uri="{BB962C8B-B14F-4D97-AF65-F5344CB8AC3E}">
        <p14:creationId xmlns:p14="http://schemas.microsoft.com/office/powerpoint/2010/main" val="235625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D965A2-6917-4842-85CF-8287B7EC2E19}"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39029934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34139-2AAD-4E65-80A3-3ECFA2A90A6A}"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12895204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83BE2-6109-4523-A7EA-AD1D542E7966}"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21399960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7F7E3-2987-4AF8-9B10-B7263D1EECBF}"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7716535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A5560-F4B6-4255-B822-0A0B3E81A947}" type="datetime1">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30127247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407E7-14D1-45E7-BF8D-6015C1011ED9}" type="datetime1">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41185893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27B813-333D-4090-B3AC-DE18895F5805}" type="datetime1">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14782849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F62D3B-3129-4805-BF2E-E1D7CA0ED3C8}" type="datetime1">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35145422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D930F-D23D-415A-9632-B7141B52DEE0}" type="datetime1">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1519171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50480-A4E5-4AC1-AB7B-6FA60CFA8B72}" type="datetime1">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7364115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C28F0-DE2F-4AA5-9C54-0B8994804154}" type="datetime1">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14512382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24056BF-F7CF-43BD-A5E4-00E39AF659BF}" type="datetime1">
              <a:rPr lang="en-US" smtClean="0"/>
              <a:t>1/3/2021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186928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rxiv.org/abs/1702.0574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rxiv.org/abs/1706.01805" TargetMode="External"/><Relationship Id="rId5" Type="http://schemas.openxmlformats.org/officeDocument/2006/relationships/hyperlink" Target="https://arxiv.org/abs/1705.03820"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arxiv.org/abs/1705.038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arxiv.org/abs/1706.01805" TargetMode="External"/><Relationship Id="rId4" Type="http://schemas.openxmlformats.org/officeDocument/2006/relationships/hyperlink" Target="Xue%20Y,%20Xu%20T,%20Zhang%20H,%20Long%20LR,%20Huang%20X.%20SegAN:%20Adversarial%20Network%20with%20Multi-scale%20L1%20Loss%20for%20Medical%20Image%20Segmentation.%20Neuroinformatics.%202018%20Oct;16(3-4):383-392.%20doi:%2010.1007/s12021-018-9377-x.%20PMID:%2029725916."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arxiv.org/abs/1705.0382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arxiv.org/abs/1705.0382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med.upenn.edu/sbia/assets/user-content/BRATS_banner_noCaption.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arxiv.org/abs/1705.03820" TargetMode="External"/><Relationship Id="rId7"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hyperlink" Target="https://ai2-s2-public.s3.amazonaws.com/figures/2017-08-08/e68d767efb5cc8c97c47ee421ce85c198c7d2b11/29-Figure2.6-1.p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3.png"/><Relationship Id="rId7"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eveloper.nvidia.com/sites/default/files/Deep_Learning_Icons_R5_PNG.jpg.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eb.njit.edu/~usman/courses/cs732_spring19/Yanan_An_overview_of_deep_learning_in_medical_imaging_focusing_on_MRI.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iro.medium.com/max/770/1*c4WANGmOEPsMUKVShMh92A.p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vdumoulin/conv_arithmetic/raw/master/gif/no_padding_no_strides_transposed.gi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iro.medium.com/max/662/1*iv7fsvgvJ5eBv--iabxqkA.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cs231n.github.io/assets/nn1/neural_net2.jpe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705.0382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2669"/>
            <a:ext cx="9144000" cy="2387600"/>
          </a:xfrm>
        </p:spPr>
        <p:txBody>
          <a:bodyPr>
            <a:noAutofit/>
          </a:bodyPr>
          <a:lstStyle/>
          <a:p>
            <a:r>
              <a:rPr lang="en-US" sz="4400" dirty="0" smtClean="0">
                <a:latin typeface="Times New Roman" panose="02020603050405020304" pitchFamily="18" charset="0"/>
                <a:cs typeface="Times New Roman" panose="02020603050405020304" pitchFamily="18" charset="0"/>
              </a:rPr>
              <a:t>Deep learning in medical image analysis and Brain tumor Detection and Segmentation Using U-Net</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737427"/>
            <a:ext cx="3491753" cy="1117880"/>
          </a:xfrm>
        </p:spPr>
        <p:txBody>
          <a:bodyPr>
            <a:normAutofit/>
          </a:bodyPr>
          <a:lstStyle/>
          <a:p>
            <a:r>
              <a:rPr lang="en-US" dirty="0" smtClean="0">
                <a:latin typeface="Times New Roman" panose="02020603050405020304" pitchFamily="18" charset="0"/>
                <a:cs typeface="Times New Roman" panose="02020603050405020304" pitchFamily="18" charset="0"/>
              </a:rPr>
              <a:t>Student</a:t>
            </a:r>
          </a:p>
          <a:p>
            <a:r>
              <a:rPr lang="en-US" dirty="0" smtClean="0">
                <a:latin typeface="Times New Roman" panose="02020603050405020304" pitchFamily="18" charset="0"/>
                <a:cs typeface="Times New Roman" panose="02020603050405020304" pitchFamily="18" charset="0"/>
              </a:rPr>
              <a:t>B.Tech Le, Quang Sang</a:t>
            </a:r>
            <a:endParaRPr lang="en-US"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7978587" y="4737427"/>
            <a:ext cx="2783542" cy="1117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Advisor</a:t>
            </a:r>
          </a:p>
          <a:p>
            <a:r>
              <a:rPr lang="en-US" dirty="0" smtClean="0">
                <a:latin typeface="Times New Roman" panose="02020603050405020304" pitchFamily="18" charset="0"/>
                <a:cs typeface="Times New Roman" panose="02020603050405020304" pitchFamily="18" charset="0"/>
              </a:rPr>
              <a:t>Dr. Tran, Cong An</a:t>
            </a:r>
            <a:endParaRPr lang="en-US"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8628529" y="303629"/>
            <a:ext cx="2653553" cy="925874"/>
            <a:chOff x="9142522" y="66619"/>
            <a:chExt cx="2421949" cy="900190"/>
          </a:xfrm>
        </p:grpSpPr>
        <p:sp>
          <p:nvSpPr>
            <p:cNvPr id="6" name="TextBox 5">
              <a:extLst>
                <a:ext uri="{FF2B5EF4-FFF2-40B4-BE49-F238E27FC236}">
                  <a16:creationId xmlns:a16="http://schemas.microsoft.com/office/drawing/2014/main" xmlns="" id="{CE787351-572A-4785-B0DB-6772A8C706B8}"/>
                </a:ext>
              </a:extLst>
            </p:cNvPr>
            <p:cNvSpPr txBox="1"/>
            <p:nvPr/>
          </p:nvSpPr>
          <p:spPr>
            <a:xfrm>
              <a:off x="10042712" y="187552"/>
              <a:ext cx="1521759" cy="658325"/>
            </a:xfrm>
            <a:prstGeom prst="rect">
              <a:avLst/>
            </a:prstGeom>
            <a:noFill/>
            <a:ln>
              <a:noFill/>
            </a:ln>
          </p:spPr>
          <p:txBody>
            <a:bodyPr wrap="square" rtlCol="0">
              <a:spAutoFit/>
            </a:bodyPr>
            <a:lstStyle/>
            <a:p>
              <a:r>
                <a:rPr lang="en-US" altLang="ko-KR" sz="2000" b="1" dirty="0" smtClean="0">
                  <a:solidFill>
                    <a:srgbClr val="032C84"/>
                  </a:solidFill>
                  <a:latin typeface="Times New Roman" panose="02020603050405020304" pitchFamily="18" charset="0"/>
                  <a:cs typeface="Times New Roman" panose="02020603050405020304" pitchFamily="18" charset="0"/>
                </a:rPr>
                <a:t>CANTHO</a:t>
              </a:r>
              <a:r>
                <a:rPr lang="en-US" altLang="ko-KR" sz="1600" b="1" dirty="0">
                  <a:solidFill>
                    <a:srgbClr val="032C84"/>
                  </a:solidFill>
                  <a:latin typeface="Times New Roman" panose="02020603050405020304" pitchFamily="18" charset="0"/>
                  <a:cs typeface="Times New Roman" panose="02020603050405020304" pitchFamily="18" charset="0"/>
                </a:rPr>
                <a:t/>
              </a:r>
              <a:br>
                <a:rPr lang="en-US" altLang="ko-KR" sz="1600" b="1" dirty="0">
                  <a:solidFill>
                    <a:srgbClr val="032C84"/>
                  </a:solidFill>
                  <a:latin typeface="Times New Roman" panose="02020603050405020304" pitchFamily="18" charset="0"/>
                  <a:cs typeface="Times New Roman" panose="02020603050405020304" pitchFamily="18" charset="0"/>
                </a:rPr>
              </a:br>
              <a:r>
                <a:rPr lang="en-US" altLang="ko-KR" dirty="0" smtClean="0">
                  <a:solidFill>
                    <a:srgbClr val="032C84"/>
                  </a:solidFill>
                  <a:latin typeface="Times New Roman" panose="02020603050405020304" pitchFamily="18" charset="0"/>
                  <a:cs typeface="Times New Roman" panose="02020603050405020304" pitchFamily="18" charset="0"/>
                </a:rPr>
                <a:t>UNIVERSITY</a:t>
              </a:r>
              <a:endParaRPr lang="en-US" altLang="ko-KR" sz="1200" dirty="0">
                <a:solidFill>
                  <a:srgbClr val="032C84"/>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2522" y="66619"/>
              <a:ext cx="900190" cy="900190"/>
            </a:xfrm>
            <a:prstGeom prst="rect">
              <a:avLst/>
            </a:prstGeom>
          </p:spPr>
        </p:pic>
      </p:grpSp>
      <p:sp>
        <p:nvSpPr>
          <p:cNvPr id="8" name="TextBox 7">
            <a:extLst>
              <a:ext uri="{FF2B5EF4-FFF2-40B4-BE49-F238E27FC236}">
                <a16:creationId xmlns:a16="http://schemas.microsoft.com/office/drawing/2014/main" xmlns="" id="{CE787351-572A-4785-B0DB-6772A8C706B8}"/>
              </a:ext>
            </a:extLst>
          </p:cNvPr>
          <p:cNvSpPr txBox="1"/>
          <p:nvPr/>
        </p:nvSpPr>
        <p:spPr>
          <a:xfrm>
            <a:off x="212095" y="303629"/>
            <a:ext cx="5673232" cy="646331"/>
          </a:xfrm>
          <a:prstGeom prst="rect">
            <a:avLst/>
          </a:prstGeom>
          <a:noFill/>
          <a:ln>
            <a:noFill/>
          </a:ln>
        </p:spPr>
        <p:txBody>
          <a:bodyPr wrap="square" rtlCol="0">
            <a:spAutoFit/>
          </a:bodyPr>
          <a:lstStyle/>
          <a:p>
            <a:r>
              <a:rPr lang="en-US" altLang="ko-KR" dirty="0" smtClean="0">
                <a:solidFill>
                  <a:srgbClr val="032C84"/>
                </a:solidFill>
                <a:latin typeface="Times New Roman" panose="02020603050405020304" pitchFamily="18" charset="0"/>
                <a:cs typeface="Times New Roman" panose="02020603050405020304" pitchFamily="18" charset="0"/>
              </a:rPr>
              <a:t>COLLEGE OF INFORMATION AND COMMUNICATION TECHNOLOGY </a:t>
            </a:r>
            <a:endParaRPr lang="en-US" altLang="ko-KR" dirty="0">
              <a:solidFill>
                <a:srgbClr val="032C8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20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a:solidFill>
                  <a:srgbClr val="FF6600"/>
                </a:solidFill>
              </a:rPr>
              <a:t>M</a:t>
            </a:r>
            <a:r>
              <a:rPr lang="en-US" sz="4000" b="1" dirty="0" smtClean="0">
                <a:solidFill>
                  <a:srgbClr val="FF6600"/>
                </a:solidFill>
              </a:rPr>
              <a:t>edical image analysis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11" name="Content Placeholder 10"/>
          <p:cNvPicPr>
            <a:picLocks noGrp="1" noChangeAspect="1"/>
          </p:cNvPicPr>
          <p:nvPr>
            <p:ph idx="1"/>
          </p:nvPr>
        </p:nvPicPr>
        <p:blipFill>
          <a:blip r:embed="rId3"/>
          <a:stretch>
            <a:fillRect/>
          </a:stretch>
        </p:blipFill>
        <p:spPr>
          <a:xfrm>
            <a:off x="7656573" y="1442290"/>
            <a:ext cx="4062987" cy="4071081"/>
          </a:xfrm>
          <a:prstGeom prst="rect">
            <a:avLst/>
          </a:prstGeom>
        </p:spPr>
      </p:pic>
      <p:sp>
        <p:nvSpPr>
          <p:cNvPr id="8" name="Slide Number Placeholder 7"/>
          <p:cNvSpPr>
            <a:spLocks noGrp="1"/>
          </p:cNvSpPr>
          <p:nvPr>
            <p:ph type="sldNum" sz="quarter" idx="12"/>
          </p:nvPr>
        </p:nvSpPr>
        <p:spPr/>
        <p:txBody>
          <a:bodyPr/>
          <a:lstStyle/>
          <a:p>
            <a:fld id="{FF391956-598A-4C65-B6F2-4B2C3E89061F}" type="slidenum">
              <a:rPr lang="en-US" smtClean="0"/>
              <a:t>10</a:t>
            </a:fld>
            <a:endParaRPr lang="en-US"/>
          </a:p>
        </p:txBody>
      </p:sp>
      <p:sp>
        <p:nvSpPr>
          <p:cNvPr id="12" name="Subtitle 2"/>
          <p:cNvSpPr txBox="1">
            <a:spLocks/>
          </p:cNvSpPr>
          <p:nvPr/>
        </p:nvSpPr>
        <p:spPr>
          <a:xfrm>
            <a:off x="123570" y="1442291"/>
            <a:ext cx="7283069" cy="40710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cs typeface="Times New Roman" panose="02020603050405020304" pitchFamily="18" charset="0"/>
              </a:rPr>
              <a:t>Mammographic</a:t>
            </a:r>
            <a:r>
              <a:rPr lang="en-US" dirty="0" smtClean="0">
                <a:solidFill>
                  <a:srgbClr val="FF8C00"/>
                </a:solidFill>
                <a:cs typeface="Times New Roman" panose="02020603050405020304" pitchFamily="18" charset="0"/>
              </a:rPr>
              <a:t> </a:t>
            </a:r>
            <a:r>
              <a:rPr lang="en-US" dirty="0">
                <a:cs typeface="Times New Roman" panose="02020603050405020304" pitchFamily="18" charset="0"/>
              </a:rPr>
              <a:t>mass </a:t>
            </a:r>
            <a:r>
              <a:rPr lang="en-US" dirty="0" smtClean="0">
                <a:cs typeface="Times New Roman" panose="02020603050405020304" pitchFamily="18" charset="0"/>
              </a:rPr>
              <a:t>classification</a:t>
            </a:r>
          </a:p>
          <a:p>
            <a:pPr marL="514350" indent="-514350">
              <a:buFont typeface="+mj-lt"/>
              <a:buAutoNum type="arabicPeriod"/>
            </a:pPr>
            <a:r>
              <a:rPr lang="en-US" dirty="0"/>
              <a:t>S</a:t>
            </a:r>
            <a:r>
              <a:rPr lang="en-US" dirty="0" smtClean="0"/>
              <a:t>egmentation </a:t>
            </a:r>
            <a:r>
              <a:rPr lang="en-US" dirty="0"/>
              <a:t>of lesions </a:t>
            </a:r>
            <a:r>
              <a:rPr lang="en-US" dirty="0" smtClean="0"/>
              <a:t>in the brain </a:t>
            </a:r>
          </a:p>
          <a:p>
            <a:pPr marL="514350" indent="-514350">
              <a:buFont typeface="+mj-lt"/>
              <a:buAutoNum type="arabicPeriod"/>
            </a:pPr>
            <a:r>
              <a:rPr lang="en-US" dirty="0" smtClean="0"/>
              <a:t>Leak </a:t>
            </a:r>
            <a:r>
              <a:rPr lang="en-US" dirty="0"/>
              <a:t>detection in airway tree segmentation </a:t>
            </a:r>
            <a:endParaRPr lang="en-US" dirty="0" smtClean="0"/>
          </a:p>
          <a:p>
            <a:pPr marL="514350" indent="-514350">
              <a:buFont typeface="+mj-lt"/>
              <a:buAutoNum type="arabicPeriod"/>
            </a:pPr>
            <a:r>
              <a:rPr lang="en-US" dirty="0" smtClean="0"/>
              <a:t>Diabetic </a:t>
            </a:r>
            <a:r>
              <a:rPr lang="en-US" dirty="0"/>
              <a:t>retinopathy </a:t>
            </a:r>
            <a:r>
              <a:rPr lang="en-US" dirty="0" smtClean="0"/>
              <a:t>classification</a:t>
            </a:r>
          </a:p>
          <a:p>
            <a:pPr marL="514350" indent="-514350">
              <a:buFont typeface="+mj-lt"/>
              <a:buAutoNum type="arabicPeriod"/>
            </a:pPr>
            <a:r>
              <a:rPr lang="en-US" dirty="0" smtClean="0"/>
              <a:t>Postate segmentation</a:t>
            </a:r>
          </a:p>
          <a:p>
            <a:pPr marL="514350" indent="-514350">
              <a:buFont typeface="+mj-lt"/>
              <a:buAutoNum type="arabicPeriod"/>
            </a:pPr>
            <a:r>
              <a:rPr lang="en-US" dirty="0" smtClean="0"/>
              <a:t>Nodule classification</a:t>
            </a:r>
          </a:p>
          <a:p>
            <a:pPr marL="514350" indent="-514350">
              <a:buFont typeface="+mj-lt"/>
              <a:buAutoNum type="arabicPeriod"/>
            </a:pPr>
            <a:r>
              <a:rPr lang="en-US" dirty="0" smtClean="0">
                <a:cs typeface="Times New Roman" panose="02020603050405020304" pitchFamily="18" charset="0"/>
              </a:rPr>
              <a:t>Bone suppression</a:t>
            </a:r>
          </a:p>
          <a:p>
            <a:pPr marL="514350" indent="-514350">
              <a:buFont typeface="+mj-lt"/>
              <a:buAutoNum type="arabicPeriod"/>
            </a:pPr>
            <a:r>
              <a:rPr lang="en-US" dirty="0"/>
              <a:t>Skin lesion </a:t>
            </a:r>
            <a:r>
              <a:rPr lang="en-US" dirty="0" smtClean="0"/>
              <a:t>classification</a:t>
            </a:r>
            <a:endParaRPr lang="en-US" dirty="0" smtClean="0">
              <a:cs typeface="Times New Roman" panose="02020603050405020304" pitchFamily="18" charset="0"/>
            </a:endParaRPr>
          </a:p>
          <a:p>
            <a:pPr marL="514350" indent="-514350">
              <a:buFont typeface="+mj-lt"/>
              <a:buAutoNum type="arabicPeriod"/>
            </a:pPr>
            <a:r>
              <a:rPr lang="en-US" dirty="0" smtClean="0"/>
              <a:t>Breast </a:t>
            </a:r>
            <a:r>
              <a:rPr lang="en-US" dirty="0"/>
              <a:t>cancer metastases detection</a:t>
            </a:r>
          </a:p>
          <a:p>
            <a:pPr marL="514350" indent="-514350">
              <a:buFont typeface="+mj-lt"/>
              <a:buAutoNum type="arabicPeriod"/>
            </a:pPr>
            <a:endParaRPr lang="en-US" dirty="0">
              <a:cs typeface="Times New Roman" panose="02020603050405020304" pitchFamily="18" charset="0"/>
            </a:endParaRPr>
          </a:p>
        </p:txBody>
      </p:sp>
      <p:sp>
        <p:nvSpPr>
          <p:cNvPr id="10" name="Subtitle 2"/>
          <p:cNvSpPr txBox="1">
            <a:spLocks/>
          </p:cNvSpPr>
          <p:nvPr/>
        </p:nvSpPr>
        <p:spPr>
          <a:xfrm>
            <a:off x="0" y="5910355"/>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t>
            </a:r>
            <a:r>
              <a:rPr lang="en-US" sz="1300" dirty="0" smtClean="0">
                <a:hlinkClick r:id="rId4"/>
              </a:rPr>
              <a:t>arxiv.org/abs/1702.05747</a:t>
            </a:r>
            <a:endParaRPr lang="en-US" sz="1300" dirty="0" smtClean="0"/>
          </a:p>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2233464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smtClean="0">
                <a:solidFill>
                  <a:srgbClr val="FF6600"/>
                </a:solidFill>
              </a:rPr>
              <a:t>Medical image Segmentation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24" y="1441429"/>
            <a:ext cx="6398252" cy="2530605"/>
          </a:xfrm>
          <a:prstGeom prst="rect">
            <a:avLst/>
          </a:prstGeom>
        </p:spPr>
      </p:pic>
      <p:sp>
        <p:nvSpPr>
          <p:cNvPr id="10" name="Subtitle 2"/>
          <p:cNvSpPr txBox="1">
            <a:spLocks/>
          </p:cNvSpPr>
          <p:nvPr/>
        </p:nvSpPr>
        <p:spPr>
          <a:xfrm>
            <a:off x="110124" y="4828774"/>
            <a:ext cx="6533858" cy="104759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U-Net</a:t>
            </a:r>
            <a:r>
              <a:rPr lang="en-US" dirty="0" smtClean="0">
                <a:cs typeface="Times New Roman" panose="02020603050405020304" pitchFamily="18" charset="0"/>
              </a:rPr>
              <a:t> Based fully Convolutional </a:t>
            </a:r>
            <a:r>
              <a:rPr lang="en-US" dirty="0">
                <a:cs typeface="Times New Roman" panose="02020603050405020304" pitchFamily="18" charset="0"/>
              </a:rPr>
              <a:t>N</a:t>
            </a:r>
            <a:r>
              <a:rPr lang="en-US" dirty="0" smtClean="0">
                <a:cs typeface="Times New Roman" panose="02020603050405020304" pitchFamily="18" charset="0"/>
              </a:rPr>
              <a:t>etworks</a:t>
            </a:r>
          </a:p>
          <a:p>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GAN</a:t>
            </a:r>
            <a:r>
              <a:rPr lang="en-US" dirty="0" smtClean="0">
                <a:cs typeface="Times New Roman" panose="02020603050405020304" pitchFamily="18" charset="0"/>
              </a:rPr>
              <a:t> (</a:t>
            </a:r>
            <a:r>
              <a:rPr lang="en-US" dirty="0" smtClean="0">
                <a:solidFill>
                  <a:srgbClr val="FF6600"/>
                </a:solidFill>
                <a:cs typeface="Times New Roman" panose="02020603050405020304" pitchFamily="18" charset="0"/>
              </a:rPr>
              <a:t>G</a:t>
            </a:r>
            <a:r>
              <a:rPr lang="en-US" dirty="0" smtClean="0">
                <a:cs typeface="Times New Roman" panose="02020603050405020304" pitchFamily="18" charset="0"/>
              </a:rPr>
              <a:t>enerative </a:t>
            </a:r>
            <a:r>
              <a:rPr lang="en-US" dirty="0" smtClean="0">
                <a:solidFill>
                  <a:srgbClr val="FF6600"/>
                </a:solidFill>
                <a:cs typeface="Times New Roman" panose="02020603050405020304" pitchFamily="18" charset="0"/>
              </a:rPr>
              <a:t>A</a:t>
            </a:r>
            <a:r>
              <a:rPr lang="en-US" dirty="0" smtClean="0">
                <a:cs typeface="Times New Roman" panose="02020603050405020304" pitchFamily="18" charset="0"/>
              </a:rPr>
              <a:t>dversarial </a:t>
            </a:r>
            <a:r>
              <a:rPr lang="en-US" dirty="0" smtClean="0">
                <a:solidFill>
                  <a:srgbClr val="FF6600"/>
                </a:solidFill>
                <a:cs typeface="Times New Roman" panose="02020603050405020304" pitchFamily="18" charset="0"/>
              </a:rPr>
              <a:t>N</a:t>
            </a:r>
            <a:r>
              <a:rPr lang="en-US" dirty="0" smtClean="0">
                <a:cs typeface="Times New Roman" panose="02020603050405020304" pitchFamily="18" charset="0"/>
              </a:rPr>
              <a:t>etworks)</a:t>
            </a:r>
            <a:endParaRPr lang="en-US" dirty="0">
              <a:cs typeface="Times New Roman" panose="020206030504050203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3982" y="1384513"/>
            <a:ext cx="5483138" cy="3658134"/>
          </a:xfrm>
          <a:prstGeom prst="rect">
            <a:avLst/>
          </a:prstGeom>
        </p:spPr>
      </p:pic>
      <p:sp>
        <p:nvSpPr>
          <p:cNvPr id="6" name="Slide Number Placeholder 5"/>
          <p:cNvSpPr>
            <a:spLocks noGrp="1"/>
          </p:cNvSpPr>
          <p:nvPr>
            <p:ph type="sldNum" sz="quarter" idx="12"/>
          </p:nvPr>
        </p:nvSpPr>
        <p:spPr/>
        <p:txBody>
          <a:bodyPr/>
          <a:lstStyle/>
          <a:p>
            <a:fld id="{FF391956-598A-4C65-B6F2-4B2C3E89061F}" type="slidenum">
              <a:rPr lang="en-US" smtClean="0"/>
              <a:t>11</a:t>
            </a:fld>
            <a:endParaRPr lang="en-US"/>
          </a:p>
        </p:txBody>
      </p:sp>
      <p:sp>
        <p:nvSpPr>
          <p:cNvPr id="11" name="Subtitle 2"/>
          <p:cNvSpPr txBox="1">
            <a:spLocks/>
          </p:cNvSpPr>
          <p:nvPr/>
        </p:nvSpPr>
        <p:spPr>
          <a:xfrm>
            <a:off x="0" y="5910355"/>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hlinkClick r:id="rId5"/>
              </a:rPr>
              <a:t>https://</a:t>
            </a:r>
            <a:r>
              <a:rPr lang="en-US" sz="1300" dirty="0">
                <a:hlinkClick r:id="rId5"/>
              </a:rPr>
              <a:t>arxiv.org/abs/1705.03820</a:t>
            </a:r>
            <a:endParaRPr lang="en-US" sz="1300" dirty="0"/>
          </a:p>
          <a:p>
            <a:pPr algn="l"/>
            <a:r>
              <a:rPr lang="en-US" sz="1300" dirty="0">
                <a:uFill>
                  <a:solidFill>
                    <a:schemeClr val="accent1"/>
                  </a:solidFill>
                </a:uFill>
                <a:latin typeface="+mj-lt"/>
                <a:cs typeface="Times New Roman" panose="02020603050405020304" pitchFamily="18" charset="0"/>
                <a:hlinkClick r:id="rId6"/>
              </a:rPr>
              <a:t>https://</a:t>
            </a:r>
            <a:r>
              <a:rPr lang="en-US" sz="1300" dirty="0">
                <a:hlinkClick r:id="rId6"/>
              </a:rPr>
              <a:t>arxiv.org/abs/1706.01805</a:t>
            </a:r>
            <a:endParaRPr lang="en-US" sz="1300" dirty="0"/>
          </a:p>
          <a:p>
            <a:pPr algn="l"/>
            <a:endParaRPr lang="en-US" sz="1400" dirty="0"/>
          </a:p>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617786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smtClean="0">
                <a:solidFill>
                  <a:srgbClr val="FF6600"/>
                </a:solidFill>
              </a:rPr>
              <a:t>Medical image Segmentation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138700" y="1428349"/>
            <a:ext cx="7876588" cy="643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U-Net</a:t>
            </a:r>
            <a:r>
              <a:rPr lang="en-US" dirty="0" smtClean="0">
                <a:cs typeface="Times New Roman" panose="02020603050405020304" pitchFamily="18" charset="0"/>
              </a:rPr>
              <a:t> Based fully Convolutional Networks</a:t>
            </a:r>
          </a:p>
        </p:txBody>
      </p:sp>
      <p:sp>
        <p:nvSpPr>
          <p:cNvPr id="6" name="Slide Number Placeholder 5"/>
          <p:cNvSpPr>
            <a:spLocks noGrp="1"/>
          </p:cNvSpPr>
          <p:nvPr>
            <p:ph type="sldNum" sz="quarter" idx="12"/>
          </p:nvPr>
        </p:nvSpPr>
        <p:spPr/>
        <p:txBody>
          <a:bodyPr/>
          <a:lstStyle/>
          <a:p>
            <a:fld id="{FF391956-598A-4C65-B6F2-4B2C3E89061F}" type="slidenum">
              <a:rPr lang="en-US" smtClean="0"/>
              <a:t>12</a:t>
            </a:fld>
            <a:endParaRPr lang="en-US"/>
          </a:p>
        </p:txBody>
      </p:sp>
      <p:pic>
        <p:nvPicPr>
          <p:cNvPr id="11" name="Picture 10" descr="unet"/>
          <p:cNvPicPr/>
          <p:nvPr/>
        </p:nvPicPr>
        <p:blipFill>
          <a:blip r:embed="rId3">
            <a:extLst>
              <a:ext uri="{28A0092B-C50C-407E-A947-70E740481C1C}">
                <a14:useLocalDpi xmlns:a14="http://schemas.microsoft.com/office/drawing/2010/main" val="0"/>
              </a:ext>
            </a:extLst>
          </a:blip>
          <a:srcRect/>
          <a:stretch>
            <a:fillRect/>
          </a:stretch>
        </p:blipFill>
        <p:spPr bwMode="auto">
          <a:xfrm>
            <a:off x="7115175" y="2330963"/>
            <a:ext cx="5076825" cy="3286125"/>
          </a:xfrm>
          <a:prstGeom prst="rect">
            <a:avLst/>
          </a:prstGeom>
          <a:noFill/>
          <a:ln>
            <a:noFill/>
          </a:ln>
        </p:spPr>
      </p:pic>
      <p:sp>
        <p:nvSpPr>
          <p:cNvPr id="13" name="Subtitle 2"/>
          <p:cNvSpPr txBox="1">
            <a:spLocks/>
          </p:cNvSpPr>
          <p:nvPr/>
        </p:nvSpPr>
        <p:spPr>
          <a:xfrm>
            <a:off x="138700" y="2070612"/>
            <a:ext cx="6976475" cy="3805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cs typeface="Times New Roman" panose="02020603050405020304" pitchFamily="18" charset="0"/>
              </a:rPr>
              <a:t>Proposed by </a:t>
            </a:r>
            <a:r>
              <a:rPr lang="en-US" sz="2400" dirty="0" smtClean="0">
                <a:solidFill>
                  <a:srgbClr val="FF8C00"/>
                </a:solidFill>
                <a:cs typeface="Times New Roman" panose="02020603050405020304" pitchFamily="18" charset="0"/>
              </a:rPr>
              <a:t>Hao Dong</a:t>
            </a:r>
            <a:r>
              <a:rPr lang="en-US" sz="2400" dirty="0" smtClean="0">
                <a:cs typeface="Times New Roman" panose="02020603050405020304" pitchFamily="18" charset="0"/>
              </a:rPr>
              <a:t>, et al. 2017</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zero padding </a:t>
            </a:r>
            <a:r>
              <a:rPr lang="en-US" sz="2400" dirty="0" smtClean="0">
                <a:cs typeface="Times New Roman" panose="02020603050405020304" pitchFamily="18" charset="0"/>
              </a:rPr>
              <a:t>both </a:t>
            </a:r>
            <a:r>
              <a:rPr lang="en-US" sz="2400" dirty="0" smtClean="0">
                <a:solidFill>
                  <a:srgbClr val="FF8C00"/>
                </a:solidFill>
                <a:cs typeface="Times New Roman" panose="02020603050405020304" pitchFamily="18" charset="0"/>
              </a:rPr>
              <a:t>Encoder</a:t>
            </a:r>
            <a:r>
              <a:rPr lang="en-US" sz="2400" dirty="0" smtClean="0">
                <a:cs typeface="Times New Roman" panose="02020603050405020304" pitchFamily="18" charset="0"/>
              </a:rPr>
              <a:t> and </a:t>
            </a:r>
            <a:r>
              <a:rPr lang="en-US" sz="2400" dirty="0" smtClean="0">
                <a:solidFill>
                  <a:srgbClr val="FF8C00"/>
                </a:solidFill>
                <a:cs typeface="Times New Roman" panose="02020603050405020304" pitchFamily="18" charset="0"/>
              </a:rPr>
              <a:t>Decoder</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Flair</a:t>
            </a:r>
            <a:r>
              <a:rPr lang="en-US" sz="2400" dirty="0" smtClean="0">
                <a:cs typeface="Times New Roman" panose="02020603050405020304" pitchFamily="18" charset="0"/>
              </a:rPr>
              <a:t> for segment the </a:t>
            </a:r>
            <a:r>
              <a:rPr lang="en-US" sz="2400" dirty="0" smtClean="0">
                <a:solidFill>
                  <a:srgbClr val="FF8C00"/>
                </a:solidFill>
                <a:cs typeface="Times New Roman" panose="02020603050405020304" pitchFamily="18" charset="0"/>
              </a:rPr>
              <a:t>whole</a:t>
            </a:r>
            <a:r>
              <a:rPr lang="en-US" sz="2400" dirty="0" smtClean="0">
                <a:cs typeface="Times New Roman" panose="02020603050405020304" pitchFamily="18" charset="0"/>
              </a:rPr>
              <a:t> tumor</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T1c</a:t>
            </a:r>
            <a:r>
              <a:rPr lang="en-US" sz="2400" dirty="0" smtClean="0">
                <a:cs typeface="Times New Roman" panose="02020603050405020304" pitchFamily="18" charset="0"/>
              </a:rPr>
              <a:t> for the </a:t>
            </a:r>
            <a:r>
              <a:rPr lang="en-US" sz="2400" dirty="0" smtClean="0">
                <a:solidFill>
                  <a:srgbClr val="FF8C00"/>
                </a:solidFill>
                <a:cs typeface="Times New Roman" panose="02020603050405020304" pitchFamily="18" charset="0"/>
              </a:rPr>
              <a:t>core</a:t>
            </a:r>
            <a:r>
              <a:rPr lang="en-US" sz="2400" dirty="0" smtClean="0">
                <a:cs typeface="Times New Roman" panose="02020603050405020304" pitchFamily="18" charset="0"/>
              </a:rPr>
              <a:t> tumor</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DSC</a:t>
            </a:r>
            <a:r>
              <a:rPr lang="en-US" sz="2400" dirty="0" smtClean="0">
                <a:cs typeface="Times New Roman" panose="02020603050405020304" pitchFamily="18" charset="0"/>
              </a:rPr>
              <a:t> as the loss function</a:t>
            </a:r>
          </a:p>
          <a:p>
            <a:endParaRPr lang="en-US" sz="2400" dirty="0" smtClean="0">
              <a:cs typeface="Times New Roman" panose="02020603050405020304" pitchFamily="18" charset="0"/>
            </a:endParaRPr>
          </a:p>
          <a:p>
            <a:endParaRPr lang="en-US" dirty="0" smtClean="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93535130"/>
              </p:ext>
            </p:extLst>
          </p:nvPr>
        </p:nvGraphicFramePr>
        <p:xfrm>
          <a:off x="355099" y="4321774"/>
          <a:ext cx="6487662" cy="1436484"/>
        </p:xfrm>
        <a:graphic>
          <a:graphicData uri="http://schemas.openxmlformats.org/drawingml/2006/table">
            <a:tbl>
              <a:tblPr firstRow="1" firstCol="1" bandRow="1">
                <a:tableStyleId>{7DF18680-E054-41AD-8BC1-D1AEF772440D}</a:tableStyleId>
              </a:tblPr>
              <a:tblGrid>
                <a:gridCol w="1058179"/>
                <a:gridCol w="2357703"/>
                <a:gridCol w="1037694"/>
                <a:gridCol w="678942"/>
                <a:gridCol w="677572"/>
                <a:gridCol w="677572"/>
              </a:tblGrid>
              <a:tr h="453928">
                <a:tc>
                  <a:txBody>
                    <a:bodyPr/>
                    <a:lstStyle/>
                    <a:p>
                      <a:pPr marL="0" marR="0" algn="just">
                        <a:spcBef>
                          <a:spcPts val="0"/>
                        </a:spcBef>
                        <a:spcAft>
                          <a:spcPts val="0"/>
                        </a:spcAft>
                      </a:pPr>
                      <a:r>
                        <a:rPr lang="en-US" sz="1600" dirty="0">
                          <a:effectLst/>
                        </a:rPr>
                        <a:t>Method</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Data</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effectLst/>
                        </a:rPr>
                        <a:t>Grade</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Complete</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Core</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Enhancing</a:t>
                      </a:r>
                      <a:endParaRPr lang="en-US" sz="1600">
                        <a:effectLst/>
                        <a:latin typeface="Calibri" panose="020F0502020204030204" pitchFamily="34" charset="0"/>
                        <a:ea typeface="MS Mincho"/>
                      </a:endParaRPr>
                    </a:p>
                  </a:txBody>
                  <a:tcPr marL="68580" marR="68580" marT="0" marB="0"/>
                </a:tc>
              </a:tr>
              <a:tr h="251036">
                <a:tc rowSpan="3">
                  <a:txBody>
                    <a:bodyPr/>
                    <a:lstStyle/>
                    <a:p>
                      <a:pPr marL="0" marR="0" algn="just">
                        <a:spcBef>
                          <a:spcPts val="0"/>
                        </a:spcBef>
                        <a:spcAft>
                          <a:spcPts val="0"/>
                        </a:spcAft>
                      </a:pPr>
                      <a:r>
                        <a:rPr lang="en-US" sz="1600" dirty="0">
                          <a:effectLst/>
                        </a:rPr>
                        <a:t>Proposed</a:t>
                      </a:r>
                      <a:endParaRPr lang="en-US" sz="1600" dirty="0">
                        <a:effectLst/>
                        <a:latin typeface="Calibri" panose="020F0502020204030204" pitchFamily="34" charset="0"/>
                        <a:ea typeface="MS Mincho"/>
                      </a:endParaRPr>
                    </a:p>
                  </a:txBody>
                  <a:tcPr marL="68580" marR="68580" marT="0" marB="0"/>
                </a:tc>
                <a:tc rowSpan="3">
                  <a:txBody>
                    <a:bodyPr/>
                    <a:lstStyle/>
                    <a:p>
                      <a:pPr marL="0" marR="0" algn="just">
                        <a:spcBef>
                          <a:spcPts val="0"/>
                        </a:spcBef>
                        <a:spcAft>
                          <a:spcPts val="0"/>
                        </a:spcAft>
                      </a:pPr>
                      <a:r>
                        <a:rPr lang="en-US" sz="1600" dirty="0">
                          <a:effectLst/>
                        </a:rPr>
                        <a:t>Cross-validation on BRATS 2015 training datasets</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effectLst/>
                        </a:rPr>
                        <a:t>HGG</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0.88</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0.87</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0.81</a:t>
                      </a:r>
                      <a:endParaRPr lang="en-US" sz="1600">
                        <a:effectLst/>
                        <a:latin typeface="Calibri" panose="020F0502020204030204" pitchFamily="34" charset="0"/>
                        <a:ea typeface="MS Mincho"/>
                      </a:endParaRPr>
                    </a:p>
                  </a:txBody>
                  <a:tcPr marL="68580" marR="68580" marT="0" marB="0"/>
                </a:tc>
              </a:tr>
              <a:tr h="243299">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pPr>
                      <a:r>
                        <a:rPr lang="en-US" sz="1600">
                          <a:effectLst/>
                        </a:rPr>
                        <a:t>LGG</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0.84</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0.85</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a:effectLst/>
                        </a:rPr>
                        <a:t>0.00</a:t>
                      </a:r>
                      <a:endParaRPr lang="en-US" sz="1600">
                        <a:effectLst/>
                        <a:latin typeface="Calibri" panose="020F0502020204030204" pitchFamily="34" charset="0"/>
                        <a:ea typeface="MS Mincho"/>
                      </a:endParaRPr>
                    </a:p>
                  </a:txBody>
                  <a:tcPr marL="68580" marR="68580" marT="0" marB="0"/>
                </a:tc>
              </a:tr>
              <a:tr h="453928">
                <a:tc vMerge="1">
                  <a:txBody>
                    <a:bodyPr/>
                    <a:lstStyle/>
                    <a:p>
                      <a:endParaRPr lang="en-US"/>
                    </a:p>
                  </a:txBody>
                  <a:tcPr/>
                </a:tc>
                <a:tc vMerge="1">
                  <a:txBody>
                    <a:bodyPr/>
                    <a:lstStyle/>
                    <a:p>
                      <a:endParaRPr lang="en-US"/>
                    </a:p>
                  </a:txBody>
                  <a:tcPr/>
                </a:tc>
                <a:tc>
                  <a:txBody>
                    <a:bodyPr/>
                    <a:lstStyle/>
                    <a:p>
                      <a:pPr marL="0" marR="0" algn="just">
                        <a:spcBef>
                          <a:spcPts val="0"/>
                        </a:spcBef>
                        <a:spcAft>
                          <a:spcPts val="0"/>
                        </a:spcAft>
                      </a:pPr>
                      <a:r>
                        <a:rPr lang="en-US" sz="1600">
                          <a:effectLst/>
                        </a:rPr>
                        <a:t>Combined</a:t>
                      </a:r>
                      <a:endParaRPr lang="en-US" sz="160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effectLst/>
                        </a:rPr>
                        <a:t>0.86</a:t>
                      </a:r>
                      <a:endParaRPr lang="en-US" sz="1600" dirty="0">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solidFill>
                            <a:srgbClr val="FF8C00"/>
                          </a:solidFill>
                          <a:effectLst/>
                        </a:rPr>
                        <a:t>0.86</a:t>
                      </a:r>
                      <a:endParaRPr lang="en-US" sz="1600" dirty="0">
                        <a:solidFill>
                          <a:srgbClr val="FF8C00"/>
                        </a:solidFill>
                        <a:effectLst/>
                        <a:latin typeface="Calibri" panose="020F0502020204030204" pitchFamily="34" charset="0"/>
                        <a:ea typeface="MS Mincho"/>
                      </a:endParaRPr>
                    </a:p>
                  </a:txBody>
                  <a:tcPr marL="68580" marR="68580" marT="0" marB="0"/>
                </a:tc>
                <a:tc>
                  <a:txBody>
                    <a:bodyPr/>
                    <a:lstStyle/>
                    <a:p>
                      <a:pPr marL="0" marR="0" algn="just">
                        <a:spcBef>
                          <a:spcPts val="0"/>
                        </a:spcBef>
                        <a:spcAft>
                          <a:spcPts val="0"/>
                        </a:spcAft>
                      </a:pPr>
                      <a:r>
                        <a:rPr lang="en-US" sz="1600" dirty="0">
                          <a:effectLst/>
                        </a:rPr>
                        <a:t>0.65</a:t>
                      </a:r>
                      <a:endParaRPr lang="en-US" sz="1600" dirty="0">
                        <a:effectLst/>
                        <a:latin typeface="Calibri" panose="020F0502020204030204" pitchFamily="34" charset="0"/>
                        <a:ea typeface="MS Mincho"/>
                      </a:endParaRPr>
                    </a:p>
                  </a:txBody>
                  <a:tcPr marL="68580" marR="68580" marT="0" marB="0"/>
                </a:tc>
              </a:tr>
            </a:tbl>
          </a:graphicData>
        </a:graphic>
      </p:graphicFrame>
      <p:sp>
        <p:nvSpPr>
          <p:cNvPr id="12"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https://arxiv.org/abs/1705.03820</a:t>
            </a:r>
            <a:endParaRPr lang="en-US" sz="1300" dirty="0"/>
          </a:p>
        </p:txBody>
      </p:sp>
      <p:sp>
        <p:nvSpPr>
          <p:cNvPr id="14" name="Subtitle 2"/>
          <p:cNvSpPr txBox="1">
            <a:spLocks/>
          </p:cNvSpPr>
          <p:nvPr/>
        </p:nvSpPr>
        <p:spPr>
          <a:xfrm>
            <a:off x="-2" y="5892426"/>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686449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smtClean="0">
                <a:solidFill>
                  <a:srgbClr val="FF6600"/>
                </a:solidFill>
              </a:rPr>
              <a:t>Medical image Segmentation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138700" y="1428349"/>
            <a:ext cx="7876588" cy="643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SegAN </a:t>
            </a:r>
            <a:r>
              <a:rPr lang="en-US" dirty="0" smtClean="0">
                <a:cs typeface="Times New Roman" panose="02020603050405020304" pitchFamily="18" charset="0"/>
              </a:rPr>
              <a:t>based on</a:t>
            </a:r>
            <a:r>
              <a:rPr lang="en-US" dirty="0" smtClean="0">
                <a:solidFill>
                  <a:srgbClr val="FF6600"/>
                </a:solidFill>
                <a:cs typeface="Times New Roman" panose="02020603050405020304" pitchFamily="18" charset="0"/>
              </a:rPr>
              <a:t> GAN</a:t>
            </a:r>
          </a:p>
        </p:txBody>
      </p:sp>
      <p:sp>
        <p:nvSpPr>
          <p:cNvPr id="6" name="Slide Number Placeholder 5"/>
          <p:cNvSpPr>
            <a:spLocks noGrp="1"/>
          </p:cNvSpPr>
          <p:nvPr>
            <p:ph type="sldNum" sz="quarter" idx="12"/>
          </p:nvPr>
        </p:nvSpPr>
        <p:spPr/>
        <p:txBody>
          <a:bodyPr/>
          <a:lstStyle/>
          <a:p>
            <a:fld id="{FF391956-598A-4C65-B6F2-4B2C3E89061F}" type="slidenum">
              <a:rPr lang="en-US" smtClean="0"/>
              <a:t>13</a:t>
            </a:fld>
            <a:endParaRPr lang="en-US"/>
          </a:p>
        </p:txBody>
      </p:sp>
      <p:sp>
        <p:nvSpPr>
          <p:cNvPr id="13" name="Subtitle 2"/>
          <p:cNvSpPr txBox="1">
            <a:spLocks/>
          </p:cNvSpPr>
          <p:nvPr/>
        </p:nvSpPr>
        <p:spPr>
          <a:xfrm>
            <a:off x="138700" y="2070612"/>
            <a:ext cx="6976475" cy="3805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cs typeface="Times New Roman" panose="02020603050405020304" pitchFamily="18" charset="0"/>
            </a:endParaRPr>
          </a:p>
        </p:txBody>
      </p:sp>
      <p:pic>
        <p:nvPicPr>
          <p:cNvPr id="12" name="Picture 11" descr="33333"/>
          <p:cNvPicPr/>
          <p:nvPr/>
        </p:nvPicPr>
        <p:blipFill>
          <a:blip r:embed="rId3">
            <a:extLst>
              <a:ext uri="{28A0092B-C50C-407E-A947-70E740481C1C}">
                <a14:useLocalDpi xmlns:a14="http://schemas.microsoft.com/office/drawing/2010/main" val="0"/>
              </a:ext>
            </a:extLst>
          </a:blip>
          <a:srcRect/>
          <a:stretch>
            <a:fillRect/>
          </a:stretch>
        </p:blipFill>
        <p:spPr bwMode="auto">
          <a:xfrm>
            <a:off x="6371146" y="2010336"/>
            <a:ext cx="5500814" cy="3866028"/>
          </a:xfrm>
          <a:prstGeom prst="rect">
            <a:avLst/>
          </a:prstGeom>
          <a:noFill/>
          <a:ln>
            <a:noFill/>
          </a:ln>
        </p:spPr>
      </p:pic>
      <p:sp>
        <p:nvSpPr>
          <p:cNvPr id="14" name="Subtitle 2"/>
          <p:cNvSpPr txBox="1">
            <a:spLocks/>
          </p:cNvSpPr>
          <p:nvPr/>
        </p:nvSpPr>
        <p:spPr>
          <a:xfrm>
            <a:off x="291100" y="1957388"/>
            <a:ext cx="5964031" cy="2126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cs typeface="Times New Roman" panose="02020603050405020304" pitchFamily="18" charset="0"/>
              </a:rPr>
              <a:t>Proposed by </a:t>
            </a:r>
            <a:r>
              <a:rPr lang="en-US" sz="2400" dirty="0" smtClean="0">
                <a:solidFill>
                  <a:srgbClr val="FF8C00"/>
                </a:solidFill>
                <a:cs typeface="Times New Roman" panose="02020603050405020304" pitchFamily="18" charset="0"/>
              </a:rPr>
              <a:t>Yuan Xue</a:t>
            </a:r>
            <a:r>
              <a:rPr lang="en-US" sz="2400" dirty="0" smtClean="0">
                <a:cs typeface="Times New Roman" panose="02020603050405020304" pitchFamily="18" charset="0"/>
              </a:rPr>
              <a:t>, et al. 2018</a:t>
            </a:r>
          </a:p>
          <a:p>
            <a:r>
              <a:rPr lang="en-US" sz="2400" dirty="0" smtClean="0">
                <a:cs typeface="Times New Roman" panose="02020603050405020304" pitchFamily="18" charset="0"/>
              </a:rPr>
              <a:t>Consists of </a:t>
            </a:r>
            <a:r>
              <a:rPr lang="en-US" sz="2400" dirty="0" smtClean="0">
                <a:solidFill>
                  <a:srgbClr val="FF8C00"/>
                </a:solidFill>
                <a:cs typeface="Times New Roman" panose="02020603050405020304" pitchFamily="18" charset="0"/>
              </a:rPr>
              <a:t>2</a:t>
            </a:r>
            <a:r>
              <a:rPr lang="en-US" sz="2400" dirty="0" smtClean="0">
                <a:cs typeface="Times New Roman" panose="02020603050405020304" pitchFamily="18" charset="0"/>
              </a:rPr>
              <a:t> paths: </a:t>
            </a:r>
            <a:r>
              <a:rPr lang="en-US" sz="2400" dirty="0" smtClean="0">
                <a:solidFill>
                  <a:srgbClr val="FF8C00"/>
                </a:solidFill>
                <a:cs typeface="Times New Roman" panose="02020603050405020304" pitchFamily="18" charset="0"/>
              </a:rPr>
              <a:t>Segmentor</a:t>
            </a:r>
            <a:r>
              <a:rPr lang="en-US" sz="2400" dirty="0" smtClean="0">
                <a:cs typeface="Times New Roman" panose="02020603050405020304" pitchFamily="18" charset="0"/>
              </a:rPr>
              <a:t> and </a:t>
            </a:r>
            <a:r>
              <a:rPr lang="en-US" sz="2400" dirty="0" smtClean="0">
                <a:solidFill>
                  <a:srgbClr val="FF8C00"/>
                </a:solidFill>
                <a:cs typeface="Times New Roman" panose="02020603050405020304" pitchFamily="18" charset="0"/>
              </a:rPr>
              <a:t>Critic</a:t>
            </a:r>
          </a:p>
          <a:p>
            <a:r>
              <a:rPr lang="en-US" sz="2400" dirty="0" smtClean="0">
                <a:cs typeface="Times New Roman" panose="02020603050405020304" pitchFamily="18" charset="0"/>
              </a:rPr>
              <a:t>Using</a:t>
            </a:r>
            <a:r>
              <a:rPr lang="en-US" sz="2400" dirty="0" smtClean="0">
                <a:solidFill>
                  <a:srgbClr val="FF8C00"/>
                </a:solidFill>
                <a:cs typeface="Times New Roman" panose="02020603050405020304" pitchFamily="18" charset="0"/>
              </a:rPr>
              <a:t> multi-scale L1 </a:t>
            </a:r>
            <a:r>
              <a:rPr lang="en-US" sz="2400" dirty="0" smtClean="0">
                <a:cs typeface="Times New Roman" panose="02020603050405020304" pitchFamily="18" charset="0"/>
              </a:rPr>
              <a:t>as loss function </a:t>
            </a:r>
            <a:r>
              <a:rPr lang="en-US" sz="2400" dirty="0" smtClean="0">
                <a:cs typeface="Times New Roman" panose="02020603050405020304" pitchFamily="18" charset="0"/>
                <a:hlinkClick r:id="rId4"/>
              </a:rPr>
              <a:t>[1]</a:t>
            </a:r>
            <a:endParaRPr lang="en-US" sz="2400" dirty="0" smtClean="0">
              <a:cs typeface="Times New Roman" panose="02020603050405020304" pitchFamily="18" charset="0"/>
            </a:endParaRPr>
          </a:p>
          <a:p>
            <a:r>
              <a:rPr lang="en-US" sz="2400" dirty="0" smtClean="0">
                <a:cs typeface="Times New Roman" panose="02020603050405020304" pitchFamily="18" charset="0"/>
              </a:rPr>
              <a:t>Training </a:t>
            </a:r>
            <a:r>
              <a:rPr lang="en-US" sz="2400" dirty="0" smtClean="0">
                <a:solidFill>
                  <a:srgbClr val="FF8C00"/>
                </a:solidFill>
                <a:cs typeface="Times New Roman" panose="02020603050405020304" pitchFamily="18" charset="0"/>
              </a:rPr>
              <a:t>Segmentor</a:t>
            </a:r>
            <a:r>
              <a:rPr lang="en-US" sz="2400" dirty="0" smtClean="0">
                <a:cs typeface="Times New Roman" panose="02020603050405020304" pitchFamily="18" charset="0"/>
              </a:rPr>
              <a:t> and </a:t>
            </a:r>
            <a:r>
              <a:rPr lang="en-US" sz="2400" dirty="0" smtClean="0">
                <a:solidFill>
                  <a:srgbClr val="FF8C00"/>
                </a:solidFill>
                <a:cs typeface="Times New Roman" panose="02020603050405020304" pitchFamily="18" charset="0"/>
              </a:rPr>
              <a:t>Critic</a:t>
            </a:r>
            <a:r>
              <a:rPr lang="en-US" sz="2400" dirty="0" smtClean="0">
                <a:cs typeface="Times New Roman" panose="02020603050405020304" pitchFamily="18" charset="0"/>
              </a:rPr>
              <a:t> is like playing </a:t>
            </a:r>
            <a:r>
              <a:rPr lang="en-US" sz="2400" dirty="0" smtClean="0">
                <a:solidFill>
                  <a:srgbClr val="FF8C00"/>
                </a:solidFill>
                <a:cs typeface="Times New Roman" panose="02020603050405020304" pitchFamily="18" charset="0"/>
              </a:rPr>
              <a:t>min-max</a:t>
            </a:r>
            <a:r>
              <a:rPr lang="en-US" sz="2400" dirty="0" smtClean="0">
                <a:cs typeface="Times New Roman" panose="02020603050405020304" pitchFamily="18" charset="0"/>
              </a:rPr>
              <a:t> </a:t>
            </a:r>
            <a:r>
              <a:rPr lang="en-US" sz="2400" dirty="0" smtClean="0">
                <a:cs typeface="Times New Roman" panose="02020603050405020304" pitchFamily="18" charset="0"/>
              </a:rPr>
              <a:t>game</a:t>
            </a:r>
            <a:endParaRPr lang="en-US" sz="2400" dirty="0" smtClean="0">
              <a:cs typeface="Times New Roman" panose="02020603050405020304" pitchFamily="18" charset="0"/>
            </a:endParaRPr>
          </a:p>
          <a:p>
            <a:endParaRPr lang="en-US" dirty="0" smtClean="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54834775"/>
              </p:ext>
            </p:extLst>
          </p:nvPr>
        </p:nvGraphicFramePr>
        <p:xfrm>
          <a:off x="228846" y="4059700"/>
          <a:ext cx="6142300" cy="1747207"/>
        </p:xfrm>
        <a:graphic>
          <a:graphicData uri="http://schemas.openxmlformats.org/drawingml/2006/table">
            <a:tbl>
              <a:tblPr firstRow="1" firstCol="1" bandRow="1">
                <a:tableStyleId>{5C22544A-7EE6-4342-B048-85BDC9FD1C3A}</a:tableStyleId>
              </a:tblPr>
              <a:tblGrid>
                <a:gridCol w="927139"/>
                <a:gridCol w="927139"/>
                <a:gridCol w="463570"/>
                <a:gridCol w="463570"/>
                <a:gridCol w="463570"/>
                <a:gridCol w="463570"/>
                <a:gridCol w="521516"/>
                <a:gridCol w="521516"/>
                <a:gridCol w="463570"/>
                <a:gridCol w="463570"/>
                <a:gridCol w="463570"/>
              </a:tblGrid>
              <a:tr h="209545">
                <a:tc gridSpan="2">
                  <a:txBody>
                    <a:bodyPr/>
                    <a:lstStyle/>
                    <a:p>
                      <a:pPr marL="0" marR="0" algn="ctr">
                        <a:spcBef>
                          <a:spcPts val="0"/>
                        </a:spcBef>
                        <a:spcAft>
                          <a:spcPts val="0"/>
                        </a:spcAft>
                      </a:pPr>
                      <a:r>
                        <a:rPr lang="en-US" sz="1200" dirty="0">
                          <a:effectLst/>
                        </a:rPr>
                        <a:t>Methods</a:t>
                      </a:r>
                      <a:endParaRPr lang="en-US" sz="1800" dirty="0">
                        <a:effectLst/>
                        <a:latin typeface="Calibri" panose="020F0502020204030204" pitchFamily="34" charset="0"/>
                        <a:ea typeface="MS Mincho"/>
                      </a:endParaRPr>
                    </a:p>
                  </a:txBody>
                  <a:tcPr marL="68580" marR="68580" marT="0" marB="0" anchor="ctr"/>
                </a:tc>
                <a:tc hMerge="1">
                  <a:txBody>
                    <a:bodyPr/>
                    <a:lstStyle/>
                    <a:p>
                      <a:endParaRPr lang="en-US"/>
                    </a:p>
                  </a:txBody>
                  <a:tcPr/>
                </a:tc>
                <a:tc gridSpan="3">
                  <a:txBody>
                    <a:bodyPr/>
                    <a:lstStyle/>
                    <a:p>
                      <a:pPr marL="0" marR="0" algn="ctr">
                        <a:spcBef>
                          <a:spcPts val="0"/>
                        </a:spcBef>
                        <a:spcAft>
                          <a:spcPts val="0"/>
                        </a:spcAft>
                      </a:pPr>
                      <a:r>
                        <a:rPr lang="en-US" sz="1200">
                          <a:effectLst/>
                        </a:rPr>
                        <a:t>Dice</a:t>
                      </a:r>
                      <a:endParaRPr lang="en-US" sz="1800">
                        <a:effectLst/>
                        <a:latin typeface="Calibri" panose="020F0502020204030204" pitchFamily="34" charset="0"/>
                        <a:ea typeface="MS Mincho"/>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Precision</a:t>
                      </a:r>
                      <a:endParaRPr lang="en-US" sz="1800">
                        <a:effectLst/>
                        <a:latin typeface="Calibri" panose="020F0502020204030204" pitchFamily="34" charset="0"/>
                        <a:ea typeface="MS Mincho"/>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a:effectLst/>
                        </a:rPr>
                        <a:t>Sensitivity</a:t>
                      </a:r>
                      <a:endParaRPr lang="en-US" sz="1800">
                        <a:effectLst/>
                        <a:latin typeface="Calibri" panose="020F0502020204030204" pitchFamily="34" charset="0"/>
                        <a:ea typeface="MS Mincho"/>
                      </a:endParaRPr>
                    </a:p>
                  </a:txBody>
                  <a:tcPr marL="68580" marR="68580" marT="0" marB="0" anchor="ctr"/>
                </a:tc>
                <a:tc hMerge="1">
                  <a:txBody>
                    <a:bodyPr/>
                    <a:lstStyle/>
                    <a:p>
                      <a:endParaRPr lang="en-US"/>
                    </a:p>
                  </a:txBody>
                  <a:tcPr/>
                </a:tc>
                <a:tc hMerge="1">
                  <a:txBody>
                    <a:bodyPr/>
                    <a:lstStyle/>
                    <a:p>
                      <a:endParaRPr lang="en-US"/>
                    </a:p>
                  </a:txBody>
                  <a:tcPr/>
                </a:tc>
              </a:tr>
              <a:tr h="209545">
                <a:tc>
                  <a:txBody>
                    <a:bodyPr/>
                    <a:lstStyle/>
                    <a:p>
                      <a:pPr marL="0" marR="0" algn="ctr">
                        <a:spcBef>
                          <a:spcPts val="0"/>
                        </a:spcBef>
                        <a:spcAft>
                          <a:spcPts val="0"/>
                        </a:spcAft>
                      </a:pPr>
                      <a:r>
                        <a:rPr lang="en-US" sz="1200">
                          <a:effectLst/>
                        </a:rPr>
                        <a:t> </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 </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Whole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Core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Enha.</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Whole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Core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Enha.</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Whole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Core</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Enha.</a:t>
                      </a:r>
                      <a:endParaRPr lang="en-US" sz="1800">
                        <a:effectLst/>
                        <a:latin typeface="Calibri" panose="020F0502020204030204" pitchFamily="34" charset="0"/>
                        <a:ea typeface="MS Mincho"/>
                      </a:endParaRPr>
                    </a:p>
                  </a:txBody>
                  <a:tcPr marL="68580" marR="68580" marT="0" marB="0" anchor="ctr"/>
                </a:tc>
              </a:tr>
              <a:tr h="419091">
                <a:tc rowSpan="3">
                  <a:txBody>
                    <a:bodyPr/>
                    <a:lstStyle/>
                    <a:p>
                      <a:pPr marL="0" marR="0">
                        <a:spcBef>
                          <a:spcPts val="0"/>
                        </a:spcBef>
                        <a:spcAft>
                          <a:spcPts val="0"/>
                        </a:spcAft>
                      </a:pPr>
                      <a:r>
                        <a:rPr lang="en-US" sz="1200" dirty="0">
                          <a:effectLst/>
                        </a:rPr>
                        <a:t>BRATS 2015 Test</a:t>
                      </a:r>
                      <a:endParaRPr lang="en-US" sz="1800" dirty="0">
                        <a:effectLst/>
                        <a:latin typeface="Calibri" panose="020F0502020204030204" pitchFamily="34" charset="0"/>
                        <a:ea typeface="MS Mincho"/>
                      </a:endParaRPr>
                    </a:p>
                  </a:txBody>
                  <a:tcPr marL="68580" marR="68580" marT="0" marB="0" anchor="ctr"/>
                </a:tc>
                <a:tc>
                  <a:txBody>
                    <a:bodyPr/>
                    <a:lstStyle/>
                    <a:p>
                      <a:pPr marL="0" marR="0">
                        <a:spcBef>
                          <a:spcPts val="0"/>
                        </a:spcBef>
                        <a:spcAft>
                          <a:spcPts val="0"/>
                        </a:spcAft>
                      </a:pPr>
                      <a:r>
                        <a:rPr lang="en-US" sz="1200" dirty="0">
                          <a:effectLst/>
                        </a:rPr>
                        <a:t>Kammaitsas et al. (2017)</a:t>
                      </a:r>
                      <a:endParaRPr lang="en-US" sz="1800" dirty="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0.85</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0.67</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0.63</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0.85</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0.86</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0.63</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0.88</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0.67</a:t>
                      </a:r>
                      <a:endParaRPr lang="en-US" sz="1800">
                        <a:effectLst/>
                        <a:latin typeface="Calibri" panose="020F0502020204030204" pitchFamily="34" charset="0"/>
                        <a:ea typeface="MS Mincho"/>
                      </a:endParaRPr>
                    </a:p>
                  </a:txBody>
                  <a:tcPr marL="68580" marR="68580" marT="0" marB="0" anchor="ctr"/>
                </a:tc>
              </a:tr>
              <a:tr h="350212">
                <a:tc vMerge="1">
                  <a:txBody>
                    <a:bodyPr/>
                    <a:lstStyle/>
                    <a:p>
                      <a:endParaRPr lang="en-US"/>
                    </a:p>
                  </a:txBody>
                  <a:tcPr/>
                </a:tc>
                <a:tc>
                  <a:txBody>
                    <a:bodyPr/>
                    <a:lstStyle/>
                    <a:p>
                      <a:pPr marL="0" marR="0">
                        <a:spcBef>
                          <a:spcPts val="0"/>
                        </a:spcBef>
                        <a:spcAft>
                          <a:spcPts val="0"/>
                        </a:spcAft>
                      </a:pPr>
                      <a:r>
                        <a:rPr lang="en-US" sz="1200">
                          <a:effectLst/>
                        </a:rPr>
                        <a:t>Unet</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0.63</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effectLst/>
                        </a:rPr>
                        <a:t>0.64</a:t>
                      </a:r>
                      <a:endParaRPr lang="en-US" sz="1800" dirty="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0.83</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0.81</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0.78</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0.58</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0.60</a:t>
                      </a:r>
                      <a:endParaRPr lang="en-US" sz="1800">
                        <a:effectLst/>
                        <a:latin typeface="Calibri" panose="020F0502020204030204" pitchFamily="34" charset="0"/>
                        <a:ea typeface="MS Mincho"/>
                      </a:endParaRPr>
                    </a:p>
                  </a:txBody>
                  <a:tcPr marL="68580" marR="68580" marT="0" marB="0" anchor="ctr"/>
                </a:tc>
              </a:tr>
              <a:tr h="402599">
                <a:tc vMerge="1">
                  <a:txBody>
                    <a:bodyPr/>
                    <a:lstStyle/>
                    <a:p>
                      <a:endParaRPr lang="en-US"/>
                    </a:p>
                  </a:txBody>
                  <a:tcPr/>
                </a:tc>
                <a:tc>
                  <a:txBody>
                    <a:bodyPr/>
                    <a:lstStyle/>
                    <a:p>
                      <a:pPr marL="0" marR="0">
                        <a:spcBef>
                          <a:spcPts val="0"/>
                        </a:spcBef>
                        <a:spcAft>
                          <a:spcPts val="0"/>
                        </a:spcAft>
                      </a:pPr>
                      <a:r>
                        <a:rPr lang="en-US" sz="1200">
                          <a:effectLst/>
                        </a:rPr>
                        <a:t>SegAN</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0.85</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0.70</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0.66</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solidFill>
                            <a:srgbClr val="FF6600"/>
                          </a:solidFill>
                          <a:effectLst/>
                        </a:rPr>
                        <a:t>0.92</a:t>
                      </a:r>
                      <a:endParaRPr lang="en-US" sz="1800" dirty="0">
                        <a:solidFill>
                          <a:srgbClr val="FF6600"/>
                        </a:solidFill>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0.69</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0.80</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a:effectLst/>
                        </a:rPr>
                        <a:t>0.65</a:t>
                      </a:r>
                      <a:endParaRPr lang="en-US" sz="1800">
                        <a:effectLst/>
                        <a:latin typeface="Calibri" panose="020F0502020204030204" pitchFamily="34" charset="0"/>
                        <a:ea typeface="MS Mincho"/>
                      </a:endParaRPr>
                    </a:p>
                  </a:txBody>
                  <a:tcPr marL="68580" marR="68580" marT="0" marB="0" anchor="ctr"/>
                </a:tc>
                <a:tc>
                  <a:txBody>
                    <a:bodyPr/>
                    <a:lstStyle/>
                    <a:p>
                      <a:pPr marL="0" marR="0" algn="ctr">
                        <a:spcBef>
                          <a:spcPts val="0"/>
                        </a:spcBef>
                        <a:spcAft>
                          <a:spcPts val="0"/>
                        </a:spcAft>
                      </a:pPr>
                      <a:r>
                        <a:rPr lang="en-US" sz="1200" dirty="0">
                          <a:effectLst/>
                        </a:rPr>
                        <a:t>0.62</a:t>
                      </a:r>
                      <a:endParaRPr lang="en-US" sz="1800" dirty="0">
                        <a:effectLst/>
                        <a:latin typeface="Calibri" panose="020F0502020204030204" pitchFamily="34" charset="0"/>
                        <a:ea typeface="MS Mincho"/>
                      </a:endParaRPr>
                    </a:p>
                  </a:txBody>
                  <a:tcPr marL="68580" marR="68580" marT="0" marB="0" anchor="ctr"/>
                </a:tc>
              </a:tr>
            </a:tbl>
          </a:graphicData>
        </a:graphic>
      </p:graphicFrame>
      <p:sp>
        <p:nvSpPr>
          <p:cNvPr id="11" name="Subtitle 2"/>
          <p:cNvSpPr txBox="1">
            <a:spLocks/>
          </p:cNvSpPr>
          <p:nvPr/>
        </p:nvSpPr>
        <p:spPr>
          <a:xfrm>
            <a:off x="0" y="5910355"/>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smtClean="0">
                <a:uFill>
                  <a:solidFill>
                    <a:schemeClr val="accent1"/>
                  </a:solidFill>
                </a:uFill>
                <a:latin typeface="+mj-lt"/>
                <a:cs typeface="Times New Roman" panose="02020603050405020304" pitchFamily="18" charset="0"/>
                <a:hlinkClick r:id="rId5"/>
              </a:rPr>
              <a:t>https</a:t>
            </a:r>
            <a:r>
              <a:rPr lang="en-US" sz="1300" dirty="0">
                <a:uFill>
                  <a:solidFill>
                    <a:schemeClr val="accent1"/>
                  </a:solidFill>
                </a:uFill>
                <a:latin typeface="+mj-lt"/>
                <a:cs typeface="Times New Roman" panose="02020603050405020304" pitchFamily="18" charset="0"/>
                <a:hlinkClick r:id="rId5"/>
              </a:rPr>
              <a:t>://</a:t>
            </a:r>
            <a:r>
              <a:rPr lang="en-US" sz="1300" dirty="0" smtClean="0">
                <a:uFill>
                  <a:solidFill>
                    <a:schemeClr val="accent1"/>
                  </a:solidFill>
                </a:uFill>
                <a:latin typeface="+mj-lt"/>
                <a:cs typeface="Times New Roman" panose="02020603050405020304" pitchFamily="18" charset="0"/>
                <a:hlinkClick r:id="rId5"/>
              </a:rPr>
              <a:t>arxiv.org/abs/1706.01805</a:t>
            </a:r>
            <a:endParaRPr lang="en-US" sz="1300" dirty="0" smtClean="0">
              <a:uFill>
                <a:solidFill>
                  <a:schemeClr val="accent1"/>
                </a:solidFill>
              </a:uFill>
              <a:latin typeface="+mj-lt"/>
              <a:cs typeface="Times New Roman" panose="02020603050405020304" pitchFamily="18" charset="0"/>
            </a:endParaRPr>
          </a:p>
          <a:p>
            <a:pPr algn="l"/>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07328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a:solidFill>
                  <a:schemeClr val="bg1"/>
                </a:solidFill>
                <a:cs typeface="Times New Roman" panose="02020603050405020304" pitchFamily="18" charset="0"/>
              </a:rPr>
              <a:t>Brain tumor Detection and Segmentation Using </a:t>
            </a:r>
            <a:r>
              <a:rPr lang="en-US" sz="4000" dirty="0" smtClean="0">
                <a:solidFill>
                  <a:schemeClr val="bg1"/>
                </a:solidFill>
                <a:cs typeface="Times New Roman" panose="02020603050405020304" pitchFamily="18" charset="0"/>
              </a:rPr>
              <a:t>U-Net</a:t>
            </a:r>
            <a:endParaRPr lang="en-US" sz="4000" b="1" dirty="0">
              <a:solidFill>
                <a:schemeClr val="bg1"/>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pSp>
        <p:nvGrpSpPr>
          <p:cNvPr id="3" name="Group 2"/>
          <p:cNvGrpSpPr/>
          <p:nvPr/>
        </p:nvGrpSpPr>
        <p:grpSpPr>
          <a:xfrm>
            <a:off x="700064" y="1852236"/>
            <a:ext cx="9085961" cy="3497455"/>
            <a:chOff x="586743" y="2385703"/>
            <a:chExt cx="4893761" cy="2114277"/>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3" y="2385703"/>
              <a:ext cx="591991" cy="5919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80" y="3217872"/>
              <a:ext cx="476491" cy="47649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129" y="3902503"/>
              <a:ext cx="591991" cy="591991"/>
            </a:xfrm>
            <a:prstGeom prst="rect">
              <a:avLst/>
            </a:prstGeom>
          </p:spPr>
        </p:pic>
        <p:sp>
          <p:nvSpPr>
            <p:cNvPr id="16" name="Subtitle 2"/>
            <p:cNvSpPr txBox="1">
              <a:spLocks/>
            </p:cNvSpPr>
            <p:nvPr/>
          </p:nvSpPr>
          <p:spPr>
            <a:xfrm>
              <a:off x="1456763" y="2460506"/>
              <a:ext cx="4023741" cy="591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Proposed</a:t>
              </a:r>
              <a:r>
                <a:rPr lang="en-US" sz="4000" dirty="0"/>
                <a:t> </a:t>
              </a:r>
              <a:r>
                <a:rPr lang="en-US" sz="3600" dirty="0"/>
                <a:t>Solution</a:t>
              </a:r>
              <a:endParaRPr lang="en-US" sz="4000" dirty="0"/>
            </a:p>
          </p:txBody>
        </p:sp>
        <p:sp>
          <p:nvSpPr>
            <p:cNvPr id="17" name="Subtitle 2"/>
            <p:cNvSpPr txBox="1">
              <a:spLocks/>
            </p:cNvSpPr>
            <p:nvPr/>
          </p:nvSpPr>
          <p:spPr>
            <a:xfrm>
              <a:off x="1456763" y="3184408"/>
              <a:ext cx="4023741" cy="591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Evaluation</a:t>
              </a:r>
            </a:p>
          </p:txBody>
        </p:sp>
        <p:sp>
          <p:nvSpPr>
            <p:cNvPr id="18" name="Subtitle 2"/>
            <p:cNvSpPr txBox="1">
              <a:spLocks/>
            </p:cNvSpPr>
            <p:nvPr/>
          </p:nvSpPr>
          <p:spPr>
            <a:xfrm>
              <a:off x="1444729" y="3908310"/>
              <a:ext cx="4023741" cy="59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Conclusion</a:t>
              </a:r>
            </a:p>
          </p:txBody>
        </p:sp>
      </p:grpSp>
      <p:sp>
        <p:nvSpPr>
          <p:cNvPr id="22" name="Slide Number Placeholder 21"/>
          <p:cNvSpPr>
            <a:spLocks noGrp="1"/>
          </p:cNvSpPr>
          <p:nvPr>
            <p:ph type="sldNum" sz="quarter" idx="12"/>
          </p:nvPr>
        </p:nvSpPr>
        <p:spPr/>
        <p:txBody>
          <a:bodyPr/>
          <a:lstStyle/>
          <a:p>
            <a:fld id="{FF391956-598A-4C65-B6F2-4B2C3E89061F}" type="slidenum">
              <a:rPr lang="en-US" smtClean="0"/>
              <a:t>14</a:t>
            </a:fld>
            <a:endParaRPr lang="en-US"/>
          </a:p>
        </p:txBody>
      </p:sp>
    </p:spTree>
    <p:extLst>
      <p:ext uri="{BB962C8B-B14F-4D97-AF65-F5344CB8AC3E}">
        <p14:creationId xmlns:p14="http://schemas.microsoft.com/office/powerpoint/2010/main" val="438569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1975" y="1673606"/>
            <a:ext cx="6150025" cy="3758546"/>
          </a:xfrm>
        </p:spPr>
      </p:pic>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U-Net </a:t>
            </a:r>
            <a:r>
              <a:rPr lang="en-US" sz="4000" b="1" dirty="0" smtClean="0">
                <a:solidFill>
                  <a:srgbClr val="FF6600"/>
                </a:solidFill>
              </a:rPr>
              <a:t>Architecture</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3" name="Content Placeholder 2"/>
          <p:cNvSpPr txBox="1">
            <a:spLocks/>
          </p:cNvSpPr>
          <p:nvPr/>
        </p:nvSpPr>
        <p:spPr>
          <a:xfrm>
            <a:off x="165846" y="1677188"/>
            <a:ext cx="5930153" cy="4135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Developed by </a:t>
            </a:r>
            <a:r>
              <a:rPr lang="en-US" dirty="0" smtClean="0">
                <a:solidFill>
                  <a:srgbClr val="FF6600"/>
                </a:solidFill>
              </a:rPr>
              <a:t>Olaf Ronneberger </a:t>
            </a:r>
            <a:r>
              <a:rPr lang="en-US" dirty="0" smtClean="0"/>
              <a:t>et al. 2015 </a:t>
            </a:r>
          </a:p>
          <a:p>
            <a:r>
              <a:rPr lang="en-US" dirty="0" smtClean="0"/>
              <a:t>Designed for </a:t>
            </a:r>
            <a:r>
              <a:rPr lang="en-US" dirty="0" smtClean="0">
                <a:solidFill>
                  <a:srgbClr val="FF8C00"/>
                </a:solidFill>
              </a:rPr>
              <a:t>Biomedical</a:t>
            </a:r>
            <a:r>
              <a:rPr lang="en-US" dirty="0" smtClean="0"/>
              <a:t> </a:t>
            </a:r>
            <a:r>
              <a:rPr lang="en-US" dirty="0" smtClean="0">
                <a:solidFill>
                  <a:srgbClr val="FF6600"/>
                </a:solidFill>
              </a:rPr>
              <a:t>image</a:t>
            </a:r>
            <a:r>
              <a:rPr lang="en-US" dirty="0" smtClean="0"/>
              <a:t> segmentation</a:t>
            </a:r>
          </a:p>
          <a:p>
            <a:r>
              <a:rPr lang="en-US" dirty="0" smtClean="0"/>
              <a:t>A state-of-the-art </a:t>
            </a:r>
            <a:r>
              <a:rPr lang="en-US" dirty="0" smtClean="0">
                <a:solidFill>
                  <a:srgbClr val="FF8C00"/>
                </a:solidFill>
              </a:rPr>
              <a:t>segmentation</a:t>
            </a:r>
            <a:r>
              <a:rPr lang="en-US" dirty="0" smtClean="0"/>
              <a:t> algorithm</a:t>
            </a:r>
          </a:p>
          <a:p>
            <a:r>
              <a:rPr lang="en-US" dirty="0" smtClean="0"/>
              <a:t>Based on </a:t>
            </a:r>
            <a:r>
              <a:rPr lang="en-US" dirty="0" smtClean="0">
                <a:solidFill>
                  <a:srgbClr val="FF8C00"/>
                </a:solidFill>
              </a:rPr>
              <a:t>C</a:t>
            </a:r>
            <a:r>
              <a:rPr lang="en-US" dirty="0" smtClean="0"/>
              <a:t>onvolutional </a:t>
            </a:r>
            <a:r>
              <a:rPr lang="en-US" dirty="0" smtClean="0">
                <a:solidFill>
                  <a:srgbClr val="FF8C00"/>
                </a:solidFill>
              </a:rPr>
              <a:t>N</a:t>
            </a:r>
            <a:r>
              <a:rPr lang="en-US" dirty="0" smtClean="0"/>
              <a:t>eural </a:t>
            </a:r>
            <a:r>
              <a:rPr lang="en-US" dirty="0" smtClean="0">
                <a:solidFill>
                  <a:srgbClr val="FF8C00"/>
                </a:solidFill>
              </a:rPr>
              <a:t>N</a:t>
            </a:r>
            <a:r>
              <a:rPr lang="en-US" dirty="0" smtClean="0"/>
              <a:t>etwork</a:t>
            </a:r>
          </a:p>
        </p:txBody>
      </p:sp>
      <p:sp>
        <p:nvSpPr>
          <p:cNvPr id="7" name="Slide Number Placeholder 6"/>
          <p:cNvSpPr>
            <a:spLocks noGrp="1"/>
          </p:cNvSpPr>
          <p:nvPr>
            <p:ph type="sldNum" sz="quarter" idx="12"/>
          </p:nvPr>
        </p:nvSpPr>
        <p:spPr/>
        <p:txBody>
          <a:bodyPr/>
          <a:lstStyle/>
          <a:p>
            <a:fld id="{FF391956-598A-4C65-B6F2-4B2C3E89061F}" type="slidenum">
              <a:rPr lang="en-US" smtClean="0"/>
              <a:t>15</a:t>
            </a:fld>
            <a:endParaRPr lang="en-US"/>
          </a:p>
        </p:txBody>
      </p:sp>
      <p:sp>
        <p:nvSpPr>
          <p:cNvPr id="11"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https://arxiv.org/abs/1705.03820</a:t>
            </a:r>
            <a:endParaRPr lang="en-US" sz="1300" dirty="0"/>
          </a:p>
        </p:txBody>
      </p:sp>
    </p:spTree>
    <p:extLst>
      <p:ext uri="{BB962C8B-B14F-4D97-AF65-F5344CB8AC3E}">
        <p14:creationId xmlns:p14="http://schemas.microsoft.com/office/powerpoint/2010/main" val="3265752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1975" y="1673606"/>
            <a:ext cx="6150025" cy="3758546"/>
          </a:xfrm>
        </p:spPr>
      </p:pic>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U-Net </a:t>
            </a:r>
            <a:r>
              <a:rPr lang="en-US" sz="4000" b="1" dirty="0" smtClean="0">
                <a:solidFill>
                  <a:srgbClr val="FF6600"/>
                </a:solidFill>
              </a:rPr>
              <a:t>Architecture</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3" name="Content Placeholder 2"/>
          <p:cNvSpPr txBox="1">
            <a:spLocks/>
          </p:cNvSpPr>
          <p:nvPr/>
        </p:nvSpPr>
        <p:spPr>
          <a:xfrm>
            <a:off x="165846" y="1677188"/>
            <a:ext cx="5930153" cy="4135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Contains </a:t>
            </a:r>
            <a:r>
              <a:rPr lang="en-US" dirty="0" smtClean="0">
                <a:solidFill>
                  <a:srgbClr val="FF6600"/>
                </a:solidFill>
              </a:rPr>
              <a:t>2 </a:t>
            </a:r>
            <a:r>
              <a:rPr lang="en-US" dirty="0" smtClean="0"/>
              <a:t>paths: </a:t>
            </a:r>
            <a:r>
              <a:rPr lang="en-US" dirty="0" smtClean="0">
                <a:solidFill>
                  <a:srgbClr val="FF6600"/>
                </a:solidFill>
              </a:rPr>
              <a:t>Encoder</a:t>
            </a:r>
            <a:r>
              <a:rPr lang="en-US" dirty="0" smtClean="0"/>
              <a:t>, </a:t>
            </a:r>
            <a:r>
              <a:rPr lang="en-US" dirty="0" smtClean="0">
                <a:solidFill>
                  <a:srgbClr val="FF6600"/>
                </a:solidFill>
              </a:rPr>
              <a:t>Decoder</a:t>
            </a:r>
            <a:endParaRPr lang="en-US" dirty="0" smtClean="0"/>
          </a:p>
          <a:p>
            <a:r>
              <a:rPr lang="en-US" dirty="0" smtClean="0"/>
              <a:t>Encoder is </a:t>
            </a:r>
            <a:r>
              <a:rPr lang="en-US" dirty="0" smtClean="0">
                <a:solidFill>
                  <a:srgbClr val="FF6600"/>
                </a:solidFill>
              </a:rPr>
              <a:t>Stack</a:t>
            </a:r>
            <a:r>
              <a:rPr lang="en-US" dirty="0" smtClean="0"/>
              <a:t> of convolutional and max pooling layers</a:t>
            </a:r>
          </a:p>
          <a:p>
            <a:r>
              <a:rPr lang="en-US" dirty="0" smtClean="0"/>
              <a:t>Decoder is </a:t>
            </a:r>
            <a:r>
              <a:rPr lang="en-US" dirty="0" smtClean="0">
                <a:solidFill>
                  <a:srgbClr val="FF6600"/>
                </a:solidFill>
              </a:rPr>
              <a:t>Symmetric Expading</a:t>
            </a:r>
            <a:r>
              <a:rPr lang="en-US" dirty="0" smtClean="0"/>
              <a:t> path</a:t>
            </a:r>
          </a:p>
          <a:p>
            <a:r>
              <a:rPr lang="en-US" dirty="0" smtClean="0"/>
              <a:t>Only contains Convolutional layers, </a:t>
            </a:r>
            <a:r>
              <a:rPr lang="en-US" dirty="0" smtClean="0">
                <a:solidFill>
                  <a:srgbClr val="FF6600"/>
                </a:solidFill>
              </a:rPr>
              <a:t>not</a:t>
            </a:r>
            <a:r>
              <a:rPr lang="en-US" dirty="0" smtClean="0"/>
              <a:t> </a:t>
            </a:r>
            <a:r>
              <a:rPr lang="en-US" dirty="0" smtClean="0">
                <a:solidFill>
                  <a:srgbClr val="FF6600"/>
                </a:solidFill>
              </a:rPr>
              <a:t>contains</a:t>
            </a:r>
            <a:r>
              <a:rPr lang="en-US" dirty="0" smtClean="0"/>
              <a:t> any </a:t>
            </a:r>
            <a:r>
              <a:rPr lang="en-US" dirty="0" smtClean="0">
                <a:solidFill>
                  <a:srgbClr val="FF6600"/>
                </a:solidFill>
              </a:rPr>
              <a:t>Dense</a:t>
            </a:r>
            <a:r>
              <a:rPr lang="en-US" dirty="0" smtClean="0"/>
              <a:t> layer</a:t>
            </a:r>
            <a:endParaRPr lang="en-US" dirty="0"/>
          </a:p>
        </p:txBody>
      </p:sp>
      <p:sp>
        <p:nvSpPr>
          <p:cNvPr id="7" name="Slide Number Placeholder 6"/>
          <p:cNvSpPr>
            <a:spLocks noGrp="1"/>
          </p:cNvSpPr>
          <p:nvPr>
            <p:ph type="sldNum" sz="quarter" idx="12"/>
          </p:nvPr>
        </p:nvSpPr>
        <p:spPr/>
        <p:txBody>
          <a:bodyPr/>
          <a:lstStyle/>
          <a:p>
            <a:fld id="{FF391956-598A-4C65-B6F2-4B2C3E89061F}" type="slidenum">
              <a:rPr lang="en-US" smtClean="0"/>
              <a:t>16</a:t>
            </a:fld>
            <a:endParaRPr lang="en-US"/>
          </a:p>
        </p:txBody>
      </p:sp>
      <p:sp>
        <p:nvSpPr>
          <p:cNvPr id="11"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https://arxiv.org/abs/1705.03820</a:t>
            </a:r>
            <a:endParaRPr lang="en-US" sz="1300" dirty="0"/>
          </a:p>
        </p:txBody>
      </p:sp>
    </p:spTree>
    <p:extLst>
      <p:ext uri="{BB962C8B-B14F-4D97-AF65-F5344CB8AC3E}">
        <p14:creationId xmlns:p14="http://schemas.microsoft.com/office/powerpoint/2010/main" val="28592164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Dataset</a:t>
            </a:r>
            <a:r>
              <a:rPr lang="en-US" sz="4000" b="1" dirty="0" smtClean="0">
                <a:solidFill>
                  <a:srgbClr val="FF6600"/>
                </a:solidFill>
              </a:rPr>
              <a:t> BRATS 2018</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0376647" cy="1975053"/>
          </a:xfrm>
        </p:spPr>
        <p:txBody>
          <a:bodyPr/>
          <a:lstStyle/>
          <a:p>
            <a:r>
              <a:rPr lang="en-US" dirty="0" smtClean="0"/>
              <a:t>Multimodal Brain Tumor Segmentation Challege</a:t>
            </a:r>
          </a:p>
          <a:p>
            <a:r>
              <a:rPr lang="en-US" dirty="0" smtClean="0"/>
              <a:t>Provide by </a:t>
            </a:r>
            <a:r>
              <a:rPr lang="en-US" dirty="0" smtClean="0">
                <a:solidFill>
                  <a:srgbClr val="FF8C00"/>
                </a:solidFill>
              </a:rPr>
              <a:t>Perelman School of Medicine </a:t>
            </a:r>
            <a:r>
              <a:rPr lang="en-US" dirty="0" smtClean="0"/>
              <a:t>University of Pennsylvania</a:t>
            </a:r>
          </a:p>
          <a:p>
            <a:r>
              <a:rPr lang="en-US" dirty="0" smtClean="0"/>
              <a:t>Annotation were approved </a:t>
            </a:r>
            <a:r>
              <a:rPr lang="en-US" dirty="0"/>
              <a:t>by experienced neuro-radiologists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80" y="3160285"/>
            <a:ext cx="10963838" cy="2633343"/>
          </a:xfrm>
          <a:prstGeom prst="rect">
            <a:avLst/>
          </a:prstGeom>
        </p:spPr>
      </p:pic>
      <p:sp>
        <p:nvSpPr>
          <p:cNvPr id="8" name="Slide Number Placeholder 7"/>
          <p:cNvSpPr>
            <a:spLocks noGrp="1"/>
          </p:cNvSpPr>
          <p:nvPr>
            <p:ph type="sldNum" sz="quarter" idx="12"/>
          </p:nvPr>
        </p:nvSpPr>
        <p:spPr/>
        <p:txBody>
          <a:bodyPr/>
          <a:lstStyle/>
          <a:p>
            <a:fld id="{FF391956-598A-4C65-B6F2-4B2C3E89061F}" type="slidenum">
              <a:rPr lang="en-US" smtClean="0"/>
              <a:t>17</a:t>
            </a:fld>
            <a:endParaRPr lang="en-US"/>
          </a:p>
        </p:txBody>
      </p:sp>
      <p:sp>
        <p:nvSpPr>
          <p:cNvPr id="11"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t>
            </a:r>
            <a:r>
              <a:rPr lang="en-US" sz="1300" dirty="0" smtClean="0">
                <a:hlinkClick r:id="rId4"/>
              </a:rPr>
              <a:t>www.med.upenn.edu/sbia/assets/user-content/BRATS_banner_noCaption.png</a:t>
            </a:r>
            <a:endParaRPr lang="en-US" sz="1300" dirty="0" smtClean="0"/>
          </a:p>
          <a:p>
            <a:pPr algn="l"/>
            <a:endParaRPr lang="en-US" sz="1200" dirty="0"/>
          </a:p>
        </p:txBody>
      </p:sp>
    </p:spTree>
    <p:extLst>
      <p:ext uri="{BB962C8B-B14F-4D97-AF65-F5344CB8AC3E}">
        <p14:creationId xmlns:p14="http://schemas.microsoft.com/office/powerpoint/2010/main" val="2429143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Dataset</a:t>
            </a:r>
            <a:r>
              <a:rPr lang="en-US" sz="4000" b="1" dirty="0" smtClean="0">
                <a:solidFill>
                  <a:srgbClr val="FF6600"/>
                </a:solidFill>
              </a:rPr>
              <a:t> BRATS 2018</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2026154" cy="2376266"/>
          </a:xfrm>
        </p:spPr>
        <p:txBody>
          <a:bodyPr>
            <a:normAutofit/>
          </a:bodyPr>
          <a:lstStyle/>
          <a:p>
            <a:r>
              <a:rPr lang="en-US" dirty="0"/>
              <a:t>Size: </a:t>
            </a:r>
            <a:r>
              <a:rPr lang="en-US" dirty="0">
                <a:solidFill>
                  <a:srgbClr val="FF6600"/>
                </a:solidFill>
              </a:rPr>
              <a:t>210 </a:t>
            </a:r>
            <a:r>
              <a:rPr lang="en-US" dirty="0" smtClean="0"/>
              <a:t>HGG cases, </a:t>
            </a:r>
            <a:r>
              <a:rPr lang="en-US" dirty="0">
                <a:solidFill>
                  <a:srgbClr val="FF6600"/>
                </a:solidFill>
              </a:rPr>
              <a:t>75 </a:t>
            </a:r>
            <a:r>
              <a:rPr lang="en-US" dirty="0" smtClean="0"/>
              <a:t>LGG cases</a:t>
            </a:r>
            <a:endParaRPr lang="en-US" altLang="ko-KR" dirty="0" smtClean="0">
              <a:cs typeface="times" panose="02020603050405020304" pitchFamily="18" charset="0"/>
            </a:endParaRPr>
          </a:p>
          <a:p>
            <a:r>
              <a:rPr lang="en-US" altLang="ko-KR" dirty="0" smtClean="0">
                <a:cs typeface="times" panose="02020603050405020304" pitchFamily="18" charset="0"/>
              </a:rPr>
              <a:t>Modality: Multimodal multisite MRI data (</a:t>
            </a:r>
            <a:r>
              <a:rPr lang="en-US" altLang="ko-KR" dirty="0" smtClean="0">
                <a:solidFill>
                  <a:srgbClr val="FF8C00"/>
                </a:solidFill>
                <a:cs typeface="times" panose="02020603050405020304" pitchFamily="18" charset="0"/>
              </a:rPr>
              <a:t>FLAIR</a:t>
            </a:r>
            <a:r>
              <a:rPr lang="en-US" altLang="ko-KR" dirty="0" smtClean="0">
                <a:cs typeface="times" panose="02020603050405020304" pitchFamily="18" charset="0"/>
              </a:rPr>
              <a:t>, </a:t>
            </a:r>
            <a:r>
              <a:rPr lang="en-US" altLang="ko-KR" dirty="0" smtClean="0">
                <a:solidFill>
                  <a:srgbClr val="FF8C00"/>
                </a:solidFill>
                <a:cs typeface="times" panose="02020603050405020304" pitchFamily="18" charset="0"/>
              </a:rPr>
              <a:t>T1</a:t>
            </a:r>
            <a:r>
              <a:rPr lang="en-US" altLang="ko-KR" dirty="0" smtClean="0">
                <a:cs typeface="times" panose="02020603050405020304" pitchFamily="18" charset="0"/>
              </a:rPr>
              <a:t>, </a:t>
            </a:r>
            <a:r>
              <a:rPr lang="en-US" altLang="ko-KR" dirty="0" smtClean="0">
                <a:solidFill>
                  <a:srgbClr val="FF8C00"/>
                </a:solidFill>
                <a:cs typeface="times" panose="02020603050405020304" pitchFamily="18" charset="0"/>
              </a:rPr>
              <a:t>T1c</a:t>
            </a:r>
            <a:r>
              <a:rPr lang="en-US" altLang="ko-KR" dirty="0" smtClean="0">
                <a:cs typeface="times" panose="02020603050405020304" pitchFamily="18" charset="0"/>
              </a:rPr>
              <a:t>, </a:t>
            </a:r>
            <a:r>
              <a:rPr lang="en-US" altLang="ko-KR" dirty="0" smtClean="0">
                <a:solidFill>
                  <a:srgbClr val="FF8C00"/>
                </a:solidFill>
                <a:cs typeface="times" panose="02020603050405020304" pitchFamily="18" charset="0"/>
              </a:rPr>
              <a:t>T2</a:t>
            </a:r>
            <a:r>
              <a:rPr lang="en-US" altLang="ko-KR" dirty="0" smtClean="0">
                <a:cs typeface="times" panose="02020603050405020304" pitchFamily="18" charset="0"/>
              </a:rPr>
              <a:t>)</a:t>
            </a:r>
          </a:p>
          <a:p>
            <a:r>
              <a:rPr lang="en-US" dirty="0" smtClean="0"/>
              <a:t>Image size: </a:t>
            </a:r>
            <a:r>
              <a:rPr lang="en-US" dirty="0" smtClean="0">
                <a:solidFill>
                  <a:srgbClr val="FF6600"/>
                </a:solidFill>
              </a:rPr>
              <a:t>240</a:t>
            </a:r>
            <a:r>
              <a:rPr lang="en-US" dirty="0" smtClean="0"/>
              <a:t>x</a:t>
            </a:r>
            <a:r>
              <a:rPr lang="en-US" dirty="0" smtClean="0">
                <a:solidFill>
                  <a:srgbClr val="FF6600"/>
                </a:solidFill>
              </a:rPr>
              <a:t>240</a:t>
            </a:r>
            <a:r>
              <a:rPr lang="en-US" dirty="0" smtClean="0"/>
              <a:t>x</a:t>
            </a:r>
            <a:r>
              <a:rPr lang="en-US" dirty="0" smtClean="0">
                <a:solidFill>
                  <a:srgbClr val="FF6600"/>
                </a:solidFill>
              </a:rPr>
              <a:t>155</a:t>
            </a:r>
            <a:r>
              <a:rPr lang="en-US" dirty="0" smtClean="0"/>
              <a:t>x</a:t>
            </a:r>
            <a:r>
              <a:rPr lang="en-US" dirty="0" smtClean="0">
                <a:solidFill>
                  <a:srgbClr val="FF6600"/>
                </a:solidFill>
              </a:rPr>
              <a:t>4</a:t>
            </a:r>
          </a:p>
          <a:p>
            <a:r>
              <a:rPr lang="en-US" altLang="ko-KR" dirty="0">
                <a:cs typeface="times" panose="02020603050405020304" pitchFamily="18" charset="0"/>
              </a:rPr>
              <a:t>Label: Background, Necrotic and Non-enhancing, Enhancing tumor</a:t>
            </a:r>
          </a:p>
          <a:p>
            <a:pPr marL="0" indent="0">
              <a:buNone/>
            </a:pPr>
            <a:endParaRPr lang="en-US" dirty="0">
              <a:solidFill>
                <a:srgbClr val="FF6600"/>
              </a:solidFill>
            </a:endParaRPr>
          </a:p>
        </p:txBody>
      </p:sp>
      <p:pic>
        <p:nvPicPr>
          <p:cNvPr id="8" name="그림 3"/>
          <p:cNvPicPr>
            <a:picLocks noChangeAspect="1"/>
          </p:cNvPicPr>
          <p:nvPr/>
        </p:nvPicPr>
        <p:blipFill>
          <a:blip r:embed="rId3"/>
          <a:stretch>
            <a:fillRect/>
          </a:stretch>
        </p:blipFill>
        <p:spPr>
          <a:xfrm>
            <a:off x="2163707" y="3671160"/>
            <a:ext cx="7864583" cy="2401636"/>
          </a:xfrm>
          <a:prstGeom prst="rect">
            <a:avLst/>
          </a:prstGeom>
        </p:spPr>
      </p:pic>
      <p:sp>
        <p:nvSpPr>
          <p:cNvPr id="7" name="Slide Number Placeholder 6"/>
          <p:cNvSpPr>
            <a:spLocks noGrp="1"/>
          </p:cNvSpPr>
          <p:nvPr>
            <p:ph type="sldNum" sz="quarter" idx="12"/>
          </p:nvPr>
        </p:nvSpPr>
        <p:spPr/>
        <p:txBody>
          <a:bodyPr/>
          <a:lstStyle/>
          <a:p>
            <a:fld id="{FF391956-598A-4C65-B6F2-4B2C3E89061F}" type="slidenum">
              <a:rPr lang="en-US" smtClean="0"/>
              <a:t>18</a:t>
            </a:fld>
            <a:endParaRPr lang="en-US"/>
          </a:p>
        </p:txBody>
      </p:sp>
    </p:spTree>
    <p:extLst>
      <p:ext uri="{BB962C8B-B14F-4D97-AF65-F5344CB8AC3E}">
        <p14:creationId xmlns:p14="http://schemas.microsoft.com/office/powerpoint/2010/main" val="2495975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Label </a:t>
            </a:r>
            <a:r>
              <a:rPr lang="en-US" sz="4000" b="1" dirty="0" smtClean="0">
                <a:solidFill>
                  <a:schemeClr val="bg1"/>
                </a:solidFill>
              </a:rPr>
              <a:t>&amp;</a:t>
            </a:r>
            <a:r>
              <a:rPr lang="en-US" sz="4000" b="1" dirty="0" smtClean="0">
                <a:solidFill>
                  <a:srgbClr val="FF6600"/>
                </a:solidFill>
              </a:rPr>
              <a:t> Target</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endParaRPr lang="en-US" dirty="0" smtClean="0"/>
          </a:p>
          <a:p>
            <a:pPr marL="0" indent="0">
              <a:buNone/>
            </a:pPr>
            <a:endParaRPr lang="en-US" dirty="0" smtClean="0"/>
          </a:p>
          <a:p>
            <a:pPr marL="0" indent="0">
              <a:buNone/>
            </a:pPr>
            <a:r>
              <a:rPr lang="en-US" dirty="0"/>
              <a:t>	</a:t>
            </a:r>
          </a:p>
        </p:txBody>
      </p:sp>
      <p:sp>
        <p:nvSpPr>
          <p:cNvPr id="11" name="내용 개체 틀 2"/>
          <p:cNvSpPr txBox="1">
            <a:spLocks/>
          </p:cNvSpPr>
          <p:nvPr/>
        </p:nvSpPr>
        <p:spPr>
          <a:xfrm>
            <a:off x="310910" y="1769546"/>
            <a:ext cx="7065228" cy="2333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cs typeface="times" panose="02020603050405020304" pitchFamily="18" charset="0"/>
              </a:rPr>
              <a:t>Label</a:t>
            </a:r>
          </a:p>
          <a:p>
            <a:pPr marL="0" indent="0">
              <a:buFont typeface="Arial" panose="020B0604020202020204" pitchFamily="34" charset="0"/>
              <a:buNone/>
            </a:pPr>
            <a:r>
              <a:rPr lang="en-US" altLang="ko-KR" sz="2400" dirty="0" smtClean="0">
                <a:cs typeface="times" panose="02020603050405020304" pitchFamily="18" charset="0"/>
              </a:rPr>
              <a:t>	Label 0: Background</a:t>
            </a:r>
          </a:p>
          <a:p>
            <a:pPr marL="0" indent="0">
              <a:buFont typeface="Arial" panose="020B0604020202020204" pitchFamily="34" charset="0"/>
              <a:buNone/>
            </a:pPr>
            <a:r>
              <a:rPr lang="en-US" altLang="ko-KR" sz="2400" dirty="0" smtClean="0">
                <a:cs typeface="times" panose="02020603050405020304" pitchFamily="18" charset="0"/>
              </a:rPr>
              <a:t>	Label 1:Necrotic </a:t>
            </a:r>
          </a:p>
          <a:p>
            <a:pPr marL="0" indent="0">
              <a:buFont typeface="Arial" panose="020B0604020202020204" pitchFamily="34" charset="0"/>
              <a:buNone/>
            </a:pPr>
            <a:r>
              <a:rPr lang="en-US" altLang="ko-KR" sz="2400" dirty="0" smtClean="0">
                <a:cs typeface="times" panose="02020603050405020304" pitchFamily="18" charset="0"/>
              </a:rPr>
              <a:t>	Label 2:Edema</a:t>
            </a:r>
          </a:p>
          <a:p>
            <a:pPr marL="0" indent="0">
              <a:buFont typeface="Arial" panose="020B0604020202020204" pitchFamily="34" charset="0"/>
              <a:buNone/>
            </a:pPr>
            <a:r>
              <a:rPr lang="en-US" altLang="ko-KR" sz="2400" dirty="0" smtClean="0">
                <a:cs typeface="times" panose="02020603050405020304" pitchFamily="18" charset="0"/>
              </a:rPr>
              <a:t>	Label 4:Enhancing Tumor</a:t>
            </a:r>
            <a:endParaRPr lang="en-US" altLang="ko-KR" sz="2400" dirty="0">
              <a:cs typeface="times" panose="02020603050405020304" pitchFamily="18" charset="0"/>
            </a:endParaRPr>
          </a:p>
        </p:txBody>
      </p:sp>
      <p:sp>
        <p:nvSpPr>
          <p:cNvPr id="12" name="내용 개체 틀 2"/>
          <p:cNvSpPr txBox="1">
            <a:spLocks/>
          </p:cNvSpPr>
          <p:nvPr/>
        </p:nvSpPr>
        <p:spPr>
          <a:xfrm>
            <a:off x="310909" y="4159589"/>
            <a:ext cx="6614325" cy="936303"/>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cs typeface="times" panose="02020603050405020304" pitchFamily="18" charset="0"/>
              </a:rPr>
              <a:t>Target</a:t>
            </a:r>
          </a:p>
          <a:p>
            <a:pPr marL="0" indent="0">
              <a:buFont typeface="Arial" panose="020B0604020202020204" pitchFamily="34" charset="0"/>
              <a:buNone/>
            </a:pPr>
            <a:r>
              <a:rPr lang="en-US" altLang="ko-KR" sz="2400" dirty="0">
                <a:cs typeface="times" panose="02020603050405020304" pitchFamily="18" charset="0"/>
              </a:rPr>
              <a:t>	</a:t>
            </a:r>
            <a:r>
              <a:rPr lang="en-US" altLang="ko-KR" sz="2400" dirty="0" smtClean="0">
                <a:solidFill>
                  <a:srgbClr val="FF6600"/>
                </a:solidFill>
                <a:cs typeface="times" panose="02020603050405020304" pitchFamily="18" charset="0"/>
              </a:rPr>
              <a:t>Whole</a:t>
            </a:r>
            <a:r>
              <a:rPr lang="en-US" altLang="ko-KR" sz="2400" dirty="0" smtClean="0">
                <a:cs typeface="times" panose="02020603050405020304" pitchFamily="18" charset="0"/>
              </a:rPr>
              <a:t>: </a:t>
            </a:r>
            <a:r>
              <a:rPr lang="en-US" altLang="ko-KR" sz="2400" dirty="0" smtClean="0">
                <a:solidFill>
                  <a:srgbClr val="FF6600"/>
                </a:solidFill>
                <a:cs typeface="times" panose="02020603050405020304" pitchFamily="18" charset="0"/>
              </a:rPr>
              <a:t>1</a:t>
            </a:r>
            <a:r>
              <a:rPr lang="en-US" altLang="ko-KR" sz="2400" dirty="0" smtClean="0">
                <a:cs typeface="times" panose="02020603050405020304" pitchFamily="18" charset="0"/>
              </a:rPr>
              <a:t> </a:t>
            </a:r>
            <a:r>
              <a:rPr lang="en-US" altLang="ko-KR" sz="2400" dirty="0">
                <a:cs typeface="times" panose="02020603050405020304" pitchFamily="18" charset="0"/>
              </a:rPr>
              <a:t>+ </a:t>
            </a:r>
            <a:r>
              <a:rPr lang="en-US" altLang="ko-KR" sz="2400" dirty="0" smtClean="0">
                <a:solidFill>
                  <a:srgbClr val="FF6600"/>
                </a:solidFill>
                <a:cs typeface="times" panose="02020603050405020304" pitchFamily="18" charset="0"/>
              </a:rPr>
              <a:t>2</a:t>
            </a:r>
            <a:r>
              <a:rPr lang="en-US" altLang="ko-KR" sz="2400" dirty="0" smtClean="0">
                <a:cs typeface="times" panose="02020603050405020304" pitchFamily="18" charset="0"/>
              </a:rPr>
              <a:t> </a:t>
            </a:r>
            <a:r>
              <a:rPr lang="en-US" altLang="ko-KR" sz="2400" dirty="0">
                <a:cs typeface="times" panose="02020603050405020304" pitchFamily="18" charset="0"/>
              </a:rPr>
              <a:t>+ </a:t>
            </a:r>
            <a:r>
              <a:rPr lang="en-US" altLang="ko-KR" sz="2400" dirty="0" smtClean="0">
                <a:solidFill>
                  <a:srgbClr val="FF6600"/>
                </a:solidFill>
                <a:cs typeface="times" panose="02020603050405020304" pitchFamily="18" charset="0"/>
              </a:rPr>
              <a:t>4</a:t>
            </a:r>
            <a:endParaRPr lang="en-US" altLang="ko-KR" sz="2400" dirty="0">
              <a:solidFill>
                <a:srgbClr val="FF6600"/>
              </a:solidFill>
              <a:cs typeface="times" panose="02020603050405020304" pitchFamily="18" charset="0"/>
            </a:endParaRPr>
          </a:p>
        </p:txBody>
      </p:sp>
      <p:sp>
        <p:nvSpPr>
          <p:cNvPr id="13" name="내용 개체 틀 2"/>
          <p:cNvSpPr txBox="1">
            <a:spLocks/>
          </p:cNvSpPr>
          <p:nvPr/>
        </p:nvSpPr>
        <p:spPr>
          <a:xfrm>
            <a:off x="290613" y="5152355"/>
            <a:ext cx="3997411" cy="968776"/>
          </a:xfrm>
          <a:prstGeom prst="rect">
            <a:avLst/>
          </a:prstGeom>
        </p:spPr>
        <p:txBody>
          <a:bodyPr vert="horz" lIns="91440" tIns="45720" rIns="91440" bIns="45720" rtlCol="0">
            <a:normAutofit fontScale="925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cs typeface="times" panose="02020603050405020304" pitchFamily="18" charset="0"/>
              </a:rPr>
              <a:t>Prediction (</a:t>
            </a:r>
            <a:r>
              <a:rPr lang="en-US" altLang="ko-KR" b="1" dirty="0" smtClean="0">
                <a:cs typeface="times" panose="02020603050405020304" pitchFamily="18" charset="0"/>
              </a:rPr>
              <a:t>Segmentation)</a:t>
            </a:r>
          </a:p>
          <a:p>
            <a:pPr marL="0" indent="0">
              <a:buNone/>
            </a:pPr>
            <a:r>
              <a:rPr lang="en-US" altLang="ko-KR" sz="2600" dirty="0" smtClean="0">
                <a:cs typeface="times" panose="02020603050405020304" pitchFamily="18" charset="0"/>
              </a:rPr>
              <a:t>	</a:t>
            </a:r>
            <a:r>
              <a:rPr lang="en-US" altLang="ko-KR" sz="2600" dirty="0" smtClean="0">
                <a:solidFill>
                  <a:srgbClr val="FF6600"/>
                </a:solidFill>
                <a:cs typeface="times" panose="02020603050405020304" pitchFamily="18" charset="0"/>
              </a:rPr>
              <a:t>FLAIR</a:t>
            </a:r>
            <a:r>
              <a:rPr lang="en-US" altLang="ko-KR" sz="2600" dirty="0" smtClean="0">
                <a:cs typeface="times" panose="02020603050405020304" pitchFamily="18" charset="0"/>
              </a:rPr>
              <a:t> </a:t>
            </a:r>
            <a:r>
              <a:rPr lang="ko-KR" altLang="en-US" sz="2600" dirty="0" smtClean="0">
                <a:cs typeface="times" panose="02020603050405020304" pitchFamily="18" charset="0"/>
              </a:rPr>
              <a:t>→ </a:t>
            </a:r>
            <a:r>
              <a:rPr lang="en-US" altLang="ko-KR" sz="2600" dirty="0" smtClean="0">
                <a:solidFill>
                  <a:srgbClr val="FF6600"/>
                </a:solidFill>
                <a:cs typeface="times" panose="02020603050405020304" pitchFamily="18" charset="0"/>
              </a:rPr>
              <a:t>Whole</a:t>
            </a:r>
            <a:endParaRPr lang="en-US" altLang="ko-KR" sz="2600" dirty="0">
              <a:solidFill>
                <a:srgbClr val="FF6600"/>
              </a:solidFill>
              <a:cs typeface="times" panose="02020603050405020304" pitchFamily="18" charset="0"/>
            </a:endParaRPr>
          </a:p>
        </p:txBody>
      </p:sp>
      <p:sp>
        <p:nvSpPr>
          <p:cNvPr id="7" name="Slide Number Placeholder 6"/>
          <p:cNvSpPr>
            <a:spLocks noGrp="1"/>
          </p:cNvSpPr>
          <p:nvPr>
            <p:ph type="sldNum" sz="quarter" idx="12"/>
          </p:nvPr>
        </p:nvSpPr>
        <p:spPr/>
        <p:txBody>
          <a:bodyPr/>
          <a:lstStyle/>
          <a:p>
            <a:fld id="{FF391956-598A-4C65-B6F2-4B2C3E89061F}" type="slidenum">
              <a:rPr lang="en-US" smtClean="0"/>
              <a:t>19</a:t>
            </a:fld>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035" y="1509629"/>
            <a:ext cx="2132829" cy="2091334"/>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2752" y="1537044"/>
            <a:ext cx="2042187" cy="2002455"/>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5036" y="3919822"/>
            <a:ext cx="2135784" cy="2094231"/>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2752" y="3956023"/>
            <a:ext cx="2060083" cy="2020004"/>
          </a:xfrm>
          <a:prstGeom prst="rect">
            <a:avLst/>
          </a:prstGeom>
        </p:spPr>
      </p:pic>
      <p:sp>
        <p:nvSpPr>
          <p:cNvPr id="21" name="내용 개체 틀 2"/>
          <p:cNvSpPr txBox="1">
            <a:spLocks/>
          </p:cNvSpPr>
          <p:nvPr/>
        </p:nvSpPr>
        <p:spPr>
          <a:xfrm>
            <a:off x="8916156" y="3522679"/>
            <a:ext cx="1559103" cy="439013"/>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smtClean="0">
                <a:cs typeface="times" panose="02020603050405020304" pitchFamily="18" charset="0"/>
              </a:rPr>
              <a:t>A HGG case</a:t>
            </a:r>
            <a:endParaRPr lang="en-US" altLang="ko-KR" sz="2000" dirty="0">
              <a:cs typeface="times" panose="02020603050405020304" pitchFamily="18" charset="0"/>
            </a:endParaRPr>
          </a:p>
        </p:txBody>
      </p:sp>
      <p:sp>
        <p:nvSpPr>
          <p:cNvPr id="23" name="내용 개체 틀 2"/>
          <p:cNvSpPr txBox="1">
            <a:spLocks/>
          </p:cNvSpPr>
          <p:nvPr/>
        </p:nvSpPr>
        <p:spPr>
          <a:xfrm>
            <a:off x="8918809" y="5976027"/>
            <a:ext cx="2098458" cy="43901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smtClean="0">
                <a:cs typeface="times" panose="02020603050405020304" pitchFamily="18" charset="0"/>
              </a:rPr>
              <a:t>A LGG case</a:t>
            </a:r>
            <a:endParaRPr lang="en-US" altLang="ko-KR" sz="2000" dirty="0">
              <a:cs typeface="times" panose="02020603050405020304" pitchFamily="18" charset="0"/>
            </a:endParaRPr>
          </a:p>
        </p:txBody>
      </p:sp>
    </p:spTree>
    <p:extLst>
      <p:ext uri="{BB962C8B-B14F-4D97-AF65-F5344CB8AC3E}">
        <p14:creationId xmlns:p14="http://schemas.microsoft.com/office/powerpoint/2010/main" val="3062800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Outline</a:t>
            </a:r>
            <a:endParaRPr lang="en-US" sz="4000" b="1" dirty="0">
              <a:solidFill>
                <a:schemeClr val="bg1"/>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pSp>
        <p:nvGrpSpPr>
          <p:cNvPr id="3" name="Group 2"/>
          <p:cNvGrpSpPr/>
          <p:nvPr/>
        </p:nvGrpSpPr>
        <p:grpSpPr>
          <a:xfrm>
            <a:off x="572379" y="1760483"/>
            <a:ext cx="11412097" cy="3142257"/>
            <a:chOff x="572380" y="1760483"/>
            <a:chExt cx="10190870" cy="203164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380" y="1760483"/>
              <a:ext cx="619395" cy="61939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380" y="2411934"/>
              <a:ext cx="591991" cy="59199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914" y="3200141"/>
              <a:ext cx="591991" cy="591991"/>
            </a:xfrm>
            <a:prstGeom prst="rect">
              <a:avLst/>
            </a:prstGeom>
          </p:spPr>
        </p:pic>
        <p:sp>
          <p:nvSpPr>
            <p:cNvPr id="14" name="Subtitle 2"/>
            <p:cNvSpPr txBox="1">
              <a:spLocks/>
            </p:cNvSpPr>
            <p:nvPr/>
          </p:nvSpPr>
          <p:spPr>
            <a:xfrm>
              <a:off x="1456763" y="1837322"/>
              <a:ext cx="9306487" cy="59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cs typeface="Times New Roman" panose="02020603050405020304" pitchFamily="18" charset="0"/>
                </a:rPr>
                <a:t>Application of </a:t>
              </a:r>
              <a:r>
                <a:rPr lang="en-US" sz="3200" dirty="0">
                  <a:solidFill>
                    <a:srgbClr val="FF8C00"/>
                  </a:solidFill>
                  <a:cs typeface="Times New Roman" panose="02020603050405020304" pitchFamily="18" charset="0"/>
                </a:rPr>
                <a:t>D</a:t>
              </a:r>
              <a:r>
                <a:rPr lang="en-US" sz="3200" dirty="0" smtClean="0">
                  <a:solidFill>
                    <a:srgbClr val="FF8C00"/>
                  </a:solidFill>
                  <a:cs typeface="Times New Roman" panose="02020603050405020304" pitchFamily="18" charset="0"/>
                </a:rPr>
                <a:t>eep learning </a:t>
              </a:r>
              <a:r>
                <a:rPr lang="en-US" sz="3200" dirty="0" smtClean="0">
                  <a:cs typeface="Times New Roman" panose="02020603050405020304" pitchFamily="18" charset="0"/>
                </a:rPr>
                <a:t>in </a:t>
              </a:r>
              <a:r>
                <a:rPr lang="en-US" sz="3200" dirty="0">
                  <a:solidFill>
                    <a:srgbClr val="FF8C00"/>
                  </a:solidFill>
                  <a:cs typeface="Times New Roman" panose="02020603050405020304" pitchFamily="18" charset="0"/>
                </a:rPr>
                <a:t>M</a:t>
              </a:r>
              <a:r>
                <a:rPr lang="en-US" sz="3200" dirty="0" smtClean="0">
                  <a:solidFill>
                    <a:srgbClr val="FF8C00"/>
                  </a:solidFill>
                  <a:cs typeface="Times New Roman" panose="02020603050405020304" pitchFamily="18" charset="0"/>
                </a:rPr>
                <a:t>edical image </a:t>
              </a:r>
              <a:r>
                <a:rPr lang="en-US" sz="3200" dirty="0" smtClean="0">
                  <a:cs typeface="Times New Roman" panose="02020603050405020304" pitchFamily="18" charset="0"/>
                </a:rPr>
                <a:t>analysis</a:t>
              </a:r>
            </a:p>
          </p:txBody>
        </p:sp>
        <p:sp>
          <p:nvSpPr>
            <p:cNvPr id="16" name="Subtitle 2"/>
            <p:cNvSpPr txBox="1">
              <a:spLocks/>
            </p:cNvSpPr>
            <p:nvPr/>
          </p:nvSpPr>
          <p:spPr>
            <a:xfrm>
              <a:off x="1456763" y="2460506"/>
              <a:ext cx="8543580" cy="591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cs typeface="Times New Roman" panose="02020603050405020304" pitchFamily="18" charset="0"/>
                </a:rPr>
                <a:t>Brain tumor </a:t>
              </a:r>
              <a:r>
                <a:rPr lang="en-US" sz="3200" dirty="0">
                  <a:solidFill>
                    <a:srgbClr val="FF8C00"/>
                  </a:solidFill>
                  <a:cs typeface="Times New Roman" panose="02020603050405020304" pitchFamily="18" charset="0"/>
                </a:rPr>
                <a:t>Detection </a:t>
              </a:r>
              <a:r>
                <a:rPr lang="en-US" sz="3200" dirty="0">
                  <a:cs typeface="Times New Roman" panose="02020603050405020304" pitchFamily="18" charset="0"/>
                </a:rPr>
                <a:t>and </a:t>
              </a:r>
              <a:r>
                <a:rPr lang="en-US" sz="3200" dirty="0">
                  <a:solidFill>
                    <a:srgbClr val="FF8C00"/>
                  </a:solidFill>
                  <a:cs typeface="Times New Roman" panose="02020603050405020304" pitchFamily="18" charset="0"/>
                </a:rPr>
                <a:t>Segmentation</a:t>
              </a:r>
              <a:r>
                <a:rPr lang="en-US" sz="3200" dirty="0">
                  <a:cs typeface="Times New Roman" panose="02020603050405020304" pitchFamily="18" charset="0"/>
                </a:rPr>
                <a:t> Using </a:t>
              </a:r>
              <a:r>
                <a:rPr lang="en-US" sz="3200" dirty="0">
                  <a:solidFill>
                    <a:srgbClr val="FF8C00"/>
                  </a:solidFill>
                  <a:cs typeface="Times New Roman" panose="02020603050405020304" pitchFamily="18" charset="0"/>
                </a:rPr>
                <a:t>U-Net</a:t>
              </a:r>
              <a:endParaRPr lang="en-US" sz="3200" dirty="0">
                <a:solidFill>
                  <a:srgbClr val="FF8C00"/>
                </a:solidFill>
              </a:endParaRPr>
            </a:p>
          </p:txBody>
        </p:sp>
        <p:sp>
          <p:nvSpPr>
            <p:cNvPr id="18" name="Subtitle 2"/>
            <p:cNvSpPr txBox="1">
              <a:spLocks/>
            </p:cNvSpPr>
            <p:nvPr/>
          </p:nvSpPr>
          <p:spPr>
            <a:xfrm>
              <a:off x="1456763" y="3200141"/>
              <a:ext cx="4023741" cy="59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FF6600"/>
                  </a:solidFill>
                </a:rPr>
                <a:t>Conclusion</a:t>
              </a:r>
              <a:endParaRPr lang="en-US" sz="3600" dirty="0">
                <a:solidFill>
                  <a:srgbClr val="FF6600"/>
                </a:solidFill>
              </a:endParaRPr>
            </a:p>
          </p:txBody>
        </p:sp>
      </p:grpSp>
      <p:sp>
        <p:nvSpPr>
          <p:cNvPr id="22" name="Slide Number Placeholder 21"/>
          <p:cNvSpPr>
            <a:spLocks noGrp="1"/>
          </p:cNvSpPr>
          <p:nvPr>
            <p:ph type="sldNum" sz="quarter" idx="12"/>
          </p:nvPr>
        </p:nvSpPr>
        <p:spPr/>
        <p:txBody>
          <a:bodyPr/>
          <a:lstStyle/>
          <a:p>
            <a:fld id="{FF391956-598A-4C65-B6F2-4B2C3E89061F}" type="slidenum">
              <a:rPr lang="en-US" smtClean="0"/>
              <a:t>2</a:t>
            </a:fld>
            <a:endParaRPr lang="en-US"/>
          </a:p>
        </p:txBody>
      </p:sp>
    </p:spTree>
    <p:extLst>
      <p:ext uri="{BB962C8B-B14F-4D97-AF65-F5344CB8AC3E}">
        <p14:creationId xmlns:p14="http://schemas.microsoft.com/office/powerpoint/2010/main" val="272545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a:t>
            </a:r>
            <a:r>
              <a:rPr lang="en-US" sz="4000" b="1" dirty="0" smtClean="0">
                <a:solidFill>
                  <a:srgbClr val="FF6600"/>
                </a:solidFill>
              </a:rPr>
              <a:t> Preprocessing </a:t>
            </a:r>
            <a:r>
              <a:rPr lang="en-US" sz="4000" b="1" dirty="0" smtClean="0">
                <a:solidFill>
                  <a:schemeClr val="bg1"/>
                </a:solidFill>
              </a:rPr>
              <a:t>and</a:t>
            </a:r>
            <a:r>
              <a:rPr lang="en-US" sz="4000" b="1" dirty="0" smtClean="0">
                <a:solidFill>
                  <a:srgbClr val="FF6600"/>
                </a:solidFill>
              </a:rPr>
              <a:t> Augmentation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r>
              <a:rPr lang="en-US" sz="3600" dirty="0" smtClean="0">
                <a:solidFill>
                  <a:srgbClr val="FF8C00"/>
                </a:solidFill>
              </a:rPr>
              <a:t>Preprocessing</a:t>
            </a:r>
            <a:endParaRPr lang="en-US" sz="3600" dirty="0" smtClean="0"/>
          </a:p>
          <a:p>
            <a:r>
              <a:rPr lang="en-US" dirty="0" smtClean="0"/>
              <a:t>Applied data normalization by </a:t>
            </a:r>
            <a:r>
              <a:rPr lang="en-US" dirty="0" smtClean="0">
                <a:solidFill>
                  <a:srgbClr val="FF6600"/>
                </a:solidFill>
              </a:rPr>
              <a:t>subtracting the mean</a:t>
            </a:r>
            <a:r>
              <a:rPr lang="en-US" dirty="0" smtClean="0"/>
              <a:t> of sequence and </a:t>
            </a:r>
            <a:r>
              <a:rPr lang="en-US" dirty="0" smtClean="0">
                <a:solidFill>
                  <a:srgbClr val="FF6600"/>
                </a:solidFill>
              </a:rPr>
              <a:t>dividing by its standard deviation</a:t>
            </a:r>
          </a:p>
          <a:p>
            <a:endParaRPr lang="en-US" dirty="0" smtClean="0"/>
          </a:p>
          <a:p>
            <a:endParaRPr lang="en-US" dirty="0" smtClean="0"/>
          </a:p>
          <a:p>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66322729"/>
              </p:ext>
            </p:extLst>
          </p:nvPr>
        </p:nvGraphicFramePr>
        <p:xfrm>
          <a:off x="1511299" y="3478253"/>
          <a:ext cx="9169400" cy="1953300"/>
        </p:xfrm>
        <a:graphic>
          <a:graphicData uri="http://schemas.openxmlformats.org/drawingml/2006/table">
            <a:tbl>
              <a:tblPr firstRow="1" bandRow="1">
                <a:tableStyleId>{5C22544A-7EE6-4342-B048-85BDC9FD1C3A}</a:tableStyleId>
              </a:tblPr>
              <a:tblGrid>
                <a:gridCol w="2292350"/>
                <a:gridCol w="2292350"/>
                <a:gridCol w="2292350"/>
                <a:gridCol w="2292350"/>
              </a:tblGrid>
              <a:tr h="651100">
                <a:tc>
                  <a:txBody>
                    <a:bodyPr/>
                    <a:lstStyle/>
                    <a:p>
                      <a:r>
                        <a:rPr lang="en-US" sz="2800" dirty="0" smtClean="0"/>
                        <a:t>Type</a:t>
                      </a:r>
                      <a:endParaRPr lang="en-US" sz="2800" dirty="0"/>
                    </a:p>
                  </a:txBody>
                  <a:tcPr/>
                </a:tc>
                <a:tc>
                  <a:txBody>
                    <a:bodyPr/>
                    <a:lstStyle/>
                    <a:p>
                      <a:r>
                        <a:rPr lang="en-US" sz="2800" dirty="0" smtClean="0"/>
                        <a:t>Training</a:t>
                      </a:r>
                      <a:endParaRPr lang="en-US" sz="2800" dirty="0"/>
                    </a:p>
                  </a:txBody>
                  <a:tcPr/>
                </a:tc>
                <a:tc>
                  <a:txBody>
                    <a:bodyPr/>
                    <a:lstStyle/>
                    <a:p>
                      <a:r>
                        <a:rPr lang="en-US" sz="2800" dirty="0" smtClean="0"/>
                        <a:t>Validation</a:t>
                      </a:r>
                      <a:endParaRPr lang="en-US" sz="2800" dirty="0"/>
                    </a:p>
                  </a:txBody>
                  <a:tcPr/>
                </a:tc>
                <a:tc>
                  <a:txBody>
                    <a:bodyPr/>
                    <a:lstStyle/>
                    <a:p>
                      <a:r>
                        <a:rPr lang="en-US" sz="2800" dirty="0" smtClean="0"/>
                        <a:t>Testing</a:t>
                      </a:r>
                      <a:endParaRPr lang="en-US" sz="2800" dirty="0"/>
                    </a:p>
                  </a:txBody>
                  <a:tcPr/>
                </a:tc>
              </a:tr>
              <a:tr h="651100">
                <a:tc>
                  <a:txBody>
                    <a:bodyPr/>
                    <a:lstStyle/>
                    <a:p>
                      <a:r>
                        <a:rPr lang="en-US" sz="2800" dirty="0" smtClean="0"/>
                        <a:t>HGG</a:t>
                      </a:r>
                      <a:endParaRPr lang="en-US" sz="2800" dirty="0"/>
                    </a:p>
                  </a:txBody>
                  <a:tcPr/>
                </a:tc>
                <a:tc>
                  <a:txBody>
                    <a:bodyPr/>
                    <a:lstStyle/>
                    <a:p>
                      <a:r>
                        <a:rPr lang="en-US" sz="2800" dirty="0" smtClean="0">
                          <a:solidFill>
                            <a:srgbClr val="FF6600"/>
                          </a:solidFill>
                        </a:rPr>
                        <a:t>79</a:t>
                      </a:r>
                      <a:r>
                        <a:rPr lang="en-US" sz="2800" dirty="0" smtClean="0"/>
                        <a:t> x</a:t>
                      </a:r>
                      <a:r>
                        <a:rPr lang="en-US" sz="2800" baseline="0" dirty="0" smtClean="0"/>
                        <a:t> 155</a:t>
                      </a:r>
                      <a:endParaRPr lang="en-US" sz="2800" dirty="0"/>
                    </a:p>
                  </a:txBody>
                  <a:tcPr/>
                </a:tc>
                <a:tc>
                  <a:txBody>
                    <a:bodyPr/>
                    <a:lstStyle/>
                    <a:p>
                      <a:r>
                        <a:rPr lang="en-US" sz="2800" dirty="0" smtClean="0">
                          <a:solidFill>
                            <a:srgbClr val="FF6600"/>
                          </a:solidFill>
                        </a:rPr>
                        <a:t>42</a:t>
                      </a:r>
                      <a:r>
                        <a:rPr lang="en-US" sz="2800" dirty="0" smtClean="0"/>
                        <a:t> X 155</a:t>
                      </a:r>
                      <a:endParaRPr lang="en-US" sz="2800" dirty="0"/>
                    </a:p>
                  </a:txBody>
                  <a:tcPr/>
                </a:tc>
                <a:tc>
                  <a:txBody>
                    <a:bodyPr/>
                    <a:lstStyle/>
                    <a:p>
                      <a:r>
                        <a:rPr lang="en-US" sz="2800" dirty="0" smtClean="0">
                          <a:solidFill>
                            <a:srgbClr val="FF6600"/>
                          </a:solidFill>
                        </a:rPr>
                        <a:t>42</a:t>
                      </a:r>
                      <a:r>
                        <a:rPr lang="en-US" sz="2800" baseline="0" dirty="0" smtClean="0">
                          <a:solidFill>
                            <a:srgbClr val="FF6600"/>
                          </a:solidFill>
                        </a:rPr>
                        <a:t> </a:t>
                      </a:r>
                      <a:r>
                        <a:rPr lang="en-US" sz="2800" baseline="0" dirty="0" smtClean="0"/>
                        <a:t>x 155</a:t>
                      </a:r>
                      <a:endParaRPr lang="en-US" sz="2800" dirty="0"/>
                    </a:p>
                  </a:txBody>
                  <a:tcPr/>
                </a:tc>
              </a:tr>
              <a:tr h="651100">
                <a:tc>
                  <a:txBody>
                    <a:bodyPr/>
                    <a:lstStyle/>
                    <a:p>
                      <a:r>
                        <a:rPr lang="en-US" sz="2800" dirty="0" smtClean="0"/>
                        <a:t>LGG</a:t>
                      </a:r>
                      <a:endParaRPr lang="en-US" sz="2800" dirty="0"/>
                    </a:p>
                  </a:txBody>
                  <a:tcPr/>
                </a:tc>
                <a:tc>
                  <a:txBody>
                    <a:bodyPr/>
                    <a:lstStyle/>
                    <a:p>
                      <a:r>
                        <a:rPr lang="en-US" sz="2800" dirty="0" smtClean="0">
                          <a:solidFill>
                            <a:srgbClr val="FF6600"/>
                          </a:solidFill>
                        </a:rPr>
                        <a:t>45</a:t>
                      </a:r>
                      <a:r>
                        <a:rPr lang="en-US" sz="2800" dirty="0" smtClean="0"/>
                        <a:t> x 155</a:t>
                      </a:r>
                      <a:endParaRPr lang="en-US" sz="2800" dirty="0"/>
                    </a:p>
                  </a:txBody>
                  <a:tcPr/>
                </a:tc>
                <a:tc>
                  <a:txBody>
                    <a:bodyPr/>
                    <a:lstStyle/>
                    <a:p>
                      <a:r>
                        <a:rPr lang="en-US" sz="2800" dirty="0" smtClean="0">
                          <a:solidFill>
                            <a:srgbClr val="FF6600"/>
                          </a:solidFill>
                        </a:rPr>
                        <a:t>15</a:t>
                      </a:r>
                      <a:r>
                        <a:rPr lang="en-US" sz="2800" dirty="0" smtClean="0"/>
                        <a:t> x</a:t>
                      </a:r>
                      <a:r>
                        <a:rPr lang="en-US" sz="2800" baseline="0" dirty="0" smtClean="0"/>
                        <a:t> 155</a:t>
                      </a:r>
                      <a:endParaRPr lang="en-US" sz="2800" dirty="0"/>
                    </a:p>
                  </a:txBody>
                  <a:tcPr/>
                </a:tc>
                <a:tc>
                  <a:txBody>
                    <a:bodyPr/>
                    <a:lstStyle/>
                    <a:p>
                      <a:r>
                        <a:rPr lang="en-US" sz="2800" dirty="0" smtClean="0">
                          <a:solidFill>
                            <a:srgbClr val="FF6600"/>
                          </a:solidFill>
                        </a:rPr>
                        <a:t>15</a:t>
                      </a:r>
                      <a:r>
                        <a:rPr lang="en-US" sz="2800" dirty="0" smtClean="0"/>
                        <a:t> x 155</a:t>
                      </a:r>
                      <a:endParaRPr lang="en-US" sz="2800" dirty="0"/>
                    </a:p>
                  </a:txBody>
                  <a:tcPr/>
                </a:tc>
              </a:tr>
            </a:tbl>
          </a:graphicData>
        </a:graphic>
      </p:graphicFrame>
    </p:spTree>
    <p:extLst>
      <p:ext uri="{BB962C8B-B14F-4D97-AF65-F5344CB8AC3E}">
        <p14:creationId xmlns:p14="http://schemas.microsoft.com/office/powerpoint/2010/main" val="2581868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a:t>
            </a:r>
            <a:r>
              <a:rPr lang="en-US" sz="4000" b="1" dirty="0" smtClean="0">
                <a:solidFill>
                  <a:srgbClr val="FF6600"/>
                </a:solidFill>
              </a:rPr>
              <a:t> Preprocessing </a:t>
            </a:r>
            <a:r>
              <a:rPr lang="en-US" sz="4000" b="1" dirty="0" smtClean="0">
                <a:solidFill>
                  <a:schemeClr val="bg1"/>
                </a:solidFill>
              </a:rPr>
              <a:t>and</a:t>
            </a:r>
            <a:r>
              <a:rPr lang="en-US" sz="4000" b="1" dirty="0" smtClean="0">
                <a:solidFill>
                  <a:srgbClr val="FF6600"/>
                </a:solidFill>
              </a:rPr>
              <a:t> Augmentation</a:t>
            </a:r>
            <a:endParaRPr lang="en-US" sz="4000" b="1" dirty="0">
              <a:solidFill>
                <a:srgbClr val="FF6600"/>
              </a:solidFill>
            </a:endParaRPr>
          </a:p>
        </p:txBody>
      </p:sp>
      <p:sp>
        <p:nvSpPr>
          <p:cNvPr id="9" name="Subtitle 2"/>
          <p:cNvSpPr txBox="1">
            <a:spLocks/>
          </p:cNvSpPr>
          <p:nvPr/>
        </p:nvSpPr>
        <p:spPr>
          <a:xfrm>
            <a:off x="0"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3"/>
              </a:rPr>
              <a:t>https://arxiv.org/abs/1705.03820</a:t>
            </a:r>
            <a:endParaRPr lang="en-US" sz="1300"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2"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solidFill>
                  <a:srgbClr val="FF6600"/>
                </a:solidFill>
              </a:rPr>
              <a:t>Augmentation</a:t>
            </a:r>
            <a:endParaRPr lang="en-US" sz="3600" b="1" dirty="0"/>
          </a:p>
        </p:txBody>
      </p:sp>
      <p:pic>
        <p:nvPicPr>
          <p:cNvPr id="8" name="Picture 7"/>
          <p:cNvPicPr>
            <a:picLocks noChangeAspect="1"/>
          </p:cNvPicPr>
          <p:nvPr/>
        </p:nvPicPr>
        <p:blipFill>
          <a:blip r:embed="rId4"/>
          <a:stretch>
            <a:fillRect/>
          </a:stretch>
        </p:blipFill>
        <p:spPr>
          <a:xfrm>
            <a:off x="233023" y="2058443"/>
            <a:ext cx="4570939" cy="2253280"/>
          </a:xfrm>
          <a:prstGeom prst="rect">
            <a:avLst/>
          </a:prstGeom>
        </p:spPr>
      </p:pic>
      <p:sp>
        <p:nvSpPr>
          <p:cNvPr id="20" name="Rectangle 19"/>
          <p:cNvSpPr/>
          <p:nvPr/>
        </p:nvSpPr>
        <p:spPr>
          <a:xfrm>
            <a:off x="3363962" y="5498535"/>
            <a:ext cx="8691282" cy="369332"/>
          </a:xfrm>
          <a:prstGeom prst="rect">
            <a:avLst/>
          </a:prstGeom>
        </p:spPr>
        <p:txBody>
          <a:bodyPr wrap="square">
            <a:spAutoFit/>
          </a:bodyPr>
          <a:lstStyle/>
          <a:p>
            <a:r>
              <a:rPr lang="en-US" altLang="ko-KR" dirty="0" smtClean="0">
                <a:cs typeface="times" panose="02020603050405020304" pitchFamily="18" charset="0"/>
              </a:rPr>
              <a:t>&lt; Original Data &gt;				       &lt; Augmented Data &gt;</a:t>
            </a:r>
            <a:endParaRPr lang="en-US" altLang="ko-KR" dirty="0">
              <a:cs typeface="times" panose="02020603050405020304" pitchFamily="18" charset="0"/>
            </a:endParaRPr>
          </a:p>
        </p:txBody>
      </p:sp>
      <p:sp>
        <p:nvSpPr>
          <p:cNvPr id="6" name="Slide Number Placeholder 5"/>
          <p:cNvSpPr>
            <a:spLocks noGrp="1"/>
          </p:cNvSpPr>
          <p:nvPr>
            <p:ph type="sldNum" sz="quarter" idx="12"/>
          </p:nvPr>
        </p:nvSpPr>
        <p:spPr/>
        <p:txBody>
          <a:bodyPr/>
          <a:lstStyle/>
          <a:p>
            <a:fld id="{FF391956-598A-4C65-B6F2-4B2C3E89061F}" type="slidenum">
              <a:rPr lang="en-US" smtClean="0"/>
              <a:t>21</a:t>
            </a:fld>
            <a:endParaRPr lang="en-US"/>
          </a:p>
        </p:txBody>
      </p:sp>
      <p:sp>
        <p:nvSpPr>
          <p:cNvPr id="21" name="Subtitle 2"/>
          <p:cNvSpPr txBox="1">
            <a:spLocks/>
          </p:cNvSpPr>
          <p:nvPr/>
        </p:nvSpPr>
        <p:spPr>
          <a:xfrm>
            <a:off x="152400" y="59967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pSp>
        <p:nvGrpSpPr>
          <p:cNvPr id="7" name="Group 6"/>
          <p:cNvGrpSpPr/>
          <p:nvPr/>
        </p:nvGrpSpPr>
        <p:grpSpPr>
          <a:xfrm>
            <a:off x="3363962" y="3965014"/>
            <a:ext cx="8568959" cy="1440000"/>
            <a:chOff x="2070349" y="4614477"/>
            <a:chExt cx="8568959" cy="1440000"/>
          </a:xfrm>
        </p:grpSpPr>
        <p:pic>
          <p:nvPicPr>
            <p:cNvPr id="14" name="그림 4"/>
            <p:cNvPicPr>
              <a:picLocks noChangeAspect="1"/>
            </p:cNvPicPr>
            <p:nvPr/>
          </p:nvPicPr>
          <p:blipFill>
            <a:blip r:embed="rId5"/>
            <a:stretch>
              <a:fillRect/>
            </a:stretch>
          </p:blipFill>
          <p:spPr>
            <a:xfrm>
              <a:off x="2070349" y="4614477"/>
              <a:ext cx="1440000" cy="1440000"/>
            </a:xfrm>
            <a:prstGeom prst="rect">
              <a:avLst/>
            </a:prstGeom>
          </p:spPr>
        </p:pic>
        <p:pic>
          <p:nvPicPr>
            <p:cNvPr id="15" name="그림 5"/>
            <p:cNvPicPr>
              <a:picLocks noChangeAspect="1"/>
            </p:cNvPicPr>
            <p:nvPr/>
          </p:nvPicPr>
          <p:blipFill>
            <a:blip r:embed="rId6"/>
            <a:stretch>
              <a:fillRect/>
            </a:stretch>
          </p:blipFill>
          <p:spPr>
            <a:xfrm>
              <a:off x="4656000" y="4614477"/>
              <a:ext cx="1440000" cy="1440000"/>
            </a:xfrm>
            <a:prstGeom prst="rect">
              <a:avLst/>
            </a:prstGeom>
          </p:spPr>
        </p:pic>
        <p:pic>
          <p:nvPicPr>
            <p:cNvPr id="16" name="그림 6"/>
            <p:cNvPicPr>
              <a:picLocks noChangeAspect="1"/>
            </p:cNvPicPr>
            <p:nvPr/>
          </p:nvPicPr>
          <p:blipFill>
            <a:blip r:embed="rId7"/>
            <a:stretch>
              <a:fillRect/>
            </a:stretch>
          </p:blipFill>
          <p:spPr>
            <a:xfrm>
              <a:off x="6170436" y="4614477"/>
              <a:ext cx="1440000" cy="1440000"/>
            </a:xfrm>
            <a:prstGeom prst="rect">
              <a:avLst/>
            </a:prstGeom>
          </p:spPr>
        </p:pic>
        <p:pic>
          <p:nvPicPr>
            <p:cNvPr id="17" name="그림 7"/>
            <p:cNvPicPr>
              <a:picLocks noChangeAspect="1"/>
            </p:cNvPicPr>
            <p:nvPr/>
          </p:nvPicPr>
          <p:blipFill>
            <a:blip r:embed="rId8"/>
            <a:stretch>
              <a:fillRect/>
            </a:stretch>
          </p:blipFill>
          <p:spPr>
            <a:xfrm>
              <a:off x="7684872" y="4614477"/>
              <a:ext cx="1440000" cy="1440000"/>
            </a:xfrm>
            <a:prstGeom prst="rect">
              <a:avLst/>
            </a:prstGeom>
          </p:spPr>
        </p:pic>
        <p:pic>
          <p:nvPicPr>
            <p:cNvPr id="18" name="그림 8"/>
            <p:cNvPicPr>
              <a:picLocks noChangeAspect="1"/>
            </p:cNvPicPr>
            <p:nvPr/>
          </p:nvPicPr>
          <p:blipFill>
            <a:blip r:embed="rId9"/>
            <a:stretch>
              <a:fillRect/>
            </a:stretch>
          </p:blipFill>
          <p:spPr>
            <a:xfrm>
              <a:off x="9199308" y="4614477"/>
              <a:ext cx="1440000" cy="1440000"/>
            </a:xfrm>
            <a:prstGeom prst="rect">
              <a:avLst/>
            </a:prstGeom>
          </p:spPr>
        </p:pic>
        <p:sp>
          <p:nvSpPr>
            <p:cNvPr id="19" name="오른쪽 화살표 9"/>
            <p:cNvSpPr/>
            <p:nvPr/>
          </p:nvSpPr>
          <p:spPr>
            <a:xfrm>
              <a:off x="3584785" y="5185245"/>
              <a:ext cx="996779" cy="29846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grpSp>
    </p:spTree>
    <p:extLst>
      <p:ext uri="{BB962C8B-B14F-4D97-AF65-F5344CB8AC3E}">
        <p14:creationId xmlns:p14="http://schemas.microsoft.com/office/powerpoint/2010/main" val="3014951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Optimizer </a:t>
            </a:r>
            <a:r>
              <a:rPr lang="en-US" sz="4000" b="1" dirty="0" smtClean="0">
                <a:solidFill>
                  <a:schemeClr val="bg1"/>
                </a:solidFill>
              </a:rPr>
              <a:t>and</a:t>
            </a:r>
            <a:r>
              <a:rPr lang="en-US" sz="4000" b="1" dirty="0" smtClean="0">
                <a:solidFill>
                  <a:srgbClr val="FF6600"/>
                </a:solidFill>
              </a:rPr>
              <a:t> Loss function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uFill>
                  <a:solidFill>
                    <a:schemeClr val="accent1"/>
                  </a:solidFill>
                </a:uFill>
                <a:latin typeface="+mj-lt"/>
                <a:cs typeface="Times New Roman" panose="02020603050405020304" pitchFamily="18" charset="0"/>
                <a:hlinkClick r:id="rId3"/>
              </a:rPr>
              <a:t>https://</a:t>
            </a:r>
            <a:r>
              <a:rPr lang="en-US" sz="1300" dirty="0" smtClean="0">
                <a:uFill>
                  <a:solidFill>
                    <a:schemeClr val="accent1"/>
                  </a:solidFill>
                </a:uFill>
                <a:latin typeface="+mj-lt"/>
                <a:cs typeface="Times New Roman" panose="02020603050405020304" pitchFamily="18" charset="0"/>
                <a:hlinkClick r:id="rId3"/>
              </a:rPr>
              <a:t>ai2-s2-public.s3.amazonaws.com/figures/2017-08-08/e68d767efb5cc8c97c47ee421ce85c198c7d2b11/29-Figure2.6-1.png</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5846" y="1523381"/>
                <a:ext cx="11309874" cy="3932539"/>
              </a:xfrm>
            </p:spPr>
            <p:txBody>
              <a:bodyPr>
                <a:normAutofit lnSpcReduction="10000"/>
              </a:bodyPr>
              <a:lstStyle/>
              <a:p>
                <a:r>
                  <a:rPr lang="en-US" dirty="0" smtClean="0"/>
                  <a:t>Optimizer with </a:t>
                </a:r>
                <a:r>
                  <a:rPr lang="en-US" dirty="0" smtClean="0">
                    <a:solidFill>
                      <a:srgbClr val="FF6600"/>
                    </a:solidFill>
                  </a:rPr>
                  <a:t>Adam</a:t>
                </a:r>
                <a:r>
                  <a:rPr lang="en-US" dirty="0" smtClean="0"/>
                  <a:t> (lr = 0.0001)</a:t>
                </a:r>
              </a:p>
              <a:p>
                <a:r>
                  <a:rPr lang="en-US" dirty="0" smtClean="0"/>
                  <a:t>Loss function: </a:t>
                </a:r>
              </a:p>
              <a:p>
                <a:pPr marL="0" indent="0">
                  <a:buNone/>
                </a:pPr>
                <a:r>
                  <a:rPr lang="en-US" b="0" dirty="0"/>
                  <a:t>	</a:t>
                </a:r>
                <a14:m>
                  <m:oMath xmlns:m="http://schemas.openxmlformats.org/officeDocument/2006/math">
                    <m:r>
                      <a:rPr lang="en-US" b="0" i="0" smtClean="0">
                        <a:latin typeface="Cambria Math" panose="02040503050406030204" pitchFamily="18" charset="0"/>
                      </a:rPr>
                      <m:t>1 − </m:t>
                    </m:r>
                    <m:r>
                      <m:rPr>
                        <m:sty m:val="p"/>
                      </m:rPr>
                      <a:rPr lang="en-US">
                        <a:latin typeface="Cambria Math" panose="02040503050406030204" pitchFamily="18" charset="0"/>
                      </a:rPr>
                      <m:t>DSC</m:t>
                    </m:r>
                    <m:r>
                      <a:rPr lang="en-US" i="1">
                        <a:latin typeface="Cambria Math" panose="02040503050406030204" pitchFamily="18" charset="0"/>
                      </a:rPr>
                      <m:t>=</m:t>
                    </m:r>
                    <m:r>
                      <a:rPr lang="en-US" b="0" i="1" smtClean="0">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𝑇𝑃</m:t>
                        </m:r>
                      </m:num>
                      <m:den>
                        <m:r>
                          <a:rPr lang="en-US" i="1">
                            <a:latin typeface="Cambria Math" panose="02040503050406030204" pitchFamily="18" charset="0"/>
                          </a:rPr>
                          <m:t>𝐹𝑃</m:t>
                        </m:r>
                        <m:r>
                          <a:rPr lang="en-US" i="1">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smtClean="0"/>
              </a:p>
              <a:p>
                <a:r>
                  <a:rPr lang="en-US" dirty="0" smtClean="0"/>
                  <a:t>Metrics:</a:t>
                </a:r>
              </a:p>
              <a:p>
                <a:pPr marL="0" indent="0">
                  <a:buNone/>
                </a:pPr>
                <a:r>
                  <a:rPr lang="en-US" dirty="0"/>
                  <a:t>	</a:t>
                </a:r>
                <a:r>
                  <a:rPr lang="en-US" dirty="0" smtClean="0"/>
                  <a:t>IoU = </a:t>
                </a:r>
                <a14:m>
                  <m:oMath xmlns:m="http://schemas.openxmlformats.org/officeDocument/2006/math">
                    <m:r>
                      <m:rPr>
                        <m:sty m:val="p"/>
                      </m:rPr>
                      <a:rPr lang="en-US">
                        <a:latin typeface="Cambria Math" panose="02040503050406030204" pitchFamily="18" charset="0"/>
                      </a:rPr>
                      <m:t>J</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A</m:t>
                        </m:r>
                        <m:r>
                          <a:rPr lang="en-US" b="0" i="0" smtClean="0">
                            <a:latin typeface="Cambria Math" panose="02040503050406030204" pitchFamily="18" charset="0"/>
                          </a:rPr>
                          <m:t>, </m:t>
                        </m:r>
                        <m:r>
                          <a:rPr lang="en-US" b="0" i="1" smtClean="0">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e>
                        </m:d>
                      </m:den>
                    </m:f>
                  </m:oMath>
                </a14:m>
                <a:endParaRPr lang="en-US" i="1" dirty="0" smtClean="0">
                  <a:latin typeface="Cambria Math" panose="02040503050406030204" pitchFamily="18" charset="0"/>
                </a:endParaRPr>
              </a:p>
              <a:p>
                <a:pPr marL="0" indent="0">
                  <a:buNone/>
                </a:pPr>
                <a:r>
                  <a:rPr lang="en-US" dirty="0" smtClean="0"/>
                  <a:t>	</a:t>
                </a:r>
                <a14:m>
                  <m:oMath xmlns:m="http://schemas.openxmlformats.org/officeDocument/2006/math">
                    <m:r>
                      <m:rPr>
                        <m:sty m:val="p"/>
                      </m:rPr>
                      <a:rPr lang="en-US">
                        <a:latin typeface="Cambria Math" panose="02040503050406030204" pitchFamily="18" charset="0"/>
                      </a:rPr>
                      <m:t>DSC</m:t>
                    </m:r>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𝑇𝑃</m:t>
                        </m:r>
                      </m:num>
                      <m:den>
                        <m:r>
                          <a:rPr lang="en-US" i="1">
                            <a:latin typeface="Cambria Math" panose="02040503050406030204" pitchFamily="18" charset="0"/>
                          </a:rPr>
                          <m:t>𝐹𝑃</m:t>
                        </m:r>
                        <m:r>
                          <a:rPr lang="en-US" i="1">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smtClean="0"/>
              </a:p>
              <a:p>
                <a:pPr marL="0" indent="0">
                  <a:buNone/>
                </a:pPr>
                <a:r>
                  <a:rPr lang="en-US" dirty="0"/>
                  <a:t>	</a:t>
                </a:r>
                <a:endParaRPr lang="en-US" dirty="0" smtClean="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65846" y="1523381"/>
                <a:ext cx="11309874" cy="3932539"/>
              </a:xfrm>
              <a:blipFill rotWithShape="0">
                <a:blip r:embed="rId4"/>
                <a:stretch>
                  <a:fillRect l="-970" t="-3566"/>
                </a:stretch>
              </a:blipFill>
            </p:spPr>
            <p:txBody>
              <a:bodyPr/>
              <a:lstStyle/>
              <a:p>
                <a:r>
                  <a:rPr lang="en-US">
                    <a:noFill/>
                  </a:rPr>
                  <a:t> </a:t>
                </a:r>
              </a:p>
            </p:txBody>
          </p:sp>
        </mc:Fallback>
      </mc:AlternateContent>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071" y="1523381"/>
            <a:ext cx="3671047" cy="2599374"/>
          </a:xfrm>
          <a:prstGeom prst="rect">
            <a:avLst/>
          </a:prstGeom>
        </p:spPr>
      </p:pic>
      <p:sp>
        <p:nvSpPr>
          <p:cNvPr id="8" name="Slide Number Placeholder 7"/>
          <p:cNvSpPr>
            <a:spLocks noGrp="1"/>
          </p:cNvSpPr>
          <p:nvPr>
            <p:ph type="sldNum" sz="quarter" idx="12"/>
          </p:nvPr>
        </p:nvSpPr>
        <p:spPr/>
        <p:txBody>
          <a:bodyPr/>
          <a:lstStyle/>
          <a:p>
            <a:fld id="{FF391956-598A-4C65-B6F2-4B2C3E89061F}" type="slidenum">
              <a:rPr lang="en-US" smtClean="0"/>
              <a:t>22</a:t>
            </a:fld>
            <a:endParaRPr lang="en-US" dirty="0"/>
          </a:p>
        </p:txBody>
      </p:sp>
      <p:sp>
        <p:nvSpPr>
          <p:cNvPr id="11" name="Subtitle 2"/>
          <p:cNvSpPr txBox="1">
            <a:spLocks/>
          </p:cNvSpPr>
          <p:nvPr/>
        </p:nvSpPr>
        <p:spPr>
          <a:xfrm>
            <a:off x="0" y="5908420"/>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9295228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Training</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79798243"/>
              </p:ext>
            </p:extLst>
          </p:nvPr>
        </p:nvGraphicFramePr>
        <p:xfrm>
          <a:off x="1655481" y="1724450"/>
          <a:ext cx="8881036" cy="4391907"/>
        </p:xfrm>
        <a:graphic>
          <a:graphicData uri="http://schemas.openxmlformats.org/drawingml/2006/table">
            <a:tbl>
              <a:tblPr firstRow="1" bandRow="1">
                <a:tableStyleId>{5C22544A-7EE6-4342-B048-85BDC9FD1C3A}</a:tableStyleId>
              </a:tblPr>
              <a:tblGrid>
                <a:gridCol w="4440518"/>
                <a:gridCol w="4440518"/>
              </a:tblGrid>
              <a:tr h="674123">
                <a:tc>
                  <a:txBody>
                    <a:bodyPr/>
                    <a:lstStyle/>
                    <a:p>
                      <a:r>
                        <a:rPr lang="en-US" sz="2800" dirty="0" smtClean="0"/>
                        <a:t>Epochs</a:t>
                      </a:r>
                      <a:endParaRPr lang="en-US" sz="2800" dirty="0"/>
                    </a:p>
                  </a:txBody>
                  <a:tcPr/>
                </a:tc>
                <a:tc>
                  <a:txBody>
                    <a:bodyPr/>
                    <a:lstStyle/>
                    <a:p>
                      <a:r>
                        <a:rPr lang="en-US" sz="2800" dirty="0" smtClean="0"/>
                        <a:t>25</a:t>
                      </a:r>
                      <a:endParaRPr lang="en-US" sz="2800" dirty="0"/>
                    </a:p>
                  </a:txBody>
                  <a:tcPr/>
                </a:tc>
              </a:tr>
              <a:tr h="683487">
                <a:tc>
                  <a:txBody>
                    <a:bodyPr/>
                    <a:lstStyle/>
                    <a:p>
                      <a:r>
                        <a:rPr lang="en-US" sz="2800" dirty="0" smtClean="0"/>
                        <a:t>Images</a:t>
                      </a:r>
                      <a:r>
                        <a:rPr lang="en-US" sz="2800" baseline="0" dirty="0" smtClean="0"/>
                        <a:t> training</a:t>
                      </a:r>
                      <a:endParaRPr lang="en-US" sz="2800" dirty="0"/>
                    </a:p>
                  </a:txBody>
                  <a:tcPr/>
                </a:tc>
                <a:tc>
                  <a:txBody>
                    <a:bodyPr/>
                    <a:lstStyle/>
                    <a:p>
                      <a:r>
                        <a:rPr lang="en-US" sz="2800" dirty="0" smtClean="0"/>
                        <a:t>19.220</a:t>
                      </a:r>
                      <a:endParaRPr lang="en-US" sz="2800" dirty="0"/>
                    </a:p>
                  </a:txBody>
                  <a:tcPr/>
                </a:tc>
              </a:tr>
              <a:tr h="683487">
                <a:tc>
                  <a:txBody>
                    <a:bodyPr/>
                    <a:lstStyle/>
                    <a:p>
                      <a:r>
                        <a:rPr lang="en-US" sz="2800" dirty="0" smtClean="0"/>
                        <a:t>Images</a:t>
                      </a:r>
                      <a:r>
                        <a:rPr lang="en-US" sz="2800" baseline="0" dirty="0" smtClean="0"/>
                        <a:t> validation</a:t>
                      </a:r>
                      <a:endParaRPr lang="en-US" sz="2800" dirty="0"/>
                    </a:p>
                  </a:txBody>
                  <a:tcPr/>
                </a:tc>
                <a:tc>
                  <a:txBody>
                    <a:bodyPr/>
                    <a:lstStyle/>
                    <a:p>
                      <a:r>
                        <a:rPr lang="en-US" sz="2800" dirty="0" smtClean="0"/>
                        <a:t>8.835</a:t>
                      </a:r>
                      <a:endParaRPr lang="en-US" sz="2800" dirty="0"/>
                    </a:p>
                  </a:txBody>
                  <a:tcPr/>
                </a:tc>
              </a:tr>
              <a:tr h="683487">
                <a:tc>
                  <a:txBody>
                    <a:bodyPr/>
                    <a:lstStyle/>
                    <a:p>
                      <a:r>
                        <a:rPr lang="en-US" sz="2800" dirty="0" smtClean="0"/>
                        <a:t>Images testing</a:t>
                      </a:r>
                      <a:endParaRPr lang="en-US" sz="2800" dirty="0"/>
                    </a:p>
                  </a:txBody>
                  <a:tcPr/>
                </a:tc>
                <a:tc>
                  <a:txBody>
                    <a:bodyPr/>
                    <a:lstStyle/>
                    <a:p>
                      <a:r>
                        <a:rPr lang="en-US" sz="2800" dirty="0" smtClean="0"/>
                        <a:t>8.835</a:t>
                      </a:r>
                      <a:endParaRPr lang="en-US" sz="2800" dirty="0"/>
                    </a:p>
                  </a:txBody>
                  <a:tcPr/>
                </a:tc>
              </a:tr>
              <a:tr h="683487">
                <a:tc>
                  <a:txBody>
                    <a:bodyPr/>
                    <a:lstStyle/>
                    <a:p>
                      <a:r>
                        <a:rPr lang="en-US" sz="2800" dirty="0" smtClean="0"/>
                        <a:t>Time</a:t>
                      </a:r>
                      <a:endParaRPr lang="en-US" sz="2800" dirty="0"/>
                    </a:p>
                  </a:txBody>
                  <a:tcPr/>
                </a:tc>
                <a:tc>
                  <a:txBody>
                    <a:bodyPr/>
                    <a:lstStyle/>
                    <a:p>
                      <a:r>
                        <a:rPr lang="en-US" sz="2800" baseline="0" dirty="0" smtClean="0"/>
                        <a:t>25 hours</a:t>
                      </a:r>
                      <a:endParaRPr lang="en-US" sz="2800" dirty="0"/>
                    </a:p>
                  </a:txBody>
                  <a:tcPr/>
                </a:tc>
              </a:tr>
              <a:tr h="983836">
                <a:tc>
                  <a:txBody>
                    <a:bodyPr/>
                    <a:lstStyle/>
                    <a:p>
                      <a:r>
                        <a:rPr lang="en-US" sz="2800" dirty="0" smtClean="0"/>
                        <a:t>GPU</a:t>
                      </a:r>
                      <a:endParaRPr lang="en-US" sz="2800" dirty="0"/>
                    </a:p>
                  </a:txBody>
                  <a:tcPr/>
                </a:tc>
                <a:tc>
                  <a:txBody>
                    <a:bodyPr/>
                    <a:lstStyle/>
                    <a:p>
                      <a:r>
                        <a:rPr lang="en-US" sz="2800" dirty="0" smtClean="0"/>
                        <a:t>Kaggle</a:t>
                      </a:r>
                      <a:r>
                        <a:rPr lang="en-US" sz="2800" baseline="0" dirty="0" smtClean="0"/>
                        <a:t>/</a:t>
                      </a:r>
                      <a:r>
                        <a:rPr lang="en-US" sz="2800" dirty="0" smtClean="0"/>
                        <a:t>Tesla P100-PCIE 16GB</a:t>
                      </a:r>
                      <a:endParaRPr lang="en-US" sz="2800" dirty="0"/>
                    </a:p>
                  </a:txBody>
                  <a:tcPr/>
                </a:tc>
              </a:tr>
            </a:tbl>
          </a:graphicData>
        </a:graphic>
      </p:graphicFrame>
      <p:sp>
        <p:nvSpPr>
          <p:cNvPr id="8" name="Slide Number Placeholder 7"/>
          <p:cNvSpPr>
            <a:spLocks noGrp="1"/>
          </p:cNvSpPr>
          <p:nvPr>
            <p:ph type="sldNum" sz="quarter" idx="12"/>
          </p:nvPr>
        </p:nvSpPr>
        <p:spPr/>
        <p:txBody>
          <a:bodyPr/>
          <a:lstStyle/>
          <a:p>
            <a:fld id="{FF391956-598A-4C65-B6F2-4B2C3E89061F}" type="slidenum">
              <a:rPr lang="en-US" smtClean="0"/>
              <a:t>23</a:t>
            </a:fld>
            <a:endParaRPr lang="en-US"/>
          </a:p>
        </p:txBody>
      </p:sp>
    </p:spTree>
    <p:extLst>
      <p:ext uri="{BB962C8B-B14F-4D97-AF65-F5344CB8AC3E}">
        <p14:creationId xmlns:p14="http://schemas.microsoft.com/office/powerpoint/2010/main" val="424884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Results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1787725"/>
              </p:ext>
            </p:extLst>
          </p:nvPr>
        </p:nvGraphicFramePr>
        <p:xfrm>
          <a:off x="1036320" y="1650111"/>
          <a:ext cx="10872127" cy="4476397"/>
        </p:xfrm>
        <a:graphic>
          <a:graphicData uri="http://schemas.openxmlformats.org/drawingml/2006/table">
            <a:tbl>
              <a:tblPr firstRow="1" firstCol="1" bandRow="1">
                <a:tableStyleId>{5C22544A-7EE6-4342-B048-85BDC9FD1C3A}</a:tableStyleId>
              </a:tblPr>
              <a:tblGrid>
                <a:gridCol w="1915819"/>
                <a:gridCol w="3241929"/>
                <a:gridCol w="2453197"/>
                <a:gridCol w="1630591"/>
                <a:gridCol w="1630591"/>
              </a:tblGrid>
              <a:tr h="344781">
                <a:tc rowSpan="2">
                  <a:txBody>
                    <a:bodyPr/>
                    <a:lstStyle/>
                    <a:p>
                      <a:pPr marL="0" marR="0" algn="ctr">
                        <a:spcBef>
                          <a:spcPts val="0"/>
                        </a:spcBef>
                        <a:spcAft>
                          <a:spcPts val="0"/>
                        </a:spcAft>
                      </a:pPr>
                      <a:r>
                        <a:rPr lang="en-US" sz="2400" dirty="0" smtClean="0">
                          <a:effectLst/>
                          <a:latin typeface="+mn-lt"/>
                          <a:ea typeface="MS Mincho"/>
                        </a:rPr>
                        <a:t>Data</a:t>
                      </a:r>
                      <a:endParaRPr lang="en-US" sz="2400" dirty="0">
                        <a:effectLst/>
                        <a:latin typeface="+mn-lt"/>
                        <a:ea typeface="MS Mincho"/>
                      </a:endParaRPr>
                    </a:p>
                  </a:txBody>
                  <a:tcPr marL="68580" marR="68580" marT="0" marB="0"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smtClean="0">
                          <a:effectLst/>
                          <a:latin typeface="+mn-lt"/>
                        </a:rPr>
                        <a:t>Methods</a:t>
                      </a:r>
                      <a:endParaRPr lang="en-US" sz="2400" dirty="0" smtClean="0">
                        <a:effectLst/>
                        <a:latin typeface="+mn-lt"/>
                        <a:ea typeface="MS Mincho"/>
                      </a:endParaRPr>
                    </a:p>
                  </a:txBody>
                  <a:tcPr marL="68580" marR="68580" marT="0" marB="0" anchor="ctr"/>
                </a:tc>
                <a:tc rowSpan="2">
                  <a:txBody>
                    <a:bodyPr/>
                    <a:lstStyle/>
                    <a:p>
                      <a:pPr marL="0" marR="0" algn="ctr">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a:solidFill>
                            <a:srgbClr val="FF8C00"/>
                          </a:solidFill>
                          <a:effectLst/>
                          <a:latin typeface="+mn-lt"/>
                        </a:rPr>
                        <a:t>Dice</a:t>
                      </a:r>
                      <a:endParaRPr lang="en-US" sz="2400" dirty="0">
                        <a:solidFill>
                          <a:srgbClr val="FF8C00"/>
                        </a:solidFill>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smtClean="0">
                          <a:solidFill>
                            <a:srgbClr val="FF8C00"/>
                          </a:solidFill>
                          <a:effectLst/>
                          <a:latin typeface="+mn-lt"/>
                        </a:rPr>
                        <a:t>IoU</a:t>
                      </a:r>
                      <a:endParaRPr lang="en-US" sz="2400" dirty="0">
                        <a:solidFill>
                          <a:srgbClr val="FF8C00"/>
                        </a:solidFill>
                        <a:effectLst/>
                        <a:latin typeface="+mn-lt"/>
                        <a:ea typeface="MS Mincho"/>
                      </a:endParaRPr>
                    </a:p>
                  </a:txBody>
                  <a:tcPr marL="68580" marR="68580" marT="0" marB="0" anchor="ctr"/>
                </a:tc>
              </a:tr>
              <a:tr h="344781">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algn="ctr">
                        <a:spcBef>
                          <a:spcPts val="0"/>
                        </a:spcBef>
                        <a:spcAft>
                          <a:spcPts val="0"/>
                        </a:spcAft>
                      </a:pPr>
                      <a:r>
                        <a:rPr lang="en-US" sz="2400" dirty="0">
                          <a:effectLst/>
                          <a:latin typeface="+mn-lt"/>
                        </a:rPr>
                        <a:t>Whole</a:t>
                      </a:r>
                      <a:endParaRPr lang="en-US" sz="2400" dirty="0">
                        <a:solidFill>
                          <a:srgbClr val="FF6600"/>
                        </a:solidFill>
                        <a:effectLst/>
                        <a:latin typeface="+mn-lt"/>
                        <a:ea typeface="MS Mincho"/>
                      </a:endParaRPr>
                    </a:p>
                  </a:txBody>
                  <a:tcPr marL="68580" marR="68580" marT="0" marB="0" anchor="ctr"/>
                </a:tc>
                <a:tc hMerge="1">
                  <a:txBody>
                    <a:bodyPr/>
                    <a:lstStyle/>
                    <a:p>
                      <a:pPr marL="0" marR="0" algn="ctr">
                        <a:spcBef>
                          <a:spcPts val="0"/>
                        </a:spcBef>
                        <a:spcAft>
                          <a:spcPts val="0"/>
                        </a:spcAft>
                      </a:pPr>
                      <a:endParaRPr lang="en-US" sz="2400" dirty="0">
                        <a:effectLst/>
                        <a:latin typeface="Calibri" panose="020F0502020204030204" pitchFamily="34" charset="0"/>
                        <a:ea typeface="MS Mincho"/>
                      </a:endParaRPr>
                    </a:p>
                  </a:txBody>
                  <a:tcPr marL="68580" marR="68580" marT="0" marB="0" anchor="ctr"/>
                </a:tc>
              </a:tr>
              <a:tr h="344781">
                <a:tc rowSpan="3">
                  <a:txBody>
                    <a:bodyPr/>
                    <a:lstStyle/>
                    <a:p>
                      <a:pPr marL="0" marR="0">
                        <a:spcBef>
                          <a:spcPts val="0"/>
                        </a:spcBef>
                        <a:spcAft>
                          <a:spcPts val="0"/>
                        </a:spcAft>
                      </a:pPr>
                      <a:r>
                        <a:rPr lang="en-US" sz="2400">
                          <a:effectLst/>
                          <a:latin typeface="+mn-lt"/>
                        </a:rPr>
                        <a:t>BRATS 2013 Leaderboard</a:t>
                      </a:r>
                      <a:endParaRPr lang="en-US" sz="2400">
                        <a:effectLst/>
                        <a:latin typeface="+mn-lt"/>
                        <a:ea typeface="MS Mincho"/>
                      </a:endParaRPr>
                    </a:p>
                  </a:txBody>
                  <a:tcPr marL="68580" marR="68580" marT="0" marB="0" anchor="ctr"/>
                </a:tc>
                <a:tc gridSpan="2">
                  <a:txBody>
                    <a:bodyPr/>
                    <a:lstStyle/>
                    <a:p>
                      <a:pPr marL="0" marR="0">
                        <a:spcBef>
                          <a:spcPts val="0"/>
                        </a:spcBef>
                        <a:spcAft>
                          <a:spcPts val="0"/>
                        </a:spcAft>
                      </a:pPr>
                      <a:r>
                        <a:rPr lang="en-US" sz="2400" dirty="0">
                          <a:effectLst/>
                          <a:latin typeface="+mn-lt"/>
                        </a:rPr>
                        <a:t>Havaei et al. (2017)</a:t>
                      </a:r>
                      <a:endParaRPr lang="en-US" sz="2400" dirty="0">
                        <a:effectLst/>
                        <a:latin typeface="+mn-lt"/>
                        <a:ea typeface="MS Mincho"/>
                      </a:endParaRPr>
                    </a:p>
                  </a:txBody>
                  <a:tcPr marL="68580" marR="68580" marT="0" marB="0" anchor="ctr"/>
                </a:tc>
                <a:tc hMerge="1">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a:effectLst/>
                          <a:latin typeface="+mn-lt"/>
                        </a:rPr>
                        <a:t>0.84</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endParaRPr lang="en-US" sz="2400" dirty="0">
                        <a:effectLst/>
                        <a:latin typeface="+mn-lt"/>
                        <a:ea typeface="MS Mincho"/>
                      </a:endParaRPr>
                    </a:p>
                  </a:txBody>
                  <a:tcPr marL="68580" marR="68580" marT="0" marB="0" anchor="ctr"/>
                </a:tc>
              </a:tr>
              <a:tr h="344781">
                <a:tc vMerge="1">
                  <a:txBody>
                    <a:bodyPr/>
                    <a:lstStyle/>
                    <a:p>
                      <a:endParaRPr lang="en-US"/>
                    </a:p>
                  </a:txBody>
                  <a:tcPr/>
                </a:tc>
                <a:tc gridSpan="2">
                  <a:txBody>
                    <a:bodyPr/>
                    <a:lstStyle/>
                    <a:p>
                      <a:pPr marL="0" marR="0">
                        <a:spcBef>
                          <a:spcPts val="0"/>
                        </a:spcBef>
                        <a:spcAft>
                          <a:spcPts val="0"/>
                        </a:spcAft>
                      </a:pPr>
                      <a:r>
                        <a:rPr lang="en-US" sz="2400" dirty="0">
                          <a:effectLst/>
                          <a:latin typeface="+mn-lt"/>
                        </a:rPr>
                        <a:t>Pereira et al. (2016)</a:t>
                      </a:r>
                      <a:endParaRPr lang="en-US" sz="2400" dirty="0">
                        <a:effectLst/>
                        <a:latin typeface="+mn-lt"/>
                        <a:ea typeface="MS Mincho"/>
                      </a:endParaRPr>
                    </a:p>
                  </a:txBody>
                  <a:tcPr marL="68580" marR="68580" marT="0" marB="0" anchor="ctr"/>
                </a:tc>
                <a:tc hMerge="1">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a:effectLst/>
                          <a:latin typeface="+mn-lt"/>
                        </a:rPr>
                        <a:t>0.84</a:t>
                      </a: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376167">
                <a:tc vMerge="1">
                  <a:txBody>
                    <a:bodyPr/>
                    <a:lstStyle/>
                    <a:p>
                      <a:endParaRPr lang="en-US"/>
                    </a:p>
                  </a:txBody>
                  <a:tcPr/>
                </a:tc>
                <a:tc>
                  <a:txBody>
                    <a:bodyPr/>
                    <a:lstStyle/>
                    <a:p>
                      <a:pPr marL="0" marR="0">
                        <a:spcBef>
                          <a:spcPts val="0"/>
                        </a:spcBef>
                        <a:spcAft>
                          <a:spcPts val="0"/>
                        </a:spcAft>
                      </a:pPr>
                      <a:r>
                        <a:rPr lang="en-US" sz="2400" dirty="0">
                          <a:effectLst/>
                          <a:latin typeface="+mn-lt"/>
                        </a:rPr>
                        <a:t>SegAN</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a:effectLst/>
                          <a:latin typeface="+mn-lt"/>
                        </a:rPr>
                        <a:t>0.84</a:t>
                      </a: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626878">
                <a:tc rowSpan="3">
                  <a:txBody>
                    <a:bodyPr/>
                    <a:lstStyle/>
                    <a:p>
                      <a:pPr marL="0" marR="0">
                        <a:spcBef>
                          <a:spcPts val="0"/>
                        </a:spcBef>
                        <a:spcAft>
                          <a:spcPts val="0"/>
                        </a:spcAft>
                      </a:pPr>
                      <a:r>
                        <a:rPr lang="en-US" sz="2400" dirty="0">
                          <a:effectLst/>
                          <a:latin typeface="+mn-lt"/>
                        </a:rPr>
                        <a:t>BRATS 2015 Test</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r>
                        <a:rPr lang="en-US" sz="2400">
                          <a:effectLst/>
                          <a:latin typeface="+mn-lt"/>
                        </a:rPr>
                        <a:t>Kammaitsas et al. (2017)</a:t>
                      </a:r>
                      <a:endParaRPr lang="en-US" sz="2400">
                        <a:effectLst/>
                        <a:latin typeface="+mn-lt"/>
                        <a:ea typeface="MS Mincho"/>
                      </a:endParaRPr>
                    </a:p>
                  </a:txBody>
                  <a:tcPr marL="68580" marR="68580" marT="0" marB="0" anchor="ctr"/>
                </a:tc>
                <a:tc>
                  <a:txBody>
                    <a:bodyPr/>
                    <a:lstStyle/>
                    <a:p>
                      <a:pPr marL="0" marR="0">
                        <a:spcBef>
                          <a:spcPts val="0"/>
                        </a:spcBef>
                        <a:spcAft>
                          <a:spcPts val="0"/>
                        </a:spcAft>
                      </a:pP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r>
                        <a:rPr lang="en-US" sz="2400">
                          <a:effectLst/>
                          <a:latin typeface="+mn-lt"/>
                        </a:rPr>
                        <a:t>0.85</a:t>
                      </a: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358209">
                <a:tc vMerge="1">
                  <a:txBody>
                    <a:bodyPr/>
                    <a:lstStyle/>
                    <a:p>
                      <a:endParaRPr lang="en-US"/>
                    </a:p>
                  </a:txBody>
                  <a:tcPr/>
                </a:tc>
                <a:tc>
                  <a:txBody>
                    <a:bodyPr/>
                    <a:lstStyle/>
                    <a:p>
                      <a:pPr marL="0" marR="0">
                        <a:spcBef>
                          <a:spcPts val="0"/>
                        </a:spcBef>
                        <a:spcAft>
                          <a:spcPts val="0"/>
                        </a:spcAft>
                      </a:pPr>
                      <a:r>
                        <a:rPr lang="en-US" sz="2400" dirty="0">
                          <a:effectLst/>
                          <a:latin typeface="+mn-lt"/>
                        </a:rPr>
                        <a:t>U</a:t>
                      </a:r>
                      <a:r>
                        <a:rPr lang="vi-VN" sz="2400" dirty="0">
                          <a:effectLst/>
                          <a:latin typeface="+mn-lt"/>
                        </a:rPr>
                        <a:t>n</a:t>
                      </a:r>
                      <a:r>
                        <a:rPr lang="en-US" sz="2400" dirty="0" smtClean="0">
                          <a:effectLst/>
                          <a:latin typeface="+mn-lt"/>
                        </a:rPr>
                        <a:t>et (Combined)</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a:effectLst/>
                          <a:latin typeface="+mn-lt"/>
                        </a:rPr>
                        <a:t>0.86</a:t>
                      </a:r>
                      <a:endParaRPr lang="en-US" sz="240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411138">
                <a:tc vMerge="1">
                  <a:txBody>
                    <a:bodyPr/>
                    <a:lstStyle/>
                    <a:p>
                      <a:endParaRPr lang="en-US"/>
                    </a:p>
                  </a:txBody>
                  <a:tcPr/>
                </a:tc>
                <a:tc>
                  <a:txBody>
                    <a:bodyPr/>
                    <a:lstStyle/>
                    <a:p>
                      <a:pPr marL="0" marR="0">
                        <a:spcBef>
                          <a:spcPts val="0"/>
                        </a:spcBef>
                        <a:spcAft>
                          <a:spcPts val="0"/>
                        </a:spcAft>
                      </a:pPr>
                      <a:r>
                        <a:rPr lang="en-US" sz="2400" dirty="0" smtClean="0">
                          <a:effectLst/>
                          <a:latin typeface="+mn-lt"/>
                        </a:rPr>
                        <a:t>SegAN</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a:effectLst/>
                          <a:latin typeface="+mn-lt"/>
                        </a:rPr>
                        <a:t>0.85</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endParaRPr lang="en-US" sz="2400">
                        <a:effectLst/>
                        <a:latin typeface="+mn-lt"/>
                        <a:ea typeface="MS Mincho"/>
                      </a:endParaRPr>
                    </a:p>
                  </a:txBody>
                  <a:tcPr marL="68580" marR="68580" marT="0" marB="0" anchor="ctr"/>
                </a:tc>
              </a:tr>
              <a:tr h="411138">
                <a:tc rowSpan="3">
                  <a:txBody>
                    <a:bodyPr/>
                    <a:lstStyle/>
                    <a:p>
                      <a:pPr marL="0" marR="0">
                        <a:spcBef>
                          <a:spcPts val="0"/>
                        </a:spcBef>
                        <a:spcAft>
                          <a:spcPts val="0"/>
                        </a:spcAft>
                      </a:pPr>
                      <a:r>
                        <a:rPr lang="vi-VN" sz="2400" dirty="0">
                          <a:solidFill>
                            <a:srgbClr val="FF8C00"/>
                          </a:solidFill>
                          <a:effectLst/>
                          <a:latin typeface="+mn-lt"/>
                        </a:rPr>
                        <a:t>BRATS 2018</a:t>
                      </a:r>
                      <a:endParaRPr lang="en-US" sz="2400" dirty="0">
                        <a:solidFill>
                          <a:srgbClr val="FF8C00"/>
                        </a:solidFill>
                        <a:effectLst/>
                        <a:latin typeface="+mn-lt"/>
                        <a:ea typeface="MS Mincho"/>
                      </a:endParaRPr>
                    </a:p>
                  </a:txBody>
                  <a:tcPr marL="68580" marR="68580" marT="0" marB="0" anchor="ctr"/>
                </a:tc>
                <a:tc rowSpan="3">
                  <a:txBody>
                    <a:bodyPr/>
                    <a:lstStyle/>
                    <a:p>
                      <a:pPr marL="0" marR="0">
                        <a:spcBef>
                          <a:spcPts val="0"/>
                        </a:spcBef>
                        <a:spcAft>
                          <a:spcPts val="0"/>
                        </a:spcAft>
                      </a:pPr>
                      <a:r>
                        <a:rPr lang="en-US" sz="2400" dirty="0" smtClean="0">
                          <a:effectLst/>
                          <a:latin typeface="+mn-lt"/>
                          <a:ea typeface="MS Mincho"/>
                        </a:rPr>
                        <a:t>Our</a:t>
                      </a:r>
                      <a:endParaRPr lang="en-US" sz="2400" dirty="0">
                        <a:effectLst/>
                        <a:latin typeface="+mn-lt"/>
                        <a:ea typeface="MS Mincho"/>
                      </a:endParaRPr>
                    </a:p>
                  </a:txBody>
                  <a:tcPr marL="68580" marR="68580" marT="0" marB="0" anchor="ctr"/>
                </a:tc>
                <a:tc>
                  <a:txBody>
                    <a:bodyPr/>
                    <a:lstStyle/>
                    <a:p>
                      <a:pPr marL="0" marR="0">
                        <a:spcBef>
                          <a:spcPts val="0"/>
                        </a:spcBef>
                        <a:spcAft>
                          <a:spcPts val="0"/>
                        </a:spcAft>
                      </a:pPr>
                      <a:r>
                        <a:rPr lang="en-US" sz="2400" dirty="0" smtClean="0">
                          <a:effectLst/>
                          <a:latin typeface="+mn-lt"/>
                        </a:rPr>
                        <a:t>Combined</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vi-VN" sz="2400" dirty="0">
                          <a:solidFill>
                            <a:srgbClr val="FF6600"/>
                          </a:solidFill>
                          <a:effectLst/>
                          <a:latin typeface="+mn-lt"/>
                        </a:rPr>
                        <a:t>0.86</a:t>
                      </a:r>
                      <a:endParaRPr lang="en-US" sz="2400" dirty="0">
                        <a:solidFill>
                          <a:srgbClr val="FF6600"/>
                        </a:solidFill>
                        <a:effectLst/>
                        <a:latin typeface="+mn-lt"/>
                        <a:ea typeface="MS Mincho"/>
                      </a:endParaRPr>
                    </a:p>
                  </a:txBody>
                  <a:tcPr marL="68580" marR="68580" marT="0" marB="0" anchor="ctr"/>
                </a:tc>
                <a:tc>
                  <a:txBody>
                    <a:bodyPr/>
                    <a:lstStyle/>
                    <a:p>
                      <a:pPr marL="0" marR="0" algn="ctr">
                        <a:spcBef>
                          <a:spcPts val="0"/>
                        </a:spcBef>
                        <a:spcAft>
                          <a:spcPts val="0"/>
                        </a:spcAft>
                      </a:pPr>
                      <a:r>
                        <a:rPr lang="vi-VN" sz="2400" dirty="0" smtClean="0">
                          <a:effectLst/>
                          <a:latin typeface="+mn-lt"/>
                        </a:rPr>
                        <a:t>0.</a:t>
                      </a:r>
                      <a:r>
                        <a:rPr lang="en-US" sz="2400" dirty="0" smtClean="0">
                          <a:effectLst/>
                          <a:latin typeface="+mn-lt"/>
                        </a:rPr>
                        <a:t>72</a:t>
                      </a:r>
                      <a:endParaRPr lang="en-US" sz="2400" dirty="0">
                        <a:solidFill>
                          <a:srgbClr val="FF6600"/>
                        </a:solidFill>
                        <a:effectLst/>
                        <a:latin typeface="+mn-lt"/>
                        <a:ea typeface="MS Mincho"/>
                      </a:endParaRPr>
                    </a:p>
                  </a:txBody>
                  <a:tcPr marL="68580" marR="68580" marT="0" marB="0" anchor="ctr"/>
                </a:tc>
              </a:tr>
              <a:tr h="411138">
                <a:tc vMerge="1">
                  <a:txBody>
                    <a:bodyPr/>
                    <a:lstStyle/>
                    <a:p>
                      <a:endParaRPr lang="en-US"/>
                    </a:p>
                  </a:txBody>
                  <a:tcPr/>
                </a:tc>
                <a:tc vMerge="1">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spcBef>
                          <a:spcPts val="0"/>
                        </a:spcBef>
                        <a:spcAft>
                          <a:spcPts val="0"/>
                        </a:spcAft>
                      </a:pPr>
                      <a:r>
                        <a:rPr lang="en-US" sz="2400" dirty="0" smtClean="0">
                          <a:effectLst/>
                          <a:latin typeface="+mn-lt"/>
                        </a:rPr>
                        <a:t>HGG</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vi-VN" sz="2400" dirty="0" smtClean="0">
                          <a:solidFill>
                            <a:srgbClr val="FF6600"/>
                          </a:solidFill>
                          <a:effectLst/>
                          <a:latin typeface="+mn-lt"/>
                        </a:rPr>
                        <a:t>0.</a:t>
                      </a:r>
                      <a:r>
                        <a:rPr lang="en-US" sz="2400" dirty="0" smtClean="0">
                          <a:solidFill>
                            <a:srgbClr val="FF6600"/>
                          </a:solidFill>
                          <a:effectLst/>
                          <a:latin typeface="+mn-lt"/>
                        </a:rPr>
                        <a:t>87</a:t>
                      </a:r>
                      <a:endParaRPr lang="en-US" sz="2400" dirty="0">
                        <a:solidFill>
                          <a:srgbClr val="FF6600"/>
                        </a:solidFill>
                        <a:effectLst/>
                        <a:latin typeface="+mn-lt"/>
                        <a:ea typeface="MS Mincho"/>
                      </a:endParaRPr>
                    </a:p>
                  </a:txBody>
                  <a:tcPr marL="68580" marR="68580" marT="0" marB="0" anchor="ctr"/>
                </a:tc>
                <a:tc>
                  <a:txBody>
                    <a:bodyPr/>
                    <a:lstStyle/>
                    <a:p>
                      <a:pPr marL="0" marR="0" algn="ctr">
                        <a:spcBef>
                          <a:spcPts val="0"/>
                        </a:spcBef>
                        <a:spcAft>
                          <a:spcPts val="0"/>
                        </a:spcAft>
                      </a:pPr>
                      <a:r>
                        <a:rPr lang="vi-VN" sz="2400" dirty="0" smtClean="0">
                          <a:effectLst/>
                          <a:latin typeface="+mn-lt"/>
                        </a:rPr>
                        <a:t>0.</a:t>
                      </a:r>
                      <a:r>
                        <a:rPr lang="en-US" sz="2400" dirty="0" smtClean="0">
                          <a:effectLst/>
                          <a:latin typeface="+mn-lt"/>
                        </a:rPr>
                        <a:t>73</a:t>
                      </a:r>
                      <a:endParaRPr lang="en-US" sz="2400" dirty="0">
                        <a:solidFill>
                          <a:srgbClr val="FF6600"/>
                        </a:solidFill>
                        <a:effectLst/>
                        <a:latin typeface="+mn-lt"/>
                        <a:ea typeface="MS Mincho"/>
                      </a:endParaRPr>
                    </a:p>
                  </a:txBody>
                  <a:tcPr marL="68580" marR="68580" marT="0" marB="0" anchor="ctr"/>
                </a:tc>
              </a:tr>
              <a:tr h="411138">
                <a:tc vMerge="1">
                  <a:txBody>
                    <a:bodyPr/>
                    <a:lstStyle/>
                    <a:p>
                      <a:pPr marL="0" marR="0">
                        <a:spcBef>
                          <a:spcPts val="0"/>
                        </a:spcBef>
                        <a:spcAft>
                          <a:spcPts val="0"/>
                        </a:spcAft>
                      </a:pPr>
                      <a:endParaRPr lang="en-US" sz="2400" dirty="0">
                        <a:effectLst/>
                        <a:latin typeface="Calibri" panose="020F0502020204030204" pitchFamily="34" charset="0"/>
                        <a:ea typeface="MS Mincho"/>
                      </a:endParaRPr>
                    </a:p>
                  </a:txBody>
                  <a:tcPr marL="68580" marR="68580" marT="0" marB="0" anchor="ctr"/>
                </a:tc>
                <a:tc vMerge="1">
                  <a:txBody>
                    <a:bodyPr/>
                    <a:lstStyle/>
                    <a:p>
                      <a:pPr marL="0" marR="0">
                        <a:spcBef>
                          <a:spcPts val="0"/>
                        </a:spcBef>
                        <a:spcAft>
                          <a:spcPts val="0"/>
                        </a:spcAft>
                      </a:pPr>
                      <a:endParaRPr lang="en-US" sz="2400" dirty="0">
                        <a:effectLst/>
                        <a:latin typeface="+mn-lt"/>
                        <a:ea typeface="MS Mincho"/>
                      </a:endParaRPr>
                    </a:p>
                  </a:txBody>
                  <a:tcPr marL="68580" marR="68580" marT="0" marB="0" anchor="ctr"/>
                </a:tc>
                <a:tc>
                  <a:txBody>
                    <a:bodyPr/>
                    <a:lstStyle/>
                    <a:p>
                      <a:pPr marL="0" marR="0">
                        <a:spcBef>
                          <a:spcPts val="0"/>
                        </a:spcBef>
                        <a:spcAft>
                          <a:spcPts val="0"/>
                        </a:spcAft>
                      </a:pPr>
                      <a:r>
                        <a:rPr lang="en-US" sz="2400" dirty="0" smtClean="0">
                          <a:effectLst/>
                          <a:latin typeface="+mn-lt"/>
                        </a:rPr>
                        <a:t>LGG</a:t>
                      </a:r>
                      <a:endParaRPr lang="en-US" sz="2400" dirty="0">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smtClean="0">
                          <a:solidFill>
                            <a:srgbClr val="FF6600"/>
                          </a:solidFill>
                          <a:effectLst/>
                          <a:latin typeface="+mn-lt"/>
                          <a:ea typeface="MS Mincho"/>
                        </a:rPr>
                        <a:t>0.85</a:t>
                      </a:r>
                      <a:endParaRPr lang="en-US" sz="2400" dirty="0">
                        <a:solidFill>
                          <a:srgbClr val="FF6600"/>
                        </a:solidFill>
                        <a:effectLst/>
                        <a:latin typeface="+mn-lt"/>
                        <a:ea typeface="MS Mincho"/>
                      </a:endParaRPr>
                    </a:p>
                  </a:txBody>
                  <a:tcPr marL="68580" marR="68580" marT="0" marB="0" anchor="ctr"/>
                </a:tc>
                <a:tc>
                  <a:txBody>
                    <a:bodyPr/>
                    <a:lstStyle/>
                    <a:p>
                      <a:pPr marL="0" marR="0" algn="ctr">
                        <a:spcBef>
                          <a:spcPts val="0"/>
                        </a:spcBef>
                        <a:spcAft>
                          <a:spcPts val="0"/>
                        </a:spcAft>
                      </a:pPr>
                      <a:r>
                        <a:rPr lang="en-US" sz="2400" dirty="0" smtClean="0">
                          <a:solidFill>
                            <a:schemeClr val="tx1"/>
                          </a:solidFill>
                          <a:effectLst/>
                          <a:latin typeface="+mn-lt"/>
                          <a:ea typeface="MS Mincho"/>
                        </a:rPr>
                        <a:t>0.71</a:t>
                      </a:r>
                      <a:endParaRPr lang="en-US" sz="2400" dirty="0">
                        <a:solidFill>
                          <a:schemeClr val="tx1"/>
                        </a:solidFill>
                        <a:effectLst/>
                        <a:latin typeface="+mn-lt"/>
                        <a:ea typeface="MS Mincho"/>
                      </a:endParaRPr>
                    </a:p>
                  </a:txBody>
                  <a:tcPr marL="68580" marR="68580" marT="0" marB="0" anchor="ctr"/>
                </a:tc>
              </a:tr>
            </a:tbl>
          </a:graphicData>
        </a:graphic>
      </p:graphicFrame>
      <p:sp>
        <p:nvSpPr>
          <p:cNvPr id="7" name="Slide Number Placeholder 6"/>
          <p:cNvSpPr>
            <a:spLocks noGrp="1"/>
          </p:cNvSpPr>
          <p:nvPr>
            <p:ph type="sldNum" sz="quarter" idx="12"/>
          </p:nvPr>
        </p:nvSpPr>
        <p:spPr/>
        <p:txBody>
          <a:bodyPr/>
          <a:lstStyle/>
          <a:p>
            <a:fld id="{FF391956-598A-4C65-B6F2-4B2C3E89061F}" type="slidenum">
              <a:rPr lang="en-US" smtClean="0"/>
              <a:t>24</a:t>
            </a:fld>
            <a:endParaRPr lang="en-US"/>
          </a:p>
        </p:txBody>
      </p:sp>
    </p:spTree>
    <p:extLst>
      <p:ext uri="{BB962C8B-B14F-4D97-AF65-F5344CB8AC3E}">
        <p14:creationId xmlns:p14="http://schemas.microsoft.com/office/powerpoint/2010/main" val="3195726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Results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r>
              <a:rPr lang="en-US" dirty="0" smtClean="0">
                <a:solidFill>
                  <a:srgbClr val="FF8C00"/>
                </a:solidFill>
              </a:rPr>
              <a:t>HGG</a:t>
            </a:r>
            <a:r>
              <a:rPr lang="en-US" dirty="0" smtClean="0"/>
              <a:t> Cases</a:t>
            </a:r>
          </a:p>
          <a:p>
            <a:pPr marL="0" indent="0">
              <a:buNone/>
            </a:pPr>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25</a:t>
            </a:fld>
            <a:endParaRPr lang="en-US"/>
          </a:p>
        </p:txBody>
      </p:sp>
      <p:grpSp>
        <p:nvGrpSpPr>
          <p:cNvPr id="23" name="Group 22"/>
          <p:cNvGrpSpPr/>
          <p:nvPr/>
        </p:nvGrpSpPr>
        <p:grpSpPr>
          <a:xfrm>
            <a:off x="3149973" y="1580470"/>
            <a:ext cx="8203827" cy="4241700"/>
            <a:chOff x="146796" y="2064489"/>
            <a:chExt cx="7477125" cy="3882765"/>
          </a:xfrm>
        </p:grpSpPr>
        <p:pic>
          <p:nvPicPr>
            <p:cNvPr id="12" name="Picture 11"/>
            <p:cNvPicPr>
              <a:picLocks noChangeAspect="1"/>
            </p:cNvPicPr>
            <p:nvPr/>
          </p:nvPicPr>
          <p:blipFill>
            <a:blip r:embed="rId3"/>
            <a:stretch>
              <a:fillRect/>
            </a:stretch>
          </p:blipFill>
          <p:spPr>
            <a:xfrm>
              <a:off x="153590" y="2064489"/>
              <a:ext cx="3705225" cy="1257300"/>
            </a:xfrm>
            <a:prstGeom prst="rect">
              <a:avLst/>
            </a:prstGeom>
          </p:spPr>
        </p:pic>
        <p:pic>
          <p:nvPicPr>
            <p:cNvPr id="13" name="Picture 12"/>
            <p:cNvPicPr>
              <a:picLocks noChangeAspect="1"/>
            </p:cNvPicPr>
            <p:nvPr/>
          </p:nvPicPr>
          <p:blipFill>
            <a:blip r:embed="rId4"/>
            <a:stretch>
              <a:fillRect/>
            </a:stretch>
          </p:blipFill>
          <p:spPr>
            <a:xfrm>
              <a:off x="3890121" y="2064806"/>
              <a:ext cx="3733800" cy="1266825"/>
            </a:xfrm>
            <a:prstGeom prst="rect">
              <a:avLst/>
            </a:prstGeom>
          </p:spPr>
        </p:pic>
        <p:pic>
          <p:nvPicPr>
            <p:cNvPr id="14" name="Picture 13"/>
            <p:cNvPicPr>
              <a:picLocks noChangeAspect="1"/>
            </p:cNvPicPr>
            <p:nvPr/>
          </p:nvPicPr>
          <p:blipFill>
            <a:blip r:embed="rId5"/>
            <a:stretch>
              <a:fillRect/>
            </a:stretch>
          </p:blipFill>
          <p:spPr>
            <a:xfrm>
              <a:off x="146796" y="3392901"/>
              <a:ext cx="3724275" cy="1247775"/>
            </a:xfrm>
            <a:prstGeom prst="rect">
              <a:avLst/>
            </a:prstGeom>
          </p:spPr>
        </p:pic>
        <p:pic>
          <p:nvPicPr>
            <p:cNvPr id="15" name="Picture 14"/>
            <p:cNvPicPr>
              <a:picLocks noChangeAspect="1"/>
            </p:cNvPicPr>
            <p:nvPr/>
          </p:nvPicPr>
          <p:blipFill>
            <a:blip r:embed="rId6"/>
            <a:stretch>
              <a:fillRect/>
            </a:stretch>
          </p:blipFill>
          <p:spPr>
            <a:xfrm>
              <a:off x="3899646" y="3385117"/>
              <a:ext cx="3714750" cy="1238250"/>
            </a:xfrm>
            <a:prstGeom prst="rect">
              <a:avLst/>
            </a:prstGeom>
          </p:spPr>
        </p:pic>
        <p:pic>
          <p:nvPicPr>
            <p:cNvPr id="16" name="Picture 15"/>
            <p:cNvPicPr>
              <a:picLocks noChangeAspect="1"/>
            </p:cNvPicPr>
            <p:nvPr/>
          </p:nvPicPr>
          <p:blipFill>
            <a:blip r:embed="rId7"/>
            <a:stretch>
              <a:fillRect/>
            </a:stretch>
          </p:blipFill>
          <p:spPr>
            <a:xfrm>
              <a:off x="146796" y="4699479"/>
              <a:ext cx="3714750" cy="1247775"/>
            </a:xfrm>
            <a:prstGeom prst="rect">
              <a:avLst/>
            </a:prstGeom>
          </p:spPr>
        </p:pic>
        <p:pic>
          <p:nvPicPr>
            <p:cNvPr id="17" name="Picture 16"/>
            <p:cNvPicPr>
              <a:picLocks noChangeAspect="1"/>
            </p:cNvPicPr>
            <p:nvPr/>
          </p:nvPicPr>
          <p:blipFill>
            <a:blip r:embed="rId8"/>
            <a:stretch>
              <a:fillRect/>
            </a:stretch>
          </p:blipFill>
          <p:spPr>
            <a:xfrm>
              <a:off x="3899646" y="4676853"/>
              <a:ext cx="3714750" cy="1257300"/>
            </a:xfrm>
            <a:prstGeom prst="rect">
              <a:avLst/>
            </a:prstGeom>
          </p:spPr>
        </p:pic>
      </p:grpSp>
    </p:spTree>
    <p:extLst>
      <p:ext uri="{BB962C8B-B14F-4D97-AF65-F5344CB8AC3E}">
        <p14:creationId xmlns:p14="http://schemas.microsoft.com/office/powerpoint/2010/main" val="3084823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Results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r>
              <a:rPr lang="en-US" dirty="0" smtClean="0">
                <a:solidFill>
                  <a:srgbClr val="FF8C00"/>
                </a:solidFill>
              </a:rPr>
              <a:t>LGG</a:t>
            </a:r>
            <a:r>
              <a:rPr lang="en-US" dirty="0" smtClean="0"/>
              <a:t> Cases</a:t>
            </a:r>
          </a:p>
          <a:p>
            <a:pPr marL="0" indent="0">
              <a:buNone/>
            </a:pPr>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26</a:t>
            </a:fld>
            <a:endParaRPr lang="en-US"/>
          </a:p>
        </p:txBody>
      </p:sp>
      <p:grpSp>
        <p:nvGrpSpPr>
          <p:cNvPr id="23" name="Group 22"/>
          <p:cNvGrpSpPr/>
          <p:nvPr/>
        </p:nvGrpSpPr>
        <p:grpSpPr>
          <a:xfrm>
            <a:off x="3149973" y="1580816"/>
            <a:ext cx="8203827" cy="4241354"/>
            <a:chOff x="146796" y="2064806"/>
            <a:chExt cx="7477125" cy="3882448"/>
          </a:xfrm>
        </p:grpSpPr>
        <p:pic>
          <p:nvPicPr>
            <p:cNvPr id="13" name="Picture 12"/>
            <p:cNvPicPr>
              <a:picLocks noChangeAspect="1"/>
            </p:cNvPicPr>
            <p:nvPr/>
          </p:nvPicPr>
          <p:blipFill>
            <a:blip r:embed="rId3"/>
            <a:stretch>
              <a:fillRect/>
            </a:stretch>
          </p:blipFill>
          <p:spPr>
            <a:xfrm>
              <a:off x="3890121" y="2064806"/>
              <a:ext cx="3733800" cy="1266825"/>
            </a:xfrm>
            <a:prstGeom prst="rect">
              <a:avLst/>
            </a:prstGeom>
          </p:spPr>
        </p:pic>
        <p:pic>
          <p:nvPicPr>
            <p:cNvPr id="16" name="Picture 15"/>
            <p:cNvPicPr>
              <a:picLocks noChangeAspect="1"/>
            </p:cNvPicPr>
            <p:nvPr/>
          </p:nvPicPr>
          <p:blipFill>
            <a:blip r:embed="rId4"/>
            <a:stretch>
              <a:fillRect/>
            </a:stretch>
          </p:blipFill>
          <p:spPr>
            <a:xfrm>
              <a:off x="146796" y="4699479"/>
              <a:ext cx="3714750" cy="1247775"/>
            </a:xfrm>
            <a:prstGeom prst="rect">
              <a:avLst/>
            </a:prstGeom>
          </p:spPr>
        </p:pic>
        <p:pic>
          <p:nvPicPr>
            <p:cNvPr id="17" name="Picture 16"/>
            <p:cNvPicPr>
              <a:picLocks noChangeAspect="1"/>
            </p:cNvPicPr>
            <p:nvPr/>
          </p:nvPicPr>
          <p:blipFill>
            <a:blip r:embed="rId5"/>
            <a:stretch>
              <a:fillRect/>
            </a:stretch>
          </p:blipFill>
          <p:spPr>
            <a:xfrm>
              <a:off x="3899646" y="4676853"/>
              <a:ext cx="3714750" cy="1257300"/>
            </a:xfrm>
            <a:prstGeom prst="rect">
              <a:avLst/>
            </a:prstGeom>
          </p:spPr>
        </p:pic>
      </p:grpSp>
      <p:grpSp>
        <p:nvGrpSpPr>
          <p:cNvPr id="20" name="Group 19"/>
          <p:cNvGrpSpPr/>
          <p:nvPr/>
        </p:nvGrpSpPr>
        <p:grpSpPr>
          <a:xfrm>
            <a:off x="3157426" y="1601834"/>
            <a:ext cx="8209820" cy="4237537"/>
            <a:chOff x="3157426" y="1601834"/>
            <a:chExt cx="8209820" cy="4237537"/>
          </a:xfrm>
        </p:grpSpPr>
        <p:pic>
          <p:nvPicPr>
            <p:cNvPr id="6" name="Picture 5"/>
            <p:cNvPicPr>
              <a:picLocks noChangeAspect="1"/>
            </p:cNvPicPr>
            <p:nvPr/>
          </p:nvPicPr>
          <p:blipFill>
            <a:blip r:embed="rId6"/>
            <a:stretch>
              <a:fillRect/>
            </a:stretch>
          </p:blipFill>
          <p:spPr>
            <a:xfrm>
              <a:off x="7281009" y="1601834"/>
              <a:ext cx="4086237" cy="1362079"/>
            </a:xfrm>
            <a:prstGeom prst="rect">
              <a:avLst/>
            </a:prstGeom>
          </p:spPr>
        </p:pic>
        <p:pic>
          <p:nvPicPr>
            <p:cNvPr id="8" name="Picture 7"/>
            <p:cNvPicPr>
              <a:picLocks noChangeAspect="1"/>
            </p:cNvPicPr>
            <p:nvPr/>
          </p:nvPicPr>
          <p:blipFill>
            <a:blip r:embed="rId7"/>
            <a:stretch>
              <a:fillRect/>
            </a:stretch>
          </p:blipFill>
          <p:spPr>
            <a:xfrm>
              <a:off x="3157427" y="3029824"/>
              <a:ext cx="4051889" cy="1371409"/>
            </a:xfrm>
            <a:prstGeom prst="rect">
              <a:avLst/>
            </a:prstGeom>
          </p:spPr>
        </p:pic>
        <p:pic>
          <p:nvPicPr>
            <p:cNvPr id="11" name="Picture 10"/>
            <p:cNvPicPr>
              <a:picLocks noChangeAspect="1"/>
            </p:cNvPicPr>
            <p:nvPr/>
          </p:nvPicPr>
          <p:blipFill>
            <a:blip r:embed="rId8"/>
            <a:stretch>
              <a:fillRect/>
            </a:stretch>
          </p:blipFill>
          <p:spPr>
            <a:xfrm>
              <a:off x="7259431" y="3022184"/>
              <a:ext cx="4086238" cy="1365581"/>
            </a:xfrm>
            <a:prstGeom prst="rect">
              <a:avLst/>
            </a:prstGeom>
          </p:spPr>
        </p:pic>
        <p:pic>
          <p:nvPicPr>
            <p:cNvPr id="18" name="Picture 17"/>
            <p:cNvPicPr>
              <a:picLocks noChangeAspect="1"/>
            </p:cNvPicPr>
            <p:nvPr/>
          </p:nvPicPr>
          <p:blipFill>
            <a:blip r:embed="rId9"/>
            <a:stretch>
              <a:fillRect/>
            </a:stretch>
          </p:blipFill>
          <p:spPr>
            <a:xfrm>
              <a:off x="3157426" y="4470324"/>
              <a:ext cx="4065337" cy="1369047"/>
            </a:xfrm>
            <a:prstGeom prst="rect">
              <a:avLst/>
            </a:prstGeom>
          </p:spPr>
        </p:pic>
        <p:pic>
          <p:nvPicPr>
            <p:cNvPr id="19" name="Picture 18"/>
            <p:cNvPicPr>
              <a:picLocks noChangeAspect="1"/>
            </p:cNvPicPr>
            <p:nvPr/>
          </p:nvPicPr>
          <p:blipFill>
            <a:blip r:embed="rId10"/>
            <a:stretch>
              <a:fillRect/>
            </a:stretch>
          </p:blipFill>
          <p:spPr>
            <a:xfrm>
              <a:off x="7264565" y="4445199"/>
              <a:ext cx="4089233" cy="1391182"/>
            </a:xfrm>
            <a:prstGeom prst="rect">
              <a:avLst/>
            </a:prstGeom>
          </p:spPr>
        </p:pic>
      </p:grpSp>
      <p:pic>
        <p:nvPicPr>
          <p:cNvPr id="21" name="Picture 20"/>
          <p:cNvPicPr>
            <a:picLocks noChangeAspect="1"/>
          </p:cNvPicPr>
          <p:nvPr/>
        </p:nvPicPr>
        <p:blipFill>
          <a:blip r:embed="rId11"/>
          <a:stretch>
            <a:fillRect/>
          </a:stretch>
        </p:blipFill>
        <p:spPr>
          <a:xfrm>
            <a:off x="3157426" y="1607493"/>
            <a:ext cx="4051889" cy="1364518"/>
          </a:xfrm>
          <a:prstGeom prst="rect">
            <a:avLst/>
          </a:prstGeom>
        </p:spPr>
      </p:pic>
    </p:spTree>
    <p:extLst>
      <p:ext uri="{BB962C8B-B14F-4D97-AF65-F5344CB8AC3E}">
        <p14:creationId xmlns:p14="http://schemas.microsoft.com/office/powerpoint/2010/main" val="2705908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Conclusion </a:t>
            </a:r>
            <a:r>
              <a:rPr lang="en-US" sz="4000" b="1" dirty="0" smtClean="0">
                <a:solidFill>
                  <a:schemeClr val="bg1"/>
                </a:solidFill>
              </a:rPr>
              <a:t>and</a:t>
            </a:r>
            <a:r>
              <a:rPr lang="en-US" sz="4000" b="1" dirty="0" smtClean="0">
                <a:solidFill>
                  <a:srgbClr val="FF6600"/>
                </a:solidFill>
              </a:rPr>
              <a:t> Discussion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r>
              <a:rPr lang="en-US" dirty="0">
                <a:solidFill>
                  <a:srgbClr val="FF6600"/>
                </a:solidFill>
              </a:rPr>
              <a:t>Conclusion</a:t>
            </a:r>
            <a:endParaRPr lang="en-US" dirty="0" smtClean="0"/>
          </a:p>
          <a:p>
            <a:pPr lvl="1"/>
            <a:r>
              <a:rPr lang="en-US" dirty="0"/>
              <a:t>The model given the promissing segmentation </a:t>
            </a:r>
            <a:r>
              <a:rPr lang="en-US" dirty="0" smtClean="0"/>
              <a:t>result</a:t>
            </a:r>
          </a:p>
          <a:p>
            <a:pPr lvl="1"/>
            <a:r>
              <a:rPr lang="en-US" dirty="0" smtClean="0"/>
              <a:t>Only </a:t>
            </a:r>
            <a:r>
              <a:rPr lang="en-US" dirty="0"/>
              <a:t>segment the entire </a:t>
            </a:r>
            <a:r>
              <a:rPr lang="en-US" dirty="0" smtClean="0"/>
              <a:t>tumor</a:t>
            </a:r>
          </a:p>
          <a:p>
            <a:pPr lvl="1"/>
            <a:r>
              <a:rPr lang="en-US" dirty="0" smtClean="0"/>
              <a:t>Four </a:t>
            </a:r>
            <a:r>
              <a:rPr lang="en-US" dirty="0"/>
              <a:t>channels and one channel get the same </a:t>
            </a:r>
            <a:r>
              <a:rPr lang="en-US" dirty="0" smtClean="0"/>
              <a:t>result</a:t>
            </a:r>
          </a:p>
          <a:p>
            <a:r>
              <a:rPr lang="en-US" dirty="0" smtClean="0">
                <a:solidFill>
                  <a:srgbClr val="FF6600"/>
                </a:solidFill>
              </a:rPr>
              <a:t>Discussion</a:t>
            </a:r>
          </a:p>
          <a:p>
            <a:pPr lvl="1"/>
            <a:r>
              <a:rPr lang="en-US" dirty="0"/>
              <a:t>Using T2 </a:t>
            </a:r>
            <a:r>
              <a:rPr lang="en-US" dirty="0" smtClean="0"/>
              <a:t>to </a:t>
            </a:r>
            <a:r>
              <a:rPr lang="en-US" dirty="0"/>
              <a:t>segment the core </a:t>
            </a:r>
            <a:r>
              <a:rPr lang="en-US" dirty="0" smtClean="0"/>
              <a:t>tumor</a:t>
            </a:r>
          </a:p>
          <a:p>
            <a:pPr lvl="1"/>
            <a:r>
              <a:rPr lang="en-US" dirty="0" smtClean="0"/>
              <a:t>Using T1c to segment the enhance tumor</a:t>
            </a:r>
            <a:endParaRPr lang="en-US" dirty="0"/>
          </a:p>
          <a:p>
            <a:pPr lvl="1"/>
            <a:r>
              <a:rPr lang="en-US" dirty="0" smtClean="0"/>
              <a:t>Using whole dataset to training</a:t>
            </a:r>
          </a:p>
          <a:p>
            <a:pPr lvl="1"/>
            <a:r>
              <a:rPr lang="en-US" dirty="0" smtClean="0"/>
              <a:t>Training with the larger number of epoch</a:t>
            </a:r>
          </a:p>
          <a:p>
            <a:endParaRPr lang="en-US" dirty="0" smtClean="0"/>
          </a:p>
          <a:p>
            <a:endParaRPr lang="en-US" dirty="0" smtClean="0"/>
          </a:p>
          <a:p>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27</a:t>
            </a:fld>
            <a:endParaRPr lang="en-US"/>
          </a:p>
        </p:txBody>
      </p:sp>
    </p:spTree>
    <p:extLst>
      <p:ext uri="{BB962C8B-B14F-4D97-AF65-F5344CB8AC3E}">
        <p14:creationId xmlns:p14="http://schemas.microsoft.com/office/powerpoint/2010/main" val="4248754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9">
            <a:extLst>
              <a:ext uri="{FF2B5EF4-FFF2-40B4-BE49-F238E27FC236}">
                <a16:creationId xmlns:a16="http://schemas.microsoft.com/office/drawing/2014/main" xmlns="" id="{0062B461-7F23-4B8D-8438-039CB1DFC719}"/>
              </a:ext>
            </a:extLst>
          </p:cNvPr>
          <p:cNvSpPr/>
          <p:nvPr/>
        </p:nvSpPr>
        <p:spPr>
          <a:xfrm flipV="1">
            <a:off x="0" y="5564493"/>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676836" y="2746695"/>
            <a:ext cx="10515600" cy="1325563"/>
          </a:xfrm>
        </p:spPr>
        <p:txBody>
          <a:bodyPr>
            <a:normAutofit/>
          </a:bodyPr>
          <a:lstStyle/>
          <a:p>
            <a:pPr algn="ctr"/>
            <a:r>
              <a:rPr lang="en-US" sz="5400" dirty="0" smtClean="0">
                <a:solidFill>
                  <a:srgbClr val="FF6600"/>
                </a:solidFill>
              </a:rPr>
              <a:t>Question</a:t>
            </a:r>
            <a:r>
              <a:rPr lang="en-US" sz="5400" dirty="0" smtClean="0"/>
              <a:t> and </a:t>
            </a:r>
            <a:r>
              <a:rPr lang="en-US" sz="5400" dirty="0" smtClean="0">
                <a:solidFill>
                  <a:srgbClr val="FF6600"/>
                </a:solidFill>
              </a:rPr>
              <a:t>Answer</a:t>
            </a:r>
            <a:endParaRPr lang="en-US" sz="5400" dirty="0">
              <a:solidFill>
                <a:srgbClr val="FF6600"/>
              </a:solidFill>
            </a:endParaRPr>
          </a:p>
        </p:txBody>
      </p:sp>
      <p:sp>
        <p:nvSpPr>
          <p:cNvPr id="5" name="Slide Number Placeholder 4"/>
          <p:cNvSpPr>
            <a:spLocks noGrp="1"/>
          </p:cNvSpPr>
          <p:nvPr>
            <p:ph type="sldNum" sz="quarter" idx="12"/>
          </p:nvPr>
        </p:nvSpPr>
        <p:spPr/>
        <p:txBody>
          <a:bodyPr/>
          <a:lstStyle/>
          <a:p>
            <a:fld id="{FF391956-598A-4C65-B6F2-4B2C3E89061F}" type="slidenum">
              <a:rPr lang="en-US" smtClean="0"/>
              <a:t>28</a:t>
            </a:fld>
            <a:endParaRPr lang="en-US"/>
          </a:p>
        </p:txBody>
      </p:sp>
      <p:sp>
        <p:nvSpPr>
          <p:cNvPr id="7"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9131329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93" y="2664572"/>
            <a:ext cx="10515600" cy="1325563"/>
          </a:xfrm>
        </p:spPr>
        <p:txBody>
          <a:bodyPr>
            <a:normAutofit/>
          </a:bodyPr>
          <a:lstStyle/>
          <a:p>
            <a:pPr algn="ctr"/>
            <a:r>
              <a:rPr lang="en-US" sz="4800" b="1" dirty="0" smtClean="0"/>
              <a:t>Thank you for your attention!</a:t>
            </a:r>
            <a:endParaRPr lang="en-US" sz="4800" b="1" dirty="0"/>
          </a:p>
        </p:txBody>
      </p:sp>
      <p:sp>
        <p:nvSpPr>
          <p:cNvPr id="5" name="Content Placeholder 2"/>
          <p:cNvSpPr txBox="1">
            <a:spLocks/>
          </p:cNvSpPr>
          <p:nvPr/>
        </p:nvSpPr>
        <p:spPr>
          <a:xfrm>
            <a:off x="121023" y="2985247"/>
            <a:ext cx="11927541" cy="1223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4000" dirty="0"/>
          </a:p>
        </p:txBody>
      </p:sp>
      <p:sp>
        <p:nvSpPr>
          <p:cNvPr id="7" name="Slide Number Placeholder 6"/>
          <p:cNvSpPr>
            <a:spLocks noGrp="1"/>
          </p:cNvSpPr>
          <p:nvPr>
            <p:ph type="sldNum" sz="quarter" idx="12"/>
          </p:nvPr>
        </p:nvSpPr>
        <p:spPr/>
        <p:txBody>
          <a:bodyPr/>
          <a:lstStyle/>
          <a:p>
            <a:fld id="{FF391956-598A-4C65-B6F2-4B2C3E89061F}" type="slidenum">
              <a:rPr lang="en-US" smtClean="0"/>
              <a:t>29</a:t>
            </a:fld>
            <a:endParaRPr lang="en-US"/>
          </a:p>
        </p:txBody>
      </p:sp>
      <p:sp>
        <p:nvSpPr>
          <p:cNvPr id="12" name="Content Placeholder 2"/>
          <p:cNvSpPr>
            <a:spLocks noGrp="1"/>
          </p:cNvSpPr>
          <p:nvPr>
            <p:ph idx="1"/>
          </p:nvPr>
        </p:nvSpPr>
        <p:spPr>
          <a:xfrm>
            <a:off x="7234518" y="6118412"/>
            <a:ext cx="4957482" cy="484094"/>
          </a:xfrm>
        </p:spPr>
        <p:txBody>
          <a:bodyPr>
            <a:normAutofit/>
          </a:bodyPr>
          <a:lstStyle/>
          <a:p>
            <a:pPr marL="0" indent="0" algn="ctr">
              <a:buNone/>
            </a:pPr>
            <a:r>
              <a:rPr lang="en-US" dirty="0">
                <a:solidFill>
                  <a:schemeClr val="bg1"/>
                </a:solidFill>
                <a:latin typeface="Times New Roman" panose="02020603050405020304" pitchFamily="18" charset="0"/>
                <a:cs typeface="Times New Roman" panose="02020603050405020304" pitchFamily="18" charset="0"/>
              </a:rPr>
              <a:t>s</a:t>
            </a:r>
            <a:r>
              <a:rPr lang="en-US" dirty="0" smtClean="0">
                <a:solidFill>
                  <a:schemeClr val="bg1"/>
                </a:solidFill>
                <a:latin typeface="Times New Roman" panose="02020603050405020304" pitchFamily="18" charset="0"/>
                <a:cs typeface="Times New Roman" panose="02020603050405020304" pitchFamily="18" charset="0"/>
              </a:rPr>
              <a:t>ang.lequang94@gmail.com</a:t>
            </a:r>
            <a:endParaRPr lang="en-US" dirty="0">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11207" y="2810401"/>
            <a:ext cx="12192000" cy="1325563"/>
            <a:chOff x="0" y="-32056"/>
            <a:chExt cx="12192000" cy="1325563"/>
          </a:xfrm>
        </p:grpSpPr>
        <p:sp>
          <p:nvSpPr>
            <p:cNvPr id="9"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itle 1"/>
            <p:cNvSpPr txBox="1">
              <a:spLocks/>
            </p:cNvSpPr>
            <p:nvPr/>
          </p:nvSpPr>
          <p:spPr>
            <a:xfrm>
              <a:off x="616322" y="-320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1"/>
                  </a:solidFill>
                </a:rPr>
                <a:t>Thank you for your attention!</a:t>
              </a:r>
              <a:endParaRPr lang="en-US" sz="4800" b="1" dirty="0">
                <a:solidFill>
                  <a:schemeClr val="bg1"/>
                </a:solidFill>
              </a:endParaRPr>
            </a:p>
          </p:txBody>
        </p:sp>
      </p:grpSp>
      <p:sp>
        <p:nvSpPr>
          <p:cNvPr id="15" name="Content Placeholder 2"/>
          <p:cNvSpPr txBox="1">
            <a:spLocks/>
          </p:cNvSpPr>
          <p:nvPr/>
        </p:nvSpPr>
        <p:spPr>
          <a:xfrm>
            <a:off x="3606052" y="5730536"/>
            <a:ext cx="4957482" cy="4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sang.lequang94@gmail.com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407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What is </a:t>
            </a:r>
            <a:r>
              <a:rPr lang="en-US" sz="4000" b="1" dirty="0" smtClean="0">
                <a:solidFill>
                  <a:srgbClr val="FF6600"/>
                </a:solidFill>
              </a:rPr>
              <a:t>Deep learning</a:t>
            </a:r>
            <a:endParaRPr lang="en-US" sz="4000" b="1" dirty="0">
              <a:solidFill>
                <a:srgbClr val="FF6600"/>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5733" y="1325563"/>
            <a:ext cx="6840531" cy="4351338"/>
          </a:xfrm>
        </p:spPr>
      </p:pic>
      <p:sp>
        <p:nvSpPr>
          <p:cNvPr id="9" name="Subtitle 2"/>
          <p:cNvSpPr txBox="1">
            <a:spLocks/>
          </p:cNvSpPr>
          <p:nvPr/>
        </p:nvSpPr>
        <p:spPr>
          <a:xfrm>
            <a:off x="-1" y="5876364"/>
            <a:ext cx="12192001" cy="927847"/>
          </a:xfrm>
          <a:prstGeom prst="rect">
            <a:avLst/>
          </a:prstGeom>
          <a:ln w="12700" cap="flat" cmpd="sng">
            <a:noFill/>
            <a:round/>
          </a:ln>
        </p:spPr>
        <p:txBody>
          <a:bodyPr vert="horz" wrap="square"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uFill>
                  <a:solidFill>
                    <a:schemeClr val="accent1"/>
                  </a:solidFill>
                </a:uFill>
                <a:cs typeface="Times New Roman" panose="02020603050405020304" pitchFamily="18" charset="0"/>
                <a:hlinkClick r:id="rId4"/>
              </a:rPr>
              <a:t>https://</a:t>
            </a:r>
            <a:r>
              <a:rPr lang="en-US" sz="1300" dirty="0" smtClean="0">
                <a:uFill>
                  <a:solidFill>
                    <a:schemeClr val="accent1"/>
                  </a:solidFill>
                </a:uFill>
                <a:cs typeface="Times New Roman" panose="02020603050405020304" pitchFamily="18" charset="0"/>
                <a:hlinkClick r:id="rId4"/>
              </a:rPr>
              <a:t>developer.nvidia.com/sites/default/files/Deep_Learning_Icons_R5_PNG.jpg.png</a:t>
            </a:r>
            <a:endParaRPr lang="en-US" sz="1300" dirty="0" smtClean="0">
              <a:uFill>
                <a:solidFill>
                  <a:schemeClr val="accent1"/>
                </a:solidFill>
              </a:uFill>
              <a:cs typeface="Times New Roman" panose="02020603050405020304" pitchFamily="18" charset="0"/>
            </a:endParaRPr>
          </a:p>
          <a:p>
            <a:pPr algn="l"/>
            <a:endParaRPr lang="en-US" sz="1300" dirty="0">
              <a:uFill>
                <a:solidFill>
                  <a:schemeClr val="accent1"/>
                </a:solidFill>
              </a:uFill>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F391956-598A-4C65-B6F2-4B2C3E89061F}" type="slidenum">
              <a:rPr lang="en-US" smtClean="0"/>
              <a:t>3</a:t>
            </a:fld>
            <a:endParaRPr lang="en-US" dirty="0"/>
          </a:p>
        </p:txBody>
      </p:sp>
    </p:spTree>
    <p:extLst>
      <p:ext uri="{BB962C8B-B14F-4D97-AF65-F5344CB8AC3E}">
        <p14:creationId xmlns:p14="http://schemas.microsoft.com/office/powerpoint/2010/main" val="9819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C</a:t>
            </a:r>
            <a:r>
              <a:rPr lang="en-US" sz="4000" b="1" dirty="0" smtClean="0">
                <a:solidFill>
                  <a:schemeClr val="bg1"/>
                </a:solidFill>
              </a:rPr>
              <a:t>onvolutional </a:t>
            </a:r>
            <a:r>
              <a:rPr lang="en-US" sz="4000" b="1" dirty="0" smtClean="0">
                <a:solidFill>
                  <a:srgbClr val="FF6600"/>
                </a:solidFill>
              </a:rPr>
              <a:t>N</a:t>
            </a:r>
            <a:r>
              <a:rPr lang="en-US" sz="4000" b="1" dirty="0" smtClean="0">
                <a:solidFill>
                  <a:schemeClr val="bg1"/>
                </a:solidFill>
              </a:rPr>
              <a:t>eural </a:t>
            </a:r>
            <a:r>
              <a:rPr lang="en-US" sz="4000" b="1" dirty="0" smtClean="0">
                <a:solidFill>
                  <a:srgbClr val="FF6600"/>
                </a:solidFill>
              </a:rPr>
              <a:t>N</a:t>
            </a:r>
            <a:r>
              <a:rPr lang="en-US" sz="4000" b="1" dirty="0" smtClean="0">
                <a:solidFill>
                  <a:schemeClr val="bg1"/>
                </a:solidFill>
              </a:rPr>
              <a:t>etwork</a:t>
            </a:r>
            <a:endParaRPr lang="en-US" sz="4000" b="1" dirty="0">
              <a:solidFill>
                <a:schemeClr val="bg1"/>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6" name="Content Placeholder 5" descr="sdfssadf"/>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887069" y="1557011"/>
            <a:ext cx="7912251" cy="3594110"/>
          </a:xfrm>
          <a:prstGeom prst="rect">
            <a:avLst/>
          </a:prstGeom>
          <a:noFill/>
          <a:ln>
            <a:noFill/>
          </a:ln>
        </p:spPr>
      </p:pic>
      <p:sp>
        <p:nvSpPr>
          <p:cNvPr id="7" name="Slide Number Placeholder 6"/>
          <p:cNvSpPr>
            <a:spLocks noGrp="1"/>
          </p:cNvSpPr>
          <p:nvPr>
            <p:ph type="sldNum" sz="quarter" idx="12"/>
          </p:nvPr>
        </p:nvSpPr>
        <p:spPr/>
        <p:txBody>
          <a:bodyPr/>
          <a:lstStyle/>
          <a:p>
            <a:fld id="{FF391956-598A-4C65-B6F2-4B2C3E89061F}" type="slidenum">
              <a:rPr lang="en-US" smtClean="0"/>
              <a:t>4</a:t>
            </a:fld>
            <a:endParaRPr lang="en-US"/>
          </a:p>
        </p:txBody>
      </p:sp>
      <p:sp>
        <p:nvSpPr>
          <p:cNvPr id="8" name="Subtitle 2"/>
          <p:cNvSpPr txBox="1">
            <a:spLocks/>
          </p:cNvSpPr>
          <p:nvPr/>
        </p:nvSpPr>
        <p:spPr>
          <a:xfrm>
            <a:off x="0" y="5844308"/>
            <a:ext cx="12192001" cy="927847"/>
          </a:xfrm>
          <a:prstGeom prst="rect">
            <a:avLst/>
          </a:prstGeom>
          <a:ln w="12700" cap="flat" cmpd="sng">
            <a:noFill/>
            <a:round/>
          </a:ln>
        </p:spPr>
        <p:txBody>
          <a:bodyPr vert="horz" wrap="square"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uFill>
                  <a:solidFill>
                    <a:schemeClr val="accent1"/>
                  </a:solidFill>
                </a:uFill>
                <a:cs typeface="Times New Roman" panose="02020603050405020304" pitchFamily="18" charset="0"/>
                <a:hlinkClick r:id="rId4"/>
              </a:rPr>
              <a:t>https://web.njit.edu/~</a:t>
            </a:r>
            <a:r>
              <a:rPr lang="en-US" sz="1300" dirty="0" smtClean="0">
                <a:uFill>
                  <a:solidFill>
                    <a:schemeClr val="accent1"/>
                  </a:solidFill>
                </a:uFill>
                <a:cs typeface="Times New Roman" panose="02020603050405020304" pitchFamily="18" charset="0"/>
                <a:hlinkClick r:id="rId4"/>
              </a:rPr>
              <a:t>usman/courses/cs732_spring19/Yanan_An_overview_of_deep_learning_in_medical_imaging_focusing_on_MRI.pdf</a:t>
            </a:r>
            <a:endParaRPr lang="en-US" sz="1300" dirty="0" smtClean="0">
              <a:uFill>
                <a:solidFill>
                  <a:schemeClr val="accent1"/>
                </a:solidFill>
              </a:uFill>
              <a:cs typeface="Times New Roman" panose="02020603050405020304" pitchFamily="18" charset="0"/>
            </a:endParaRPr>
          </a:p>
          <a:p>
            <a:pPr algn="l"/>
            <a:endParaRPr lang="en-US" sz="1300" dirty="0">
              <a:uFill>
                <a:solidFill>
                  <a:schemeClr val="accent1"/>
                </a:solidFill>
              </a:uFill>
              <a:cs typeface="Times New Roman" panose="02020603050405020304" pitchFamily="18" charset="0"/>
            </a:endParaRPr>
          </a:p>
        </p:txBody>
      </p:sp>
    </p:spTree>
    <p:extLst>
      <p:ext uri="{BB962C8B-B14F-4D97-AF65-F5344CB8AC3E}">
        <p14:creationId xmlns:p14="http://schemas.microsoft.com/office/powerpoint/2010/main" val="158625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C</a:t>
            </a:r>
            <a:r>
              <a:rPr lang="en-US" sz="4000" b="1" dirty="0" smtClean="0">
                <a:solidFill>
                  <a:schemeClr val="bg1"/>
                </a:solidFill>
              </a:rPr>
              <a:t>onvolutional </a:t>
            </a:r>
            <a:r>
              <a:rPr lang="en-US" sz="4000" b="1" dirty="0" smtClean="0">
                <a:solidFill>
                  <a:srgbClr val="FF6600"/>
                </a:solidFill>
              </a:rPr>
              <a:t>N</a:t>
            </a:r>
            <a:r>
              <a:rPr lang="en-US" sz="4000" b="1" dirty="0" smtClean="0">
                <a:solidFill>
                  <a:schemeClr val="bg1"/>
                </a:solidFill>
              </a:rPr>
              <a:t>eural </a:t>
            </a:r>
            <a:r>
              <a:rPr lang="en-US" sz="4000" b="1" dirty="0" smtClean="0">
                <a:solidFill>
                  <a:srgbClr val="FF6600"/>
                </a:solidFill>
              </a:rPr>
              <a:t>N</a:t>
            </a:r>
            <a:r>
              <a:rPr lang="en-US" sz="4000" b="1" dirty="0" smtClean="0">
                <a:solidFill>
                  <a:schemeClr val="bg1"/>
                </a:solidFill>
              </a:rPr>
              <a:t>etwork</a:t>
            </a:r>
            <a:endParaRPr lang="en-US" sz="4000" b="1" dirty="0">
              <a:solidFill>
                <a:schemeClr val="bg1"/>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0726" y="2236527"/>
            <a:ext cx="6830546" cy="3214910"/>
          </a:xfrm>
        </p:spPr>
      </p:pic>
      <p:sp>
        <p:nvSpPr>
          <p:cNvPr id="7"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t>Convolutional Layer</a:t>
            </a:r>
            <a:endParaRPr lang="en-US" sz="3600" b="1"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smtClean="0">
                <a:uFill>
                  <a:solidFill>
                    <a:schemeClr val="accent1"/>
                  </a:solidFill>
                </a:uFill>
                <a:latin typeface="+mj-lt"/>
                <a:cs typeface="Times New Roman" panose="02020603050405020304" pitchFamily="18" charset="0"/>
                <a:hlinkClick r:id="rId4"/>
              </a:rPr>
              <a:t>https://</a:t>
            </a:r>
            <a:r>
              <a:rPr lang="en-US" sz="1300" dirty="0" smtClean="0">
                <a:uFill>
                  <a:solidFill>
                    <a:schemeClr val="accent1"/>
                  </a:solidFill>
                </a:uFill>
                <a:latin typeface="+mj-lt"/>
                <a:cs typeface="Times New Roman" panose="02020603050405020304" pitchFamily="18" charset="0"/>
                <a:hlinkClick r:id="rId4"/>
              </a:rPr>
              <a:t>miro.medium.com/max/770/1*c4WANGmOEPsMUKVShMh92A.png</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F391956-598A-4C65-B6F2-4B2C3E89061F}" type="slidenum">
              <a:rPr lang="en-US" smtClean="0"/>
              <a:t>5</a:t>
            </a:fld>
            <a:endParaRPr lang="en-US"/>
          </a:p>
        </p:txBody>
      </p:sp>
    </p:spTree>
    <p:extLst>
      <p:ext uri="{BB962C8B-B14F-4D97-AF65-F5344CB8AC3E}">
        <p14:creationId xmlns:p14="http://schemas.microsoft.com/office/powerpoint/2010/main" val="3232529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8769" y="1941519"/>
            <a:ext cx="3369312" cy="3780681"/>
          </a:xfrm>
          <a:prstGeom prst="rect">
            <a:avLst/>
          </a:prstGeom>
        </p:spPr>
      </p:pic>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C</a:t>
            </a:r>
            <a:r>
              <a:rPr lang="en-US" sz="4000" b="1" dirty="0" smtClean="0">
                <a:solidFill>
                  <a:schemeClr val="bg1"/>
                </a:solidFill>
              </a:rPr>
              <a:t>onvolutional </a:t>
            </a:r>
            <a:r>
              <a:rPr lang="en-US" sz="4000" b="1" dirty="0" smtClean="0">
                <a:solidFill>
                  <a:srgbClr val="FF6600"/>
                </a:solidFill>
              </a:rPr>
              <a:t>N</a:t>
            </a:r>
            <a:r>
              <a:rPr lang="en-US" sz="4000" b="1" dirty="0" smtClean="0">
                <a:solidFill>
                  <a:schemeClr val="bg1"/>
                </a:solidFill>
              </a:rPr>
              <a:t>eural </a:t>
            </a:r>
            <a:r>
              <a:rPr lang="en-US" sz="4000" b="1" dirty="0" smtClean="0">
                <a:solidFill>
                  <a:srgbClr val="FF6600"/>
                </a:solidFill>
              </a:rPr>
              <a:t>N</a:t>
            </a:r>
            <a:r>
              <a:rPr lang="en-US" sz="4000" b="1" dirty="0" smtClean="0">
                <a:solidFill>
                  <a:schemeClr val="bg1"/>
                </a:solidFill>
              </a:rPr>
              <a:t>etwork</a:t>
            </a:r>
            <a:endParaRPr lang="en-US" sz="4000" b="1" dirty="0">
              <a:solidFill>
                <a:schemeClr val="bg1"/>
              </a:solidFill>
            </a:endParaRPr>
          </a:p>
        </p:txBody>
      </p:sp>
      <p:sp>
        <p:nvSpPr>
          <p:cNvPr id="9" name="Subtitle 2"/>
          <p:cNvSpPr txBox="1">
            <a:spLocks/>
          </p:cNvSpPr>
          <p:nvPr/>
        </p:nvSpPr>
        <p:spPr>
          <a:xfrm>
            <a:off x="-6" y="5924482"/>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uFill>
                  <a:solidFill>
                    <a:schemeClr val="accent1"/>
                  </a:solidFill>
                </a:uFill>
                <a:latin typeface="+mj-lt"/>
                <a:cs typeface="Times New Roman" panose="02020603050405020304" pitchFamily="18" charset="0"/>
                <a:hlinkClick r:id="rId4"/>
              </a:rPr>
              <a:t>https://</a:t>
            </a:r>
            <a:r>
              <a:rPr lang="en-US" sz="1300" dirty="0" smtClean="0">
                <a:uFill>
                  <a:solidFill>
                    <a:schemeClr val="accent1"/>
                  </a:solidFill>
                </a:uFill>
                <a:latin typeface="+mj-lt"/>
                <a:cs typeface="Times New Roman" panose="02020603050405020304" pitchFamily="18" charset="0"/>
                <a:hlinkClick r:id="rId4"/>
              </a:rPr>
              <a:t>github.com/vdumoulin/conv_arithmetic/raw/master/gif/no_padding_no_strides_transposed.gif</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
        <p:nvSpPr>
          <p:cNvPr id="7"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t>Transposed Convolutional layer</a:t>
            </a:r>
            <a:endParaRPr lang="en-US" sz="3600" b="1"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F391956-598A-4C65-B6F2-4B2C3E89061F}" type="slidenum">
              <a:rPr lang="en-US" smtClean="0"/>
              <a:t>6</a:t>
            </a:fld>
            <a:endParaRPr lang="en-US"/>
          </a:p>
        </p:txBody>
      </p:sp>
      <p:sp>
        <p:nvSpPr>
          <p:cNvPr id="11" name="Subtitle 2"/>
          <p:cNvSpPr txBox="1">
            <a:spLocks/>
          </p:cNvSpPr>
          <p:nvPr/>
        </p:nvSpPr>
        <p:spPr>
          <a:xfrm>
            <a:off x="-3" y="5892426"/>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932275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a:solidFill>
                  <a:srgbClr val="FF6600"/>
                </a:solidFill>
              </a:rPr>
              <a:t>C</a:t>
            </a:r>
            <a:r>
              <a:rPr lang="en-US" sz="4000" b="1" dirty="0">
                <a:solidFill>
                  <a:schemeClr val="bg1"/>
                </a:solidFill>
              </a:rPr>
              <a:t>onvolutional </a:t>
            </a:r>
            <a:r>
              <a:rPr lang="en-US" sz="4000" b="1" dirty="0">
                <a:solidFill>
                  <a:srgbClr val="FF6600"/>
                </a:solidFill>
              </a:rPr>
              <a:t>N</a:t>
            </a:r>
            <a:r>
              <a:rPr lang="en-US" sz="4000" b="1" dirty="0">
                <a:solidFill>
                  <a:schemeClr val="bg1"/>
                </a:solidFill>
              </a:rPr>
              <a:t>eural </a:t>
            </a:r>
            <a:r>
              <a:rPr lang="en-US" sz="4000" b="1" dirty="0">
                <a:solidFill>
                  <a:srgbClr val="FF6600"/>
                </a:solidFill>
              </a:rPr>
              <a:t>N</a:t>
            </a:r>
            <a:r>
              <a:rPr lang="en-US" sz="4000" b="1" dirty="0">
                <a:solidFill>
                  <a:schemeClr val="bg1"/>
                </a:solidFill>
              </a:rPr>
              <a:t>etwork</a:t>
            </a: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7"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t>Pooling Layer</a:t>
            </a:r>
            <a:endParaRPr lang="en-US" sz="3600" b="1"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smtClean="0">
                <a:uFill>
                  <a:solidFill>
                    <a:schemeClr val="accent1"/>
                  </a:solidFill>
                </a:uFill>
                <a:latin typeface="+mj-lt"/>
                <a:cs typeface="Times New Roman" panose="02020603050405020304" pitchFamily="18" charset="0"/>
                <a:hlinkClick r:id="rId3"/>
              </a:rPr>
              <a:t>https://miro.medium.com/max/662/1*iv7fsvgvJ5eBv--</a:t>
            </a:r>
            <a:r>
              <a:rPr lang="en-US" sz="1300" dirty="0" smtClean="0">
                <a:uFill>
                  <a:solidFill>
                    <a:schemeClr val="accent1"/>
                  </a:solidFill>
                </a:uFill>
                <a:latin typeface="+mj-lt"/>
                <a:cs typeface="Times New Roman" panose="02020603050405020304" pitchFamily="18" charset="0"/>
                <a:hlinkClick r:id="rId3"/>
              </a:rPr>
              <a:t>iabxqkA.png</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pic>
        <p:nvPicPr>
          <p:cNvPr id="6" name="Content Placeholder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40919" y="2236527"/>
            <a:ext cx="6710160" cy="3132151"/>
          </a:xfrm>
        </p:spPr>
      </p:pic>
      <p:sp>
        <p:nvSpPr>
          <p:cNvPr id="8" name="Slide Number Placeholder 7"/>
          <p:cNvSpPr>
            <a:spLocks noGrp="1"/>
          </p:cNvSpPr>
          <p:nvPr>
            <p:ph type="sldNum" sz="quarter" idx="12"/>
          </p:nvPr>
        </p:nvSpPr>
        <p:spPr/>
        <p:txBody>
          <a:bodyPr/>
          <a:lstStyle/>
          <a:p>
            <a:fld id="{FF391956-598A-4C65-B6F2-4B2C3E89061F}" type="slidenum">
              <a:rPr lang="en-US" smtClean="0"/>
              <a:t>7</a:t>
            </a:fld>
            <a:endParaRPr lang="en-US"/>
          </a:p>
        </p:txBody>
      </p:sp>
    </p:spTree>
    <p:extLst>
      <p:ext uri="{BB962C8B-B14F-4D97-AF65-F5344CB8AC3E}">
        <p14:creationId xmlns:p14="http://schemas.microsoft.com/office/powerpoint/2010/main" val="1828087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a:solidFill>
                  <a:srgbClr val="FF6600"/>
                </a:solidFill>
              </a:rPr>
              <a:t>C</a:t>
            </a:r>
            <a:r>
              <a:rPr lang="en-US" sz="4000" b="1" dirty="0">
                <a:solidFill>
                  <a:schemeClr val="bg1"/>
                </a:solidFill>
              </a:rPr>
              <a:t>onvolutional </a:t>
            </a:r>
            <a:r>
              <a:rPr lang="en-US" sz="4000" b="1" dirty="0">
                <a:solidFill>
                  <a:srgbClr val="FF6600"/>
                </a:solidFill>
              </a:rPr>
              <a:t>N</a:t>
            </a:r>
            <a:r>
              <a:rPr lang="en-US" sz="4000" b="1" dirty="0">
                <a:solidFill>
                  <a:schemeClr val="bg1"/>
                </a:solidFill>
              </a:rPr>
              <a:t>eural </a:t>
            </a:r>
            <a:r>
              <a:rPr lang="en-US" sz="4000" b="1" dirty="0">
                <a:solidFill>
                  <a:srgbClr val="FF6600"/>
                </a:solidFill>
              </a:rPr>
              <a:t>N</a:t>
            </a:r>
            <a:r>
              <a:rPr lang="en-US" sz="4000" b="1" dirty="0">
                <a:solidFill>
                  <a:schemeClr val="bg1"/>
                </a:solidFill>
              </a:rPr>
              <a:t>etwork</a:t>
            </a: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7"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t>Fully-connected Layer</a:t>
            </a:r>
            <a:endParaRPr lang="en-US" sz="3600" b="1"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smtClean="0">
                <a:uFill>
                  <a:solidFill>
                    <a:schemeClr val="accent1"/>
                  </a:solidFill>
                </a:uFill>
                <a:latin typeface="+mj-lt"/>
                <a:cs typeface="Times New Roman" panose="02020603050405020304" pitchFamily="18" charset="0"/>
                <a:hlinkClick r:id="rId3"/>
              </a:rPr>
              <a:t>https://</a:t>
            </a:r>
            <a:r>
              <a:rPr lang="en-US" sz="1300" dirty="0" smtClean="0">
                <a:uFill>
                  <a:solidFill>
                    <a:schemeClr val="accent1"/>
                  </a:solidFill>
                </a:uFill>
                <a:latin typeface="+mj-lt"/>
                <a:cs typeface="Times New Roman" panose="02020603050405020304" pitchFamily="18" charset="0"/>
                <a:hlinkClick r:id="rId3"/>
              </a:rPr>
              <a:t>cs231n.github.io/assets/nn1/neural_net2.jpeg</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FF391956-598A-4C65-B6F2-4B2C3E89061F}" type="slidenum">
              <a:rPr lang="en-US" smtClean="0"/>
              <a:t>8</a:t>
            </a:fld>
            <a:endParaRPr lang="en-US"/>
          </a:p>
        </p:txBody>
      </p:sp>
      <p:pic>
        <p:nvPicPr>
          <p:cNvPr id="11" name="Picture 10" descr="dff"/>
          <p:cNvPicPr/>
          <p:nvPr/>
        </p:nvPicPr>
        <p:blipFill>
          <a:blip r:embed="rId4">
            <a:extLst>
              <a:ext uri="{28A0092B-C50C-407E-A947-70E740481C1C}">
                <a14:useLocalDpi xmlns:a14="http://schemas.microsoft.com/office/drawing/2010/main" val="0"/>
              </a:ext>
            </a:extLst>
          </a:blip>
          <a:srcRect/>
          <a:stretch>
            <a:fillRect/>
          </a:stretch>
        </p:blipFill>
        <p:spPr bwMode="auto">
          <a:xfrm>
            <a:off x="3458526" y="2097741"/>
            <a:ext cx="5274945" cy="2859405"/>
          </a:xfrm>
          <a:prstGeom prst="rect">
            <a:avLst/>
          </a:prstGeom>
          <a:noFill/>
          <a:ln>
            <a:noFill/>
          </a:ln>
        </p:spPr>
      </p:pic>
    </p:spTree>
    <p:extLst>
      <p:ext uri="{BB962C8B-B14F-4D97-AF65-F5344CB8AC3E}">
        <p14:creationId xmlns:p14="http://schemas.microsoft.com/office/powerpoint/2010/main" val="3772072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a:solidFill>
                  <a:srgbClr val="FF6600"/>
                </a:solidFill>
              </a:rPr>
              <a:t>M</a:t>
            </a:r>
            <a:r>
              <a:rPr lang="en-US" sz="4000" b="1" dirty="0" smtClean="0">
                <a:solidFill>
                  <a:srgbClr val="FF6600"/>
                </a:solidFill>
              </a:rPr>
              <a:t>edical image analysis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3"/>
              </a:rPr>
              <a:t>https://</a:t>
            </a:r>
            <a:r>
              <a:rPr lang="en-US" sz="1300" dirty="0" smtClean="0">
                <a:hlinkClick r:id="rId3"/>
              </a:rPr>
              <a:t>arxiv.org/abs/1705.03820</a:t>
            </a:r>
            <a:endParaRPr lang="en-US" sz="1300" dirty="0" smtClean="0"/>
          </a:p>
          <a:p>
            <a:pPr algn="l"/>
            <a:endParaRPr lang="en-US" sz="1300" dirty="0">
              <a:uFill>
                <a:solidFill>
                  <a:schemeClr val="accent1"/>
                </a:solidFill>
              </a:uFill>
              <a:latin typeface="+mj-lt"/>
              <a:cs typeface="Times New Roman" panose="02020603050405020304" pitchFamily="18"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53452" y="1392940"/>
            <a:ext cx="8403068" cy="4440082"/>
          </a:xfrm>
        </p:spPr>
      </p:pic>
      <p:sp>
        <p:nvSpPr>
          <p:cNvPr id="7" name="Slide Number Placeholder 6"/>
          <p:cNvSpPr>
            <a:spLocks noGrp="1"/>
          </p:cNvSpPr>
          <p:nvPr>
            <p:ph type="sldNum" sz="quarter" idx="12"/>
          </p:nvPr>
        </p:nvSpPr>
        <p:spPr/>
        <p:txBody>
          <a:bodyPr/>
          <a:lstStyle/>
          <a:p>
            <a:fld id="{FF391956-598A-4C65-B6F2-4B2C3E89061F}" type="slidenum">
              <a:rPr lang="en-US" smtClean="0"/>
              <a:t>9</a:t>
            </a:fld>
            <a:endParaRPr lang="en-US"/>
          </a:p>
        </p:txBody>
      </p:sp>
      <p:sp>
        <p:nvSpPr>
          <p:cNvPr id="8" name="Subtitle 2"/>
          <p:cNvSpPr txBox="1">
            <a:spLocks/>
          </p:cNvSpPr>
          <p:nvPr/>
        </p:nvSpPr>
        <p:spPr>
          <a:xfrm>
            <a:off x="0" y="5900399"/>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691955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3382</TotalTime>
  <Words>2174</Words>
  <Application>Microsoft Office PowerPoint</Application>
  <PresentationFormat>Widescreen</PresentationFormat>
  <Paragraphs>402</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맑은 고딕</vt:lpstr>
      <vt:lpstr>Arial</vt:lpstr>
      <vt:lpstr>Calibri</vt:lpstr>
      <vt:lpstr>Calibri Light</vt:lpstr>
      <vt:lpstr>Cambria Math</vt:lpstr>
      <vt:lpstr>MS Mincho</vt:lpstr>
      <vt:lpstr>times</vt:lpstr>
      <vt:lpstr>Times New Roman</vt:lpstr>
      <vt:lpstr>Office Theme</vt:lpstr>
      <vt:lpstr>Deep learning in medical image analysis and Brain tumor Detection and Segmentation Using U-Net</vt:lpstr>
      <vt:lpstr>Outline</vt:lpstr>
      <vt:lpstr>What is Deep learning</vt:lpstr>
      <vt:lpstr>Convolutional Neural Network</vt:lpstr>
      <vt:lpstr>Convolutional Neural Network</vt:lpstr>
      <vt:lpstr>Convolutional Neural Network</vt:lpstr>
      <vt:lpstr>Convolutional Neural Network</vt:lpstr>
      <vt:lpstr>Convolutional Neural Network</vt:lpstr>
      <vt:lpstr>Deep learning in Medical image analysis</vt:lpstr>
      <vt:lpstr>Deep learning in Medical image analysis</vt:lpstr>
      <vt:lpstr>Deep learning in Medical image Segmentation</vt:lpstr>
      <vt:lpstr>Deep learning in Medical image Segmentation</vt:lpstr>
      <vt:lpstr>Deep learning in Medical image Segmentation</vt:lpstr>
      <vt:lpstr>Brain tumor Detection and Segmentation Using U-Net</vt:lpstr>
      <vt:lpstr>U-Net Architecture</vt:lpstr>
      <vt:lpstr>U-Net Architecture</vt:lpstr>
      <vt:lpstr>Dataset BRATS 2018</vt:lpstr>
      <vt:lpstr>Dataset BRATS 2018</vt:lpstr>
      <vt:lpstr>Label &amp; Target</vt:lpstr>
      <vt:lpstr>Data Preprocessing and Augmentation</vt:lpstr>
      <vt:lpstr>Data Preprocessing and Augmentation</vt:lpstr>
      <vt:lpstr>Optimizer and Loss function</vt:lpstr>
      <vt:lpstr>Training</vt:lpstr>
      <vt:lpstr>Results</vt:lpstr>
      <vt:lpstr>Results</vt:lpstr>
      <vt:lpstr>Results</vt:lpstr>
      <vt:lpstr>Conclusion and Discussion</vt:lpstr>
      <vt:lpstr>Question and Answer</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in medical image analysis</dc:title>
  <dc:creator>lqs</dc:creator>
  <cp:lastModifiedBy>lqs</cp:lastModifiedBy>
  <cp:revision>604</cp:revision>
  <cp:lastPrinted>2020-12-30T13:53:37Z</cp:lastPrinted>
  <dcterms:created xsi:type="dcterms:W3CDTF">2020-12-28T07:45:21Z</dcterms:created>
  <dcterms:modified xsi:type="dcterms:W3CDTF">2021-01-03T17:50:42Z</dcterms:modified>
</cp:coreProperties>
</file>