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87152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258760" y="4343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48428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87152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8258760" y="5099400"/>
            <a:ext cx="32256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484280" y="892080"/>
            <a:ext cx="100184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1447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17880" y="5099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vi-VN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80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484280" y="5099400"/>
            <a:ext cx="10018440" cy="6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772280" y="2658600"/>
            <a:ext cx="4606920" cy="5760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vi-VN" sz="2800" b="0" strike="noStrike" spc="-1">
                <a:solidFill>
                  <a:srgbClr val="1287C3"/>
                </a:solidFill>
                <a:latin typeface="Corbel"/>
              </a:rPr>
              <a:t>Click to edit Master text styles</a:t>
            </a:r>
            <a:endParaRPr lang="vi-VN" sz="2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484280" y="3335400"/>
            <a:ext cx="4894560" cy="2455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880320" y="2666880"/>
            <a:ext cx="4622040" cy="5760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vi-VN" sz="2800" b="0" strike="noStrike" spc="-1">
                <a:solidFill>
                  <a:srgbClr val="1287C3"/>
                </a:solidFill>
                <a:latin typeface="Corbel"/>
              </a:rPr>
              <a:t>Click to edit Master text styles</a:t>
            </a:r>
            <a:endParaRPr lang="vi-VN" sz="2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607800" y="3335400"/>
            <a:ext cx="4894560" cy="2455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E360CE-10A3-492E-98CC-7838DA3B5A18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11/19/2019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B072DF-6E3F-4354-B94D-6B620238D97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2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60" name="PlaceHolder 10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vi-VN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61" name="PlaceHolder 11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9AABE7-B689-4EE0-AE8D-82C4D1AD74C9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11/19/2019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30127-7E28-4D18-8391-7014A1535BF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32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108" name="PlaceHolder 9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vi-VN" sz="20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</p:txBody>
      </p:sp>
      <p:sp>
        <p:nvSpPr>
          <p:cNvPr id="109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634068-C7D8-4FAA-88D9-E99339739AD0}" type="datetime">
              <a:rPr lang="en-US" sz="1000" b="0" strike="noStrike" spc="-1">
                <a:solidFill>
                  <a:srgbClr val="000000"/>
                </a:solidFill>
                <a:latin typeface="Corbel"/>
              </a:rPr>
              <a:t>11/19/2019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0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1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F0B73D-4228-420A-BB64-F4CBDC1E907B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1846440"/>
            <a:ext cx="12012120" cy="1484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vi-VN" sz="4400" b="0" strike="noStrike" spc="-1">
                <a:solidFill>
                  <a:srgbClr val="002060"/>
                </a:solidFill>
                <a:latin typeface="Corbel"/>
              </a:rPr>
              <a:t>Dự báo tính khách quan của bài viết thể thao bằng mô hình Perceptron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425560" y="3612240"/>
            <a:ext cx="5591160" cy="1271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>
                <a:solidFill>
                  <a:srgbClr val="636A6C"/>
                </a:solidFill>
                <a:latin typeface="Arial"/>
              </a:rPr>
              <a:t>Nhóm 17: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>
                <a:solidFill>
                  <a:srgbClr val="1287C3"/>
                </a:solidFill>
                <a:latin typeface="Arial"/>
              </a:rPr>
              <a:t>Lê Quang Sang  B1606927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>
                <a:solidFill>
                  <a:srgbClr val="1287C3"/>
                </a:solidFill>
                <a:latin typeface="Arial"/>
              </a:rPr>
              <a:t>Nguyễn Phước Thành B1610669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7838C2-7D39-48AE-8AF6-4A6F15CD39D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383040" y="3622680"/>
            <a:ext cx="5384880" cy="170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 dirty="0">
                <a:solidFill>
                  <a:srgbClr val="636A6C"/>
                </a:solidFill>
                <a:latin typeface="Arial"/>
              </a:rPr>
              <a:t>Giảng Viên Hướng Dẫn: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algn="ctr"/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Minh Thư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C6407D-032B-4248-97E6-1E56C8DC5BC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68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69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1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3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75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7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8" name="CustomShape 15"/>
          <p:cNvSpPr/>
          <p:nvPr/>
        </p:nvSpPr>
        <p:spPr>
          <a:xfrm>
            <a:off x="355320" y="-8748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81" name="Table 18"/>
          <p:cNvGraphicFramePr/>
          <p:nvPr/>
        </p:nvGraphicFramePr>
        <p:xfrm>
          <a:off x="8239680" y="1821960"/>
          <a:ext cx="388728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382638" y="1456521"/>
                <a:ext cx="6543108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19,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+ 0.5*1 + (-0.2)*19 + 0*1 = -3.05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&lt; 0 =&gt; output = 0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= 0.25 + 0.2(1 – 0)*1 = 0.45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0.5 + 0.2(1 – 0)*1 = 0.7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(-0.2)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+ 0.2(1 –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0)*19 = 3.6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+ 0.2(1 –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0)*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38" y="1456521"/>
                <a:ext cx="6543108" cy="5401479"/>
              </a:xfrm>
              <a:prstGeom prst="rect">
                <a:avLst/>
              </a:prstGeom>
              <a:blipFill rotWithShape="0">
                <a:blip r:embed="rId2"/>
                <a:stretch>
                  <a:fillRect l="-1305" t="-3160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3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9E5B632-676A-44CA-A164-51D61158C75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85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86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88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90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92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94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95" name="CustomShape 14"/>
          <p:cNvSpPr/>
          <p:nvPr/>
        </p:nvSpPr>
        <p:spPr>
          <a:xfrm>
            <a:off x="355320" y="50040"/>
            <a:ext cx="10018440" cy="13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96" name="Table 15"/>
          <p:cNvGraphicFramePr/>
          <p:nvPr/>
        </p:nvGraphicFramePr>
        <p:xfrm>
          <a:off x="8239680" y="1821960"/>
          <a:ext cx="388728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331819" y="1290173"/>
                <a:ext cx="6733688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3: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19,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0.45*1 + 0.7*1 + 3.6*14 + 0.2*0 = 51.55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&gt; 0 =&gt; output = 1 != y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Cập nhật: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W0 = W0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)*x0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0.45 + 0.2(0 – 1)*1 = 0.25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0.2(0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1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)*8 = -0.9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+ 0.2(0 – 1)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*14 = 0.8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W3 = W3 + eta(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0.2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+ 0.2(0 – 1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)*0 = 0.2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19" y="1290173"/>
                <a:ext cx="6733688" cy="5401479"/>
              </a:xfrm>
              <a:prstGeom prst="rect">
                <a:avLst/>
              </a:prstGeom>
              <a:blipFill rotWithShape="0">
                <a:blip r:embed="rId2"/>
                <a:stretch>
                  <a:fillRect l="-1176" t="-3160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69840" y="151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ĐÁNH GIÁ KẾT QUẢ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425C85-972B-4011-BE43-4953306BFA2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917280" y="2027520"/>
            <a:ext cx="10853640" cy="233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7000"/>
              </a:lnSpc>
              <a:spcAft>
                <a:spcPts val="570"/>
              </a:spcAft>
              <a:buClr>
                <a:srgbClr val="10101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101010"/>
                </a:solidFill>
                <a:latin typeface="Times New Roman"/>
              </a:rPr>
              <a:t>Nghi thức Hold-out: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>
                <a:solidFill>
                  <a:srgbClr val="101010"/>
                </a:solidFill>
                <a:latin typeface="Times New Roman"/>
              </a:rPr>
              <a:t>-  Lấy ngẫu nhiên 3/4 tập dữ liệu để học và 1/4 tập dữ liệu còn lại dùng cho kiểm tra.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57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Các mô hình được xây dựng dựa trên: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- Số lượng tập huấn luyện: 750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- Số lượng tập kiểm tra: 250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02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303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7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9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311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6073B8-D2D8-40DA-8533-B3490A2E221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088640" y="1374480"/>
            <a:ext cx="6770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So sánh hiệu quả của các phương pháp theo RMSE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14" name="Group 3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315" name="CustomShape 4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7" name="CustomShape 6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9" name="CustomShape 8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1" name="CustomShape 10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32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24" name="TextShape 13"/>
          <p:cNvSpPr txBox="1"/>
          <p:nvPr/>
        </p:nvSpPr>
        <p:spPr>
          <a:xfrm>
            <a:off x="69840" y="151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ĐÁNH GIÁ KẾT QUẢ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325" name="Table 14"/>
          <p:cNvGraphicFramePr/>
          <p:nvPr/>
        </p:nvGraphicFramePr>
        <p:xfrm>
          <a:off x="2560320" y="2783520"/>
          <a:ext cx="6159600" cy="1219320"/>
        </p:xfrm>
        <a:graphic>
          <a:graphicData uri="http://schemas.openxmlformats.org/drawingml/2006/table">
            <a:tbl>
              <a:tblPr/>
              <a:tblGrid>
                <a:gridCol w="2052720"/>
                <a:gridCol w="1739160"/>
                <a:gridCol w="2367720"/>
              </a:tblGrid>
              <a:tr h="499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>
                          <a:latin typeface="Arial"/>
                        </a:rPr>
                        <a:t>Perceptron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>
                          <a:latin typeface="Arial"/>
                        </a:rPr>
                        <a:t>Cây quyết định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>
                          <a:latin typeface="Arial"/>
                        </a:rPr>
                        <a:t>Độ chính xác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0.82934131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0.832335329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854EAB-8F03-467B-8EB1-8CB04575982E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22960" y="1966680"/>
            <a:ext cx="11368440" cy="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6624720" y="2284560"/>
            <a:ext cx="162435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1276380" y="2191500"/>
            <a:ext cx="10695226" cy="1578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Ta có thể thấy các giá trị của nghi thức đánh giá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:</a:t>
            </a:r>
            <a:endParaRPr lang="en-US" sz="2400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Giải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thuật Perceptron không có khác nhiều về mặt kết quả so với Cây Quyết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Định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330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331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32" name="TextShape 7"/>
          <p:cNvSpPr txBox="1"/>
          <p:nvPr/>
        </p:nvSpPr>
        <p:spPr>
          <a:xfrm>
            <a:off x="69840" y="1512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ĐÁNH GIÁ KẾT QUẢ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387080" y="3027240"/>
            <a:ext cx="967716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>
                <a:solidFill>
                  <a:srgbClr val="002060"/>
                </a:solidFill>
                <a:latin typeface="Corbel"/>
              </a:rPr>
              <a:t>Cảm ơn Cô và các bạn đã lắng nghe !!!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0999440" y="5833800"/>
            <a:ext cx="550800" cy="22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D7D538-D99D-49E3-BED3-77B0568454AE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"/>
          <p:cNvGrpSpPr/>
          <p:nvPr/>
        </p:nvGrpSpPr>
        <p:grpSpPr>
          <a:xfrm>
            <a:off x="1947600" y="2441880"/>
            <a:ext cx="8284680" cy="3520440"/>
            <a:chOff x="1947600" y="2441880"/>
            <a:chExt cx="8284680" cy="3520440"/>
          </a:xfrm>
        </p:grpSpPr>
        <p:sp>
          <p:nvSpPr>
            <p:cNvPr id="153" name="CustomShape 2"/>
            <p:cNvSpPr/>
            <p:nvPr/>
          </p:nvSpPr>
          <p:spPr>
            <a:xfrm>
              <a:off x="1947600" y="27370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"/>
            <p:cNvSpPr/>
            <p:nvPr/>
          </p:nvSpPr>
          <p:spPr>
            <a:xfrm>
              <a:off x="2361960" y="24418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5" name="CustomShape 4"/>
            <p:cNvSpPr/>
            <p:nvPr/>
          </p:nvSpPr>
          <p:spPr>
            <a:xfrm>
              <a:off x="1947600" y="36442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2361960" y="33490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7" name="CustomShape 6"/>
            <p:cNvSpPr/>
            <p:nvPr/>
          </p:nvSpPr>
          <p:spPr>
            <a:xfrm>
              <a:off x="1947600" y="45514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2341800" y="426492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9" name="CustomShape 8"/>
            <p:cNvSpPr/>
            <p:nvPr/>
          </p:nvSpPr>
          <p:spPr>
            <a:xfrm>
              <a:off x="1947600" y="5458680"/>
              <a:ext cx="8284680" cy="503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2361960" y="5163480"/>
              <a:ext cx="7534080" cy="590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8040" tIns="28800" rIns="219240" bIns="28800" anchor="ctr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6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2" name="TextShape 11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3A57CD-F4E9-4D37-9352-A052B39715D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83880" y="366120"/>
            <a:ext cx="12012120" cy="14842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orbel"/>
              </a:rPr>
              <a:t>Dự báo tính khách quan của bài viết thể thao bằng giải thuật Perceptron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290600" y="2216880"/>
            <a:ext cx="916776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Tên tập dữ liệu: Sport articles for objectivity analysis.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Thông tin tập dữ liệu: Trích xuất từ Phòng thí nghiệm trí tuệ nhân tạo, American University of Beirut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Nhiệm vụ: Dự đoán tính chủ quan khách quan của bài viết thể thao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Dữ liệu gồm: 1000 phần tử với 59 thuộc tính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1361ED-2C7E-41A5-B52E-10C33C6A470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67" name="Group 4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168" name="CustomShape 5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0" name="CustomShape 7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2" name="CustomShape 9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74" name="CustomShape 11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17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16B34B-2758-4C34-8C47-CD4F0891A4D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180" name="CustomShape 4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5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2" name="CustomShape 6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7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4" name="CustomShape 8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186" name="CustomShape 10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1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18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9" name="CustomShape 13"/>
          <p:cNvSpPr/>
          <p:nvPr/>
        </p:nvSpPr>
        <p:spPr>
          <a:xfrm>
            <a:off x="1184760" y="2117520"/>
            <a:ext cx="11354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5. 59 thuộc tính và 1 nhãn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CC: Tần suất sử dụng liên từ </a:t>
            </a:r>
            <a:r>
              <a:rPr lang="en-US" sz="2400" b="0" i="1" strike="noStrike" spc="-1">
                <a:solidFill>
                  <a:srgbClr val="808080"/>
                </a:solidFill>
                <a:latin typeface="Corbel"/>
              </a:rPr>
              <a:t>(Frequency of coordinating conjunctions)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CD: Tần suất sử dụng chữ số liệt kê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numerals and cardinals)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DT: Tần suất của các yếu tố quyết định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determiners)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EX: Tần suất xuất hiện từ chỉ số nhiều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existential there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FW: Tần suất sử dụng từ ngữ nước ngoài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foreign words)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Ins:  Tần suất kết hợp liên từ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(Frequency of subordinating preposition or conjunction)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...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Nhãn: khách quan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(objective)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/ chủ quan </a:t>
            </a:r>
            <a:r>
              <a:rPr lang="en-US" sz="2400" b="0" strike="noStrike" spc="-1">
                <a:solidFill>
                  <a:srgbClr val="808080"/>
                </a:solidFill>
                <a:latin typeface="Corbel"/>
              </a:rPr>
              <a:t>(subjective)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3560" y="-39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4400" b="0" i="1" strike="noStrike" spc="-1">
                <a:solidFill>
                  <a:srgbClr val="002060"/>
                </a:solidFill>
                <a:latin typeface="Arial"/>
              </a:rPr>
              <a:t>Giới thiệu tập dữ liệu</a:t>
            </a:r>
            <a:endParaRPr lang="vi-VN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2F02AF-3F0E-49D7-A2B6-89A52ECB518A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93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94" name="Picture 3"/>
          <p:cNvPicPr/>
          <p:nvPr/>
        </p:nvPicPr>
        <p:blipFill>
          <a:blip r:embed="rId2"/>
          <a:stretch/>
        </p:blipFill>
        <p:spPr>
          <a:xfrm>
            <a:off x="1434600" y="1815120"/>
            <a:ext cx="9671400" cy="398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165680" y="2199240"/>
            <a:ext cx="10218240" cy="165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vi-VN" sz="2400" b="1" strike="noStrike" spc="-1" dirty="0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Mô hình: Perceptron đơn tầng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Chọn ra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vi-VN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phần tử với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vi-VN" sz="24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vi-VN" sz="2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thuộc tính và 1 nhãn.</a:t>
            </a:r>
            <a:endParaRPr lang="vi-VN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4"/>
          <p:cNvSpPr txBox="1"/>
          <p:nvPr/>
        </p:nvSpPr>
        <p:spPr>
          <a:xfrm>
            <a:off x="11297880" y="63525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AC48C5-E6B9-4D27-8334-BA973D563DD0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99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00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2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4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06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08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09" name="Table 15"/>
          <p:cNvGraphicFramePr/>
          <p:nvPr/>
        </p:nvGraphicFramePr>
        <p:xfrm>
          <a:off x="3839040" y="4075920"/>
          <a:ext cx="3887280" cy="150336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49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Subjective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284480" y="2937600"/>
            <a:ext cx="4961520" cy="165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vi-VN" sz="2400" b="1" strike="noStrike" spc="-1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vi-VN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 cho objective 0 cho subjective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4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FC020-78B4-4747-88B1-F85CB60F3572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14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15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7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19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21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23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24" name="Table 15"/>
          <p:cNvGraphicFramePr/>
          <p:nvPr/>
        </p:nvGraphicFramePr>
        <p:xfrm>
          <a:off x="6805440" y="2737800"/>
          <a:ext cx="3887280" cy="150336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49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88280" y="1836000"/>
            <a:ext cx="10359720" cy="497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i="1" strike="noStrike" spc="-1">
                <a:solidFill>
                  <a:srgbClr val="000000"/>
                </a:solidFill>
                <a:latin typeface="Times New Roman"/>
              </a:rPr>
              <a:t>Sử dụng hàm kết hợp tuyến tính 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265320" y="233424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TextShape 5"/>
          <p:cNvSpPr txBox="1"/>
          <p:nvPr/>
        </p:nvSpPr>
        <p:spPr>
          <a:xfrm>
            <a:off x="10951920" y="590688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93C75-6045-414F-9ADB-65D04A112E2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30" name="Group 6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31" name="CustomShape 7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3" name="CustomShape 9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0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5" name="CustomShape 11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2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37" name="CustomShape 13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39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0" name="CustomShape 16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Mô hình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1" name="Picture 4"/>
          <p:cNvPicPr/>
          <p:nvPr/>
        </p:nvPicPr>
        <p:blipFill>
          <a:blip r:embed="rId2"/>
          <a:stretch/>
        </p:blipFill>
        <p:spPr>
          <a:xfrm>
            <a:off x="2996640" y="2444400"/>
            <a:ext cx="6543000" cy="1455480"/>
          </a:xfrm>
          <a:prstGeom prst="rect">
            <a:avLst/>
          </a:prstGeom>
          <a:ln>
            <a:noFill/>
          </a:ln>
        </p:spPr>
      </p:pic>
      <p:pic>
        <p:nvPicPr>
          <p:cNvPr id="242" name="Picture 8"/>
          <p:cNvPicPr/>
          <p:nvPr/>
        </p:nvPicPr>
        <p:blipFill>
          <a:blip r:embed="rId3"/>
          <a:stretch/>
        </p:blipFill>
        <p:spPr>
          <a:xfrm>
            <a:off x="4153320" y="4708800"/>
            <a:ext cx="4415400" cy="1368720"/>
          </a:xfrm>
          <a:prstGeom prst="rect">
            <a:avLst/>
          </a:prstGeom>
          <a:ln>
            <a:noFill/>
          </a:ln>
        </p:spPr>
      </p:pic>
      <p:sp>
        <p:nvSpPr>
          <p:cNvPr id="243" name="TextShape 17"/>
          <p:cNvSpPr txBox="1"/>
          <p:nvPr/>
        </p:nvSpPr>
        <p:spPr>
          <a:xfrm>
            <a:off x="1088280" y="4138560"/>
            <a:ext cx="10359720" cy="497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vi-VN" sz="2400" b="1" strike="noStrike" spc="-1">
                <a:solidFill>
                  <a:srgbClr val="000000"/>
                </a:solidFill>
                <a:latin typeface="Times New Roman"/>
              </a:rPr>
              <a:t>Đầu ra</a:t>
            </a:r>
            <a:endParaRPr lang="vi-VN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7891200" y="2069280"/>
            <a:ext cx="1314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2854440" y="2264760"/>
            <a:ext cx="1060848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TextShape 4"/>
          <p:cNvSpPr txBox="1"/>
          <p:nvPr/>
        </p:nvSpPr>
        <p:spPr>
          <a:xfrm>
            <a:off x="11107440" y="6230160"/>
            <a:ext cx="550800" cy="34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34022-1959-4409-AC07-AF3C323EF530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48" name="Group 5"/>
          <p:cNvGrpSpPr/>
          <p:nvPr/>
        </p:nvGrpSpPr>
        <p:grpSpPr>
          <a:xfrm>
            <a:off x="8878680" y="167400"/>
            <a:ext cx="2990880" cy="1584000"/>
            <a:chOff x="8878680" y="167400"/>
            <a:chExt cx="2990880" cy="1584000"/>
          </a:xfrm>
        </p:grpSpPr>
        <p:sp>
          <p:nvSpPr>
            <p:cNvPr id="249" name="CustomShape 6"/>
            <p:cNvSpPr/>
            <p:nvPr/>
          </p:nvSpPr>
          <p:spPr>
            <a:xfrm>
              <a:off x="8878680" y="30024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7"/>
            <p:cNvSpPr/>
            <p:nvPr/>
          </p:nvSpPr>
          <p:spPr>
            <a:xfrm>
              <a:off x="9028080" y="16740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Giới Thiệu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1" name="CustomShape 8"/>
            <p:cNvSpPr/>
            <p:nvPr/>
          </p:nvSpPr>
          <p:spPr>
            <a:xfrm>
              <a:off x="8878680" y="70848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9"/>
            <p:cNvSpPr/>
            <p:nvPr/>
          </p:nvSpPr>
          <p:spPr>
            <a:xfrm>
              <a:off x="9028080" y="5756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Giải thuật học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3" name="CustomShape 10"/>
            <p:cNvSpPr/>
            <p:nvPr/>
          </p:nvSpPr>
          <p:spPr>
            <a:xfrm>
              <a:off x="8878680" y="111672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11"/>
            <p:cNvSpPr/>
            <p:nvPr/>
          </p:nvSpPr>
          <p:spPr>
            <a:xfrm>
              <a:off x="9020880" y="98784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Đánh giá kết quả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255" name="CustomShape 12"/>
            <p:cNvSpPr/>
            <p:nvPr/>
          </p:nvSpPr>
          <p:spPr>
            <a:xfrm>
              <a:off x="8878680" y="1524960"/>
              <a:ext cx="2990880" cy="22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13"/>
            <p:cNvSpPr/>
            <p:nvPr/>
          </p:nvSpPr>
          <p:spPr>
            <a:xfrm>
              <a:off x="9028080" y="1392120"/>
              <a:ext cx="2717280" cy="26532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12960" rIns="79200" bIns="12960" anchor="ctr"/>
            <a:lstStyle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lang="en-US" sz="900" b="0" strike="noStrike" spc="-1">
                  <a:solidFill>
                    <a:srgbClr val="FFFFFF"/>
                  </a:solidFill>
                  <a:latin typeface="Corbel"/>
                </a:rPr>
                <a:t>Thảo Luận 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8" name="CustomShape 15"/>
          <p:cNvSpPr/>
          <p:nvPr/>
        </p:nvSpPr>
        <p:spPr>
          <a:xfrm>
            <a:off x="429840" y="228600"/>
            <a:ext cx="100184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Arial"/>
              </a:rPr>
              <a:t>GIẢI THUẬT HỌC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317880" y="1917720"/>
            <a:ext cx="12006000" cy="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270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Khởi tạo ngẫu nhiên các trọng số w với : w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  <a:ea typeface="Calibri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= 0.25; w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= 0.5; w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= -0.2; w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= 0; eta= 0.2 </a:t>
            </a:r>
            <a:endParaRPr lang="en-US" sz="2400" b="0" strike="noStrike" spc="-1">
              <a:latin typeface="Arial"/>
            </a:endParaRPr>
          </a:p>
          <a:p>
            <a:pPr marL="9270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ts val="6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62" name="Table 19"/>
          <p:cNvGraphicFramePr/>
          <p:nvPr/>
        </p:nvGraphicFramePr>
        <p:xfrm>
          <a:off x="7940880" y="2513160"/>
          <a:ext cx="3887280" cy="15739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6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63" name="Picture 2"/>
          <p:cNvPicPr/>
          <p:nvPr/>
        </p:nvPicPr>
        <p:blipFill>
          <a:blip r:embed="rId2"/>
          <a:stretch/>
        </p:blipFill>
        <p:spPr>
          <a:xfrm>
            <a:off x="1345320" y="2743200"/>
            <a:ext cx="4632840" cy="1134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7,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9,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g(x)  = 0.25*1 + 0.5*7 + (-0.2)*9 + 0*1 = 1.95 </a:t>
                </a: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 marR="0">
                  <a:lnSpc>
                    <a:spcPts val="177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g(x) &gt; 0 =&gt; output = 1 = y 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62" y="4479189"/>
                <a:ext cx="9718552" cy="1260923"/>
              </a:xfrm>
              <a:prstGeom prst="rect">
                <a:avLst/>
              </a:prstGeom>
              <a:blipFill rotWithShape="0">
                <a:blip r:embed="rId3"/>
                <a:stretch>
                  <a:fillRect l="-816" t="-1352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1049</TotalTime>
  <Words>724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DejaVu Sans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subject/>
  <dc:creator>IK</dc:creator>
  <dc:description/>
  <cp:lastModifiedBy>Windows User</cp:lastModifiedBy>
  <cp:revision>202</cp:revision>
  <dcterms:created xsi:type="dcterms:W3CDTF">2018-03-26T15:19:36Z</dcterms:created>
  <dcterms:modified xsi:type="dcterms:W3CDTF">2019-11-19T09:14:29Z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