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E841C-C28C-4B53-9679-A02198AD1EEE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8C21B3-DCE5-4087-980D-AB13D5B54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067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C21B3-DCE5-4087-980D-AB13D5B544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24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C21B3-DCE5-4087-980D-AB13D5B544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44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1CBEB-D972-4CBF-92F4-A46BBD627C56}" type="datetime1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02107" y="6219328"/>
            <a:ext cx="683339" cy="365125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fld id="{4212E43F-B2E2-47A7-9500-B1D7406552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045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4569B-E789-40F7-8357-FA06BF1E059D}" type="datetime1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2E43F-B2E2-47A7-9500-B1D740655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99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098F-DD76-4C8C-8F25-BF93EC949698}" type="datetime1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2E43F-B2E2-47A7-9500-B1D74065523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8687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9CF0-64D8-43D5-A7E7-D92AF9E86F3D}" type="datetime1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2E43F-B2E2-47A7-9500-B1D740655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848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90DF8-D3D9-4137-AD84-1A1E417E09D4}" type="datetime1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2E43F-B2E2-47A7-9500-B1D74065523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7704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0738-78A1-4FAD-BC2C-7CC0DA790D38}" type="datetime1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2E43F-B2E2-47A7-9500-B1D740655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813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C213E-DF66-4208-B2B0-6928E4A39275}" type="datetime1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2E43F-B2E2-47A7-9500-B1D740655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110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C599F-6E6B-4128-ACC0-CBEF4F8BE2BC}" type="datetime1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2E43F-B2E2-47A7-9500-B1D740655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135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18449-A576-4423-9AA0-D05E949C6087}" type="datetime1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42544" y="6192032"/>
            <a:ext cx="683339" cy="365125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fld id="{4212E43F-B2E2-47A7-9500-B1D7406552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57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174E-BCC1-4BC3-8583-A4E7CC495B14}" type="datetime1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2E43F-B2E2-47A7-9500-B1D740655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48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BB20-6AB6-4EB5-B0AD-5806C0195FB2}" type="datetime1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2E43F-B2E2-47A7-9500-B1D740655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91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123D-6382-4883-9F01-E0AA60F7A3C5}" type="datetime1">
              <a:rPr lang="en-US" smtClean="0"/>
              <a:t>4/4/2019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2E43F-B2E2-47A7-9500-B1D740655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95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E4AA3-1042-4291-8DD9-87ABDB33FD86}" type="datetime1">
              <a:rPr lang="en-US" smtClean="0"/>
              <a:t>4/4/2019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2E43F-B2E2-47A7-9500-B1D740655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901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D4AC4-1F7D-4F54-88E5-1E5F6F866FB1}" type="datetime1">
              <a:rPr lang="en-US" smtClean="0"/>
              <a:t>4/4/2019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2E43F-B2E2-47A7-9500-B1D740655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35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D9AE6-86B6-4DF2-9B1C-1689323A2769}" type="datetime1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2E43F-B2E2-47A7-9500-B1D740655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1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B8B6-2660-449D-86A8-567630FFFD0F}" type="datetime1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2E43F-B2E2-47A7-9500-B1D740655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2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29778-CDEB-4EF1-B41F-61B70708D6EC}" type="datetime1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212E43F-B2E2-47A7-9500-B1D740655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63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2798" y="2241176"/>
            <a:ext cx="8515474" cy="1671784"/>
          </a:xfrm>
        </p:spPr>
        <p:txBody>
          <a:bodyPr/>
          <a:lstStyle/>
          <a:p>
            <a:pPr algn="ctr"/>
            <a:r>
              <a:rPr lang="en-US" sz="4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PHƯƠNG PHÁP ĐÁNH GIÁ HỆ THỐNG GỢI Ý</a:t>
            </a:r>
            <a:endParaRPr lang="en-US" sz="4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418389"/>
            <a:ext cx="7766936" cy="1353669"/>
          </a:xfrm>
        </p:spPr>
        <p:txBody>
          <a:bodyPr numCol="2">
            <a:noAutofit/>
          </a:bodyPr>
          <a:lstStyle/>
          <a:p>
            <a:pPr algn="l"/>
            <a:r>
              <a:rPr lang="en-US" sz="2300" u="sng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30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u="sng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230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r>
              <a:rPr lang="en-US" sz="23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2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Nguyễn Minh </a:t>
            </a:r>
            <a:r>
              <a:rPr lang="en-US" sz="23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en-US" sz="2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Phạm </a:t>
            </a:r>
            <a:r>
              <a:rPr lang="en-US" sz="23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Xuân</a:t>
            </a:r>
            <a:r>
              <a:rPr lang="en-US" sz="2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Hiền</a:t>
            </a:r>
          </a:p>
          <a:p>
            <a:pPr algn="l"/>
            <a:endParaRPr lang="en-US" sz="23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 u="sng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30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u="sng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30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u="sng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30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 Quang </a:t>
            </a:r>
            <a:r>
              <a:rPr lang="en-US" sz="2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Sang B1606927</a:t>
            </a:r>
            <a:endParaRPr lang="en-US" sz="23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 Ly </a:t>
            </a:r>
            <a:r>
              <a:rPr lang="en-US" sz="2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 B1509657</a:t>
            </a:r>
            <a:endParaRPr lang="en-US" sz="23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3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94212" y="295835"/>
            <a:ext cx="47961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CÁO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63839" y="1188935"/>
            <a:ext cx="1853392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5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</a:t>
            </a:r>
            <a:r>
              <a:rPr lang="en-US" sz="45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 2" panose="05020102010507070707" pitchFamily="18" charset="2"/>
              </a:rPr>
              <a:t></a:t>
            </a:r>
            <a:r>
              <a:rPr lang="en-US" sz="45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</a:t>
            </a:r>
            <a:endParaRPr lang="en-US" sz="4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2E43F-B2E2-47A7-9500-B1D7406552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0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472" y="1326776"/>
            <a:ext cx="8862634" cy="4141695"/>
          </a:xfrm>
        </p:spPr>
        <p:txBody>
          <a:bodyPr/>
          <a:lstStyle/>
          <a:p>
            <a:pPr algn="l"/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 Đánh giá việc sử dụng các dự đoán.</a:t>
            </a:r>
            <a:b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 hình ảnh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016472" y="256540"/>
            <a:ext cx="2163607" cy="500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háp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063857" y="256540"/>
            <a:ext cx="2133600" cy="50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2E43F-B2E2-47A7-9500-B1D74065523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9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472" y="1308846"/>
            <a:ext cx="8862634" cy="4096871"/>
          </a:xfrm>
        </p:spPr>
        <p:txBody>
          <a:bodyPr/>
          <a:lstStyle/>
          <a:p>
            <a:pPr algn="l"/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016472" y="256540"/>
            <a:ext cx="2163607" cy="500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háp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108681" y="256540"/>
            <a:ext cx="2133600" cy="50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862" y="2844816"/>
            <a:ext cx="8493853" cy="220307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2E43F-B2E2-47A7-9500-B1D740655238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33472" y="5957643"/>
            <a:ext cx="8054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Thêm nghĩa tiếng việt. Ví dụ trong bản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29423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472" y="1201270"/>
            <a:ext cx="8862634" cy="672353"/>
          </a:xfrm>
        </p:spPr>
        <p:txBody>
          <a:bodyPr/>
          <a:lstStyle/>
          <a:p>
            <a:pPr algn="l"/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016472" y="256540"/>
            <a:ext cx="2163607" cy="500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háp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108681" y="256540"/>
            <a:ext cx="2133600" cy="50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220" y="2023915"/>
            <a:ext cx="8222130" cy="382107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2E43F-B2E2-47A7-9500-B1D740655238}" type="slidenum">
              <a:rPr lang="en-US" smtClean="0"/>
              <a:t>12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20538" y="5810614"/>
            <a:ext cx="8054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Thêm nghĩa tiếng việt. Ví dụ trong bản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52905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472" y="981084"/>
            <a:ext cx="8862634" cy="636495"/>
          </a:xfrm>
        </p:spPr>
        <p:txBody>
          <a:bodyPr/>
          <a:lstStyle/>
          <a:p>
            <a:pPr algn="l"/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016472" y="256540"/>
            <a:ext cx="2163607" cy="500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háp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108681" y="256540"/>
            <a:ext cx="2133600" cy="50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176" y="1841743"/>
            <a:ext cx="6476014" cy="435133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2E43F-B2E2-47A7-9500-B1D740655238}" type="slidenum">
              <a:rPr lang="en-US" smtClean="0"/>
              <a:t>13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461098" y="6399787"/>
            <a:ext cx="8054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Cắt cái này ra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45951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472" y="1290916"/>
            <a:ext cx="8862634" cy="573741"/>
          </a:xfrm>
        </p:spPr>
        <p:txBody>
          <a:bodyPr/>
          <a:lstStyle/>
          <a:p>
            <a:pPr algn="l"/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016472" y="256540"/>
            <a:ext cx="2163607" cy="500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háp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108681" y="256540"/>
            <a:ext cx="2133600" cy="50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40247" y="2140024"/>
            <a:ext cx="861508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Tính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Tính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phủ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lòng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2E43F-B2E2-47A7-9500-B1D740655238}" type="slidenum">
              <a:rPr lang="en-US" smtClean="0"/>
              <a:t>14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733472" y="5957643"/>
            <a:ext cx="8054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Ví dụ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90306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472" y="1344706"/>
            <a:ext cx="8862634" cy="582706"/>
          </a:xfrm>
        </p:spPr>
        <p:txBody>
          <a:bodyPr/>
          <a:lstStyle/>
          <a:p>
            <a:pPr algn="l"/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gợi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ý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016472" y="256540"/>
            <a:ext cx="2163607" cy="500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háp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108681" y="256540"/>
            <a:ext cx="2133600" cy="50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6472" y="2124636"/>
            <a:ext cx="75393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Lịch sử của người sử dụng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219" y="3389362"/>
            <a:ext cx="4849141" cy="319509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2E43F-B2E2-47A7-9500-B1D740655238}" type="slidenum">
              <a:rPr lang="en-US" smtClean="0"/>
              <a:t>15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16472" y="6298111"/>
            <a:ext cx="8054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Trình bài điểm mới là gì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14320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472" y="1290918"/>
            <a:ext cx="8862634" cy="600636"/>
          </a:xfrm>
        </p:spPr>
        <p:txBody>
          <a:bodyPr/>
          <a:lstStyle/>
          <a:p>
            <a:pPr algn="l"/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gợi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ý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016472" y="256540"/>
            <a:ext cx="2163607" cy="500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háp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108681" y="256540"/>
            <a:ext cx="2133600" cy="50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6472" y="2066964"/>
            <a:ext cx="80827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2E43F-B2E2-47A7-9500-B1D740655238}" type="slidenum">
              <a:rPr lang="en-US" smtClean="0"/>
              <a:t>16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733472" y="5957643"/>
            <a:ext cx="8054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Cá nhân là gì tổng thể là gì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1382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472" y="1308848"/>
            <a:ext cx="8862634" cy="636494"/>
          </a:xfrm>
        </p:spPr>
        <p:txBody>
          <a:bodyPr/>
          <a:lstStyle/>
          <a:p>
            <a:pPr algn="l"/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phủ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gợi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ý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016472" y="256540"/>
            <a:ext cx="2163607" cy="500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háp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108681" y="256540"/>
            <a:ext cx="2133600" cy="50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7482" y="2259106"/>
            <a:ext cx="85971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lĩnh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gợi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lĩnh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trùm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2E43F-B2E2-47A7-9500-B1D74065523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5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472" y="1299883"/>
            <a:ext cx="8862634" cy="654424"/>
          </a:xfrm>
        </p:spPr>
        <p:txBody>
          <a:bodyPr/>
          <a:lstStyle/>
          <a:p>
            <a:pPr algn="l"/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hài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lòng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016472" y="256540"/>
            <a:ext cx="2163607" cy="500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háp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108681" y="256540"/>
            <a:ext cx="2133600" cy="50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6473" y="2143164"/>
            <a:ext cx="85847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Khía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mơ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 định nghĩa của Herlokcer et al đã phân loại một số phương pháp đánh giá sự hài lòng của người dùng (rõ ràng,  ngầm hiểu).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2E43F-B2E2-47A7-9500-B1D74065523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9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016472" y="256540"/>
            <a:ext cx="2163607" cy="500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háp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108681" y="256540"/>
            <a:ext cx="2133600" cy="50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16472" y="2201306"/>
            <a:ext cx="872816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nhìn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16472" y="1338453"/>
            <a:ext cx="82660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2E43F-B2E2-47A7-9500-B1D74065523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7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676400"/>
            <a:ext cx="7766936" cy="4492197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2/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Gợi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Ý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3/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4/ Phương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5/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hevron 5"/>
          <p:cNvSpPr/>
          <p:nvPr/>
        </p:nvSpPr>
        <p:spPr>
          <a:xfrm>
            <a:off x="864073" y="244080"/>
            <a:ext cx="4143983" cy="1063558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5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  <a:endParaRPr lang="en-US" sz="5000" b="1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2E43F-B2E2-47A7-9500-B1D7406552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0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End.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for your listening.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2E43F-B2E2-47A7-9500-B1D74065523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73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016472" y="256540"/>
            <a:ext cx="2163607" cy="500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237246" y="256540"/>
            <a:ext cx="2133600" cy="50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Gợi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Ý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395001" y="244662"/>
            <a:ext cx="2103120" cy="50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4108680" y="2868705"/>
            <a:ext cx="2390731" cy="147917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gợi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ý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941526" y="1371600"/>
            <a:ext cx="2815799" cy="149710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(Amazon,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Ebay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,…)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941526" y="4347880"/>
            <a:ext cx="2653553" cy="149710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MovieLens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last.fm,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FilmConseil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50766" y="1371600"/>
            <a:ext cx="2815799" cy="149710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CiteSeer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School e-Guide)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932422" y="4347881"/>
            <a:ext cx="2815799" cy="149710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Tin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netnews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yahoo news)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Arrow Connector 15"/>
          <p:cNvCxnSpPr>
            <a:stCxn id="4" idx="5"/>
            <a:endCxn id="6" idx="1"/>
          </p:cNvCxnSpPr>
          <p:nvPr/>
        </p:nvCxnSpPr>
        <p:spPr>
          <a:xfrm>
            <a:off x="6149297" y="4131261"/>
            <a:ext cx="792229" cy="965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7"/>
            <a:endCxn id="5" idx="1"/>
          </p:cNvCxnSpPr>
          <p:nvPr/>
        </p:nvCxnSpPr>
        <p:spPr>
          <a:xfrm flipV="1">
            <a:off x="6149297" y="2120153"/>
            <a:ext cx="792229" cy="965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1"/>
            <a:endCxn id="10" idx="3"/>
          </p:cNvCxnSpPr>
          <p:nvPr/>
        </p:nvCxnSpPr>
        <p:spPr>
          <a:xfrm flipH="1" flipV="1">
            <a:off x="3666565" y="2120153"/>
            <a:ext cx="792229" cy="965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3"/>
            <a:endCxn id="11" idx="3"/>
          </p:cNvCxnSpPr>
          <p:nvPr/>
        </p:nvCxnSpPr>
        <p:spPr>
          <a:xfrm flipH="1">
            <a:off x="3748221" y="4131261"/>
            <a:ext cx="710573" cy="965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2E43F-B2E2-47A7-9500-B1D7406552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12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016472" y="256540"/>
            <a:ext cx="2163607" cy="500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108681" y="256540"/>
            <a:ext cx="2133600" cy="50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Gợi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Ý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170883" y="248920"/>
            <a:ext cx="2103120" cy="50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1016472" y="2526251"/>
            <a:ext cx="2483224" cy="164054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gợi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ý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565539" y="2826569"/>
            <a:ext cx="2309434" cy="111162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ý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565539" y="4654758"/>
            <a:ext cx="2309434" cy="111162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(online)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565539" y="1053206"/>
            <a:ext cx="2309434" cy="111162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(offline)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/>
          <p:cNvCxnSpPr>
            <a:stCxn id="4" idx="6"/>
            <a:endCxn id="5" idx="1"/>
          </p:cNvCxnSpPr>
          <p:nvPr/>
        </p:nvCxnSpPr>
        <p:spPr>
          <a:xfrm>
            <a:off x="3499696" y="3346522"/>
            <a:ext cx="2065843" cy="35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7"/>
            <a:endCxn id="11" idx="1"/>
          </p:cNvCxnSpPr>
          <p:nvPr/>
        </p:nvCxnSpPr>
        <p:spPr>
          <a:xfrm flipV="1">
            <a:off x="3136036" y="1609018"/>
            <a:ext cx="2429503" cy="1157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10" idx="1"/>
          </p:cNvCxnSpPr>
          <p:nvPr/>
        </p:nvCxnSpPr>
        <p:spPr>
          <a:xfrm>
            <a:off x="3136036" y="3926541"/>
            <a:ext cx="2429503" cy="1284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2E43F-B2E2-47A7-9500-B1D7406552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3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472" y="1470212"/>
            <a:ext cx="8862634" cy="3953434"/>
          </a:xfrm>
        </p:spPr>
        <p:txBody>
          <a:bodyPr/>
          <a:lstStyle/>
          <a:p>
            <a:pPr algn="l"/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gợi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+ Thông tin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016472" y="256540"/>
            <a:ext cx="2163607" cy="500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108681" y="256540"/>
            <a:ext cx="2133600" cy="50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Gợi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Ý</a:t>
            </a: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170883" y="248920"/>
            <a:ext cx="2103120" cy="50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2E43F-B2E2-47A7-9500-B1D7406552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6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472" y="1906344"/>
            <a:ext cx="8862634" cy="4288268"/>
          </a:xfrm>
        </p:spPr>
        <p:txBody>
          <a:bodyPr/>
          <a:lstStyle/>
          <a:p>
            <a:pPr algn="ctr"/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quát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gợi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ý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016472" y="256540"/>
            <a:ext cx="2163607" cy="500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108681" y="256540"/>
            <a:ext cx="2133600" cy="50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Gợi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Ý</a:t>
            </a: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170883" y="248920"/>
            <a:ext cx="2103120" cy="50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016472" y="1449145"/>
            <a:ext cx="8862634" cy="358902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2E43F-B2E2-47A7-9500-B1D7406552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1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016472" y="256540"/>
            <a:ext cx="2163607" cy="500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108681" y="256540"/>
            <a:ext cx="2133600" cy="50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Gợi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Ý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170883" y="248920"/>
            <a:ext cx="2103120" cy="50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223390"/>
              </p:ext>
            </p:extLst>
          </p:nvPr>
        </p:nvGraphicFramePr>
        <p:xfrm>
          <a:off x="1016472" y="1062493"/>
          <a:ext cx="9207298" cy="53393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3649"/>
                <a:gridCol w="4603649"/>
              </a:tblGrid>
              <a:tr h="525952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Hold-out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K-fold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881525">
                <a:tc gridSpan="2"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r>
                        <a:rPr lang="en-US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phân</a:t>
                      </a:r>
                      <a:r>
                        <a:rPr lang="en-US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học</a:t>
                      </a:r>
                      <a:r>
                        <a:rPr lang="en-US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</a:t>
                      </a:r>
                      <a:r>
                        <a:rPr lang="en-US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2405">
                <a:tc>
                  <a:txBody>
                    <a:bodyPr/>
                    <a:lstStyle/>
                    <a:p>
                      <a:pPr marL="457200" indent="-457200">
                        <a:buFontTx/>
                        <a:buChar char="-"/>
                      </a:pPr>
                      <a:r>
                        <a:rPr lang="en-US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Chia </a:t>
                      </a:r>
                      <a:r>
                        <a:rPr lang="en-US" sz="28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r>
                        <a:rPr lang="en-US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 </a:t>
                      </a:r>
                      <a:r>
                        <a:rPr lang="en-US" sz="28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phần</a:t>
                      </a:r>
                      <a:r>
                        <a:rPr lang="en-US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28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học</a:t>
                      </a:r>
                      <a:r>
                        <a:rPr lang="en-US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8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</a:t>
                      </a:r>
                      <a:r>
                        <a:rPr lang="en-US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</a:t>
                      </a:r>
                      <a:endParaRPr lang="en-US" sz="280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57200" indent="-457200">
                        <a:buFontTx/>
                        <a:buChar char="-"/>
                      </a:pPr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2/3 dữ</a:t>
                      </a:r>
                      <a:r>
                        <a:rPr lang="en-US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liệu để </a:t>
                      </a:r>
                      <a:r>
                        <a:rPr lang="en-US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học (ngẫu nhiên)</a:t>
                      </a:r>
                      <a:endParaRPr lang="en-US" sz="280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57200" indent="-457200">
                        <a:buFontTx/>
                        <a:buChar char="-"/>
                      </a:pPr>
                      <a:r>
                        <a:rPr lang="en-US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1/3 dữ liệu để kiểm </a:t>
                      </a:r>
                      <a:r>
                        <a:rPr lang="en-US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 (ngẫu nhiên)</a:t>
                      </a:r>
                      <a:endParaRPr lang="en-US" sz="280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57200" indent="-457200">
                        <a:buFontTx/>
                        <a:buChar char="-"/>
                      </a:pPr>
                      <a:r>
                        <a:rPr lang="en-US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Lặp lại k lần rồi </a:t>
                      </a:r>
                      <a:r>
                        <a:rPr lang="en-US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 giá trị </a:t>
                      </a:r>
                      <a:r>
                        <a:rPr lang="en-US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trung bình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Tx/>
                        <a:buChar char="-"/>
                      </a:pPr>
                      <a:r>
                        <a:rPr lang="en-US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Chia dữ liệu ban đầu thành k phần bằng nhau </a:t>
                      </a:r>
                      <a:endParaRPr lang="en-US" sz="280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FontTx/>
                        <a:buNone/>
                      </a:pPr>
                      <a:endParaRPr lang="en-US" sz="280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57200" indent="-457200">
                        <a:buFontTx/>
                        <a:buChar char="-"/>
                      </a:pPr>
                      <a:r>
                        <a:rPr lang="en-US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 dụng k-1 folds để </a:t>
                      </a:r>
                      <a:r>
                        <a:rPr lang="en-US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học</a:t>
                      </a:r>
                    </a:p>
                    <a:p>
                      <a:pPr marL="457200" indent="-457200">
                        <a:buFontTx/>
                        <a:buChar char="-"/>
                      </a:pPr>
                      <a:endParaRPr lang="en-US" sz="280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57200" indent="-457200">
                        <a:buFontTx/>
                        <a:buChar char="-"/>
                      </a:pPr>
                      <a:r>
                        <a:rPr lang="en-US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fold để kiểm </a:t>
                      </a:r>
                      <a:r>
                        <a:rPr lang="en-US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sz="280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57200" indent="-457200">
                        <a:buFontTx/>
                        <a:buChar char="-"/>
                      </a:pPr>
                      <a:r>
                        <a:rPr lang="en-US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 giá trị </a:t>
                      </a:r>
                      <a:r>
                        <a:rPr lang="en-US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trung bình của k lần kiểm </a:t>
                      </a:r>
                      <a:r>
                        <a:rPr lang="en-US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</a:t>
                      </a:r>
                      <a:endParaRPr lang="en-US" sz="280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2E43F-B2E2-47A7-9500-B1D7406552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4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6716" y="894379"/>
            <a:ext cx="8257530" cy="5181600"/>
          </a:xfrm>
        </p:spPr>
        <p:txBody>
          <a:bodyPr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016472" y="256540"/>
            <a:ext cx="2163607" cy="500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108681" y="256540"/>
            <a:ext cx="2133600" cy="50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Gợi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Ý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170883" y="248920"/>
            <a:ext cx="2103120" cy="50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225416"/>
              </p:ext>
            </p:extLst>
          </p:nvPr>
        </p:nvGraphicFramePr>
        <p:xfrm>
          <a:off x="1016471" y="1335743"/>
          <a:ext cx="8647482" cy="39074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09118"/>
                <a:gridCol w="2944949"/>
                <a:gridCol w="2892057"/>
                <a:gridCol w="2101358"/>
              </a:tblGrid>
              <a:tr h="557030">
                <a:tc>
                  <a:txBody>
                    <a:bodyPr/>
                    <a:lstStyle/>
                    <a:p>
                      <a:pPr marL="85090" marR="33655" indent="19304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Stt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6985" marB="0"/>
                </a:tc>
                <a:tc>
                  <a:txBody>
                    <a:bodyPr/>
                    <a:lstStyle/>
                    <a:p>
                      <a:pPr marL="635" marR="33655" indent="1930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Hệ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thống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áp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dụng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6985" marB="0"/>
                </a:tc>
                <a:tc>
                  <a:txBody>
                    <a:bodyPr/>
                    <a:lstStyle/>
                    <a:p>
                      <a:pPr marL="635" marR="33655" indent="1930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Tập dữ liệu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6985" marB="0"/>
                </a:tc>
                <a:tc>
                  <a:txBody>
                    <a:bodyPr/>
                    <a:lstStyle/>
                    <a:p>
                      <a:pPr marL="635" marR="33655" indent="1930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Nghi thức đánh giá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6985" marB="0"/>
                </a:tc>
              </a:tr>
              <a:tr h="557030">
                <a:tc>
                  <a:txBody>
                    <a:bodyPr/>
                    <a:lstStyle/>
                    <a:p>
                      <a:pPr marL="140970" marR="33655" indent="1930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6985" marB="0"/>
                </a:tc>
                <a:tc>
                  <a:txBody>
                    <a:bodyPr/>
                    <a:lstStyle/>
                    <a:p>
                      <a:pPr marR="33655" indent="1930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Sarwar B., et al, 2001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6985" marB="0"/>
                </a:tc>
                <a:tc>
                  <a:txBody>
                    <a:bodyPr/>
                    <a:lstStyle/>
                    <a:p>
                      <a:pPr marR="33655" indent="1930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MovieLens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6985" marB="0"/>
                </a:tc>
                <a:tc>
                  <a:txBody>
                    <a:bodyPr/>
                    <a:lstStyle/>
                    <a:p>
                      <a:pPr marL="2540" marR="33655" indent="1930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Holdout 20% - 80%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6985" marB="0"/>
                </a:tc>
              </a:tr>
              <a:tr h="557030">
                <a:tc>
                  <a:txBody>
                    <a:bodyPr/>
                    <a:lstStyle/>
                    <a:p>
                      <a:pPr marL="140970" marR="33655" indent="1930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6985" marB="0"/>
                </a:tc>
                <a:tc>
                  <a:txBody>
                    <a:bodyPr/>
                    <a:lstStyle/>
                    <a:p>
                      <a:pPr marR="33655" indent="1930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Park, Y. and A. Tuzhilin, 2008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6985" marB="0"/>
                </a:tc>
                <a:tc>
                  <a:txBody>
                    <a:bodyPr/>
                    <a:lstStyle/>
                    <a:p>
                      <a:pPr marR="33655" indent="1930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MovieLens, BookCrossing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6985" marB="0"/>
                </a:tc>
                <a:tc>
                  <a:txBody>
                    <a:bodyPr/>
                    <a:lstStyle/>
                    <a:p>
                      <a:pPr marL="1270" marR="33655" indent="1930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fold cross validation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6985" marB="0"/>
                </a:tc>
              </a:tr>
              <a:tr h="557030">
                <a:tc>
                  <a:txBody>
                    <a:bodyPr/>
                    <a:lstStyle/>
                    <a:p>
                      <a:pPr marL="140970" marR="33655" indent="1930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6985" marB="0"/>
                </a:tc>
                <a:tc>
                  <a:txBody>
                    <a:bodyPr/>
                    <a:lstStyle/>
                    <a:p>
                      <a:pPr marR="33655" indent="1930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Hsu, C. and H. Chung, 2004 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6985" marB="0"/>
                </a:tc>
                <a:tc>
                  <a:txBody>
                    <a:bodyPr/>
                    <a:lstStyle/>
                    <a:p>
                      <a:pPr marR="33655" indent="1930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TaFeng, B&amp;Q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6985" marB="0"/>
                </a:tc>
                <a:tc>
                  <a:txBody>
                    <a:bodyPr/>
                    <a:lstStyle/>
                    <a:p>
                      <a:pPr marR="33655" indent="1930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Holdout P1.7% - 93.3%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6985" marB="0"/>
                </a:tc>
              </a:tr>
              <a:tr h="1122264">
                <a:tc>
                  <a:txBody>
                    <a:bodyPr/>
                    <a:lstStyle/>
                    <a:p>
                      <a:pPr marL="140970" marR="33655" indent="1930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4.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6985" marB="0" anchor="ctr"/>
                </a:tc>
                <a:tc>
                  <a:txBody>
                    <a:bodyPr/>
                    <a:lstStyle/>
                    <a:p>
                      <a:pPr marR="33655" indent="1930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Koren.Y, 2009;  </a:t>
                      </a:r>
                    </a:p>
                    <a:p>
                      <a:pPr marR="33655" indent="1930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Takács G., et al, 2007; </a:t>
                      </a:r>
                    </a:p>
                    <a:p>
                      <a:pPr marR="33655" indent="1930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Kozma, L and T. Raiko, 2009 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6985" marB="0"/>
                </a:tc>
                <a:tc>
                  <a:txBody>
                    <a:bodyPr/>
                    <a:lstStyle/>
                    <a:p>
                      <a:pPr marR="33655" indent="1930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Netflix 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6985" marB="0" anchor="ctr"/>
                </a:tc>
                <a:tc>
                  <a:txBody>
                    <a:bodyPr/>
                    <a:lstStyle/>
                    <a:p>
                      <a:pPr marL="1905" marR="33655" indent="1930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Holdout 2.9% - 97.1% 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6985" marB="0" anchor="ctr"/>
                </a:tc>
              </a:tr>
              <a:tr h="557030">
                <a:tc>
                  <a:txBody>
                    <a:bodyPr/>
                    <a:lstStyle/>
                    <a:p>
                      <a:pPr marL="140970" marR="33655" indent="1930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5.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6985" marB="0" anchor="ctr"/>
                </a:tc>
                <a:tc>
                  <a:txBody>
                    <a:bodyPr/>
                    <a:lstStyle/>
                    <a:p>
                      <a:pPr marR="785495" indent="1930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Dias et al, 2008 Ming Li, 2007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6985" marB="0"/>
                </a:tc>
                <a:tc>
                  <a:txBody>
                    <a:bodyPr/>
                    <a:lstStyle/>
                    <a:p>
                      <a:pPr marR="33655" indent="1930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Leshop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6985" marB="0" anchor="ctr"/>
                </a:tc>
                <a:tc>
                  <a:txBody>
                    <a:bodyPr/>
                    <a:lstStyle/>
                    <a:p>
                      <a:pPr marL="1905" marR="33655" indent="1930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Leave One Out 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6985" marB="0" anchor="ctr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2E43F-B2E2-47A7-9500-B1D7406552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1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472" y="1160929"/>
            <a:ext cx="8862634" cy="1573304"/>
          </a:xfrm>
        </p:spPr>
        <p:txBody>
          <a:bodyPr/>
          <a:lstStyle/>
          <a:p>
            <a:pPr algn="l"/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016472" y="256540"/>
            <a:ext cx="2163607" cy="500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háp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108681" y="256540"/>
            <a:ext cx="2133600" cy="50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730" y="1160929"/>
            <a:ext cx="7463940" cy="550465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2E43F-B2E2-47A7-9500-B1D7406552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95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422</TotalTime>
  <Words>789</Words>
  <Application>Microsoft Office PowerPoint</Application>
  <PresentationFormat>Widescreen</PresentationFormat>
  <Paragraphs>162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Times New Roman</vt:lpstr>
      <vt:lpstr>Trebuchet MS</vt:lpstr>
      <vt:lpstr>Wingdings</vt:lpstr>
      <vt:lpstr>Wingdings 2</vt:lpstr>
      <vt:lpstr>Wingdings 3</vt:lpstr>
      <vt:lpstr>Facet</vt:lpstr>
      <vt:lpstr>CÁC PHƯƠNG PHÁP ĐÁNH GIÁ HỆ THỐNG GỢI Ý</vt:lpstr>
      <vt:lpstr>1/ Vấn Đề  2/ Hệ Thống Gợi Ý 3/ Nghi Thức Kiểm Tra 4/ Phương Pháp 5/ Kết Luận</vt:lpstr>
      <vt:lpstr>PowerPoint Presentation</vt:lpstr>
      <vt:lpstr>PowerPoint Presentation</vt:lpstr>
      <vt:lpstr>- Là hệ thống hỗ trợ ra quyết định nhằm gợi ý các thông tin liên quan đến người dùng. - Nhanh chóng, phù hợp với người dùng. - Dựa theo:  + Thông tin của người dùng.  + Mô tả dữ liệu. =&gt; Sản phẩm thích hợp.</vt:lpstr>
      <vt:lpstr>Sơ đồ tổng quát của một hệ thống gợi ý</vt:lpstr>
      <vt:lpstr>PowerPoint Presentation</vt:lpstr>
      <vt:lpstr>Bảng 1: Các nghi thức kiểm tra</vt:lpstr>
      <vt:lpstr>- Các phương pháp đánh giá:  + Tiêu chí định lượng  + Tiêu chí định tính</vt:lpstr>
      <vt:lpstr>Tiêu chí định lượng:  - Đánh giá độ chính xác của các dự đoán.  - Đánh giá việc sử dụng các dự đoán.  Thêm hình ảnh  </vt:lpstr>
      <vt:lpstr>Đánh giá độ chính xác của các dự đoán.      </vt:lpstr>
      <vt:lpstr>Đánh giá việc sử dụng dự đoán.</vt:lpstr>
      <vt:lpstr>Bảng tổng hợp các phương pháp đánh giá</vt:lpstr>
      <vt:lpstr>Tiêu chí định tính:</vt:lpstr>
      <vt:lpstr>Tính mới của các gợi ý</vt:lpstr>
      <vt:lpstr>Tính đa dạng của các gợi ý</vt:lpstr>
      <vt:lpstr>Độ bao phủ của các gợi ý</vt:lpstr>
      <vt:lpstr>Sự hài lòng của người sử dụng</vt:lpstr>
      <vt:lpstr>PowerPoint Presentation</vt:lpstr>
      <vt:lpstr>The End.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CÁC PHƯƠNG PHÁP ĐÁNH GIÁ HỆ THỐNG GỢI Ý</dc:title>
  <dc:creator>San Nguyễn Hồng</dc:creator>
  <cp:lastModifiedBy>dhnhu</cp:lastModifiedBy>
  <cp:revision>69</cp:revision>
  <dcterms:created xsi:type="dcterms:W3CDTF">2019-03-27T06:58:17Z</dcterms:created>
  <dcterms:modified xsi:type="dcterms:W3CDTF">2019-04-04T07:39:37Z</dcterms:modified>
</cp:coreProperties>
</file>