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0"/>
  </p:notesMasterIdLst>
  <p:sldIdLst>
    <p:sldId id="256" r:id="rId2"/>
    <p:sldId id="257" r:id="rId3"/>
    <p:sldId id="258" r:id="rId4"/>
    <p:sldId id="334" r:id="rId5"/>
    <p:sldId id="335" r:id="rId6"/>
    <p:sldId id="336" r:id="rId7"/>
    <p:sldId id="337" r:id="rId8"/>
    <p:sldId id="338" r:id="rId9"/>
    <p:sldId id="339" r:id="rId10"/>
    <p:sldId id="340" r:id="rId11"/>
    <p:sldId id="342" r:id="rId12"/>
    <p:sldId id="341"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485" r:id="rId26"/>
    <p:sldId id="486" r:id="rId27"/>
    <p:sldId id="355" r:id="rId28"/>
    <p:sldId id="356" r:id="rId29"/>
    <p:sldId id="357" r:id="rId30"/>
    <p:sldId id="358" r:id="rId31"/>
    <p:sldId id="359" r:id="rId32"/>
    <p:sldId id="360" r:id="rId33"/>
    <p:sldId id="361" r:id="rId34"/>
    <p:sldId id="362" r:id="rId35"/>
    <p:sldId id="364" r:id="rId36"/>
    <p:sldId id="363"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5" r:id="rId77"/>
    <p:sldId id="404" r:id="rId78"/>
    <p:sldId id="406" r:id="rId79"/>
    <p:sldId id="407" r:id="rId80"/>
    <p:sldId id="408" r:id="rId81"/>
    <p:sldId id="409" r:id="rId82"/>
    <p:sldId id="410" r:id="rId83"/>
    <p:sldId id="411" r:id="rId84"/>
    <p:sldId id="412" r:id="rId85"/>
    <p:sldId id="413" r:id="rId86"/>
    <p:sldId id="415" r:id="rId87"/>
    <p:sldId id="414" r:id="rId88"/>
    <p:sldId id="416" r:id="rId89"/>
    <p:sldId id="417" r:id="rId90"/>
    <p:sldId id="418" r:id="rId91"/>
    <p:sldId id="419" r:id="rId92"/>
    <p:sldId id="420" r:id="rId93"/>
    <p:sldId id="421" r:id="rId94"/>
    <p:sldId id="422" r:id="rId95"/>
    <p:sldId id="423" r:id="rId96"/>
    <p:sldId id="424" r:id="rId97"/>
    <p:sldId id="425" r:id="rId98"/>
    <p:sldId id="426" r:id="rId99"/>
    <p:sldId id="427" r:id="rId100"/>
    <p:sldId id="428" r:id="rId101"/>
    <p:sldId id="488" r:id="rId102"/>
    <p:sldId id="429" r:id="rId103"/>
    <p:sldId id="430" r:id="rId104"/>
    <p:sldId id="431" r:id="rId105"/>
    <p:sldId id="432" r:id="rId106"/>
    <p:sldId id="433" r:id="rId107"/>
    <p:sldId id="434" r:id="rId108"/>
    <p:sldId id="435" r:id="rId109"/>
    <p:sldId id="436" r:id="rId110"/>
    <p:sldId id="437" r:id="rId111"/>
    <p:sldId id="438" r:id="rId112"/>
    <p:sldId id="439" r:id="rId113"/>
    <p:sldId id="440" r:id="rId114"/>
    <p:sldId id="441" r:id="rId115"/>
    <p:sldId id="442" r:id="rId116"/>
    <p:sldId id="443" r:id="rId117"/>
    <p:sldId id="444" r:id="rId118"/>
    <p:sldId id="445" r:id="rId119"/>
    <p:sldId id="446" r:id="rId120"/>
    <p:sldId id="447" r:id="rId121"/>
    <p:sldId id="448" r:id="rId122"/>
    <p:sldId id="449" r:id="rId123"/>
    <p:sldId id="450" r:id="rId124"/>
    <p:sldId id="451" r:id="rId125"/>
    <p:sldId id="452" r:id="rId126"/>
    <p:sldId id="453" r:id="rId127"/>
    <p:sldId id="454" r:id="rId128"/>
    <p:sldId id="455" r:id="rId129"/>
    <p:sldId id="456" r:id="rId130"/>
    <p:sldId id="457" r:id="rId131"/>
    <p:sldId id="458" r:id="rId132"/>
    <p:sldId id="459" r:id="rId133"/>
    <p:sldId id="460" r:id="rId134"/>
    <p:sldId id="461" r:id="rId135"/>
    <p:sldId id="462" r:id="rId136"/>
    <p:sldId id="463" r:id="rId137"/>
    <p:sldId id="464" r:id="rId138"/>
    <p:sldId id="465" r:id="rId139"/>
    <p:sldId id="466" r:id="rId140"/>
    <p:sldId id="467" r:id="rId141"/>
    <p:sldId id="469" r:id="rId142"/>
    <p:sldId id="468" r:id="rId143"/>
    <p:sldId id="470" r:id="rId144"/>
    <p:sldId id="471" r:id="rId145"/>
    <p:sldId id="472" r:id="rId146"/>
    <p:sldId id="473" r:id="rId147"/>
    <p:sldId id="474" r:id="rId148"/>
    <p:sldId id="475" r:id="rId149"/>
    <p:sldId id="487" r:id="rId150"/>
    <p:sldId id="476" r:id="rId151"/>
    <p:sldId id="477" r:id="rId152"/>
    <p:sldId id="478" r:id="rId153"/>
    <p:sldId id="479" r:id="rId154"/>
    <p:sldId id="480" r:id="rId155"/>
    <p:sldId id="481" r:id="rId156"/>
    <p:sldId id="482" r:id="rId157"/>
    <p:sldId id="483" r:id="rId158"/>
    <p:sldId id="259" r:id="rId15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D27"/>
    <a:srgbClr val="00AF92"/>
    <a:srgbClr val="FDA007"/>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7" autoAdjust="0"/>
    <p:restoredTop sz="94660"/>
  </p:normalViewPr>
  <p:slideViewPr>
    <p:cSldViewPr snapToGrid="0">
      <p:cViewPr varScale="1">
        <p:scale>
          <a:sx n="95" d="100"/>
          <a:sy n="95" d="100"/>
        </p:scale>
        <p:origin x="48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2019/5/25</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266110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t>2019/5/25</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2019/5/25</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2019/5/25</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2019/5/25</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2019/5/25</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2019/5/25</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2019/5/25</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2019/5/25</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t>2019/5/25</a:t>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2019/5/25</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07.xml"/><Relationship Id="rId4" Type="http://schemas.openxmlformats.org/officeDocument/2006/relationships/hyperlink" Target="http://baike.baidu.com/item/%E8%84%9A%E6%9C%AC%E8%AF%AD%E8%A8%80" TargetMode="Externa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7.png"/></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15.xml"/><Relationship Id="rId4" Type="http://schemas.openxmlformats.org/officeDocument/2006/relationships/image" Target="../media/image47.png"/></Relationships>
</file>

<file path=ppt/slides/_rels/slide1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16.xml"/><Relationship Id="rId4" Type="http://schemas.openxmlformats.org/officeDocument/2006/relationships/image" Target="../media/image49.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21.xml"/><Relationship Id="rId4" Type="http://schemas.openxmlformats.org/officeDocument/2006/relationships/image" Target="../media/image52.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4.xml"/><Relationship Id="rId5" Type="http://schemas.openxmlformats.org/officeDocument/2006/relationships/image" Target="../media/image57.emf"/><Relationship Id="rId4" Type="http://schemas.openxmlformats.org/officeDocument/2006/relationships/image" Target="../media/image56.emf"/></Relationships>
</file>

<file path=ppt/slides/_rels/slide1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5.xml"/><Relationship Id="rId5" Type="http://schemas.openxmlformats.org/officeDocument/2006/relationships/image" Target="../media/image57.emf"/><Relationship Id="rId4" Type="http://schemas.openxmlformats.org/officeDocument/2006/relationships/image" Target="../media/image56.emf"/></Relationships>
</file>

<file path=ppt/slides/_rels/slide1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6.xml"/><Relationship Id="rId5" Type="http://schemas.openxmlformats.org/officeDocument/2006/relationships/image" Target="../media/image57.emf"/><Relationship Id="rId4" Type="http://schemas.openxmlformats.org/officeDocument/2006/relationships/image" Target="../media/image56.emf"/></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8.xml"/><Relationship Id="rId5" Type="http://schemas.openxmlformats.org/officeDocument/2006/relationships/image" Target="../media/image57.emf"/><Relationship Id="rId4" Type="http://schemas.openxmlformats.org/officeDocument/2006/relationships/image" Target="../media/image56.emf"/></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9.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1.png"/></Relationships>
</file>

<file path=ppt/slides/_rels/slide1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hyperlink" Target="http://www.redis.net.cn/" TargetMode="Externa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57.xml"/><Relationship Id="rId5" Type="http://schemas.openxmlformats.org/officeDocument/2006/relationships/image" Target="../media/image36.jpeg"/><Relationship Id="rId4" Type="http://schemas.openxmlformats.org/officeDocument/2006/relationships/image" Target="../media/image35.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0.e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0.emf"/><Relationship Id="rId5" Type="http://schemas.openxmlformats.org/officeDocument/2006/relationships/image" Target="../media/image7.png"/><Relationship Id="rId10" Type="http://schemas.openxmlformats.org/officeDocument/2006/relationships/image" Target="../media/image13.emf"/><Relationship Id="rId4" Type="http://schemas.openxmlformats.org/officeDocument/2006/relationships/image" Target="../media/image3.png"/><Relationship Id="rId9" Type="http://schemas.openxmlformats.org/officeDocument/2006/relationships/image" Target="../media/image12.e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42.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hyperlink" Target="http://doc.redisfans.com/transaction/watch.html#watch" TargetMode="External"/><Relationship Id="rId2" Type="http://schemas.openxmlformats.org/officeDocument/2006/relationships/slideLayout" Target="../slideLayouts/slideLayout2.xml"/><Relationship Id="rId1" Type="http://schemas.openxmlformats.org/officeDocument/2006/relationships/tags" Target="../tags/tag97.xml"/><Relationship Id="rId6" Type="http://schemas.openxmlformats.org/officeDocument/2006/relationships/hyperlink" Target="http://doc.redisfans.com/transaction/unwatch.html#unwatch" TargetMode="External"/><Relationship Id="rId5" Type="http://schemas.openxmlformats.org/officeDocument/2006/relationships/hyperlink" Target="http://doc.redisfans.com/transaction/discard.html#discard" TargetMode="External"/><Relationship Id="rId4" Type="http://schemas.openxmlformats.org/officeDocument/2006/relationships/hyperlink" Target="http://doc.redisfans.com/transaction/exec.html#exec" TargetMode="Externa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dirty="0">
                <a:ln/>
                <a:solidFill>
                  <a:srgbClr val="006450"/>
                </a:solidFill>
                <a:effectLst>
                  <a:outerShdw blurRad="38100" dist="19050" dir="2700000" algn="tl" rotWithShape="0">
                    <a:schemeClr val="dk1">
                      <a:alpha val="40000"/>
                    </a:schemeClr>
                  </a:outerShdw>
                </a:effectLst>
              </a:rPr>
              <a:t>Redis</a:t>
            </a:r>
            <a:endParaRPr lang="zh-CN" altLang="en-US" sz="4800" b="1" dirty="0">
              <a:ln/>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4291945" y="2705735"/>
            <a:ext cx="2236510" cy="584775"/>
          </a:xfrm>
          <a:prstGeom prst="rect">
            <a:avLst/>
          </a:prstGeom>
          <a:noFill/>
          <a:ln>
            <a:noFill/>
          </a:ln>
        </p:spPr>
        <p:txBody>
          <a:bodyPr wrap="non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讲师：许刚</a:t>
            </a:r>
            <a:endParaRPr lang="en-US" altLang="zh-CN" sz="3200" dirty="0">
              <a:ln/>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缓存数据库</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DE2C3AA9-C7F1-4CBC-A702-D9C6FA9AA4D0}"/>
              </a:ext>
            </a:extLst>
          </p:cNvPr>
          <p:cNvSpPr/>
          <p:nvPr/>
        </p:nvSpPr>
        <p:spPr>
          <a:xfrm>
            <a:off x="1624736" y="407798"/>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dirty="0">
              <a:solidFill>
                <a:srgbClr val="007C6A"/>
              </a:solidFill>
            </a:endParaRPr>
          </a:p>
        </p:txBody>
      </p:sp>
      <p:sp>
        <p:nvSpPr>
          <p:cNvPr id="7" name="矩形 6">
            <a:extLst>
              <a:ext uri="{FF2B5EF4-FFF2-40B4-BE49-F238E27FC236}">
                <a16:creationId xmlns:a16="http://schemas.microsoft.com/office/drawing/2014/main" id="{A106E9EA-1258-4E6A-B620-D4B8A610E092}"/>
              </a:ext>
            </a:extLst>
          </p:cNvPr>
          <p:cNvSpPr/>
          <p:nvPr/>
        </p:nvSpPr>
        <p:spPr>
          <a:xfrm>
            <a:off x="1828018" y="877366"/>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a:extLst>
              <a:ext uri="{FF2B5EF4-FFF2-40B4-BE49-F238E27FC236}">
                <a16:creationId xmlns:a16="http://schemas.microsoft.com/office/drawing/2014/main" id="{0E1F7374-AB96-44B1-B932-BBEC115E7769}"/>
              </a:ext>
            </a:extLst>
          </p:cNvPr>
          <p:cNvPicPr>
            <a:picLocks noChangeAspect="1"/>
          </p:cNvPicPr>
          <p:nvPr/>
        </p:nvPicPr>
        <p:blipFill>
          <a:blip r:embed="rId3"/>
          <a:stretch>
            <a:fillRect/>
          </a:stretch>
        </p:blipFill>
        <p:spPr>
          <a:xfrm>
            <a:off x="395536" y="661958"/>
            <a:ext cx="1127559" cy="1156471"/>
          </a:xfrm>
          <a:prstGeom prst="rect">
            <a:avLst/>
          </a:prstGeom>
        </p:spPr>
      </p:pic>
      <p:pic>
        <p:nvPicPr>
          <p:cNvPr id="9" name="图片 8">
            <a:extLst>
              <a:ext uri="{FF2B5EF4-FFF2-40B4-BE49-F238E27FC236}">
                <a16:creationId xmlns:a16="http://schemas.microsoft.com/office/drawing/2014/main" id="{B4432A19-5669-4802-8204-D678D64BE3BB}"/>
              </a:ext>
            </a:extLst>
          </p:cNvPr>
          <p:cNvPicPr>
            <a:picLocks noChangeAspect="1"/>
          </p:cNvPicPr>
          <p:nvPr/>
        </p:nvPicPr>
        <p:blipFill>
          <a:blip r:embed="rId4"/>
          <a:stretch>
            <a:fillRect/>
          </a:stretch>
        </p:blipFill>
        <p:spPr>
          <a:xfrm>
            <a:off x="395536" y="2968744"/>
            <a:ext cx="1915413" cy="720080"/>
          </a:xfrm>
          <a:prstGeom prst="rect">
            <a:avLst/>
          </a:prstGeom>
        </p:spPr>
      </p:pic>
      <p:sp>
        <p:nvSpPr>
          <p:cNvPr id="10" name="矩形 9">
            <a:extLst>
              <a:ext uri="{FF2B5EF4-FFF2-40B4-BE49-F238E27FC236}">
                <a16:creationId xmlns:a16="http://schemas.microsoft.com/office/drawing/2014/main" id="{8BF4B736-6EF4-4EBE-9048-66E16489085F}"/>
              </a:ext>
            </a:extLst>
          </p:cNvPr>
          <p:cNvSpPr/>
          <p:nvPr/>
        </p:nvSpPr>
        <p:spPr>
          <a:xfrm>
            <a:off x="2483768" y="240338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p>
        </p:txBody>
      </p:sp>
      <p:sp>
        <p:nvSpPr>
          <p:cNvPr id="11" name="矩形 10">
            <a:extLst>
              <a:ext uri="{FF2B5EF4-FFF2-40B4-BE49-F238E27FC236}">
                <a16:creationId xmlns:a16="http://schemas.microsoft.com/office/drawing/2014/main" id="{C67BB584-2E27-4B4A-9828-2DD0FA2DB989}"/>
              </a:ext>
            </a:extLst>
          </p:cNvPr>
          <p:cNvSpPr/>
          <p:nvPr/>
        </p:nvSpPr>
        <p:spPr>
          <a:xfrm>
            <a:off x="2771800" y="296874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dirty="0">
                <a:solidFill>
                  <a:srgbClr val="007C6A"/>
                </a:solidFill>
                <a:latin typeface="Arial" panose="020B0604020202020204" pitchFamily="34" charset="0"/>
                <a:ea typeface="微软雅黑" panose="020B0503020204020204" pitchFamily="34" charset="-122"/>
              </a:rPr>
              <a:t>数据结构的存储</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dirty="0">
                <a:solidFill>
                  <a:srgbClr val="007C6A"/>
                </a:solidFill>
                <a:latin typeface="Arial" panose="020B0604020202020204" pitchFamily="34" charset="0"/>
                <a:ea typeface="微软雅黑" panose="020B0503020204020204" pitchFamily="34" charset="-122"/>
              </a:rPr>
              <a:t> </a:t>
            </a:r>
            <a:r>
              <a:rPr lang="en-US" altLang="zh-CN" dirty="0">
                <a:solidFill>
                  <a:srgbClr val="007C6A"/>
                </a:solidFill>
                <a:latin typeface="Arial" panose="020B0604020202020204" pitchFamily="34" charset="0"/>
                <a:ea typeface="微软雅黑" panose="020B0503020204020204" pitchFamily="34" charset="-122"/>
              </a:rPr>
              <a:t>list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set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hash</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err="1">
                <a:solidFill>
                  <a:srgbClr val="007C6A"/>
                </a:solidFill>
                <a:latin typeface="Arial" panose="020B0604020202020204" pitchFamily="34" charset="0"/>
                <a:ea typeface="微软雅黑" panose="020B0503020204020204" pitchFamily="34" charset="-122"/>
              </a:rPr>
              <a:t>zset</a:t>
            </a:r>
            <a:r>
              <a:rPr lang="zh-CN" altLang="en-US" dirty="0">
                <a:solidFill>
                  <a:srgbClr val="007C6A"/>
                </a:solidFill>
                <a:latin typeface="Arial" panose="020B0604020202020204" pitchFamily="34" charset="0"/>
                <a:ea typeface="微软雅黑" panose="020B0503020204020204" pitchFamily="34" charset="-122"/>
              </a:rPr>
              <a:t>等。</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2212193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F97B2F1-D474-4D2B-AA2C-D235CA83F5A3}"/>
              </a:ext>
            </a:extLst>
          </p:cNvPr>
          <p:cNvSpPr/>
          <p:nvPr/>
        </p:nvSpPr>
        <p:spPr>
          <a:xfrm>
            <a:off x="264772" y="400110"/>
            <a:ext cx="3991798"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p>
        </p:txBody>
      </p:sp>
      <p:sp>
        <p:nvSpPr>
          <p:cNvPr id="19" name="矩形 18">
            <a:extLst>
              <a:ext uri="{FF2B5EF4-FFF2-40B4-BE49-F238E27FC236}">
                <a16:creationId xmlns:a16="http://schemas.microsoft.com/office/drawing/2014/main" id="{A360E885-878F-4287-9D7D-0EEDBFFD87CB}"/>
              </a:ext>
            </a:extLst>
          </p:cNvPr>
          <p:cNvSpPr/>
          <p:nvPr/>
        </p:nvSpPr>
        <p:spPr>
          <a:xfrm>
            <a:off x="573935" y="909874"/>
            <a:ext cx="6896674" cy="3785652"/>
          </a:xfrm>
          <a:prstGeom prst="rect">
            <a:avLst/>
          </a:prstGeom>
        </p:spPr>
        <p:txBody>
          <a:bodyPr wrap="square">
            <a:spAutoFit/>
          </a:bodyPr>
          <a:lstStyle/>
          <a:p>
            <a:r>
              <a:rPr lang="en-US" altLang="zh-CN" sz="2000" dirty="0">
                <a:solidFill>
                  <a:srgbClr val="007C6A"/>
                </a:solidFill>
              </a:rPr>
              <a:t> </a:t>
            </a:r>
            <a:r>
              <a:rPr lang="zh-CN" altLang="en-US" sz="2000" dirty="0">
                <a:solidFill>
                  <a:srgbClr val="007C6A"/>
                </a:solidFill>
              </a:rPr>
              <a:t>使用工具</a:t>
            </a:r>
            <a:r>
              <a:rPr lang="en-US" altLang="zh-CN" sz="2000" dirty="0">
                <a:solidFill>
                  <a:srgbClr val="007C6A"/>
                </a:solidFill>
              </a:rPr>
              <a:t>ab</a:t>
            </a:r>
          </a:p>
          <a:p>
            <a:r>
              <a:rPr lang="en-US" altLang="zh-CN" sz="2000" dirty="0">
                <a:solidFill>
                  <a:srgbClr val="007C6A"/>
                </a:solidFill>
              </a:rPr>
              <a:t>CentOS6 </a:t>
            </a:r>
            <a:r>
              <a:rPr lang="zh-CN" altLang="en-US" sz="2000" dirty="0">
                <a:solidFill>
                  <a:srgbClr val="007C6A"/>
                </a:solidFill>
              </a:rPr>
              <a:t>默认安装</a:t>
            </a:r>
            <a:endParaRPr lang="en-US" altLang="zh-CN" sz="2000" dirty="0">
              <a:solidFill>
                <a:srgbClr val="007C6A"/>
              </a:solidFill>
            </a:endParaRPr>
          </a:p>
          <a:p>
            <a:r>
              <a:rPr lang="en-US" altLang="zh-CN" sz="2000" dirty="0">
                <a:solidFill>
                  <a:srgbClr val="007C6A"/>
                </a:solidFill>
              </a:rPr>
              <a:t>CentOS7</a:t>
            </a:r>
            <a:r>
              <a:rPr lang="zh-CN" altLang="en-US" sz="2000" dirty="0">
                <a:solidFill>
                  <a:srgbClr val="007C6A"/>
                </a:solidFill>
              </a:rPr>
              <a:t>需要手动安装</a:t>
            </a:r>
            <a:endParaRPr lang="en-US" altLang="zh-CN" sz="2000" dirty="0">
              <a:solidFill>
                <a:srgbClr val="007C6A"/>
              </a:solidFill>
            </a:endParaRPr>
          </a:p>
          <a:p>
            <a:endParaRPr lang="en-US" altLang="zh-CN" sz="2000" dirty="0">
              <a:solidFill>
                <a:srgbClr val="007C6A"/>
              </a:solidFill>
            </a:endParaRPr>
          </a:p>
          <a:p>
            <a:r>
              <a:rPr lang="en-US" altLang="zh-CN" sz="2000" dirty="0">
                <a:solidFill>
                  <a:srgbClr val="007C6A"/>
                </a:solidFill>
              </a:rPr>
              <a:t>1</a:t>
            </a:r>
            <a:r>
              <a:rPr lang="zh-CN" altLang="en-US" sz="2000" dirty="0">
                <a:solidFill>
                  <a:srgbClr val="007C6A"/>
                </a:solidFill>
              </a:rPr>
              <a:t>、联网：</a:t>
            </a:r>
            <a:r>
              <a:rPr lang="en-US" altLang="zh-CN" sz="2000" dirty="0">
                <a:solidFill>
                  <a:srgbClr val="007C6A"/>
                </a:solidFill>
              </a:rPr>
              <a:t>yum install </a:t>
            </a:r>
            <a:r>
              <a:rPr lang="en-US" altLang="zh-CN" sz="2000" dirty="0" err="1">
                <a:solidFill>
                  <a:srgbClr val="007C6A"/>
                </a:solidFill>
              </a:rPr>
              <a:t>httpd</a:t>
            </a:r>
            <a:r>
              <a:rPr lang="en-US" altLang="zh-CN" sz="2000" dirty="0">
                <a:solidFill>
                  <a:srgbClr val="007C6A"/>
                </a:solidFill>
              </a:rPr>
              <a:t>-tools</a:t>
            </a:r>
          </a:p>
          <a:p>
            <a:r>
              <a:rPr lang="en-US" altLang="zh-CN" sz="2000" dirty="0">
                <a:solidFill>
                  <a:srgbClr val="007C6A"/>
                </a:solidFill>
              </a:rPr>
              <a:t>2</a:t>
            </a:r>
            <a:r>
              <a:rPr lang="zh-CN" altLang="en-US" sz="2000" dirty="0">
                <a:solidFill>
                  <a:srgbClr val="007C6A"/>
                </a:solidFill>
              </a:rPr>
              <a:t>、无网络：</a:t>
            </a:r>
            <a:endParaRPr lang="en-US" altLang="zh-CN" sz="2000" dirty="0">
              <a:solidFill>
                <a:srgbClr val="007C6A"/>
              </a:solidFill>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1</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rPr>
              <a:t>进入</a:t>
            </a:r>
            <a:r>
              <a:rPr lang="en-US" altLang="zh-CN" sz="2000" dirty="0">
                <a:solidFill>
                  <a:srgbClr val="007C6A"/>
                </a:solidFill>
                <a:latin typeface="微软雅黑" panose="020B0503020204020204" pitchFamily="34" charset="-122"/>
                <a:ea typeface="微软雅黑" panose="020B0503020204020204" pitchFamily="34" charset="-122"/>
              </a:rPr>
              <a:t>cd  /run/media/root/CentOS 7 x86_64/Packages</a:t>
            </a:r>
            <a:r>
              <a:rPr lang="zh-CN" altLang="en-US" sz="2000" dirty="0">
                <a:solidFill>
                  <a:srgbClr val="007C6A"/>
                </a:solidFill>
                <a:latin typeface="微软雅黑" panose="020B0503020204020204" pitchFamily="34" charset="-122"/>
                <a:ea typeface="微软雅黑" panose="020B0503020204020204" pitchFamily="34" charset="-122"/>
              </a:rPr>
              <a:t>（路径跟</a:t>
            </a:r>
            <a:r>
              <a:rPr lang="en-US" altLang="zh-CN" sz="2000" dirty="0">
                <a:solidFill>
                  <a:srgbClr val="007C6A"/>
                </a:solidFill>
                <a:latin typeface="微软雅黑" panose="020B0503020204020204" pitchFamily="34" charset="-122"/>
                <a:ea typeface="微软雅黑" panose="020B0503020204020204" pitchFamily="34" charset="-122"/>
              </a:rPr>
              <a:t>centos6</a:t>
            </a:r>
            <a:r>
              <a:rPr lang="zh-CN" altLang="en-US" sz="2000" dirty="0">
                <a:solidFill>
                  <a:srgbClr val="007C6A"/>
                </a:solidFill>
                <a:latin typeface="微软雅黑" panose="020B0503020204020204" pitchFamily="34" charset="-122"/>
                <a:ea typeface="微软雅黑" panose="020B0503020204020204" pitchFamily="34" charset="-122"/>
              </a:rPr>
              <a:t>不同）</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2</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顺序安装</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es-ES" altLang="zh-CN" sz="2000" dirty="0">
                <a:solidFill>
                  <a:srgbClr val="007C6A"/>
                </a:solidFill>
                <a:latin typeface="微软雅黑" panose="020B0503020204020204" pitchFamily="34" charset="-122"/>
                <a:ea typeface="微软雅黑" panose="020B0503020204020204" pitchFamily="34" charset="-122"/>
              </a:rPr>
              <a:t>apr-1.4.8-3.el7.x86_64.rpm</a:t>
            </a:r>
          </a:p>
          <a:p>
            <a:r>
              <a:rPr lang="es-ES" altLang="zh-CN" sz="2000" dirty="0">
                <a:solidFill>
                  <a:srgbClr val="007C6A"/>
                </a:solidFill>
                <a:latin typeface="微软雅黑" panose="020B0503020204020204" pitchFamily="34" charset="-122"/>
                <a:ea typeface="微软雅黑" panose="020B0503020204020204" pitchFamily="34" charset="-122"/>
              </a:rPr>
              <a:t>      apr-util-1.5.2-6.el7.x86_64.rpm</a:t>
            </a:r>
          </a:p>
          <a:p>
            <a:r>
              <a:rPr lang="es-ES" altLang="zh-CN" sz="2000" dirty="0">
                <a:solidFill>
                  <a:srgbClr val="007C6A"/>
                </a:solidFill>
                <a:latin typeface="微软雅黑" panose="020B0503020204020204" pitchFamily="34" charset="-122"/>
                <a:ea typeface="微软雅黑" panose="020B0503020204020204" pitchFamily="34" charset="-122"/>
              </a:rPr>
              <a:t>      httpd-tools-2.4.6-67.el7.centos.x86_64.rpm</a:t>
            </a:r>
            <a:r>
              <a:rPr lang="en-US" altLang="zh-CN" sz="2000" dirty="0">
                <a:solidFill>
                  <a:srgbClr val="007C6A"/>
                </a:solidFill>
                <a:latin typeface="微软雅黑" panose="020B0503020204020204" pitchFamily="34" charset="-122"/>
                <a:ea typeface="微软雅黑" panose="020B0503020204020204" pitchFamily="34" charset="-122"/>
              </a:rPr>
              <a:t>  </a:t>
            </a:r>
            <a:endParaRPr lang="zh-CN" altLang="en-US" sz="2000" dirty="0">
              <a:solidFill>
                <a:srgbClr val="007C6A"/>
              </a:solidFill>
            </a:endParaRPr>
          </a:p>
        </p:txBody>
      </p:sp>
    </p:spTree>
    <p:custDataLst>
      <p:tags r:id="rId1"/>
    </p:custDataLst>
    <p:extLst>
      <p:ext uri="{BB962C8B-B14F-4D97-AF65-F5344CB8AC3E}">
        <p14:creationId xmlns:p14="http://schemas.microsoft.com/office/powerpoint/2010/main" val="17365653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F97B2F1-D474-4D2B-AA2C-D235CA83F5A3}"/>
              </a:ext>
            </a:extLst>
          </p:cNvPr>
          <p:cNvSpPr/>
          <p:nvPr/>
        </p:nvSpPr>
        <p:spPr>
          <a:xfrm>
            <a:off x="264770" y="400110"/>
            <a:ext cx="8660865" cy="223984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endParaRPr lang="en-US" altLang="zh-CN" sz="2400" b="1" dirty="0">
              <a:solidFill>
                <a:srgbClr val="007C6A"/>
              </a:solidFill>
              <a:latin typeface="Arial" panose="020B0604020202020204" pitchFamily="34" charset="0"/>
            </a:endParaRPr>
          </a:p>
          <a:p>
            <a:pPr>
              <a:lnSpc>
                <a:spcPct val="150000"/>
              </a:lnSpc>
            </a:pPr>
            <a:r>
              <a:rPr lang="en-US" altLang="zh-CN" sz="2400" dirty="0">
                <a:latin typeface="Arial" panose="020B0604020202020204" pitchFamily="34" charset="0"/>
              </a:rPr>
              <a:t>      ab</a:t>
            </a:r>
            <a:r>
              <a:rPr lang="zh-CN" altLang="en-US" sz="2400" dirty="0">
                <a:latin typeface="Arial" panose="020B0604020202020204" pitchFamily="34" charset="0"/>
              </a:rPr>
              <a:t> </a:t>
            </a:r>
            <a:r>
              <a:rPr lang="en-US" altLang="zh-CN" sz="2400" dirty="0">
                <a:latin typeface="Arial" panose="020B0604020202020204" pitchFamily="34" charset="0"/>
              </a:rPr>
              <a:t>–n</a:t>
            </a:r>
            <a:r>
              <a:rPr lang="zh-CN" altLang="en-US" sz="2400" dirty="0">
                <a:latin typeface="Arial" panose="020B0604020202020204" pitchFamily="34" charset="0"/>
              </a:rPr>
              <a:t> 请求数 </a:t>
            </a:r>
            <a:r>
              <a:rPr lang="en-US" altLang="zh-CN" sz="2400" dirty="0">
                <a:latin typeface="Arial" panose="020B0604020202020204" pitchFamily="34" charset="0"/>
              </a:rPr>
              <a:t> -c </a:t>
            </a:r>
            <a:r>
              <a:rPr lang="zh-CN" altLang="en-US" sz="2400" dirty="0">
                <a:latin typeface="Arial" panose="020B0604020202020204" pitchFamily="34" charset="0"/>
              </a:rPr>
              <a:t>并发数 </a:t>
            </a:r>
            <a:r>
              <a:rPr lang="en-US" altLang="zh-CN" sz="2400" dirty="0">
                <a:latin typeface="Arial" panose="020B0604020202020204" pitchFamily="34" charset="0"/>
              </a:rPr>
              <a:t> -p </a:t>
            </a:r>
            <a:r>
              <a:rPr lang="zh-CN" altLang="en-US" sz="2400" dirty="0">
                <a:latin typeface="Arial" panose="020B0604020202020204" pitchFamily="34" charset="0"/>
              </a:rPr>
              <a:t>指定请求数据文件</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-T </a:t>
            </a:r>
            <a:r>
              <a:rPr lang="zh-CN" altLang="en-US" sz="2400" dirty="0">
                <a:latin typeface="Arial" panose="020B0604020202020204" pitchFamily="34" charset="0"/>
              </a:rPr>
              <a:t> </a:t>
            </a:r>
            <a:r>
              <a:rPr lang="en-US" altLang="zh-CN" sz="2400" dirty="0">
                <a:latin typeface="Arial" panose="020B0604020202020204" pitchFamily="34" charset="0"/>
              </a:rPr>
              <a:t>“application/x-www-form-</a:t>
            </a:r>
            <a:r>
              <a:rPr lang="en-US" altLang="zh-CN" sz="2400" dirty="0" err="1">
                <a:latin typeface="Arial" panose="020B0604020202020204" pitchFamily="34" charset="0"/>
              </a:rPr>
              <a:t>urlencoded</a:t>
            </a:r>
            <a:r>
              <a:rPr lang="en-US" altLang="zh-CN" sz="2400" dirty="0">
                <a:latin typeface="Arial" panose="020B0604020202020204" pitchFamily="34" charset="0"/>
              </a:rPr>
              <a:t>”   </a:t>
            </a:r>
            <a:r>
              <a:rPr lang="zh-CN" altLang="en-US" sz="2400" dirty="0">
                <a:latin typeface="Arial" panose="020B0604020202020204" pitchFamily="34" charset="0"/>
              </a:rPr>
              <a:t>测试的请求</a:t>
            </a:r>
            <a:endParaRPr lang="en-US" altLang="zh-CN" sz="2400" dirty="0">
              <a:latin typeface="Arial" panose="020B0604020202020204" pitchFamily="34" charset="0"/>
            </a:endParaRPr>
          </a:p>
          <a:p>
            <a:pPr>
              <a:lnSpc>
                <a:spcPct val="150000"/>
              </a:lnSpc>
            </a:pPr>
            <a:endParaRPr lang="zh-CN" altLang="en-US" sz="2400" b="1" dirty="0">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8528832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8D8C8255-38FD-4AE7-98F0-6EBB97D0E015}"/>
              </a:ext>
            </a:extLst>
          </p:cNvPr>
          <p:cNvSpPr/>
          <p:nvPr/>
        </p:nvSpPr>
        <p:spPr>
          <a:xfrm>
            <a:off x="6610956" y="146430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-N</a:t>
            </a:r>
            <a:endParaRPr lang="zh-CN" altLang="en-US"/>
          </a:p>
        </p:txBody>
      </p:sp>
      <p:sp>
        <p:nvSpPr>
          <p:cNvPr id="7" name="矩形 6">
            <a:extLst>
              <a:ext uri="{FF2B5EF4-FFF2-40B4-BE49-F238E27FC236}">
                <a16:creationId xmlns:a16="http://schemas.microsoft.com/office/drawing/2014/main" id="{C179D7EF-B73F-49E1-97CD-7A0436869C43}"/>
              </a:ext>
            </a:extLst>
          </p:cNvPr>
          <p:cNvSpPr/>
          <p:nvPr/>
        </p:nvSpPr>
        <p:spPr>
          <a:xfrm>
            <a:off x="2178359" y="2423339"/>
            <a:ext cx="418704" cy="369332"/>
          </a:xfrm>
          <a:prstGeom prst="rect">
            <a:avLst/>
          </a:prstGeom>
        </p:spPr>
        <p:txBody>
          <a:bodyPr wrap="none">
            <a:spAutoFit/>
          </a:bodyPr>
          <a:lstStyle/>
          <a:p>
            <a:r>
              <a:rPr lang="en-US" altLang="zh-CN" dirty="0"/>
              <a:t>10</a:t>
            </a:r>
            <a:endParaRPr lang="zh-CN" altLang="en-US" dirty="0"/>
          </a:p>
        </p:txBody>
      </p:sp>
      <p:sp>
        <p:nvSpPr>
          <p:cNvPr id="8" name="文本框 7">
            <a:extLst>
              <a:ext uri="{FF2B5EF4-FFF2-40B4-BE49-F238E27FC236}">
                <a16:creationId xmlns:a16="http://schemas.microsoft.com/office/drawing/2014/main" id="{57EB8785-7EC3-4561-82F3-82C38DF8464E}"/>
              </a:ext>
            </a:extLst>
          </p:cNvPr>
          <p:cNvSpPr txBox="1"/>
          <p:nvPr/>
        </p:nvSpPr>
        <p:spPr>
          <a:xfrm>
            <a:off x="5601568" y="95654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9" name="流程图: 数据 8">
            <a:extLst>
              <a:ext uri="{FF2B5EF4-FFF2-40B4-BE49-F238E27FC236}">
                <a16:creationId xmlns:a16="http://schemas.microsoft.com/office/drawing/2014/main" id="{C0225499-4658-4608-813C-286DBBFC39E7}"/>
              </a:ext>
            </a:extLst>
          </p:cNvPr>
          <p:cNvSpPr/>
          <p:nvPr/>
        </p:nvSpPr>
        <p:spPr>
          <a:xfrm>
            <a:off x="2596431" y="3273476"/>
            <a:ext cx="2479486" cy="783664"/>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400" dirty="0"/>
              <a:t>1</a:t>
            </a:r>
            <a:endParaRPr lang="zh-CN" altLang="en-US" sz="1400" dirty="0"/>
          </a:p>
        </p:txBody>
      </p:sp>
      <p:cxnSp>
        <p:nvCxnSpPr>
          <p:cNvPr id="10" name="直接连接符 9">
            <a:extLst>
              <a:ext uri="{FF2B5EF4-FFF2-40B4-BE49-F238E27FC236}">
                <a16:creationId xmlns:a16="http://schemas.microsoft.com/office/drawing/2014/main" id="{22B5173E-E978-4F5C-BA39-ECB6E8BF56E8}"/>
              </a:ext>
            </a:extLst>
          </p:cNvPr>
          <p:cNvCxnSpPr>
            <a:cxnSpLocks/>
            <a:endCxn id="9" idx="2"/>
          </p:cNvCxnSpPr>
          <p:nvPr/>
        </p:nvCxnSpPr>
        <p:spPr>
          <a:xfrm>
            <a:off x="1910427" y="2185376"/>
            <a:ext cx="933953" cy="1479932"/>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841B522-9FA5-49B4-A65B-3F1DC3817D91}"/>
              </a:ext>
            </a:extLst>
          </p:cNvPr>
          <p:cNvCxnSpPr>
            <a:cxnSpLocks/>
            <a:endCxn id="6" idx="1"/>
          </p:cNvCxnSpPr>
          <p:nvPr/>
        </p:nvCxnSpPr>
        <p:spPr>
          <a:xfrm flipV="1">
            <a:off x="5398066" y="1760684"/>
            <a:ext cx="1212890" cy="39917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9975B-7C6B-450F-BA20-7F8C030D4BD0}"/>
              </a:ext>
            </a:extLst>
          </p:cNvPr>
          <p:cNvCxnSpPr>
            <a:cxnSpLocks/>
          </p:cNvCxnSpPr>
          <p:nvPr/>
        </p:nvCxnSpPr>
        <p:spPr>
          <a:xfrm>
            <a:off x="2093554" y="1697512"/>
            <a:ext cx="884697" cy="5970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C306070-BCBA-4D66-A9F4-A2EF283E96F8}"/>
              </a:ext>
            </a:extLst>
          </p:cNvPr>
          <p:cNvCxnSpPr>
            <a:cxnSpLocks/>
          </p:cNvCxnSpPr>
          <p:nvPr/>
        </p:nvCxnSpPr>
        <p:spPr>
          <a:xfrm flipV="1">
            <a:off x="5050017" y="2131151"/>
            <a:ext cx="1516835" cy="1493070"/>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F256D22-AF29-4942-AD4A-E2EB80FA0A1E}"/>
              </a:ext>
            </a:extLst>
          </p:cNvPr>
          <p:cNvCxnSpPr>
            <a:cxnSpLocks/>
          </p:cNvCxnSpPr>
          <p:nvPr/>
        </p:nvCxnSpPr>
        <p:spPr>
          <a:xfrm flipV="1">
            <a:off x="2077799" y="1149239"/>
            <a:ext cx="927409" cy="26339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35F0C1B-6A1D-4435-8A31-9AA647E64C85}"/>
              </a:ext>
            </a:extLst>
          </p:cNvPr>
          <p:cNvCxnSpPr>
            <a:cxnSpLocks/>
          </p:cNvCxnSpPr>
          <p:nvPr/>
        </p:nvCxnSpPr>
        <p:spPr>
          <a:xfrm>
            <a:off x="4977100" y="1339673"/>
            <a:ext cx="1496412" cy="216481"/>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a:extLst>
              <a:ext uri="{FF2B5EF4-FFF2-40B4-BE49-F238E27FC236}">
                <a16:creationId xmlns:a16="http://schemas.microsoft.com/office/drawing/2014/main" id="{62EC315B-7F43-4710-AA64-BE6BABD9F833}"/>
              </a:ext>
            </a:extLst>
          </p:cNvPr>
          <p:cNvSpPr/>
          <p:nvPr/>
        </p:nvSpPr>
        <p:spPr>
          <a:xfrm>
            <a:off x="2812380" y="742518"/>
            <a:ext cx="2519662" cy="72178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17" name="流程图: 数据 16">
            <a:extLst>
              <a:ext uri="{FF2B5EF4-FFF2-40B4-BE49-F238E27FC236}">
                <a16:creationId xmlns:a16="http://schemas.microsoft.com/office/drawing/2014/main" id="{29295DBB-7B62-4AFA-A826-33E56B171AF4}"/>
              </a:ext>
            </a:extLst>
          </p:cNvPr>
          <p:cNvSpPr/>
          <p:nvPr/>
        </p:nvSpPr>
        <p:spPr>
          <a:xfrm>
            <a:off x="2822163" y="1904092"/>
            <a:ext cx="2504885" cy="942851"/>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sp>
        <p:nvSpPr>
          <p:cNvPr id="20" name="矩形 19">
            <a:extLst>
              <a:ext uri="{FF2B5EF4-FFF2-40B4-BE49-F238E27FC236}">
                <a16:creationId xmlns:a16="http://schemas.microsoft.com/office/drawing/2014/main" id="{139E86B9-9B65-4C3C-8F23-C69C7915B0B0}"/>
              </a:ext>
            </a:extLst>
          </p:cNvPr>
          <p:cNvSpPr/>
          <p:nvPr/>
        </p:nvSpPr>
        <p:spPr>
          <a:xfrm>
            <a:off x="696523" y="139564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1" name="矩形 20">
            <a:extLst>
              <a:ext uri="{FF2B5EF4-FFF2-40B4-BE49-F238E27FC236}">
                <a16:creationId xmlns:a16="http://schemas.microsoft.com/office/drawing/2014/main" id="{B1F86DC8-AC46-4F41-B854-7EB2B961022A}"/>
              </a:ext>
            </a:extLst>
          </p:cNvPr>
          <p:cNvSpPr/>
          <p:nvPr/>
        </p:nvSpPr>
        <p:spPr>
          <a:xfrm>
            <a:off x="1347089" y="3718605"/>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22" name="矩形 21">
            <a:extLst>
              <a:ext uri="{FF2B5EF4-FFF2-40B4-BE49-F238E27FC236}">
                <a16:creationId xmlns:a16="http://schemas.microsoft.com/office/drawing/2014/main" id="{1BA76BCF-5DBF-40AE-8807-61DBB6BB927C}"/>
              </a:ext>
            </a:extLst>
          </p:cNvPr>
          <p:cNvSpPr/>
          <p:nvPr/>
        </p:nvSpPr>
        <p:spPr>
          <a:xfrm>
            <a:off x="1469084" y="837150"/>
            <a:ext cx="779381" cy="369332"/>
          </a:xfrm>
          <a:prstGeom prst="rect">
            <a:avLst/>
          </a:prstGeom>
        </p:spPr>
        <p:txBody>
          <a:bodyPr wrap="none">
            <a:spAutoFit/>
          </a:bodyPr>
          <a:lstStyle/>
          <a:p>
            <a:r>
              <a:rPr lang="zh-CN" altLang="en-US" dirty="0"/>
              <a:t>用户</a:t>
            </a:r>
            <a:r>
              <a:rPr lang="en-US" altLang="zh-CN" dirty="0"/>
              <a:t>A</a:t>
            </a:r>
            <a:endParaRPr lang="zh-CN" altLang="en-US" dirty="0"/>
          </a:p>
        </p:txBody>
      </p:sp>
      <p:sp>
        <p:nvSpPr>
          <p:cNvPr id="23" name="文本框 22">
            <a:extLst>
              <a:ext uri="{FF2B5EF4-FFF2-40B4-BE49-F238E27FC236}">
                <a16:creationId xmlns:a16="http://schemas.microsoft.com/office/drawing/2014/main" id="{6818F2D9-0E58-4419-B912-401BB5568FAB}"/>
              </a:ext>
            </a:extLst>
          </p:cNvPr>
          <p:cNvSpPr txBox="1"/>
          <p:nvPr/>
        </p:nvSpPr>
        <p:spPr>
          <a:xfrm>
            <a:off x="5471993" y="1619079"/>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24" name="矩形 23">
            <a:extLst>
              <a:ext uri="{FF2B5EF4-FFF2-40B4-BE49-F238E27FC236}">
                <a16:creationId xmlns:a16="http://schemas.microsoft.com/office/drawing/2014/main" id="{4D1B5228-8C6C-4806-A596-1AFFC66E1BEF}"/>
              </a:ext>
            </a:extLst>
          </p:cNvPr>
          <p:cNvSpPr/>
          <p:nvPr/>
        </p:nvSpPr>
        <p:spPr>
          <a:xfrm>
            <a:off x="2272789" y="1527347"/>
            <a:ext cx="771365" cy="369332"/>
          </a:xfrm>
          <a:prstGeom prst="rect">
            <a:avLst/>
          </a:prstGeom>
        </p:spPr>
        <p:txBody>
          <a:bodyPr wrap="none">
            <a:spAutoFit/>
          </a:bodyPr>
          <a:lstStyle/>
          <a:p>
            <a:r>
              <a:rPr lang="zh-CN" altLang="en-US" dirty="0"/>
              <a:t>用户</a:t>
            </a:r>
            <a:r>
              <a:rPr lang="en-US" altLang="zh-CN" dirty="0"/>
              <a:t>B</a:t>
            </a:r>
            <a:endParaRPr lang="zh-CN" altLang="en-US" dirty="0"/>
          </a:p>
        </p:txBody>
      </p:sp>
      <p:sp>
        <p:nvSpPr>
          <p:cNvPr id="25" name="矩形 24">
            <a:extLst>
              <a:ext uri="{FF2B5EF4-FFF2-40B4-BE49-F238E27FC236}">
                <a16:creationId xmlns:a16="http://schemas.microsoft.com/office/drawing/2014/main" id="{5FF9C419-63C9-42A0-BA49-83F95DC15BE7}"/>
              </a:ext>
            </a:extLst>
          </p:cNvPr>
          <p:cNvSpPr/>
          <p:nvPr/>
        </p:nvSpPr>
        <p:spPr>
          <a:xfrm>
            <a:off x="384103" y="411585"/>
            <a:ext cx="1422184" cy="461665"/>
          </a:xfrm>
          <a:prstGeom prst="rect">
            <a:avLst/>
          </a:prstGeom>
        </p:spPr>
        <p:txBody>
          <a:bodyPr wrap="none">
            <a:spAutoFit/>
          </a:bodyPr>
          <a:lstStyle/>
          <a:p>
            <a:r>
              <a:rPr lang="zh-CN" altLang="en-US" sz="2400" b="1">
                <a:solidFill>
                  <a:srgbClr val="007C6A"/>
                </a:solidFill>
              </a:rPr>
              <a:t>超卖问题</a:t>
            </a:r>
          </a:p>
        </p:txBody>
      </p:sp>
      <p:sp>
        <p:nvSpPr>
          <p:cNvPr id="26" name="矩形 25">
            <a:extLst>
              <a:ext uri="{FF2B5EF4-FFF2-40B4-BE49-F238E27FC236}">
                <a16:creationId xmlns:a16="http://schemas.microsoft.com/office/drawing/2014/main" id="{BB42CB38-2D1C-4F55-BE4A-0387ED83DF21}"/>
              </a:ext>
            </a:extLst>
          </p:cNvPr>
          <p:cNvSpPr/>
          <p:nvPr/>
        </p:nvSpPr>
        <p:spPr>
          <a:xfrm>
            <a:off x="2213358" y="963141"/>
            <a:ext cx="418704" cy="369332"/>
          </a:xfrm>
          <a:prstGeom prst="rect">
            <a:avLst/>
          </a:prstGeom>
        </p:spPr>
        <p:txBody>
          <a:bodyPr wrap="none">
            <a:spAutoFit/>
          </a:bodyPr>
          <a:lstStyle/>
          <a:p>
            <a:r>
              <a:rPr lang="en-US" altLang="zh-CN"/>
              <a:t>10</a:t>
            </a:r>
            <a:endParaRPr lang="zh-CN" altLang="en-US"/>
          </a:p>
        </p:txBody>
      </p:sp>
      <p:sp>
        <p:nvSpPr>
          <p:cNvPr id="27" name="矩形 26">
            <a:extLst>
              <a:ext uri="{FF2B5EF4-FFF2-40B4-BE49-F238E27FC236}">
                <a16:creationId xmlns:a16="http://schemas.microsoft.com/office/drawing/2014/main" id="{28D80A26-3493-4054-951E-47929D23AC47}"/>
              </a:ext>
            </a:extLst>
          </p:cNvPr>
          <p:cNvSpPr/>
          <p:nvPr/>
        </p:nvSpPr>
        <p:spPr>
          <a:xfrm>
            <a:off x="1958699" y="2984223"/>
            <a:ext cx="418704" cy="369332"/>
          </a:xfrm>
          <a:prstGeom prst="rect">
            <a:avLst/>
          </a:prstGeom>
        </p:spPr>
        <p:txBody>
          <a:bodyPr wrap="none">
            <a:spAutoFit/>
          </a:bodyPr>
          <a:lstStyle/>
          <a:p>
            <a:r>
              <a:rPr lang="en-US" altLang="zh-CN" dirty="0"/>
              <a:t>10</a:t>
            </a:r>
            <a:endParaRPr lang="zh-CN" altLang="en-US" dirty="0"/>
          </a:p>
        </p:txBody>
      </p:sp>
      <p:sp>
        <p:nvSpPr>
          <p:cNvPr id="28" name="矩形 27">
            <a:extLst>
              <a:ext uri="{FF2B5EF4-FFF2-40B4-BE49-F238E27FC236}">
                <a16:creationId xmlns:a16="http://schemas.microsoft.com/office/drawing/2014/main" id="{E9E7A670-9FEE-4255-876A-671A05E3A9B5}"/>
              </a:ext>
            </a:extLst>
          </p:cNvPr>
          <p:cNvSpPr/>
          <p:nvPr/>
        </p:nvSpPr>
        <p:spPr>
          <a:xfrm>
            <a:off x="3485887" y="3923596"/>
            <a:ext cx="88357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dirty="0">
              <a:ln w="0"/>
              <a:solidFill>
                <a:schemeClr val="accent1"/>
              </a:solidFill>
              <a:effectLst>
                <a:outerShdw blurRad="38100" dist="25400" dir="5400000" algn="ctr" rotWithShape="0">
                  <a:srgbClr val="6E747A">
                    <a:alpha val="43000"/>
                  </a:srgbClr>
                </a:outerShdw>
              </a:effectLst>
            </a:endParaRPr>
          </a:p>
        </p:txBody>
      </p:sp>
      <p:cxnSp>
        <p:nvCxnSpPr>
          <p:cNvPr id="29" name="直接连接符 28">
            <a:extLst>
              <a:ext uri="{FF2B5EF4-FFF2-40B4-BE49-F238E27FC236}">
                <a16:creationId xmlns:a16="http://schemas.microsoft.com/office/drawing/2014/main" id="{3F8F13C9-C472-407F-81A7-2185C752CE2E}"/>
              </a:ext>
            </a:extLst>
          </p:cNvPr>
          <p:cNvCxnSpPr>
            <a:cxnSpLocks/>
          </p:cNvCxnSpPr>
          <p:nvPr/>
        </p:nvCxnSpPr>
        <p:spPr>
          <a:xfrm>
            <a:off x="1347089" y="2391528"/>
            <a:ext cx="1274338" cy="225267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9FE5515-9022-463D-97E4-A709046DF46C}"/>
              </a:ext>
            </a:extLst>
          </p:cNvPr>
          <p:cNvCxnSpPr>
            <a:cxnSpLocks/>
          </p:cNvCxnSpPr>
          <p:nvPr/>
        </p:nvCxnSpPr>
        <p:spPr>
          <a:xfrm flipV="1">
            <a:off x="5095254" y="2301462"/>
            <a:ext cx="1782272" cy="224403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4A5DB2A-F337-486C-B914-EA02F72C469B}"/>
              </a:ext>
            </a:extLst>
          </p:cNvPr>
          <p:cNvSpPr txBox="1"/>
          <p:nvPr/>
        </p:nvSpPr>
        <p:spPr>
          <a:xfrm>
            <a:off x="5471993" y="3216464"/>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32" name="文本框 31">
            <a:extLst>
              <a:ext uri="{FF2B5EF4-FFF2-40B4-BE49-F238E27FC236}">
                <a16:creationId xmlns:a16="http://schemas.microsoft.com/office/drawing/2014/main" id="{AFCD808E-DFC5-45F4-89B9-F43166B95895}"/>
              </a:ext>
            </a:extLst>
          </p:cNvPr>
          <p:cNvSpPr txBox="1"/>
          <p:nvPr/>
        </p:nvSpPr>
        <p:spPr>
          <a:xfrm>
            <a:off x="5453872" y="241421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Tree>
    <p:custDataLst>
      <p:tags r:id="rId1"/>
    </p:custDataLst>
    <p:extLst>
      <p:ext uri="{BB962C8B-B14F-4D97-AF65-F5344CB8AC3E}">
        <p14:creationId xmlns:p14="http://schemas.microsoft.com/office/powerpoint/2010/main" val="17466252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62" name="矩形 61">
            <a:extLst>
              <a:ext uri="{FF2B5EF4-FFF2-40B4-BE49-F238E27FC236}">
                <a16:creationId xmlns:a16="http://schemas.microsoft.com/office/drawing/2014/main" id="{551B6E20-C549-446E-BA17-B40908ADE11F}"/>
              </a:ext>
            </a:extLst>
          </p:cNvPr>
          <p:cNvSpPr/>
          <p:nvPr/>
        </p:nvSpPr>
        <p:spPr>
          <a:xfrm>
            <a:off x="330173" y="522649"/>
            <a:ext cx="5026246"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、利用乐观锁淘汰用户，解决超卖问题。</a:t>
            </a:r>
          </a:p>
        </p:txBody>
      </p:sp>
      <p:sp>
        <p:nvSpPr>
          <p:cNvPr id="63" name="矩形 62">
            <a:extLst>
              <a:ext uri="{FF2B5EF4-FFF2-40B4-BE49-F238E27FC236}">
                <a16:creationId xmlns:a16="http://schemas.microsoft.com/office/drawing/2014/main" id="{4C749BC2-8B2B-4655-9826-28F4DD757E9C}"/>
              </a:ext>
            </a:extLst>
          </p:cNvPr>
          <p:cNvSpPr/>
          <p:nvPr/>
        </p:nvSpPr>
        <p:spPr>
          <a:xfrm>
            <a:off x="4362869" y="209634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9</a:t>
            </a:r>
            <a:endParaRPr lang="zh-CN" altLang="en-US"/>
          </a:p>
        </p:txBody>
      </p:sp>
      <p:sp>
        <p:nvSpPr>
          <p:cNvPr id="64" name="矩形 63">
            <a:extLst>
              <a:ext uri="{FF2B5EF4-FFF2-40B4-BE49-F238E27FC236}">
                <a16:creationId xmlns:a16="http://schemas.microsoft.com/office/drawing/2014/main" id="{866D6464-311A-4D4E-AA41-AFB906029349}"/>
              </a:ext>
            </a:extLst>
          </p:cNvPr>
          <p:cNvSpPr/>
          <p:nvPr/>
        </p:nvSpPr>
        <p:spPr>
          <a:xfrm>
            <a:off x="1521936" y="1337089"/>
            <a:ext cx="418704" cy="369332"/>
          </a:xfrm>
          <a:prstGeom prst="rect">
            <a:avLst/>
          </a:prstGeom>
        </p:spPr>
        <p:txBody>
          <a:bodyPr wrap="none">
            <a:spAutoFit/>
          </a:bodyPr>
          <a:lstStyle/>
          <a:p>
            <a:r>
              <a:rPr lang="en-US" altLang="zh-CN"/>
              <a:t>10</a:t>
            </a:r>
            <a:endParaRPr lang="zh-CN" altLang="en-US"/>
          </a:p>
        </p:txBody>
      </p:sp>
      <p:sp>
        <p:nvSpPr>
          <p:cNvPr id="65" name="文本框 64">
            <a:extLst>
              <a:ext uri="{FF2B5EF4-FFF2-40B4-BE49-F238E27FC236}">
                <a16:creationId xmlns:a16="http://schemas.microsoft.com/office/drawing/2014/main" id="{87A61ED0-7ACB-46EF-91D6-B635B4D678C5}"/>
              </a:ext>
            </a:extLst>
          </p:cNvPr>
          <p:cNvSpPr txBox="1"/>
          <p:nvPr/>
        </p:nvSpPr>
        <p:spPr>
          <a:xfrm>
            <a:off x="3827145" y="1394984"/>
            <a:ext cx="301686" cy="369332"/>
          </a:xfrm>
          <a:prstGeom prst="rect">
            <a:avLst/>
          </a:prstGeom>
          <a:noFill/>
        </p:spPr>
        <p:txBody>
          <a:bodyPr wrap="none" rtlCol="0">
            <a:spAutoFit/>
          </a:bodyPr>
          <a:lstStyle/>
          <a:p>
            <a:r>
              <a:rPr lang="en-US" altLang="zh-CN"/>
              <a:t>9</a:t>
            </a:r>
            <a:endParaRPr lang="zh-CN" altLang="en-US"/>
          </a:p>
        </p:txBody>
      </p:sp>
      <p:sp>
        <p:nvSpPr>
          <p:cNvPr id="66" name="流程图: 数据 65">
            <a:extLst>
              <a:ext uri="{FF2B5EF4-FFF2-40B4-BE49-F238E27FC236}">
                <a16:creationId xmlns:a16="http://schemas.microsoft.com/office/drawing/2014/main" id="{74E703EA-BFF2-4610-97E1-8561DAFB7393}"/>
              </a:ext>
            </a:extLst>
          </p:cNvPr>
          <p:cNvSpPr/>
          <p:nvPr/>
        </p:nvSpPr>
        <p:spPr>
          <a:xfrm>
            <a:off x="5827500" y="2528580"/>
            <a:ext cx="2249073" cy="1165822"/>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dirty="0"/>
              <a:t>1</a:t>
            </a:r>
            <a:endParaRPr lang="zh-CN" altLang="en-US" dirty="0"/>
          </a:p>
        </p:txBody>
      </p:sp>
      <p:sp>
        <p:nvSpPr>
          <p:cNvPr id="67" name="矩形 66">
            <a:extLst>
              <a:ext uri="{FF2B5EF4-FFF2-40B4-BE49-F238E27FC236}">
                <a16:creationId xmlns:a16="http://schemas.microsoft.com/office/drawing/2014/main" id="{FCDB99F5-3620-4B1A-9685-DC2A8701AFBD}"/>
              </a:ext>
            </a:extLst>
          </p:cNvPr>
          <p:cNvSpPr/>
          <p:nvPr/>
        </p:nvSpPr>
        <p:spPr>
          <a:xfrm>
            <a:off x="7818138" y="1537989"/>
            <a:ext cx="1213904" cy="5927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68" name="直接连接符 67">
            <a:extLst>
              <a:ext uri="{FF2B5EF4-FFF2-40B4-BE49-F238E27FC236}">
                <a16:creationId xmlns:a16="http://schemas.microsoft.com/office/drawing/2014/main" id="{3B2F7D02-A721-47AC-B928-6976935C2AA9}"/>
              </a:ext>
            </a:extLst>
          </p:cNvPr>
          <p:cNvCxnSpPr/>
          <p:nvPr/>
        </p:nvCxnSpPr>
        <p:spPr>
          <a:xfrm>
            <a:off x="5373712" y="2715916"/>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B48A9C2B-4DED-49B0-BDF5-EB3FBBEA7F39}"/>
              </a:ext>
            </a:extLst>
          </p:cNvPr>
          <p:cNvCxnSpPr/>
          <p:nvPr/>
        </p:nvCxnSpPr>
        <p:spPr>
          <a:xfrm flipV="1">
            <a:off x="3751273" y="2747999"/>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0" name="乘号 69">
            <a:extLst>
              <a:ext uri="{FF2B5EF4-FFF2-40B4-BE49-F238E27FC236}">
                <a16:creationId xmlns:a16="http://schemas.microsoft.com/office/drawing/2014/main" id="{20EA1C50-C67C-4B8D-B93D-0895C64C916F}"/>
              </a:ext>
            </a:extLst>
          </p:cNvPr>
          <p:cNvSpPr/>
          <p:nvPr/>
        </p:nvSpPr>
        <p:spPr>
          <a:xfrm>
            <a:off x="3995530" y="2591256"/>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8C76CE63-8A7D-4B35-8D0A-69B9EAA5FD33}"/>
              </a:ext>
            </a:extLst>
          </p:cNvPr>
          <p:cNvCxnSpPr>
            <a:cxnSpLocks/>
          </p:cNvCxnSpPr>
          <p:nvPr/>
        </p:nvCxnSpPr>
        <p:spPr>
          <a:xfrm>
            <a:off x="1165854" y="2762117"/>
            <a:ext cx="1001059" cy="34684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8AF5093-89DF-459E-B42E-EDB698E9C751}"/>
              </a:ext>
            </a:extLst>
          </p:cNvPr>
          <p:cNvCxnSpPr>
            <a:cxnSpLocks/>
          </p:cNvCxnSpPr>
          <p:nvPr/>
        </p:nvCxnSpPr>
        <p:spPr>
          <a:xfrm flipV="1">
            <a:off x="7971043" y="2211068"/>
            <a:ext cx="559318" cy="889158"/>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2D89B5AF-7107-4D14-960D-348C2962E94C}"/>
              </a:ext>
            </a:extLst>
          </p:cNvPr>
          <p:cNvSpPr/>
          <p:nvPr/>
        </p:nvSpPr>
        <p:spPr>
          <a:xfrm>
            <a:off x="4650436" y="160354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4" name="矩形 73">
            <a:extLst>
              <a:ext uri="{FF2B5EF4-FFF2-40B4-BE49-F238E27FC236}">
                <a16:creationId xmlns:a16="http://schemas.microsoft.com/office/drawing/2014/main" id="{370391E8-64A2-410D-9FF9-835BB71839C1}"/>
              </a:ext>
            </a:extLst>
          </p:cNvPr>
          <p:cNvSpPr/>
          <p:nvPr/>
        </p:nvSpPr>
        <p:spPr>
          <a:xfrm>
            <a:off x="300322" y="162690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5" name="矩形 74">
            <a:extLst>
              <a:ext uri="{FF2B5EF4-FFF2-40B4-BE49-F238E27FC236}">
                <a16:creationId xmlns:a16="http://schemas.microsoft.com/office/drawing/2014/main" id="{0BE56F00-CF44-4902-A288-08B9F90E445D}"/>
              </a:ext>
            </a:extLst>
          </p:cNvPr>
          <p:cNvSpPr/>
          <p:nvPr/>
        </p:nvSpPr>
        <p:spPr>
          <a:xfrm>
            <a:off x="2481658" y="3787731"/>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6" name="矩形 75">
            <a:extLst>
              <a:ext uri="{FF2B5EF4-FFF2-40B4-BE49-F238E27FC236}">
                <a16:creationId xmlns:a16="http://schemas.microsoft.com/office/drawing/2014/main" id="{3E30F255-D94C-43FA-B49E-412B5A34FEB1}"/>
              </a:ext>
            </a:extLst>
          </p:cNvPr>
          <p:cNvSpPr/>
          <p:nvPr/>
        </p:nvSpPr>
        <p:spPr>
          <a:xfrm>
            <a:off x="2486443" y="7546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7" name="矩形 76">
            <a:extLst>
              <a:ext uri="{FF2B5EF4-FFF2-40B4-BE49-F238E27FC236}">
                <a16:creationId xmlns:a16="http://schemas.microsoft.com/office/drawing/2014/main" id="{6B2E7CB8-575B-43FD-A169-5911126F08DA}"/>
              </a:ext>
            </a:extLst>
          </p:cNvPr>
          <p:cNvSpPr/>
          <p:nvPr/>
        </p:nvSpPr>
        <p:spPr>
          <a:xfrm>
            <a:off x="6599836" y="211298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8" name="矩形 77">
            <a:extLst>
              <a:ext uri="{FF2B5EF4-FFF2-40B4-BE49-F238E27FC236}">
                <a16:creationId xmlns:a16="http://schemas.microsoft.com/office/drawing/2014/main" id="{57E95F60-09C1-4A51-B5F9-28EDB56935F5}"/>
              </a:ext>
            </a:extLst>
          </p:cNvPr>
          <p:cNvSpPr/>
          <p:nvPr/>
        </p:nvSpPr>
        <p:spPr>
          <a:xfrm>
            <a:off x="8024381" y="1165236"/>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9" name="文本框 78">
            <a:extLst>
              <a:ext uri="{FF2B5EF4-FFF2-40B4-BE49-F238E27FC236}">
                <a16:creationId xmlns:a16="http://schemas.microsoft.com/office/drawing/2014/main" id="{E74712FF-020A-4601-A310-1B5BDCDAC3C5}"/>
              </a:ext>
            </a:extLst>
          </p:cNvPr>
          <p:cNvSpPr txBox="1"/>
          <p:nvPr/>
        </p:nvSpPr>
        <p:spPr>
          <a:xfrm>
            <a:off x="4167566" y="3032880"/>
            <a:ext cx="1297150" cy="400110"/>
          </a:xfrm>
          <a:prstGeom prst="rect">
            <a:avLst/>
          </a:prstGeom>
          <a:noFill/>
        </p:spPr>
        <p:txBody>
          <a:bodyPr wrap="none" rtlCol="0">
            <a:spAutoFit/>
          </a:bodyPr>
          <a:lstStyle/>
          <a:p>
            <a:r>
              <a:rPr lang="en-US" altLang="zh-CN" sz="2000" b="1">
                <a:solidFill>
                  <a:srgbClr val="C00000"/>
                </a:solidFill>
              </a:rPr>
              <a:t>v1.0!=v1.1</a:t>
            </a:r>
            <a:endParaRPr lang="zh-CN" altLang="en-US" sz="2000" b="1">
              <a:solidFill>
                <a:srgbClr val="C00000"/>
              </a:solidFill>
            </a:endParaRPr>
          </a:p>
        </p:txBody>
      </p:sp>
      <p:cxnSp>
        <p:nvCxnSpPr>
          <p:cNvPr id="80" name="直接连接符 79">
            <a:extLst>
              <a:ext uri="{FF2B5EF4-FFF2-40B4-BE49-F238E27FC236}">
                <a16:creationId xmlns:a16="http://schemas.microsoft.com/office/drawing/2014/main" id="{0FF91B05-4516-4C3F-97A9-2D94BB7138F4}"/>
              </a:ext>
            </a:extLst>
          </p:cNvPr>
          <p:cNvCxnSpPr>
            <a:cxnSpLocks/>
          </p:cNvCxnSpPr>
          <p:nvPr/>
        </p:nvCxnSpPr>
        <p:spPr>
          <a:xfrm flipV="1">
            <a:off x="1165854" y="1595872"/>
            <a:ext cx="1180848" cy="36394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09DB7B98-949F-4E9A-A503-C8115C3928D1}"/>
              </a:ext>
            </a:extLst>
          </p:cNvPr>
          <p:cNvCxnSpPr/>
          <p:nvPr/>
        </p:nvCxnSpPr>
        <p:spPr>
          <a:xfrm>
            <a:off x="3655417" y="1651915"/>
            <a:ext cx="780342" cy="37986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2" name="流程图: 数据 81">
            <a:extLst>
              <a:ext uri="{FF2B5EF4-FFF2-40B4-BE49-F238E27FC236}">
                <a16:creationId xmlns:a16="http://schemas.microsoft.com/office/drawing/2014/main" id="{32E29089-89BB-46AE-BE45-8FEA197863A0}"/>
              </a:ext>
            </a:extLst>
          </p:cNvPr>
          <p:cNvSpPr/>
          <p:nvPr/>
        </p:nvSpPr>
        <p:spPr>
          <a:xfrm>
            <a:off x="2086107" y="1148187"/>
            <a:ext cx="1794421" cy="98256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83" name="流程图: 数据 82">
            <a:extLst>
              <a:ext uri="{FF2B5EF4-FFF2-40B4-BE49-F238E27FC236}">
                <a16:creationId xmlns:a16="http://schemas.microsoft.com/office/drawing/2014/main" id="{483BDA20-6E78-402A-9D7B-4933CB57619B}"/>
              </a:ext>
            </a:extLst>
          </p:cNvPr>
          <p:cNvSpPr/>
          <p:nvPr/>
        </p:nvSpPr>
        <p:spPr>
          <a:xfrm>
            <a:off x="1905145" y="2628356"/>
            <a:ext cx="2121324" cy="1026400"/>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r>
              <a:rPr lang="zh-CN" altLang="en-US" sz="1600" dirty="0"/>
              <a:t>、检查是否还有库存</a:t>
            </a:r>
            <a:endParaRPr lang="en-US" altLang="zh-CN" sz="1600" dirty="0"/>
          </a:p>
          <a:p>
            <a:pPr algn="ctr"/>
            <a:r>
              <a:rPr lang="en-US" altLang="zh-CN" sz="1600" dirty="0"/>
              <a:t>2</a:t>
            </a:r>
            <a:r>
              <a:rPr lang="zh-CN" altLang="en-US" sz="1600" dirty="0"/>
              <a:t>、如果有则减</a:t>
            </a:r>
            <a:r>
              <a:rPr lang="en-US" altLang="zh-CN" sz="1600" dirty="0"/>
              <a:t>1</a:t>
            </a:r>
            <a:endParaRPr lang="zh-CN" altLang="en-US" sz="1600" dirty="0"/>
          </a:p>
        </p:txBody>
      </p:sp>
      <p:sp>
        <p:nvSpPr>
          <p:cNvPr id="84" name="矩形 83">
            <a:extLst>
              <a:ext uri="{FF2B5EF4-FFF2-40B4-BE49-F238E27FC236}">
                <a16:creationId xmlns:a16="http://schemas.microsoft.com/office/drawing/2014/main" id="{D35EF5A8-4CB2-470D-8BC2-F4F99BAA373C}"/>
              </a:ext>
            </a:extLst>
          </p:cNvPr>
          <p:cNvSpPr/>
          <p:nvPr/>
        </p:nvSpPr>
        <p:spPr>
          <a:xfrm>
            <a:off x="462373" y="2031782"/>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85" name="矩形 84">
            <a:extLst>
              <a:ext uri="{FF2B5EF4-FFF2-40B4-BE49-F238E27FC236}">
                <a16:creationId xmlns:a16="http://schemas.microsoft.com/office/drawing/2014/main" id="{41542D4D-519A-48B0-97A3-8EC4B3A34406}"/>
              </a:ext>
            </a:extLst>
          </p:cNvPr>
          <p:cNvSpPr/>
          <p:nvPr/>
        </p:nvSpPr>
        <p:spPr>
          <a:xfrm>
            <a:off x="1324470" y="2877943"/>
            <a:ext cx="418704" cy="369332"/>
          </a:xfrm>
          <a:prstGeom prst="rect">
            <a:avLst/>
          </a:prstGeom>
        </p:spPr>
        <p:txBody>
          <a:bodyPr wrap="none">
            <a:spAutoFit/>
          </a:bodyPr>
          <a:lstStyle/>
          <a:p>
            <a:r>
              <a:rPr lang="en-US" altLang="zh-CN"/>
              <a:t>10</a:t>
            </a:r>
            <a:endParaRPr lang="zh-CN" altLang="en-US"/>
          </a:p>
        </p:txBody>
      </p:sp>
      <p:sp>
        <p:nvSpPr>
          <p:cNvPr id="86" name="矩形 85">
            <a:extLst>
              <a:ext uri="{FF2B5EF4-FFF2-40B4-BE49-F238E27FC236}">
                <a16:creationId xmlns:a16="http://schemas.microsoft.com/office/drawing/2014/main" id="{4438BFF1-82C3-416D-901C-2E7D5542BEFB}"/>
              </a:ext>
            </a:extLst>
          </p:cNvPr>
          <p:cNvSpPr/>
          <p:nvPr/>
        </p:nvSpPr>
        <p:spPr>
          <a:xfrm>
            <a:off x="5752598" y="2406590"/>
            <a:ext cx="301686" cy="369332"/>
          </a:xfrm>
          <a:prstGeom prst="rect">
            <a:avLst/>
          </a:prstGeom>
        </p:spPr>
        <p:txBody>
          <a:bodyPr wrap="none">
            <a:spAutoFit/>
          </a:bodyPr>
          <a:lstStyle/>
          <a:p>
            <a:r>
              <a:rPr lang="en-US" altLang="zh-CN"/>
              <a:t>9</a:t>
            </a:r>
            <a:endParaRPr lang="zh-CN" altLang="en-US"/>
          </a:p>
        </p:txBody>
      </p:sp>
      <p:sp>
        <p:nvSpPr>
          <p:cNvPr id="87" name="矩形 86">
            <a:extLst>
              <a:ext uri="{FF2B5EF4-FFF2-40B4-BE49-F238E27FC236}">
                <a16:creationId xmlns:a16="http://schemas.microsoft.com/office/drawing/2014/main" id="{61566BC5-7F49-41E1-9D47-BFF5E757B920}"/>
              </a:ext>
            </a:extLst>
          </p:cNvPr>
          <p:cNvSpPr/>
          <p:nvPr/>
        </p:nvSpPr>
        <p:spPr>
          <a:xfrm>
            <a:off x="1067427" y="328542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88" name="矩形 87">
            <a:extLst>
              <a:ext uri="{FF2B5EF4-FFF2-40B4-BE49-F238E27FC236}">
                <a16:creationId xmlns:a16="http://schemas.microsoft.com/office/drawing/2014/main" id="{30FB3D48-1A2B-476C-B589-BBAA62AE99EB}"/>
              </a:ext>
            </a:extLst>
          </p:cNvPr>
          <p:cNvSpPr/>
          <p:nvPr/>
        </p:nvSpPr>
        <p:spPr>
          <a:xfrm>
            <a:off x="5154736" y="3413506"/>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89" name="矩形 88">
            <a:extLst>
              <a:ext uri="{FF2B5EF4-FFF2-40B4-BE49-F238E27FC236}">
                <a16:creationId xmlns:a16="http://schemas.microsoft.com/office/drawing/2014/main" id="{6B4D4562-2302-43ED-B47B-B7601FED8358}"/>
              </a:ext>
            </a:extLst>
          </p:cNvPr>
          <p:cNvSpPr/>
          <p:nvPr/>
        </p:nvSpPr>
        <p:spPr>
          <a:xfrm>
            <a:off x="934779" y="1067177"/>
            <a:ext cx="779381" cy="369332"/>
          </a:xfrm>
          <a:prstGeom prst="rect">
            <a:avLst/>
          </a:prstGeom>
        </p:spPr>
        <p:txBody>
          <a:bodyPr wrap="none">
            <a:spAutoFit/>
          </a:bodyPr>
          <a:lstStyle/>
          <a:p>
            <a:r>
              <a:rPr lang="zh-CN" altLang="en-US"/>
              <a:t>用户</a:t>
            </a:r>
            <a:r>
              <a:rPr lang="en-US" altLang="zh-CN"/>
              <a:t>A</a:t>
            </a:r>
            <a:endParaRPr lang="zh-CN" altLang="en-US"/>
          </a:p>
        </p:txBody>
      </p:sp>
      <p:sp>
        <p:nvSpPr>
          <p:cNvPr id="90" name="矩形 89">
            <a:extLst>
              <a:ext uri="{FF2B5EF4-FFF2-40B4-BE49-F238E27FC236}">
                <a16:creationId xmlns:a16="http://schemas.microsoft.com/office/drawing/2014/main" id="{7ACADDEC-423E-48C6-A80C-74B626CC7DD1}"/>
              </a:ext>
            </a:extLst>
          </p:cNvPr>
          <p:cNvSpPr/>
          <p:nvPr/>
        </p:nvSpPr>
        <p:spPr>
          <a:xfrm>
            <a:off x="5858582" y="3697012"/>
            <a:ext cx="2531462" cy="1077218"/>
          </a:xfrm>
          <a:prstGeom prst="rect">
            <a:avLst/>
          </a:prstGeom>
        </p:spPr>
        <p:txBody>
          <a:bodyPr wrap="none">
            <a:spAutoFit/>
          </a:bodyPr>
          <a:lstStyle/>
          <a:p>
            <a:r>
              <a:rPr lang="zh-CN" altLang="en-US" sz="1600" b="1" dirty="0">
                <a:solidFill>
                  <a:srgbClr val="007C6A"/>
                </a:solidFill>
              </a:rPr>
              <a:t>秒杀结果：</a:t>
            </a:r>
            <a:endParaRPr lang="en-US" altLang="zh-CN" sz="1600" b="1" dirty="0">
              <a:solidFill>
                <a:srgbClr val="007C6A"/>
              </a:solidFill>
            </a:endParaRPr>
          </a:p>
          <a:p>
            <a:r>
              <a:rPr lang="zh-CN" altLang="en-US" sz="1600" b="1" dirty="0">
                <a:solidFill>
                  <a:srgbClr val="007C6A"/>
                </a:solidFill>
              </a:rPr>
              <a:t>用户</a:t>
            </a:r>
            <a:r>
              <a:rPr lang="en-US" altLang="zh-CN" sz="1600" b="1" dirty="0">
                <a:solidFill>
                  <a:srgbClr val="007C6A"/>
                </a:solidFill>
              </a:rPr>
              <a:t>A</a:t>
            </a:r>
            <a:r>
              <a:rPr lang="zh-CN" altLang="en-US" sz="1600" b="1" dirty="0">
                <a:solidFill>
                  <a:srgbClr val="007C6A"/>
                </a:solidFill>
              </a:rPr>
              <a:t>、用户</a:t>
            </a:r>
            <a:r>
              <a:rPr lang="en-US" altLang="zh-CN" sz="1600" b="1" dirty="0">
                <a:solidFill>
                  <a:srgbClr val="007C6A"/>
                </a:solidFill>
              </a:rPr>
              <a:t>C</a:t>
            </a:r>
            <a:r>
              <a:rPr lang="zh-CN" altLang="en-US" sz="1600" b="1" dirty="0">
                <a:solidFill>
                  <a:srgbClr val="007C6A"/>
                </a:solidFill>
              </a:rPr>
              <a:t>成功购买。</a:t>
            </a:r>
          </a:p>
          <a:p>
            <a:r>
              <a:rPr lang="zh-CN" altLang="en-US" sz="1600" b="1" dirty="0">
                <a:solidFill>
                  <a:srgbClr val="007C6A"/>
                </a:solidFill>
              </a:rPr>
              <a:t>用户</a:t>
            </a:r>
            <a:r>
              <a:rPr lang="en-US" altLang="zh-CN" sz="1600" b="1" dirty="0">
                <a:solidFill>
                  <a:srgbClr val="007C6A"/>
                </a:solidFill>
              </a:rPr>
              <a:t>B</a:t>
            </a:r>
            <a:r>
              <a:rPr lang="zh-CN" altLang="en-US" sz="1600" b="1" dirty="0">
                <a:solidFill>
                  <a:srgbClr val="007C6A"/>
                </a:solidFill>
              </a:rPr>
              <a:t>失败。</a:t>
            </a:r>
            <a:endParaRPr lang="en-US" altLang="zh-CN" sz="1600" b="1" dirty="0">
              <a:solidFill>
                <a:srgbClr val="007C6A"/>
              </a:solidFill>
            </a:endParaRPr>
          </a:p>
          <a:p>
            <a:r>
              <a:rPr lang="zh-CN" altLang="en-US" sz="1600" b="1" dirty="0">
                <a:solidFill>
                  <a:srgbClr val="007C6A"/>
                </a:solidFill>
              </a:rPr>
              <a:t>库存 </a:t>
            </a:r>
            <a:r>
              <a:rPr lang="en-US" altLang="zh-CN" sz="1600" b="1" dirty="0">
                <a:solidFill>
                  <a:srgbClr val="007C6A"/>
                </a:solidFill>
              </a:rPr>
              <a:t>-2 </a:t>
            </a:r>
            <a:r>
              <a:rPr lang="zh-CN" altLang="en-US" sz="1600" b="1" dirty="0">
                <a:solidFill>
                  <a:srgbClr val="007C6A"/>
                </a:solidFill>
              </a:rPr>
              <a:t>。</a:t>
            </a:r>
          </a:p>
        </p:txBody>
      </p:sp>
    </p:spTree>
    <p:custDataLst>
      <p:tags r:id="rId1"/>
    </p:custDataLst>
    <p:extLst>
      <p:ext uri="{BB962C8B-B14F-4D97-AF65-F5344CB8AC3E}">
        <p14:creationId xmlns:p14="http://schemas.microsoft.com/office/powerpoint/2010/main" val="42634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500"/>
                                        <p:tgtEl>
                                          <p:spTgt spid="7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6" grpId="0" animBg="1"/>
      <p:bldP spid="67" grpId="0" animBg="1"/>
      <p:bldP spid="70" grpId="0" animBg="1"/>
      <p:bldP spid="73" grpId="0"/>
      <p:bldP spid="74" grpId="0"/>
      <p:bldP spid="75" grpId="0"/>
      <p:bldP spid="76" grpId="0"/>
      <p:bldP spid="77" grpId="0"/>
      <p:bldP spid="78" grpId="0"/>
      <p:bldP spid="79" grpId="0"/>
      <p:bldP spid="82" grpId="0" animBg="1"/>
      <p:bldP spid="83" grpId="0" animBg="1"/>
      <p:bldP spid="84" grpId="0" animBg="1"/>
      <p:bldP spid="85" grpId="0"/>
      <p:bldP spid="86" grpId="0"/>
      <p:bldP spid="87" grpId="0"/>
      <p:bldP spid="88" grpId="0"/>
      <p:bldP spid="89" grpId="0"/>
      <p:bldP spid="9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32" name="矩形 31">
            <a:extLst>
              <a:ext uri="{FF2B5EF4-FFF2-40B4-BE49-F238E27FC236}">
                <a16:creationId xmlns:a16="http://schemas.microsoft.com/office/drawing/2014/main" id="{73C694E2-1FDF-4E5E-A73D-0B117533B799}"/>
              </a:ext>
            </a:extLst>
          </p:cNvPr>
          <p:cNvSpPr/>
          <p:nvPr/>
        </p:nvSpPr>
        <p:spPr>
          <a:xfrm>
            <a:off x="226687"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a:t>
            </a:r>
          </a:p>
        </p:txBody>
      </p:sp>
      <p:sp>
        <p:nvSpPr>
          <p:cNvPr id="33" name="文本框 32">
            <a:extLst>
              <a:ext uri="{FF2B5EF4-FFF2-40B4-BE49-F238E27FC236}">
                <a16:creationId xmlns:a16="http://schemas.microsoft.com/office/drawing/2014/main" id="{B2DF9942-8BC3-4B96-89AC-61CBA088C342}"/>
              </a:ext>
            </a:extLst>
          </p:cNvPr>
          <p:cNvSpPr txBox="1"/>
          <p:nvPr/>
        </p:nvSpPr>
        <p:spPr>
          <a:xfrm>
            <a:off x="304078" y="1479064"/>
            <a:ext cx="914301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C6A"/>
                </a:solidFill>
              </a:rPr>
              <a:t>节省每次连接</a:t>
            </a:r>
            <a:r>
              <a:rPr lang="en-US" altLang="zh-CN" sz="2400" dirty="0" err="1">
                <a:solidFill>
                  <a:srgbClr val="007C6A"/>
                </a:solidFill>
              </a:rPr>
              <a:t>redis</a:t>
            </a:r>
            <a:r>
              <a:rPr lang="zh-CN" altLang="en-US" sz="2400" dirty="0">
                <a:solidFill>
                  <a:srgbClr val="007C6A"/>
                </a:solidFill>
              </a:rPr>
              <a:t>服务带来的消耗，把连接好的实例反复利用。</a:t>
            </a:r>
          </a:p>
        </p:txBody>
      </p:sp>
      <p:sp>
        <p:nvSpPr>
          <p:cNvPr id="34" name="文本框 33">
            <a:extLst>
              <a:ext uri="{FF2B5EF4-FFF2-40B4-BE49-F238E27FC236}">
                <a16:creationId xmlns:a16="http://schemas.microsoft.com/office/drawing/2014/main" id="{E3824824-173E-4B77-A1CF-69ADB27EDBE4}"/>
              </a:ext>
            </a:extLst>
          </p:cNvPr>
          <p:cNvSpPr txBox="1"/>
          <p:nvPr/>
        </p:nvSpPr>
        <p:spPr>
          <a:xfrm>
            <a:off x="304078" y="2780239"/>
            <a:ext cx="3916457"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C6A"/>
                </a:solidFill>
              </a:rPr>
              <a:t>通过参数管理连接的行为</a:t>
            </a:r>
          </a:p>
        </p:txBody>
      </p:sp>
      <p:sp>
        <p:nvSpPr>
          <p:cNvPr id="35" name="文本框 34">
            <a:extLst>
              <a:ext uri="{FF2B5EF4-FFF2-40B4-BE49-F238E27FC236}">
                <a16:creationId xmlns:a16="http://schemas.microsoft.com/office/drawing/2014/main" id="{9DDF42E0-5763-4AD3-A776-7D2A78C11290}"/>
              </a:ext>
            </a:extLst>
          </p:cNvPr>
          <p:cNvSpPr txBox="1"/>
          <p:nvPr/>
        </p:nvSpPr>
        <p:spPr>
          <a:xfrm>
            <a:off x="304078" y="4212826"/>
            <a:ext cx="2031325" cy="461665"/>
          </a:xfrm>
          <a:prstGeom prst="rect">
            <a:avLst/>
          </a:prstGeom>
          <a:noFill/>
        </p:spPr>
        <p:txBody>
          <a:bodyPr wrap="none" rtlCol="0">
            <a:spAutoFit/>
          </a:bodyPr>
          <a:lstStyle/>
          <a:p>
            <a:r>
              <a:rPr lang="zh-CN" altLang="en-US" sz="2400" dirty="0">
                <a:solidFill>
                  <a:srgbClr val="007C6A"/>
                </a:solidFill>
              </a:rPr>
              <a:t>代码见项目中</a:t>
            </a:r>
          </a:p>
        </p:txBody>
      </p:sp>
    </p:spTree>
    <p:custDataLst>
      <p:tags r:id="rId1"/>
    </p:custDataLst>
    <p:extLst>
      <p:ext uri="{BB962C8B-B14F-4D97-AF65-F5344CB8AC3E}">
        <p14:creationId xmlns:p14="http://schemas.microsoft.com/office/powerpoint/2010/main" val="10354853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BACD0BFE-3E8A-474B-99C7-C78B5853688C}"/>
              </a:ext>
            </a:extLst>
          </p:cNvPr>
          <p:cNvSpPr/>
          <p:nvPr/>
        </p:nvSpPr>
        <p:spPr>
          <a:xfrm>
            <a:off x="520553" y="1120190"/>
            <a:ext cx="8208912" cy="3395160"/>
          </a:xfrm>
          <a:prstGeom prst="rect">
            <a:avLst/>
          </a:prstGeom>
        </p:spPr>
        <p:txBody>
          <a:bodyPr wrap="square">
            <a:spAutoFit/>
          </a:bodyPr>
          <a:lstStyle/>
          <a:p>
            <a:pPr>
              <a:lnSpc>
                <a:spcPct val="150000"/>
              </a:lnSpc>
            </a:pPr>
            <a:r>
              <a:rPr lang="en-US" altLang="zh-CN" b="1" dirty="0" err="1"/>
              <a:t>MaxTotal</a:t>
            </a:r>
            <a:r>
              <a:rPr lang="zh-CN" altLang="en-US" sz="1600" dirty="0">
                <a:solidFill>
                  <a:srgbClr val="000000"/>
                </a:solidFill>
                <a:latin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可分配多少个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实例，通过</a:t>
            </a:r>
            <a:r>
              <a:rPr lang="en-US" altLang="zh-CN" sz="1600" dirty="0" err="1">
                <a:solidFill>
                  <a:srgbClr val="000000"/>
                </a:solidFill>
                <a:latin typeface="Verdana" panose="020B0604030504040204" pitchFamily="34" charset="0"/>
                <a:ea typeface="Verdana" panose="020B0604030504040204" pitchFamily="34" charset="0"/>
              </a:rPr>
              <a:t>pool.getResource</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来获取；如果赋值为</a:t>
            </a:r>
            <a:r>
              <a:rPr lang="en-US" altLang="zh-CN" sz="1600" dirty="0">
                <a:solidFill>
                  <a:srgbClr val="000000"/>
                </a:solidFill>
                <a:latin typeface="Verdana" panose="020B0604030504040204" pitchFamily="34" charset="0"/>
                <a:ea typeface="Verdana" panose="020B0604030504040204" pitchFamily="34" charset="0"/>
              </a:rPr>
              <a:t>-1</a:t>
            </a:r>
            <a:r>
              <a:rPr lang="zh-CN" altLang="en-US" sz="1600" dirty="0">
                <a:solidFill>
                  <a:srgbClr val="000000"/>
                </a:solidFill>
                <a:latin typeface="Verdana" panose="020B0604030504040204" pitchFamily="34" charset="0"/>
                <a:ea typeface="Verdana" panose="020B0604030504040204" pitchFamily="34" charset="0"/>
              </a:rPr>
              <a:t>，则表示不限制；如果</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已经分配了</a:t>
            </a:r>
            <a:r>
              <a:rPr lang="en-US" altLang="zh-CN" dirty="0" err="1"/>
              <a:t>MaxTotal</a:t>
            </a:r>
            <a:r>
              <a:rPr lang="zh-CN" altLang="en-US" sz="1600" dirty="0">
                <a:solidFill>
                  <a:srgbClr val="000000"/>
                </a:solidFill>
                <a:latin typeface="Verdana" panose="020B0604030504040204" pitchFamily="34" charset="0"/>
                <a:ea typeface="Verdana" panose="020B0604030504040204" pitchFamily="34" charset="0"/>
              </a:rPr>
              <a:t>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实例，则此时</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的状态为</a:t>
            </a:r>
            <a:r>
              <a:rPr lang="en-US" altLang="zh-CN" sz="1600" dirty="0">
                <a:solidFill>
                  <a:srgbClr val="000000"/>
                </a:solidFill>
                <a:latin typeface="Verdana" panose="020B0604030504040204" pitchFamily="34" charset="0"/>
                <a:ea typeface="Verdana" panose="020B0604030504040204" pitchFamily="34" charset="0"/>
              </a:rPr>
              <a:t>exhausted</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maxIdle</a:t>
            </a:r>
            <a:r>
              <a:rPr lang="zh-CN" altLang="en-US" sz="1600" dirty="0">
                <a:solidFill>
                  <a:srgbClr val="000000"/>
                </a:solidFill>
                <a:latin typeface="Verdana" panose="020B0604030504040204" pitchFamily="34" charset="0"/>
                <a:ea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最多有多少个状态为</a:t>
            </a:r>
            <a:r>
              <a:rPr lang="en-US" altLang="zh-CN" sz="1600" dirty="0">
                <a:solidFill>
                  <a:srgbClr val="000000"/>
                </a:solidFill>
                <a:latin typeface="Verdana" panose="020B0604030504040204" pitchFamily="34" charset="0"/>
                <a:ea typeface="Verdana" panose="020B0604030504040204" pitchFamily="34" charset="0"/>
              </a:rPr>
              <a:t>idle(</a:t>
            </a:r>
            <a:r>
              <a:rPr lang="zh-CN" altLang="en-US" sz="1600" dirty="0">
                <a:solidFill>
                  <a:srgbClr val="000000"/>
                </a:solidFill>
                <a:latin typeface="Verdana" panose="020B0604030504040204" pitchFamily="34" charset="0"/>
                <a:ea typeface="Verdana" panose="020B0604030504040204" pitchFamily="34" charset="0"/>
              </a:rPr>
              <a:t>空闲</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b="1" dirty="0" err="1"/>
              <a:t>MaxWaitMillis</a:t>
            </a:r>
            <a:r>
              <a:rPr lang="zh-CN" altLang="en-US" sz="1600" dirty="0">
                <a:solidFill>
                  <a:srgbClr val="000000"/>
                </a:solidFill>
                <a:latin typeface="Verdana" panose="020B0604030504040204" pitchFamily="34" charset="0"/>
                <a:ea typeface="Verdana" panose="020B0604030504040204" pitchFamily="34" charset="0"/>
              </a:rPr>
              <a:t>：表示当</a:t>
            </a:r>
            <a:r>
              <a:rPr lang="en-US" altLang="zh-CN" sz="1600" dirty="0">
                <a:solidFill>
                  <a:srgbClr val="000000"/>
                </a:solidFill>
                <a:latin typeface="Verdana" panose="020B0604030504040204" pitchFamily="34" charset="0"/>
                <a:ea typeface="Verdana" panose="020B0604030504040204" pitchFamily="34" charset="0"/>
              </a:rPr>
              <a:t>borrow</a:t>
            </a:r>
            <a:r>
              <a:rPr lang="zh-CN" altLang="en-US" sz="1600" dirty="0">
                <a:solidFill>
                  <a:srgbClr val="000000"/>
                </a:solidFill>
                <a:latin typeface="Verdana" panose="020B0604030504040204" pitchFamily="34" charset="0"/>
                <a:ea typeface="Verdana" panose="020B0604030504040204" pitchFamily="34" charset="0"/>
              </a:rPr>
              <a:t>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实例时，最大的等待毫秒数，如果超过等待时间，则直接抛</a:t>
            </a:r>
            <a:r>
              <a:rPr lang="en-US" altLang="zh-CN" sz="1600" dirty="0" err="1">
                <a:solidFill>
                  <a:srgbClr val="000000"/>
                </a:solidFill>
                <a:latin typeface="Verdana" panose="020B0604030504040204" pitchFamily="34" charset="0"/>
                <a:ea typeface="Verdana" panose="020B0604030504040204" pitchFamily="34" charset="0"/>
              </a:rPr>
              <a:t>JedisConnectionException</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testOnBorrow</a:t>
            </a:r>
            <a:r>
              <a:rPr lang="zh-CN" altLang="en-US" sz="1600" dirty="0">
                <a:solidFill>
                  <a:srgbClr val="000000"/>
                </a:solidFill>
                <a:latin typeface="Verdana" panose="020B0604030504040204" pitchFamily="34" charset="0"/>
                <a:ea typeface="Verdana" panose="020B0604030504040204" pitchFamily="34" charset="0"/>
              </a:rPr>
              <a:t>：获得一个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实例的时候是否检查连接可用性（</a:t>
            </a:r>
            <a:r>
              <a:rPr lang="en-US" altLang="zh-CN" sz="1600" dirty="0">
                <a:solidFill>
                  <a:srgbClr val="000000"/>
                </a:solidFill>
                <a:latin typeface="Verdana" panose="020B0604030504040204" pitchFamily="34" charset="0"/>
                <a:ea typeface="Verdana" panose="020B0604030504040204" pitchFamily="34" charset="0"/>
              </a:rPr>
              <a:t>ping()</a:t>
            </a:r>
            <a:r>
              <a:rPr lang="zh-CN" altLang="en-US" sz="1600" dirty="0">
                <a:solidFill>
                  <a:srgbClr val="000000"/>
                </a:solidFill>
                <a:latin typeface="Verdana" panose="020B0604030504040204" pitchFamily="34" charset="0"/>
                <a:ea typeface="Verdana" panose="020B0604030504040204" pitchFamily="34" charset="0"/>
              </a:rPr>
              <a:t>）；如果为</a:t>
            </a:r>
            <a:r>
              <a:rPr lang="en-US" altLang="zh-CN" sz="1600" dirty="0">
                <a:solidFill>
                  <a:srgbClr val="000000"/>
                </a:solidFill>
                <a:latin typeface="Verdana" panose="020B0604030504040204" pitchFamily="34" charset="0"/>
                <a:ea typeface="Verdana" panose="020B0604030504040204" pitchFamily="34" charset="0"/>
              </a:rPr>
              <a:t>true</a:t>
            </a:r>
            <a:r>
              <a:rPr lang="zh-CN" altLang="en-US" sz="1600" dirty="0">
                <a:solidFill>
                  <a:srgbClr val="000000"/>
                </a:solidFill>
                <a:latin typeface="Verdana" panose="020B0604030504040204" pitchFamily="34" charset="0"/>
                <a:ea typeface="Verdana" panose="020B0604030504040204" pitchFamily="34" charset="0"/>
              </a:rPr>
              <a:t>，则得到的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实例均是可用的；</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zh-CN" altLang="en-US" sz="1050" dirty="0">
                <a:latin typeface="Verdana" panose="020B0604030504040204" pitchFamily="34" charset="0"/>
              </a:rPr>
              <a:t> </a:t>
            </a:r>
          </a:p>
        </p:txBody>
      </p:sp>
      <p:sp>
        <p:nvSpPr>
          <p:cNvPr id="8" name="矩形 7">
            <a:extLst>
              <a:ext uri="{FF2B5EF4-FFF2-40B4-BE49-F238E27FC236}">
                <a16:creationId xmlns:a16="http://schemas.microsoft.com/office/drawing/2014/main" id="{6B404CBB-8E7B-4722-9F78-F9FFB8055966}"/>
              </a:ext>
            </a:extLst>
          </p:cNvPr>
          <p:cNvSpPr/>
          <p:nvPr/>
        </p:nvSpPr>
        <p:spPr>
          <a:xfrm>
            <a:off x="232521" y="400110"/>
            <a:ext cx="202010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链接池参数</a:t>
            </a:r>
          </a:p>
        </p:txBody>
      </p:sp>
    </p:spTree>
    <p:custDataLst>
      <p:tags r:id="rId1"/>
    </p:custDataLst>
    <p:extLst>
      <p:ext uri="{BB962C8B-B14F-4D97-AF65-F5344CB8AC3E}">
        <p14:creationId xmlns:p14="http://schemas.microsoft.com/office/powerpoint/2010/main" val="2594325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7CBC620A-DB0B-49DE-B855-C4D3C805632B}"/>
              </a:ext>
            </a:extLst>
          </p:cNvPr>
          <p:cNvSpPr/>
          <p:nvPr/>
        </p:nvSpPr>
        <p:spPr>
          <a:xfrm>
            <a:off x="203641" y="400110"/>
            <a:ext cx="1725152"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a:t>
            </a:r>
          </a:p>
        </p:txBody>
      </p:sp>
      <p:pic>
        <p:nvPicPr>
          <p:cNvPr id="9" name="图片 8">
            <a:extLst>
              <a:ext uri="{FF2B5EF4-FFF2-40B4-BE49-F238E27FC236}">
                <a16:creationId xmlns:a16="http://schemas.microsoft.com/office/drawing/2014/main" id="{4B15C798-78D9-4790-B0AC-1CFCCF5A814E}"/>
              </a:ext>
            </a:extLst>
          </p:cNvPr>
          <p:cNvPicPr>
            <a:picLocks noChangeAspect="1"/>
          </p:cNvPicPr>
          <p:nvPr/>
        </p:nvPicPr>
        <p:blipFill>
          <a:blip r:embed="rId3"/>
          <a:stretch>
            <a:fillRect/>
          </a:stretch>
        </p:blipFill>
        <p:spPr>
          <a:xfrm>
            <a:off x="6592967" y="544669"/>
            <a:ext cx="1870894" cy="1760074"/>
          </a:xfrm>
          <a:prstGeom prst="rect">
            <a:avLst/>
          </a:prstGeom>
        </p:spPr>
      </p:pic>
      <p:sp>
        <p:nvSpPr>
          <p:cNvPr id="10" name="矩形 9">
            <a:extLst>
              <a:ext uri="{FF2B5EF4-FFF2-40B4-BE49-F238E27FC236}">
                <a16:creationId xmlns:a16="http://schemas.microsoft.com/office/drawing/2014/main" id="{DD507A97-F987-4724-BEE4-AFA7E3FECFE5}"/>
              </a:ext>
            </a:extLst>
          </p:cNvPr>
          <p:cNvSpPr/>
          <p:nvPr/>
        </p:nvSpPr>
        <p:spPr>
          <a:xfrm>
            <a:off x="313734" y="1136020"/>
            <a:ext cx="6264696" cy="1477328"/>
          </a:xfrm>
          <a:prstGeom prst="rect">
            <a:avLst/>
          </a:prstGeom>
        </p:spPr>
        <p:txBody>
          <a:bodyPr wrap="square">
            <a:spAutoFit/>
          </a:bodyPr>
          <a:lstStyle/>
          <a:p>
            <a:r>
              <a:rPr lang="en-US" altLang="zh-CN" dirty="0">
                <a:solidFill>
                  <a:srgbClr val="007C6A"/>
                </a:solidFill>
                <a:latin typeface="arial" panose="020B0604020202020204" pitchFamily="34" charset="0"/>
              </a:rPr>
              <a:t>        Lua</a:t>
            </a:r>
            <a:r>
              <a:rPr lang="zh-CN" altLang="en-US" dirty="0">
                <a:solidFill>
                  <a:srgbClr val="007C6A"/>
                </a:solidFill>
                <a:latin typeface="arial" panose="020B0604020202020204" pitchFamily="34" charset="0"/>
              </a:rPr>
              <a:t> 是一个小巧的</a:t>
            </a:r>
            <a:r>
              <a:rPr lang="zh-CN" altLang="en-US" dirty="0">
                <a:solidFill>
                  <a:srgbClr val="007C6A"/>
                </a:solidFill>
                <a:latin typeface="arial" panose="020B0604020202020204" pitchFamily="34" charset="0"/>
                <a:hlinkClick r:id="rId4"/>
              </a:rPr>
              <a:t>脚本语言</a:t>
            </a:r>
            <a:r>
              <a:rPr lang="zh-CN" altLang="en-US" dirty="0">
                <a:solidFill>
                  <a:srgbClr val="007C6A"/>
                </a:solidFill>
                <a:latin typeface="arial" panose="020B0604020202020204" pitchFamily="34" charset="0"/>
              </a:rPr>
              <a:t>，</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脚本可以很容易的被</a:t>
            </a:r>
            <a:r>
              <a:rPr lang="en-US" altLang="zh-CN" dirty="0">
                <a:solidFill>
                  <a:srgbClr val="007C6A"/>
                </a:solidFill>
                <a:latin typeface="arial" panose="020B0604020202020204" pitchFamily="34" charset="0"/>
              </a:rPr>
              <a:t>C/C++ </a:t>
            </a:r>
            <a:r>
              <a:rPr lang="zh-CN" altLang="en-US" dirty="0">
                <a:solidFill>
                  <a:srgbClr val="007C6A"/>
                </a:solidFill>
                <a:latin typeface="arial" panose="020B0604020202020204" pitchFamily="34" charset="0"/>
              </a:rPr>
              <a:t>代码调用，也可以反过来调用</a:t>
            </a:r>
            <a:r>
              <a:rPr lang="en-US" altLang="zh-CN" dirty="0">
                <a:solidFill>
                  <a:srgbClr val="007C6A"/>
                </a:solidFill>
                <a:latin typeface="arial" panose="020B0604020202020204" pitchFamily="34" charset="0"/>
              </a:rPr>
              <a:t>C/C++</a:t>
            </a:r>
            <a:r>
              <a:rPr lang="zh-CN" altLang="en-US" dirty="0">
                <a:solidFill>
                  <a:srgbClr val="007C6A"/>
                </a:solidFill>
                <a:latin typeface="arial" panose="020B0604020202020204" pitchFamily="34" charset="0"/>
              </a:rPr>
              <a:t>的函数，</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并没有提供强大的库，一个完整的</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解释器不过</a:t>
            </a:r>
            <a:r>
              <a:rPr lang="en-US" altLang="zh-CN" dirty="0">
                <a:solidFill>
                  <a:srgbClr val="007C6A"/>
                </a:solidFill>
                <a:latin typeface="arial" panose="020B0604020202020204" pitchFamily="34" charset="0"/>
              </a:rPr>
              <a:t>200k</a:t>
            </a:r>
            <a:r>
              <a:rPr lang="zh-CN" altLang="en-US" dirty="0">
                <a:solidFill>
                  <a:srgbClr val="007C6A"/>
                </a:solidFill>
                <a:latin typeface="arial" panose="020B0604020202020204" pitchFamily="34" charset="0"/>
              </a:rPr>
              <a:t>，所以</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不适合作为开发独立应用程序的语言，而是作为嵌入式脚本语言。</a:t>
            </a:r>
            <a:endParaRPr lang="zh-CN" altLang="en-US" dirty="0">
              <a:solidFill>
                <a:srgbClr val="007C6A"/>
              </a:solidFill>
            </a:endParaRPr>
          </a:p>
        </p:txBody>
      </p:sp>
      <p:sp>
        <p:nvSpPr>
          <p:cNvPr id="11" name="矩形 10">
            <a:extLst>
              <a:ext uri="{FF2B5EF4-FFF2-40B4-BE49-F238E27FC236}">
                <a16:creationId xmlns:a16="http://schemas.microsoft.com/office/drawing/2014/main" id="{8C3CBD27-0326-423C-98F7-3E06FF22E000}"/>
              </a:ext>
            </a:extLst>
          </p:cNvPr>
          <p:cNvSpPr/>
          <p:nvPr/>
        </p:nvSpPr>
        <p:spPr>
          <a:xfrm>
            <a:off x="313734" y="3040653"/>
            <a:ext cx="8150127" cy="923330"/>
          </a:xfrm>
          <a:prstGeom prst="rect">
            <a:avLst/>
          </a:prstGeom>
        </p:spPr>
        <p:txBody>
          <a:bodyPr wrap="square">
            <a:spAutoFit/>
          </a:bodyPr>
          <a:lstStyle/>
          <a:p>
            <a:r>
              <a:rPr lang="zh-CN" altLang="en-US" dirty="0">
                <a:solidFill>
                  <a:srgbClr val="007C6A"/>
                </a:solidFill>
              </a:rPr>
              <a:t>       很多应用程序、游戏使用</a:t>
            </a:r>
            <a:r>
              <a:rPr lang="en-US" altLang="zh-CN" dirty="0">
                <a:solidFill>
                  <a:srgbClr val="007C6A"/>
                </a:solidFill>
              </a:rPr>
              <a:t>LUA</a:t>
            </a:r>
            <a:r>
              <a:rPr lang="zh-CN" altLang="en-US" dirty="0">
                <a:solidFill>
                  <a:srgbClr val="007C6A"/>
                </a:solidFill>
              </a:rPr>
              <a:t>作为自己的嵌入式脚本语言，以此来实现可配置性、可扩展性。这其中包括魔兽争霸地图、魔兽世界、博德之门、愤怒的小鸟等众多游戏插件或外挂。</a:t>
            </a:r>
          </a:p>
        </p:txBody>
      </p:sp>
    </p:spTree>
    <p:custDataLst>
      <p:tags r:id="rId1"/>
    </p:custDataLst>
    <p:extLst>
      <p:ext uri="{BB962C8B-B14F-4D97-AF65-F5344CB8AC3E}">
        <p14:creationId xmlns:p14="http://schemas.microsoft.com/office/powerpoint/2010/main" val="30722193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224D03F0-F330-4F77-854B-738572ADD892}"/>
              </a:ext>
            </a:extLst>
          </p:cNvPr>
          <p:cNvSpPr/>
          <p:nvPr/>
        </p:nvSpPr>
        <p:spPr>
          <a:xfrm>
            <a:off x="213435" y="355771"/>
            <a:ext cx="411042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脚本在</a:t>
            </a: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中的优势</a:t>
            </a:r>
          </a:p>
        </p:txBody>
      </p:sp>
      <p:sp>
        <p:nvSpPr>
          <p:cNvPr id="8" name="文本框 7">
            <a:extLst>
              <a:ext uri="{FF2B5EF4-FFF2-40B4-BE49-F238E27FC236}">
                <a16:creationId xmlns:a16="http://schemas.microsoft.com/office/drawing/2014/main" id="{CC0CF347-73C4-4555-B954-8B540E916472}"/>
              </a:ext>
            </a:extLst>
          </p:cNvPr>
          <p:cNvSpPr txBox="1"/>
          <p:nvPr/>
        </p:nvSpPr>
        <p:spPr>
          <a:xfrm>
            <a:off x="290826" y="944391"/>
            <a:ext cx="773755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将复杂的或者多步的</a:t>
            </a:r>
            <a:r>
              <a:rPr lang="en-US" altLang="zh-CN" sz="2400">
                <a:solidFill>
                  <a:srgbClr val="007C6A"/>
                </a:solidFill>
              </a:rPr>
              <a:t>redis</a:t>
            </a:r>
            <a:r>
              <a:rPr lang="zh-CN" altLang="en-US" sz="2400">
                <a:solidFill>
                  <a:srgbClr val="007C6A"/>
                </a:solidFill>
              </a:rPr>
              <a:t>操作，写为一个脚本，一次提交给</a:t>
            </a:r>
            <a:r>
              <a:rPr lang="en-US" altLang="zh-CN" sz="2400">
                <a:solidFill>
                  <a:srgbClr val="007C6A"/>
                </a:solidFill>
              </a:rPr>
              <a:t>redis</a:t>
            </a:r>
            <a:r>
              <a:rPr lang="zh-CN" altLang="en-US" sz="2400">
                <a:solidFill>
                  <a:srgbClr val="007C6A"/>
                </a:solidFill>
              </a:rPr>
              <a:t>执行，减少反复连接</a:t>
            </a:r>
            <a:r>
              <a:rPr lang="en-US" altLang="zh-CN" sz="2400">
                <a:solidFill>
                  <a:srgbClr val="007C6A"/>
                </a:solidFill>
              </a:rPr>
              <a:t>redis</a:t>
            </a:r>
            <a:r>
              <a:rPr lang="zh-CN" altLang="en-US" sz="2400">
                <a:solidFill>
                  <a:srgbClr val="007C6A"/>
                </a:solidFill>
              </a:rPr>
              <a:t>的次数。提升性能。</a:t>
            </a:r>
          </a:p>
        </p:txBody>
      </p:sp>
      <p:sp>
        <p:nvSpPr>
          <p:cNvPr id="12" name="文本框 11">
            <a:extLst>
              <a:ext uri="{FF2B5EF4-FFF2-40B4-BE49-F238E27FC236}">
                <a16:creationId xmlns:a16="http://schemas.microsoft.com/office/drawing/2014/main" id="{2B1E7AD8-A60E-41F6-8C20-6B5160C7EB7E}"/>
              </a:ext>
            </a:extLst>
          </p:cNvPr>
          <p:cNvSpPr txBox="1"/>
          <p:nvPr/>
        </p:nvSpPr>
        <p:spPr>
          <a:xfrm>
            <a:off x="320711" y="2319611"/>
            <a:ext cx="7737558"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7C6A"/>
                </a:solidFill>
              </a:rPr>
              <a:t>LUA</a:t>
            </a:r>
            <a:r>
              <a:rPr lang="zh-CN" altLang="en-US" sz="2400" dirty="0">
                <a:solidFill>
                  <a:srgbClr val="007C6A"/>
                </a:solidFill>
              </a:rPr>
              <a:t>脚本是类似</a:t>
            </a:r>
            <a:r>
              <a:rPr lang="en-US" altLang="zh-CN" sz="2400" dirty="0" err="1">
                <a:solidFill>
                  <a:srgbClr val="007C6A"/>
                </a:solidFill>
              </a:rPr>
              <a:t>redis</a:t>
            </a:r>
            <a:r>
              <a:rPr lang="zh-CN" altLang="en-US" sz="2400" dirty="0">
                <a:solidFill>
                  <a:srgbClr val="007C6A"/>
                </a:solidFill>
              </a:rPr>
              <a:t>事务，有一定的原子性，不会被其他命令插队，可以完成一些</a:t>
            </a:r>
            <a:r>
              <a:rPr lang="en-US" altLang="zh-CN" sz="2400" dirty="0" err="1">
                <a:solidFill>
                  <a:srgbClr val="007C6A"/>
                </a:solidFill>
              </a:rPr>
              <a:t>redis</a:t>
            </a:r>
            <a:r>
              <a:rPr lang="zh-CN" altLang="en-US" sz="2400" dirty="0">
                <a:solidFill>
                  <a:srgbClr val="007C6A"/>
                </a:solidFill>
              </a:rPr>
              <a:t>事务性的操作。</a:t>
            </a:r>
          </a:p>
        </p:txBody>
      </p:sp>
      <p:sp>
        <p:nvSpPr>
          <p:cNvPr id="13" name="文本框 12">
            <a:extLst>
              <a:ext uri="{FF2B5EF4-FFF2-40B4-BE49-F238E27FC236}">
                <a16:creationId xmlns:a16="http://schemas.microsoft.com/office/drawing/2014/main" id="{21564934-3FDC-4425-86E2-421BCC93D32C}"/>
              </a:ext>
            </a:extLst>
          </p:cNvPr>
          <p:cNvSpPr txBox="1"/>
          <p:nvPr/>
        </p:nvSpPr>
        <p:spPr>
          <a:xfrm>
            <a:off x="320711" y="3490868"/>
            <a:ext cx="77375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7C6A"/>
                </a:solidFill>
              </a:rPr>
              <a:t>但是注意</a:t>
            </a:r>
            <a:r>
              <a:rPr lang="en-US" altLang="zh-CN" sz="2400" dirty="0" err="1">
                <a:solidFill>
                  <a:srgbClr val="007C6A"/>
                </a:solidFill>
              </a:rPr>
              <a:t>redis</a:t>
            </a:r>
            <a:r>
              <a:rPr lang="zh-CN" altLang="en-US" sz="2400" dirty="0">
                <a:solidFill>
                  <a:srgbClr val="007C6A"/>
                </a:solidFill>
              </a:rPr>
              <a:t>的</a:t>
            </a:r>
            <a:r>
              <a:rPr lang="en-US" altLang="zh-CN" sz="2400" dirty="0" err="1">
                <a:solidFill>
                  <a:srgbClr val="007C6A"/>
                </a:solidFill>
              </a:rPr>
              <a:t>lua</a:t>
            </a:r>
            <a:r>
              <a:rPr lang="zh-CN" altLang="en-US" sz="2400" dirty="0">
                <a:solidFill>
                  <a:srgbClr val="007C6A"/>
                </a:solidFill>
              </a:rPr>
              <a:t>脚本功能，只有在</a:t>
            </a:r>
            <a:r>
              <a:rPr lang="en-US" altLang="zh-CN" sz="2400" dirty="0">
                <a:solidFill>
                  <a:srgbClr val="007C6A"/>
                </a:solidFill>
              </a:rPr>
              <a:t>2.6</a:t>
            </a:r>
            <a:r>
              <a:rPr lang="zh-CN" altLang="en-US" sz="2400" dirty="0">
                <a:solidFill>
                  <a:srgbClr val="007C6A"/>
                </a:solidFill>
              </a:rPr>
              <a:t>以上的版本才可以使用。</a:t>
            </a:r>
          </a:p>
        </p:txBody>
      </p:sp>
    </p:spTree>
    <p:custDataLst>
      <p:tags r:id="rId1"/>
    </p:custDataLst>
    <p:extLst>
      <p:ext uri="{BB962C8B-B14F-4D97-AF65-F5344CB8AC3E}">
        <p14:creationId xmlns:p14="http://schemas.microsoft.com/office/powerpoint/2010/main" val="20335613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347FFB7C-C8F7-4F98-B8B6-6FA5E62271F5}"/>
              </a:ext>
            </a:extLst>
          </p:cNvPr>
          <p:cNvSpPr/>
          <p:nvPr/>
        </p:nvSpPr>
        <p:spPr>
          <a:xfrm>
            <a:off x="422938" y="400110"/>
            <a:ext cx="5026246" cy="400110"/>
          </a:xfrm>
          <a:prstGeom prst="rect">
            <a:avLst/>
          </a:prstGeom>
        </p:spPr>
        <p:txBody>
          <a:bodyPr wrap="square">
            <a:spAutoFit/>
          </a:bodyPr>
          <a:lstStyle/>
          <a:p>
            <a:r>
              <a:rPr lang="zh-CN" altLang="en-US" sz="2000">
                <a:solidFill>
                  <a:srgbClr val="007C6A"/>
                </a:solidFill>
              </a:rPr>
              <a:t>利用</a:t>
            </a:r>
            <a:r>
              <a:rPr lang="en-US" altLang="zh-CN" sz="2000">
                <a:solidFill>
                  <a:srgbClr val="007C6A"/>
                </a:solidFill>
              </a:rPr>
              <a:t>lua</a:t>
            </a:r>
            <a:r>
              <a:rPr lang="zh-CN" altLang="en-US" sz="2000">
                <a:solidFill>
                  <a:srgbClr val="007C6A"/>
                </a:solidFill>
              </a:rPr>
              <a:t>脚本淘汰用户，解决超卖问题。</a:t>
            </a:r>
          </a:p>
        </p:txBody>
      </p:sp>
      <p:sp>
        <p:nvSpPr>
          <p:cNvPr id="10" name="矩形 9">
            <a:extLst>
              <a:ext uri="{FF2B5EF4-FFF2-40B4-BE49-F238E27FC236}">
                <a16:creationId xmlns:a16="http://schemas.microsoft.com/office/drawing/2014/main" id="{A9D4B146-CB74-4445-88EE-22EED6D3CB49}"/>
              </a:ext>
            </a:extLst>
          </p:cNvPr>
          <p:cNvSpPr/>
          <p:nvPr/>
        </p:nvSpPr>
        <p:spPr>
          <a:xfrm>
            <a:off x="7573895" y="325287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库存数</a:t>
            </a:r>
            <a:r>
              <a:rPr lang="en-US" altLang="zh-CN"/>
              <a:t>100</a:t>
            </a:r>
            <a:endParaRPr lang="zh-CN" altLang="en-US"/>
          </a:p>
        </p:txBody>
      </p:sp>
      <p:cxnSp>
        <p:nvCxnSpPr>
          <p:cNvPr id="11" name="直接连接符 10">
            <a:extLst>
              <a:ext uri="{FF2B5EF4-FFF2-40B4-BE49-F238E27FC236}">
                <a16:creationId xmlns:a16="http://schemas.microsoft.com/office/drawing/2014/main" id="{F6B1D49D-DBF4-4FC8-BA18-F428080EAD5B}"/>
              </a:ext>
            </a:extLst>
          </p:cNvPr>
          <p:cNvCxnSpPr/>
          <p:nvPr/>
        </p:nvCxnSpPr>
        <p:spPr>
          <a:xfrm flipV="1">
            <a:off x="7156146" y="3583176"/>
            <a:ext cx="485734" cy="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4" name="流程图: 数据 13">
            <a:extLst>
              <a:ext uri="{FF2B5EF4-FFF2-40B4-BE49-F238E27FC236}">
                <a16:creationId xmlns:a16="http://schemas.microsoft.com/office/drawing/2014/main" id="{725E6A1A-A04E-4224-A782-FBE780963D9E}"/>
              </a:ext>
            </a:extLst>
          </p:cNvPr>
          <p:cNvSpPr/>
          <p:nvPr/>
        </p:nvSpPr>
        <p:spPr>
          <a:xfrm>
            <a:off x="3865523"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15" name="直接连接符 14">
            <a:extLst>
              <a:ext uri="{FF2B5EF4-FFF2-40B4-BE49-F238E27FC236}">
                <a16:creationId xmlns:a16="http://schemas.microsoft.com/office/drawing/2014/main" id="{1A7E4206-7709-4D03-84C5-9222E06165FD}"/>
              </a:ext>
            </a:extLst>
          </p:cNvPr>
          <p:cNvCxnSpPr/>
          <p:nvPr/>
        </p:nvCxnSpPr>
        <p:spPr>
          <a:xfrm>
            <a:off x="5313822" y="3538265"/>
            <a:ext cx="496684" cy="21986"/>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a:extLst>
              <a:ext uri="{FF2B5EF4-FFF2-40B4-BE49-F238E27FC236}">
                <a16:creationId xmlns:a16="http://schemas.microsoft.com/office/drawing/2014/main" id="{497CDB62-4BD0-4B17-AA17-3657A4E0B957}"/>
              </a:ext>
            </a:extLst>
          </p:cNvPr>
          <p:cNvSpPr/>
          <p:nvPr/>
        </p:nvSpPr>
        <p:spPr>
          <a:xfrm>
            <a:off x="5703328" y="2482003"/>
            <a:ext cx="1555477" cy="221765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sp>
        <p:nvSpPr>
          <p:cNvPr id="17" name="矩形 16">
            <a:extLst>
              <a:ext uri="{FF2B5EF4-FFF2-40B4-BE49-F238E27FC236}">
                <a16:creationId xmlns:a16="http://schemas.microsoft.com/office/drawing/2014/main" id="{EF40B4EC-DBBB-4E55-9715-A81F96EB7225}"/>
              </a:ext>
            </a:extLst>
          </p:cNvPr>
          <p:cNvSpPr/>
          <p:nvPr/>
        </p:nvSpPr>
        <p:spPr>
          <a:xfrm>
            <a:off x="6199993" y="207266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18" name="矩形 17">
            <a:extLst>
              <a:ext uri="{FF2B5EF4-FFF2-40B4-BE49-F238E27FC236}">
                <a16:creationId xmlns:a16="http://schemas.microsoft.com/office/drawing/2014/main" id="{3FA51F2D-F42C-4443-A4F5-5313B21F0BEF}"/>
              </a:ext>
            </a:extLst>
          </p:cNvPr>
          <p:cNvSpPr/>
          <p:nvPr/>
        </p:nvSpPr>
        <p:spPr>
          <a:xfrm>
            <a:off x="104754" y="251671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19" name="矩形 18">
            <a:extLst>
              <a:ext uri="{FF2B5EF4-FFF2-40B4-BE49-F238E27FC236}">
                <a16:creationId xmlns:a16="http://schemas.microsoft.com/office/drawing/2014/main" id="{5C50946D-3724-40C7-B56C-E25DF115B57E}"/>
              </a:ext>
            </a:extLst>
          </p:cNvPr>
          <p:cNvSpPr/>
          <p:nvPr/>
        </p:nvSpPr>
        <p:spPr>
          <a:xfrm>
            <a:off x="4215226" y="204481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20" name="矩形 19">
            <a:extLst>
              <a:ext uri="{FF2B5EF4-FFF2-40B4-BE49-F238E27FC236}">
                <a16:creationId xmlns:a16="http://schemas.microsoft.com/office/drawing/2014/main" id="{0128CFB8-7AC1-4696-B648-BE798743B477}"/>
              </a:ext>
            </a:extLst>
          </p:cNvPr>
          <p:cNvSpPr/>
          <p:nvPr/>
        </p:nvSpPr>
        <p:spPr>
          <a:xfrm>
            <a:off x="3912873" y="800220"/>
            <a:ext cx="5026246" cy="1015663"/>
          </a:xfrm>
          <a:prstGeom prst="rect">
            <a:avLst/>
          </a:prstGeom>
        </p:spPr>
        <p:txBody>
          <a:bodyPr wrap="square">
            <a:spAutoFit/>
          </a:bodyPr>
          <a:lstStyle/>
          <a:p>
            <a:r>
              <a:rPr lang="en-US" altLang="zh-CN" sz="2000" dirty="0" err="1">
                <a:solidFill>
                  <a:srgbClr val="007C6A"/>
                </a:solidFill>
              </a:rPr>
              <a:t>redis</a:t>
            </a:r>
            <a:r>
              <a:rPr lang="en-US" altLang="zh-CN" sz="2000" dirty="0">
                <a:solidFill>
                  <a:srgbClr val="007C6A"/>
                </a:solidFill>
              </a:rPr>
              <a:t> 2.6</a:t>
            </a:r>
            <a:r>
              <a:rPr lang="zh-CN" altLang="en-US" sz="2000" dirty="0">
                <a:solidFill>
                  <a:srgbClr val="007C6A"/>
                </a:solidFill>
              </a:rPr>
              <a:t>版本以后，通过</a:t>
            </a:r>
            <a:r>
              <a:rPr lang="en-US" altLang="zh-CN" sz="2000" dirty="0" err="1">
                <a:solidFill>
                  <a:srgbClr val="007C6A"/>
                </a:solidFill>
              </a:rPr>
              <a:t>lua</a:t>
            </a:r>
            <a:r>
              <a:rPr lang="zh-CN" altLang="en-US" sz="2000" dirty="0">
                <a:solidFill>
                  <a:srgbClr val="007C6A"/>
                </a:solidFill>
              </a:rPr>
              <a:t>脚本解决争抢问题，实际上是</a:t>
            </a:r>
            <a:r>
              <a:rPr lang="en-US" altLang="zh-CN" sz="2000" dirty="0" err="1">
                <a:solidFill>
                  <a:srgbClr val="007C6A"/>
                </a:solidFill>
              </a:rPr>
              <a:t>redis</a:t>
            </a:r>
            <a:r>
              <a:rPr lang="en-US" altLang="zh-CN" sz="2000" dirty="0">
                <a:solidFill>
                  <a:srgbClr val="007C6A"/>
                </a:solidFill>
              </a:rPr>
              <a:t> </a:t>
            </a:r>
            <a:r>
              <a:rPr lang="zh-CN" altLang="en-US" sz="2000" dirty="0">
                <a:solidFill>
                  <a:srgbClr val="007C6A"/>
                </a:solidFill>
              </a:rPr>
              <a:t>利用其单线程的特性，用任务队列的方式解决多任务并发问题。</a:t>
            </a:r>
          </a:p>
        </p:txBody>
      </p:sp>
      <p:sp>
        <p:nvSpPr>
          <p:cNvPr id="21" name="流程图: 数据 20">
            <a:extLst>
              <a:ext uri="{FF2B5EF4-FFF2-40B4-BE49-F238E27FC236}">
                <a16:creationId xmlns:a16="http://schemas.microsoft.com/office/drawing/2014/main" id="{926F5E0E-650F-4B40-B3B2-6A36D0A445E3}"/>
              </a:ext>
            </a:extLst>
          </p:cNvPr>
          <p:cNvSpPr/>
          <p:nvPr/>
        </p:nvSpPr>
        <p:spPr>
          <a:xfrm>
            <a:off x="1974296"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sz="1400" dirty="0"/>
              <a:t>1</a:t>
            </a:r>
            <a:endParaRPr lang="zh-CN" altLang="en-US" sz="1400" dirty="0"/>
          </a:p>
        </p:txBody>
      </p:sp>
      <p:cxnSp>
        <p:nvCxnSpPr>
          <p:cNvPr id="22" name="直接连接符 21">
            <a:extLst>
              <a:ext uri="{FF2B5EF4-FFF2-40B4-BE49-F238E27FC236}">
                <a16:creationId xmlns:a16="http://schemas.microsoft.com/office/drawing/2014/main" id="{FF3E1D64-EA59-42A8-8637-CB272D2AA7E7}"/>
              </a:ext>
            </a:extLst>
          </p:cNvPr>
          <p:cNvCxnSpPr/>
          <p:nvPr/>
        </p:nvCxnSpPr>
        <p:spPr>
          <a:xfrm>
            <a:off x="3442882" y="3569544"/>
            <a:ext cx="469991" cy="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7D0A6C39-51A4-4970-9815-E75692FEB294}"/>
              </a:ext>
            </a:extLst>
          </p:cNvPr>
          <p:cNvSpPr/>
          <p:nvPr/>
        </p:nvSpPr>
        <p:spPr>
          <a:xfrm>
            <a:off x="2498170" y="209604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4" name="矩形 23">
            <a:extLst>
              <a:ext uri="{FF2B5EF4-FFF2-40B4-BE49-F238E27FC236}">
                <a16:creationId xmlns:a16="http://schemas.microsoft.com/office/drawing/2014/main" id="{CCB67C21-7F2B-4270-BC56-34BAB3ABC54B}"/>
              </a:ext>
            </a:extLst>
          </p:cNvPr>
          <p:cNvSpPr/>
          <p:nvPr/>
        </p:nvSpPr>
        <p:spPr>
          <a:xfrm>
            <a:off x="503996" y="152685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5" name="矩形 24">
            <a:extLst>
              <a:ext uri="{FF2B5EF4-FFF2-40B4-BE49-F238E27FC236}">
                <a16:creationId xmlns:a16="http://schemas.microsoft.com/office/drawing/2014/main" id="{B5FF9A74-9CBF-4A37-8BE6-0BE15F9188D5}"/>
              </a:ext>
            </a:extLst>
          </p:cNvPr>
          <p:cNvSpPr/>
          <p:nvPr/>
        </p:nvSpPr>
        <p:spPr>
          <a:xfrm>
            <a:off x="109496" y="3631750"/>
            <a:ext cx="779381" cy="369332"/>
          </a:xfrm>
          <a:prstGeom prst="rect">
            <a:avLst/>
          </a:prstGeom>
        </p:spPr>
        <p:txBody>
          <a:bodyPr wrap="none">
            <a:spAutoFit/>
          </a:bodyPr>
          <a:lstStyle/>
          <a:p>
            <a:r>
              <a:rPr lang="zh-CN" altLang="en-US"/>
              <a:t>用户</a:t>
            </a:r>
            <a:r>
              <a:rPr lang="en-US" altLang="zh-CN"/>
              <a:t>A</a:t>
            </a:r>
            <a:endParaRPr lang="zh-CN" altLang="en-US"/>
          </a:p>
        </p:txBody>
      </p:sp>
      <p:cxnSp>
        <p:nvCxnSpPr>
          <p:cNvPr id="26" name="直接连接符 25">
            <a:extLst>
              <a:ext uri="{FF2B5EF4-FFF2-40B4-BE49-F238E27FC236}">
                <a16:creationId xmlns:a16="http://schemas.microsoft.com/office/drawing/2014/main" id="{98B65EFA-4E32-4C0F-AE95-DFC1D360920C}"/>
              </a:ext>
            </a:extLst>
          </p:cNvPr>
          <p:cNvCxnSpPr/>
          <p:nvPr/>
        </p:nvCxnSpPr>
        <p:spPr>
          <a:xfrm>
            <a:off x="1115512" y="1896187"/>
            <a:ext cx="490907" cy="98985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A4F1F8B-99C9-4E40-9C79-4D16D27B1E7E}"/>
              </a:ext>
            </a:extLst>
          </p:cNvPr>
          <p:cNvCxnSpPr/>
          <p:nvPr/>
        </p:nvCxnSpPr>
        <p:spPr>
          <a:xfrm>
            <a:off x="803768" y="2874302"/>
            <a:ext cx="802651" cy="2877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99ACA28-5CC1-4AC8-A0C8-D3D6E65E1845}"/>
              </a:ext>
            </a:extLst>
          </p:cNvPr>
          <p:cNvCxnSpPr/>
          <p:nvPr/>
        </p:nvCxnSpPr>
        <p:spPr>
          <a:xfrm flipV="1">
            <a:off x="949056" y="3560251"/>
            <a:ext cx="458778" cy="19432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4876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7" grpId="0"/>
      <p:bldP spid="18" grpId="0"/>
      <p:bldP spid="19" grpId="0"/>
      <p:bldP spid="21" grpId="0" animBg="1"/>
      <p:bldP spid="23" grpId="0"/>
      <p:bldP spid="24" grpId="0"/>
      <p:bldP spid="25" grpId="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ln/>
                <a:solidFill>
                  <a:schemeClr val="bg1"/>
                </a:solidFill>
                <a:effectLst>
                  <a:outerShdw blurRad="38100" dist="19050" dir="2700000" algn="tl" rotWithShape="0">
                    <a:schemeClr val="dk1">
                      <a:alpha val="40000"/>
                    </a:schemeClr>
                  </a:outerShdw>
                </a:effectLst>
              </a:rPr>
              <a:t>Redis</a:t>
            </a:r>
            <a:r>
              <a:rPr lang="zh-CN" altLang="en-US" sz="2000" b="1"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4774564" y="3315954"/>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21895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文档数据库</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16" name="图片 15">
            <a:extLst>
              <a:ext uri="{FF2B5EF4-FFF2-40B4-BE49-F238E27FC236}">
                <a16:creationId xmlns:a16="http://schemas.microsoft.com/office/drawing/2014/main" id="{E890F2AB-7E18-4A8C-8949-19F925F30232}"/>
              </a:ext>
            </a:extLst>
          </p:cNvPr>
          <p:cNvPicPr>
            <a:picLocks noChangeAspect="1"/>
          </p:cNvPicPr>
          <p:nvPr/>
        </p:nvPicPr>
        <p:blipFill>
          <a:blip r:embed="rId3"/>
          <a:stretch>
            <a:fillRect/>
          </a:stretch>
        </p:blipFill>
        <p:spPr>
          <a:xfrm>
            <a:off x="755576" y="456472"/>
            <a:ext cx="1621017" cy="576064"/>
          </a:xfrm>
          <a:prstGeom prst="rect">
            <a:avLst/>
          </a:prstGeom>
        </p:spPr>
      </p:pic>
      <p:sp>
        <p:nvSpPr>
          <p:cNvPr id="17" name="矩形 16">
            <a:extLst>
              <a:ext uri="{FF2B5EF4-FFF2-40B4-BE49-F238E27FC236}">
                <a16:creationId xmlns:a16="http://schemas.microsoft.com/office/drawing/2014/main" id="{089802A7-EB54-4F26-8AD3-50F0BAECC14F}"/>
              </a:ext>
            </a:extLst>
          </p:cNvPr>
          <p:cNvSpPr/>
          <p:nvPr/>
        </p:nvSpPr>
        <p:spPr>
          <a:xfrm>
            <a:off x="2764645" y="414738"/>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18" name="矩形 17">
            <a:extLst>
              <a:ext uri="{FF2B5EF4-FFF2-40B4-BE49-F238E27FC236}">
                <a16:creationId xmlns:a16="http://schemas.microsoft.com/office/drawing/2014/main" id="{B011178C-55F6-48DD-904F-513989025C02}"/>
              </a:ext>
            </a:extLst>
          </p:cNvPr>
          <p:cNvSpPr/>
          <p:nvPr/>
        </p:nvSpPr>
        <p:spPr>
          <a:xfrm>
            <a:off x="755577" y="1056388"/>
            <a:ext cx="7376488" cy="1839671"/>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solidFill>
                  <a:srgbClr val="007C6A"/>
                </a:solidFill>
              </a:rPr>
              <a:t>高性能、开源、模式自由</a:t>
            </a:r>
            <a:r>
              <a:rPr lang="en-US" altLang="zh-CN" sz="1600" dirty="0">
                <a:solidFill>
                  <a:srgbClr val="007C6A"/>
                </a:solidFill>
              </a:rPr>
              <a:t>(schema  free)</a:t>
            </a:r>
            <a:r>
              <a:rPr lang="zh-CN" altLang="en-US" sz="1600" dirty="0">
                <a:solidFill>
                  <a:srgbClr val="007C6A"/>
                </a:solidFill>
              </a:rPr>
              <a:t>的</a:t>
            </a:r>
            <a:r>
              <a:rPr lang="zh-CN" altLang="en-US" sz="1600" dirty="0">
                <a:solidFill>
                  <a:srgbClr val="FF0000"/>
                </a:solidFill>
              </a:rPr>
              <a:t>文档型数据库</a:t>
            </a:r>
            <a:endParaRPr lang="en-US" altLang="zh-CN" sz="1600" dirty="0">
              <a:solidFill>
                <a:srgbClr val="FF0000"/>
              </a:solidFill>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如果内存不足，把不常用的数据保存到硬盘</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）提供了丰富的查询功能</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rPr>
              <a:t>支持二进制数据及大型对象</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a:extLst>
              <a:ext uri="{FF2B5EF4-FFF2-40B4-BE49-F238E27FC236}">
                <a16:creationId xmlns:a16="http://schemas.microsoft.com/office/drawing/2014/main" id="{4C9E1157-07D0-4DF4-A0FA-3264C7F0A102}"/>
              </a:ext>
            </a:extLst>
          </p:cNvPr>
          <p:cNvPicPr>
            <a:picLocks noChangeAspect="1"/>
          </p:cNvPicPr>
          <p:nvPr/>
        </p:nvPicPr>
        <p:blipFill>
          <a:blip r:embed="rId4"/>
          <a:stretch>
            <a:fillRect/>
          </a:stretch>
        </p:blipFill>
        <p:spPr>
          <a:xfrm>
            <a:off x="1141530" y="2857727"/>
            <a:ext cx="6636813" cy="2189761"/>
          </a:xfrm>
          <a:prstGeom prst="rect">
            <a:avLst/>
          </a:prstGeom>
        </p:spPr>
      </p:pic>
    </p:spTree>
    <p:custDataLst>
      <p:tags r:id="rId1"/>
    </p:custDataLst>
    <p:extLst>
      <p:ext uri="{BB962C8B-B14F-4D97-AF65-F5344CB8AC3E}">
        <p14:creationId xmlns:p14="http://schemas.microsoft.com/office/powerpoint/2010/main" val="6468317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611339"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endParaRPr lang="en-US" altLang="zh-CN" sz="2000" dirty="0">
              <a:ln/>
              <a:effectLst>
                <a:outerShdw blurRad="38100" dist="19050" dir="2700000" algn="tl" rotWithShape="0">
                  <a:schemeClr val="dk1">
                    <a:alpha val="40000"/>
                  </a:schemeClr>
                </a:outerShdw>
              </a:effectLst>
            </a:endParaRPr>
          </a:p>
        </p:txBody>
      </p:sp>
      <p:pic>
        <p:nvPicPr>
          <p:cNvPr id="29" name="图片 28">
            <a:extLst>
              <a:ext uri="{FF2B5EF4-FFF2-40B4-BE49-F238E27FC236}">
                <a16:creationId xmlns:a16="http://schemas.microsoft.com/office/drawing/2014/main" id="{1003A454-1CF1-4EFB-9DEA-603A96367ABE}"/>
              </a:ext>
            </a:extLst>
          </p:cNvPr>
          <p:cNvPicPr>
            <a:picLocks noChangeAspect="1"/>
          </p:cNvPicPr>
          <p:nvPr/>
        </p:nvPicPr>
        <p:blipFill>
          <a:blip r:embed="rId3"/>
          <a:stretch>
            <a:fillRect/>
          </a:stretch>
        </p:blipFill>
        <p:spPr>
          <a:xfrm>
            <a:off x="503548" y="597997"/>
            <a:ext cx="8136904" cy="2903477"/>
          </a:xfrm>
          <a:prstGeom prst="rect">
            <a:avLst/>
          </a:prstGeom>
          <a:ln>
            <a:solidFill>
              <a:schemeClr val="accent1"/>
            </a:solidFill>
          </a:ln>
        </p:spPr>
      </p:pic>
      <p:sp>
        <p:nvSpPr>
          <p:cNvPr id="30" name="矩形 29">
            <a:extLst>
              <a:ext uri="{FF2B5EF4-FFF2-40B4-BE49-F238E27FC236}">
                <a16:creationId xmlns:a16="http://schemas.microsoft.com/office/drawing/2014/main" id="{38CE3061-E9FA-4A15-93AC-C4FDD9A59F66}"/>
              </a:ext>
            </a:extLst>
          </p:cNvPr>
          <p:cNvSpPr/>
          <p:nvPr/>
        </p:nvSpPr>
        <p:spPr>
          <a:xfrm>
            <a:off x="868717" y="3533652"/>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custDataLst>
      <p:tags r:id="rId1"/>
    </p:custDataLst>
    <p:extLst>
      <p:ext uri="{BB962C8B-B14F-4D97-AF65-F5344CB8AC3E}">
        <p14:creationId xmlns:p14="http://schemas.microsoft.com/office/powerpoint/2010/main" val="30066951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6" name="矩形 5">
            <a:extLst>
              <a:ext uri="{FF2B5EF4-FFF2-40B4-BE49-F238E27FC236}">
                <a16:creationId xmlns:a16="http://schemas.microsoft.com/office/drawing/2014/main" id="{C160E9CB-E9EA-4C56-83C3-30AB454B8F3F}"/>
              </a:ext>
            </a:extLst>
          </p:cNvPr>
          <p:cNvSpPr/>
          <p:nvPr/>
        </p:nvSpPr>
        <p:spPr>
          <a:xfrm>
            <a:off x="354022" y="662675"/>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7" name="矩形 6">
            <a:extLst>
              <a:ext uri="{FF2B5EF4-FFF2-40B4-BE49-F238E27FC236}">
                <a16:creationId xmlns:a16="http://schemas.microsoft.com/office/drawing/2014/main" id="{DC67C664-9187-48FE-8609-767EA163666F}"/>
              </a:ext>
            </a:extLst>
          </p:cNvPr>
          <p:cNvSpPr/>
          <p:nvPr/>
        </p:nvSpPr>
        <p:spPr>
          <a:xfrm>
            <a:off x="642054" y="1310747"/>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spTree>
    <p:custDataLst>
      <p:tags r:id="rId1"/>
    </p:custDataLst>
    <p:extLst>
      <p:ext uri="{BB962C8B-B14F-4D97-AF65-F5344CB8AC3E}">
        <p14:creationId xmlns:p14="http://schemas.microsoft.com/office/powerpoint/2010/main" val="42820403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8" name="矩形 7">
            <a:extLst>
              <a:ext uri="{FF2B5EF4-FFF2-40B4-BE49-F238E27FC236}">
                <a16:creationId xmlns:a16="http://schemas.microsoft.com/office/drawing/2014/main" id="{D326CF47-9107-435D-97EC-AC01B0DFB01C}"/>
              </a:ext>
            </a:extLst>
          </p:cNvPr>
          <p:cNvSpPr/>
          <p:nvPr/>
        </p:nvSpPr>
        <p:spPr>
          <a:xfrm>
            <a:off x="426030" y="1104460"/>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p>
        </p:txBody>
      </p:sp>
      <p:sp>
        <p:nvSpPr>
          <p:cNvPr id="9" name="矩形 8">
            <a:extLst>
              <a:ext uri="{FF2B5EF4-FFF2-40B4-BE49-F238E27FC236}">
                <a16:creationId xmlns:a16="http://schemas.microsoft.com/office/drawing/2014/main" id="{C96B3D58-1B3A-4F8D-AA47-F83277BE15D3}"/>
              </a:ext>
            </a:extLst>
          </p:cNvPr>
          <p:cNvSpPr/>
          <p:nvPr/>
        </p:nvSpPr>
        <p:spPr>
          <a:xfrm>
            <a:off x="210006" y="528396"/>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25343135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6" name="矩形 5">
            <a:extLst>
              <a:ext uri="{FF2B5EF4-FFF2-40B4-BE49-F238E27FC236}">
                <a16:creationId xmlns:a16="http://schemas.microsoft.com/office/drawing/2014/main" id="{A197BB40-7EAB-454D-8B24-AC951635DFB7}"/>
              </a:ext>
            </a:extLst>
          </p:cNvPr>
          <p:cNvSpPr/>
          <p:nvPr/>
        </p:nvSpPr>
        <p:spPr>
          <a:xfrm>
            <a:off x="276266" y="5151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7" name="矩形 6">
            <a:extLst>
              <a:ext uri="{FF2B5EF4-FFF2-40B4-BE49-F238E27FC236}">
                <a16:creationId xmlns:a16="http://schemas.microsoft.com/office/drawing/2014/main" id="{6EF62E70-034F-4D05-82ED-ED1FB1BB5762}"/>
              </a:ext>
            </a:extLst>
          </p:cNvPr>
          <p:cNvSpPr/>
          <p:nvPr/>
        </p:nvSpPr>
        <p:spPr>
          <a:xfrm>
            <a:off x="708314" y="10912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在</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程序中，</a:t>
            </a:r>
            <a:r>
              <a:rPr lang="en-US" altLang="zh-CN" sz="2400" dirty="0">
                <a:solidFill>
                  <a:srgbClr val="007C6A"/>
                </a:solidFill>
                <a:latin typeface="Courier New" panose="02070309020205020404" pitchFamily="49" charset="0"/>
              </a:rPr>
              <a:t>fork()</a:t>
            </a:r>
            <a:r>
              <a:rPr lang="zh-CN" altLang="en-US" sz="2400" dirty="0">
                <a:solidFill>
                  <a:srgbClr val="007C6A"/>
                </a:solidFill>
                <a:latin typeface="Courier New" panose="02070309020205020404" pitchFamily="49" charset="0"/>
              </a:rPr>
              <a:t>会产生一个和父进程完全相同的子进程，但子进程在此后多会</a:t>
            </a:r>
            <a:r>
              <a:rPr lang="en-US" altLang="zh-CN" sz="2400" dirty="0">
                <a:solidFill>
                  <a:srgbClr val="007C6A"/>
                </a:solidFill>
                <a:latin typeface="Courier New" panose="02070309020205020404" pitchFamily="49" charset="0"/>
              </a:rPr>
              <a:t>exec</a:t>
            </a:r>
            <a:r>
              <a:rPr lang="zh-CN" altLang="en-US" sz="2400" dirty="0">
                <a:solidFill>
                  <a:srgbClr val="007C6A"/>
                </a:solidFill>
                <a:latin typeface="Courier New" panose="02070309020205020404" pitchFamily="49" charset="0"/>
              </a:rPr>
              <a:t>系统调用，出于效率考虑，</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中引入了“写时复制技术”，</a:t>
            </a:r>
            <a:r>
              <a:rPr lang="zh-CN" altLang="en-US" sz="2400" b="1" dirty="0">
                <a:solidFill>
                  <a:srgbClr val="007C6A"/>
                </a:solidFill>
                <a:latin typeface="Courier New" panose="02070309020205020404" pitchFamily="49" charset="0"/>
              </a:rPr>
              <a:t>一般情况父进程和子进程会共用同一段物理内存</a:t>
            </a:r>
            <a:r>
              <a:rPr lang="zh-CN" altLang="en-US" sz="24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Tree>
    <p:custDataLst>
      <p:tags r:id="rId1"/>
    </p:custDataLst>
    <p:extLst>
      <p:ext uri="{BB962C8B-B14F-4D97-AF65-F5344CB8AC3E}">
        <p14:creationId xmlns:p14="http://schemas.microsoft.com/office/powerpoint/2010/main" val="38105518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8" name="矩形 7">
            <a:extLst>
              <a:ext uri="{FF2B5EF4-FFF2-40B4-BE49-F238E27FC236}">
                <a16:creationId xmlns:a16="http://schemas.microsoft.com/office/drawing/2014/main" id="{3D03903F-FAA7-40FE-A018-2DB03C48AB00}"/>
              </a:ext>
            </a:extLst>
          </p:cNvPr>
          <p:cNvSpPr/>
          <p:nvPr/>
        </p:nvSpPr>
        <p:spPr>
          <a:xfrm>
            <a:off x="575794" y="1040727"/>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65D638F-DE26-4B55-BA13-26D859269DE4}"/>
              </a:ext>
            </a:extLst>
          </p:cNvPr>
          <p:cNvSpPr/>
          <p:nvPr/>
        </p:nvSpPr>
        <p:spPr>
          <a:xfrm>
            <a:off x="223258" y="553435"/>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的保存的文件</a:t>
            </a:r>
            <a:endParaRPr lang="en-US" altLang="zh-CN" sz="2400"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B0CB7E60-CD90-4A18-A61F-DD1069E597D6}"/>
              </a:ext>
            </a:extLst>
          </p:cNvPr>
          <p:cNvSpPr/>
          <p:nvPr/>
        </p:nvSpPr>
        <p:spPr>
          <a:xfrm>
            <a:off x="655306" y="2361614"/>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p>
        </p:txBody>
      </p:sp>
      <p:pic>
        <p:nvPicPr>
          <p:cNvPr id="11" name="图片 10">
            <a:extLst>
              <a:ext uri="{FF2B5EF4-FFF2-40B4-BE49-F238E27FC236}">
                <a16:creationId xmlns:a16="http://schemas.microsoft.com/office/drawing/2014/main" id="{8FF63AF8-6713-407F-BABA-896FD3981236}"/>
              </a:ext>
            </a:extLst>
          </p:cNvPr>
          <p:cNvPicPr>
            <a:picLocks noChangeAspect="1"/>
          </p:cNvPicPr>
          <p:nvPr/>
        </p:nvPicPr>
        <p:blipFill>
          <a:blip r:embed="rId3"/>
          <a:stretch>
            <a:fillRect/>
          </a:stretch>
        </p:blipFill>
        <p:spPr>
          <a:xfrm>
            <a:off x="913347" y="3069500"/>
            <a:ext cx="5545897" cy="1649931"/>
          </a:xfrm>
          <a:prstGeom prst="rect">
            <a:avLst/>
          </a:prstGeom>
        </p:spPr>
      </p:pic>
      <p:pic>
        <p:nvPicPr>
          <p:cNvPr id="12" name="图片 11">
            <a:extLst>
              <a:ext uri="{FF2B5EF4-FFF2-40B4-BE49-F238E27FC236}">
                <a16:creationId xmlns:a16="http://schemas.microsoft.com/office/drawing/2014/main" id="{EB0BDD36-78B1-471F-9EE8-5C45287C8A9D}"/>
              </a:ext>
            </a:extLst>
          </p:cNvPr>
          <p:cNvPicPr>
            <a:picLocks noChangeAspect="1"/>
          </p:cNvPicPr>
          <p:nvPr/>
        </p:nvPicPr>
        <p:blipFill>
          <a:blip r:embed="rId4"/>
          <a:stretch>
            <a:fillRect/>
          </a:stretch>
        </p:blipFill>
        <p:spPr>
          <a:xfrm>
            <a:off x="833835" y="1551427"/>
            <a:ext cx="3977991" cy="597296"/>
          </a:xfrm>
          <a:prstGeom prst="rect">
            <a:avLst/>
          </a:prstGeom>
        </p:spPr>
      </p:pic>
    </p:spTree>
    <p:custDataLst>
      <p:tags r:id="rId1"/>
    </p:custDataLst>
    <p:extLst>
      <p:ext uri="{BB962C8B-B14F-4D97-AF65-F5344CB8AC3E}">
        <p14:creationId xmlns:p14="http://schemas.microsoft.com/office/powerpoint/2010/main" val="12653510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19" name="矩形 18">
            <a:extLst>
              <a:ext uri="{FF2B5EF4-FFF2-40B4-BE49-F238E27FC236}">
                <a16:creationId xmlns:a16="http://schemas.microsoft.com/office/drawing/2014/main" id="{37375C49-5A61-44B3-B552-81249B48F96C}"/>
              </a:ext>
            </a:extLst>
          </p:cNvPr>
          <p:cNvSpPr/>
          <p:nvPr/>
        </p:nvSpPr>
        <p:spPr>
          <a:xfrm>
            <a:off x="312646" y="5151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的保存策略</a:t>
            </a:r>
            <a:endParaRPr lang="en-US" altLang="zh-CN" sz="2400" dirty="0">
              <a:solidFill>
                <a:srgbClr val="007C6A"/>
              </a:solidFill>
              <a:latin typeface="Verdana" panose="020B0604030504040204" pitchFamily="34" charset="0"/>
            </a:endParaRPr>
          </a:p>
        </p:txBody>
      </p:sp>
      <p:pic>
        <p:nvPicPr>
          <p:cNvPr id="20" name="图片 19">
            <a:extLst>
              <a:ext uri="{FF2B5EF4-FFF2-40B4-BE49-F238E27FC236}">
                <a16:creationId xmlns:a16="http://schemas.microsoft.com/office/drawing/2014/main" id="{9D8D765C-8EE3-4452-81E1-C90F81995FBA}"/>
              </a:ext>
            </a:extLst>
          </p:cNvPr>
          <p:cNvPicPr>
            <a:picLocks noChangeAspect="1"/>
          </p:cNvPicPr>
          <p:nvPr/>
        </p:nvPicPr>
        <p:blipFill>
          <a:blip r:embed="rId3"/>
          <a:stretch>
            <a:fillRect/>
          </a:stretch>
        </p:blipFill>
        <p:spPr>
          <a:xfrm>
            <a:off x="672686" y="1163216"/>
            <a:ext cx="6216672" cy="926406"/>
          </a:xfrm>
          <a:prstGeom prst="rect">
            <a:avLst/>
          </a:prstGeom>
          <a:ln>
            <a:solidFill>
              <a:schemeClr val="accent1"/>
            </a:solidFill>
          </a:ln>
        </p:spPr>
      </p:pic>
      <p:pic>
        <p:nvPicPr>
          <p:cNvPr id="21" name="图片 20">
            <a:extLst>
              <a:ext uri="{FF2B5EF4-FFF2-40B4-BE49-F238E27FC236}">
                <a16:creationId xmlns:a16="http://schemas.microsoft.com/office/drawing/2014/main" id="{230B1BD2-F803-4350-8443-9E735485466E}"/>
              </a:ext>
            </a:extLst>
          </p:cNvPr>
          <p:cNvPicPr>
            <a:picLocks noChangeAspect="1"/>
          </p:cNvPicPr>
          <p:nvPr/>
        </p:nvPicPr>
        <p:blipFill>
          <a:blip r:embed="rId4"/>
          <a:stretch>
            <a:fillRect/>
          </a:stretch>
        </p:blipFill>
        <p:spPr>
          <a:xfrm>
            <a:off x="659164" y="2241181"/>
            <a:ext cx="3352192" cy="873794"/>
          </a:xfrm>
          <a:prstGeom prst="rect">
            <a:avLst/>
          </a:prstGeom>
          <a:ln>
            <a:solidFill>
              <a:schemeClr val="accent1"/>
            </a:solidFill>
          </a:ln>
        </p:spPr>
      </p:pic>
      <p:sp>
        <p:nvSpPr>
          <p:cNvPr id="22" name="矩形 21">
            <a:extLst>
              <a:ext uri="{FF2B5EF4-FFF2-40B4-BE49-F238E27FC236}">
                <a16:creationId xmlns:a16="http://schemas.microsoft.com/office/drawing/2014/main" id="{A38A362E-6115-4E03-835B-3AC1B57225A3}"/>
              </a:ext>
            </a:extLst>
          </p:cNvPr>
          <p:cNvSpPr/>
          <p:nvPr/>
        </p:nvSpPr>
        <p:spPr>
          <a:xfrm>
            <a:off x="521036" y="35394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23" name="矩形 22">
            <a:extLst>
              <a:ext uri="{FF2B5EF4-FFF2-40B4-BE49-F238E27FC236}">
                <a16:creationId xmlns:a16="http://schemas.microsoft.com/office/drawing/2014/main" id="{9F3D07CD-EE05-437A-90BA-F4D5CEC8B32A}"/>
              </a:ext>
            </a:extLst>
          </p:cNvPr>
          <p:cNvSpPr/>
          <p:nvPr/>
        </p:nvSpPr>
        <p:spPr>
          <a:xfrm>
            <a:off x="881076" y="41875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27488471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8" name="矩形 7">
            <a:extLst>
              <a:ext uri="{FF2B5EF4-FFF2-40B4-BE49-F238E27FC236}">
                <a16:creationId xmlns:a16="http://schemas.microsoft.com/office/drawing/2014/main" id="{100B7363-914C-43B2-B3E4-09C235E92CDE}"/>
              </a:ext>
            </a:extLst>
          </p:cNvPr>
          <p:cNvSpPr/>
          <p:nvPr/>
        </p:nvSpPr>
        <p:spPr>
          <a:xfrm>
            <a:off x="223258" y="503649"/>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D245F873-E039-4D40-B0C8-018794E6CC93}"/>
              </a:ext>
            </a:extLst>
          </p:cNvPr>
          <p:cNvSpPr/>
          <p:nvPr/>
        </p:nvSpPr>
        <p:spPr>
          <a:xfrm>
            <a:off x="573935" y="928499"/>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p>
        </p:txBody>
      </p:sp>
      <p:sp>
        <p:nvSpPr>
          <p:cNvPr id="10" name="矩形 9">
            <a:extLst>
              <a:ext uri="{FF2B5EF4-FFF2-40B4-BE49-F238E27FC236}">
                <a16:creationId xmlns:a16="http://schemas.microsoft.com/office/drawing/2014/main" id="{F2DEB550-9B51-4107-ABEB-136AF74D4C77}"/>
              </a:ext>
            </a:extLst>
          </p:cNvPr>
          <p:cNvSpPr/>
          <p:nvPr/>
        </p:nvSpPr>
        <p:spPr>
          <a:xfrm>
            <a:off x="223258" y="1736642"/>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A77CECFF-EBD6-42FE-B84D-593E1A934ABE}"/>
              </a:ext>
            </a:extLst>
          </p:cNvPr>
          <p:cNvSpPr/>
          <p:nvPr/>
        </p:nvSpPr>
        <p:spPr>
          <a:xfrm>
            <a:off x="573935" y="2238755"/>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进行</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保存时，将文件压缩</a:t>
            </a:r>
          </a:p>
        </p:txBody>
      </p:sp>
      <p:sp>
        <p:nvSpPr>
          <p:cNvPr id="12" name="矩形 11">
            <a:extLst>
              <a:ext uri="{FF2B5EF4-FFF2-40B4-BE49-F238E27FC236}">
                <a16:creationId xmlns:a16="http://schemas.microsoft.com/office/drawing/2014/main" id="{725F628B-E341-4CDE-B8F5-850907BAA49F}"/>
              </a:ext>
            </a:extLst>
          </p:cNvPr>
          <p:cNvSpPr/>
          <p:nvPr/>
        </p:nvSpPr>
        <p:spPr>
          <a:xfrm>
            <a:off x="247161" y="308977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E2D415E3-5C9F-4D75-96BE-636FD8C8F94F}"/>
              </a:ext>
            </a:extLst>
          </p:cNvPr>
          <p:cNvSpPr/>
          <p:nvPr/>
        </p:nvSpPr>
        <p:spPr>
          <a:xfrm>
            <a:off x="573935" y="355144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p>
        </p:txBody>
      </p:sp>
    </p:spTree>
    <p:custDataLst>
      <p:tags r:id="rId1"/>
    </p:custDataLst>
    <p:extLst>
      <p:ext uri="{BB962C8B-B14F-4D97-AF65-F5344CB8AC3E}">
        <p14:creationId xmlns:p14="http://schemas.microsoft.com/office/powerpoint/2010/main" val="31279146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14" name="矩形 13">
            <a:extLst>
              <a:ext uri="{FF2B5EF4-FFF2-40B4-BE49-F238E27FC236}">
                <a16:creationId xmlns:a16="http://schemas.microsoft.com/office/drawing/2014/main" id="{69A4E87C-72B6-4A34-8BD5-17D202D6BE98}"/>
              </a:ext>
            </a:extLst>
          </p:cNvPr>
          <p:cNvSpPr/>
          <p:nvPr/>
        </p:nvSpPr>
        <p:spPr>
          <a:xfrm>
            <a:off x="268762" y="501892"/>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6B21AA0E-307B-418A-8DCA-036342677F80}"/>
              </a:ext>
            </a:extLst>
          </p:cNvPr>
          <p:cNvSpPr/>
          <p:nvPr/>
        </p:nvSpPr>
        <p:spPr>
          <a:xfrm>
            <a:off x="577780" y="1144737"/>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先通过</a:t>
            </a:r>
            <a:r>
              <a:rPr lang="en-US" altLang="zh-CN" sz="2000" dirty="0">
                <a:solidFill>
                  <a:srgbClr val="007C6A"/>
                </a:solidFill>
                <a:latin typeface="Verdana" panose="020B0604030504040204" pitchFamily="34" charset="0"/>
              </a:rPr>
              <a:t>config get </a:t>
            </a:r>
            <a:r>
              <a:rPr lang="en-US" altLang="zh-CN" sz="2000" dirty="0" err="1">
                <a:solidFill>
                  <a:srgbClr val="007C6A"/>
                </a:solidFill>
                <a:latin typeface="Verdana" panose="020B0604030504040204" pitchFamily="34" charset="0"/>
              </a:rPr>
              <a:t>dir</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查询</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文件的目录</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0F382013-B137-4633-AC00-4824F9496A5E}"/>
              </a:ext>
            </a:extLst>
          </p:cNvPr>
          <p:cNvSpPr/>
          <p:nvPr/>
        </p:nvSpPr>
        <p:spPr>
          <a:xfrm>
            <a:off x="577780" y="1726028"/>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将</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的文件拷贝到别的地方</a:t>
            </a:r>
          </a:p>
        </p:txBody>
      </p:sp>
      <p:sp>
        <p:nvSpPr>
          <p:cNvPr id="17" name="矩形 16">
            <a:extLst>
              <a:ext uri="{FF2B5EF4-FFF2-40B4-BE49-F238E27FC236}">
                <a16:creationId xmlns:a16="http://schemas.microsoft.com/office/drawing/2014/main" id="{545C4208-BE69-4A54-B7E2-15FB41A4716F}"/>
              </a:ext>
            </a:extLst>
          </p:cNvPr>
          <p:cNvSpPr/>
          <p:nvPr/>
        </p:nvSpPr>
        <p:spPr>
          <a:xfrm>
            <a:off x="268762" y="257175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的恢复</a:t>
            </a:r>
            <a:endParaRPr lang="en-US" altLang="zh-CN" sz="2400" dirty="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3DC93A72-EBFC-4F96-AED1-C9F91BC4B770}"/>
              </a:ext>
            </a:extLst>
          </p:cNvPr>
          <p:cNvSpPr/>
          <p:nvPr/>
        </p:nvSpPr>
        <p:spPr>
          <a:xfrm>
            <a:off x="536433" y="3966614"/>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先把备份的文件拷贝到工作目录下</a:t>
            </a:r>
          </a:p>
        </p:txBody>
      </p:sp>
      <p:sp>
        <p:nvSpPr>
          <p:cNvPr id="19" name="矩形 18">
            <a:extLst>
              <a:ext uri="{FF2B5EF4-FFF2-40B4-BE49-F238E27FC236}">
                <a16:creationId xmlns:a16="http://schemas.microsoft.com/office/drawing/2014/main" id="{F1D29F53-4ECE-4CE0-ACE7-CA630F99565C}"/>
              </a:ext>
            </a:extLst>
          </p:cNvPr>
          <p:cNvSpPr/>
          <p:nvPr/>
        </p:nvSpPr>
        <p:spPr>
          <a:xfrm>
            <a:off x="536433" y="3324984"/>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B0F1D812-3A1E-4E6A-82BF-0D1A67009130}"/>
              </a:ext>
            </a:extLst>
          </p:cNvPr>
          <p:cNvSpPr/>
          <p:nvPr/>
        </p:nvSpPr>
        <p:spPr>
          <a:xfrm>
            <a:off x="562706" y="4608244"/>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p>
        </p:txBody>
      </p:sp>
    </p:spTree>
    <p:custDataLst>
      <p:tags r:id="rId1"/>
    </p:custDataLst>
    <p:extLst>
      <p:ext uri="{BB962C8B-B14F-4D97-AF65-F5344CB8AC3E}">
        <p14:creationId xmlns:p14="http://schemas.microsoft.com/office/powerpoint/2010/main" val="2122292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--RDB</a:t>
            </a:r>
          </a:p>
        </p:txBody>
      </p:sp>
      <p:sp>
        <p:nvSpPr>
          <p:cNvPr id="10" name="矩形 9">
            <a:extLst>
              <a:ext uri="{FF2B5EF4-FFF2-40B4-BE49-F238E27FC236}">
                <a16:creationId xmlns:a16="http://schemas.microsoft.com/office/drawing/2014/main" id="{37B486FF-76F8-4362-8079-FFB7D4650ECD}"/>
              </a:ext>
            </a:extLst>
          </p:cNvPr>
          <p:cNvSpPr/>
          <p:nvPr/>
        </p:nvSpPr>
        <p:spPr>
          <a:xfrm>
            <a:off x="268761" y="5151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D2DE22B4-E13D-4097-ABA4-9A0DC05C436F}"/>
              </a:ext>
            </a:extLst>
          </p:cNvPr>
          <p:cNvSpPr/>
          <p:nvPr/>
        </p:nvSpPr>
        <p:spPr>
          <a:xfrm>
            <a:off x="700809" y="1083704"/>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p>
        </p:txBody>
      </p:sp>
      <p:sp>
        <p:nvSpPr>
          <p:cNvPr id="12" name="矩形 11">
            <a:extLst>
              <a:ext uri="{FF2B5EF4-FFF2-40B4-BE49-F238E27FC236}">
                <a16:creationId xmlns:a16="http://schemas.microsoft.com/office/drawing/2014/main" id="{1691A88D-9912-417F-86ED-8B99770AEB10}"/>
              </a:ext>
            </a:extLst>
          </p:cNvPr>
          <p:cNvSpPr/>
          <p:nvPr/>
        </p:nvSpPr>
        <p:spPr>
          <a:xfrm>
            <a:off x="712402" y="1505449"/>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恢复速度快</a:t>
            </a:r>
          </a:p>
        </p:txBody>
      </p:sp>
      <p:sp>
        <p:nvSpPr>
          <p:cNvPr id="13" name="矩形 12">
            <a:extLst>
              <a:ext uri="{FF2B5EF4-FFF2-40B4-BE49-F238E27FC236}">
                <a16:creationId xmlns:a16="http://schemas.microsoft.com/office/drawing/2014/main" id="{9CEB6BB4-B9AC-4268-810C-6169D60CC731}"/>
              </a:ext>
            </a:extLst>
          </p:cNvPr>
          <p:cNvSpPr/>
          <p:nvPr/>
        </p:nvSpPr>
        <p:spPr>
          <a:xfrm>
            <a:off x="268760" y="223407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9536D2EA-0A87-4E64-BA2A-2EF52311844C}"/>
              </a:ext>
            </a:extLst>
          </p:cNvPr>
          <p:cNvSpPr/>
          <p:nvPr/>
        </p:nvSpPr>
        <p:spPr>
          <a:xfrm>
            <a:off x="712402" y="3680507"/>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p>
        </p:txBody>
      </p:sp>
      <p:sp>
        <p:nvSpPr>
          <p:cNvPr id="22" name="矩形 21">
            <a:extLst>
              <a:ext uri="{FF2B5EF4-FFF2-40B4-BE49-F238E27FC236}">
                <a16:creationId xmlns:a16="http://schemas.microsoft.com/office/drawing/2014/main" id="{063CBDEC-4951-474D-AB90-62FBF72B2003}"/>
              </a:ext>
            </a:extLst>
          </p:cNvPr>
          <p:cNvSpPr/>
          <p:nvPr/>
        </p:nvSpPr>
        <p:spPr>
          <a:xfrm>
            <a:off x="712402" y="2786349"/>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23" name="图片 22">
            <a:extLst>
              <a:ext uri="{FF2B5EF4-FFF2-40B4-BE49-F238E27FC236}">
                <a16:creationId xmlns:a16="http://schemas.microsoft.com/office/drawing/2014/main" id="{62772915-0EF1-4C12-B79A-07E13B4E6B8D}"/>
              </a:ext>
            </a:extLst>
          </p:cNvPr>
          <p:cNvPicPr>
            <a:picLocks noChangeAspect="1"/>
          </p:cNvPicPr>
          <p:nvPr/>
        </p:nvPicPr>
        <p:blipFill>
          <a:blip r:embed="rId3"/>
          <a:stretch>
            <a:fillRect/>
          </a:stretch>
        </p:blipFill>
        <p:spPr>
          <a:xfrm>
            <a:off x="3620885" y="529463"/>
            <a:ext cx="4564726" cy="1929897"/>
          </a:xfrm>
          <a:prstGeom prst="rect">
            <a:avLst/>
          </a:prstGeom>
        </p:spPr>
      </p:pic>
    </p:spTree>
    <p:custDataLst>
      <p:tags r:id="rId1"/>
    </p:custDataLst>
    <p:extLst>
      <p:ext uri="{BB962C8B-B14F-4D97-AF65-F5344CB8AC3E}">
        <p14:creationId xmlns:p14="http://schemas.microsoft.com/office/powerpoint/2010/main" val="3796134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14" name="矩形 13">
            <a:extLst>
              <a:ext uri="{FF2B5EF4-FFF2-40B4-BE49-F238E27FC236}">
                <a16:creationId xmlns:a16="http://schemas.microsoft.com/office/drawing/2014/main" id="{736307B8-385F-4ADB-AD1F-DB8FAADE82DB}"/>
              </a:ext>
            </a:extLst>
          </p:cNvPr>
          <p:cNvSpPr/>
          <p:nvPr/>
        </p:nvSpPr>
        <p:spPr>
          <a:xfrm>
            <a:off x="301013" y="535901"/>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15" name="矩形 14">
            <a:extLst>
              <a:ext uri="{FF2B5EF4-FFF2-40B4-BE49-F238E27FC236}">
                <a16:creationId xmlns:a16="http://schemas.microsoft.com/office/drawing/2014/main" id="{1912F417-2034-4AC4-B9F9-9FA1C21545B4}"/>
              </a:ext>
            </a:extLst>
          </p:cNvPr>
          <p:cNvSpPr/>
          <p:nvPr/>
        </p:nvSpPr>
        <p:spPr>
          <a:xfrm>
            <a:off x="445029" y="1327989"/>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p>
        </p:txBody>
      </p:sp>
    </p:spTree>
    <p:custDataLst>
      <p:tags r:id="rId1"/>
    </p:custDataLst>
    <p:extLst>
      <p:ext uri="{BB962C8B-B14F-4D97-AF65-F5344CB8AC3E}">
        <p14:creationId xmlns:p14="http://schemas.microsoft.com/office/powerpoint/2010/main" val="58565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列式数据库</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20" name="矩形 19">
            <a:extLst>
              <a:ext uri="{FF2B5EF4-FFF2-40B4-BE49-F238E27FC236}">
                <a16:creationId xmlns:a16="http://schemas.microsoft.com/office/drawing/2014/main" id="{54A5D93D-4BA9-466D-9581-0CE3A3F3C8EF}"/>
              </a:ext>
            </a:extLst>
          </p:cNvPr>
          <p:cNvSpPr/>
          <p:nvPr/>
        </p:nvSpPr>
        <p:spPr>
          <a:xfrm>
            <a:off x="721013" y="300264"/>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21" name="表格 20">
            <a:extLst>
              <a:ext uri="{FF2B5EF4-FFF2-40B4-BE49-F238E27FC236}">
                <a16:creationId xmlns:a16="http://schemas.microsoft.com/office/drawing/2014/main" id="{FFDB4036-2143-4F4C-80C8-666019ECCC66}"/>
              </a:ext>
            </a:extLst>
          </p:cNvPr>
          <p:cNvGraphicFramePr>
            <a:graphicFrameLocks noGrp="1"/>
          </p:cNvGraphicFramePr>
          <p:nvPr>
            <p:extLst>
              <p:ext uri="{D42A27DB-BD31-4B8C-83A1-F6EECF244321}">
                <p14:modId xmlns:p14="http://schemas.microsoft.com/office/powerpoint/2010/main" val="2124338891"/>
              </p:ext>
            </p:extLst>
          </p:nvPr>
        </p:nvGraphicFramePr>
        <p:xfrm>
          <a:off x="235756" y="964370"/>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dirty="0"/>
                        <a:t>30</a:t>
                      </a:r>
                      <a:endParaRPr lang="zh-CN" altLang="en-US" dirty="0"/>
                    </a:p>
                  </a:txBody>
                  <a:tcPr/>
                </a:tc>
                <a:extLst>
                  <a:ext uri="{0D108BD9-81ED-4DB2-BD59-A6C34878D82A}">
                    <a16:rowId xmlns:a16="http://schemas.microsoft.com/office/drawing/2014/main" val="10003"/>
                  </a:ext>
                </a:extLst>
              </a:tr>
            </a:tbl>
          </a:graphicData>
        </a:graphic>
      </p:graphicFrame>
      <p:sp>
        <p:nvSpPr>
          <p:cNvPr id="22" name="矩形 21">
            <a:extLst>
              <a:ext uri="{FF2B5EF4-FFF2-40B4-BE49-F238E27FC236}">
                <a16:creationId xmlns:a16="http://schemas.microsoft.com/office/drawing/2014/main" id="{427CE7DF-D417-4051-80F1-3107B969F5DC}"/>
              </a:ext>
            </a:extLst>
          </p:cNvPr>
          <p:cNvSpPr/>
          <p:nvPr/>
        </p:nvSpPr>
        <p:spPr>
          <a:xfrm>
            <a:off x="5458192" y="801555"/>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5">
            <a:extLst>
              <a:ext uri="{FF2B5EF4-FFF2-40B4-BE49-F238E27FC236}">
                <a16:creationId xmlns:a16="http://schemas.microsoft.com/office/drawing/2014/main" id="{3FFD2D29-E0FA-4868-B0FF-E4B00554C6E6}"/>
              </a:ext>
            </a:extLst>
          </p:cNvPr>
          <p:cNvSpPr/>
          <p:nvPr/>
        </p:nvSpPr>
        <p:spPr>
          <a:xfrm>
            <a:off x="5458192" y="194470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24" name="圆角矩形 6">
            <a:extLst>
              <a:ext uri="{FF2B5EF4-FFF2-40B4-BE49-F238E27FC236}">
                <a16:creationId xmlns:a16="http://schemas.microsoft.com/office/drawing/2014/main" id="{5E0FC3C0-6508-406A-89E4-BEB9707A1DA3}"/>
              </a:ext>
            </a:extLst>
          </p:cNvPr>
          <p:cNvSpPr/>
          <p:nvPr/>
        </p:nvSpPr>
        <p:spPr>
          <a:xfrm>
            <a:off x="7114376" y="1944706"/>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25" name="圆角矩形 7">
            <a:extLst>
              <a:ext uri="{FF2B5EF4-FFF2-40B4-BE49-F238E27FC236}">
                <a16:creationId xmlns:a16="http://schemas.microsoft.com/office/drawing/2014/main" id="{C14B02D5-2D17-4B05-B92F-57E63A96147D}"/>
              </a:ext>
            </a:extLst>
          </p:cNvPr>
          <p:cNvSpPr/>
          <p:nvPr/>
        </p:nvSpPr>
        <p:spPr>
          <a:xfrm>
            <a:off x="5542788" y="1175231"/>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26" name="矩形 25">
            <a:extLst>
              <a:ext uri="{FF2B5EF4-FFF2-40B4-BE49-F238E27FC236}">
                <a16:creationId xmlns:a16="http://schemas.microsoft.com/office/drawing/2014/main" id="{99F765D2-CB52-4F99-83D3-7EF66011FB7C}"/>
              </a:ext>
            </a:extLst>
          </p:cNvPr>
          <p:cNvSpPr/>
          <p:nvPr/>
        </p:nvSpPr>
        <p:spPr>
          <a:xfrm>
            <a:off x="2970570" y="2898896"/>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7" name="左大括号 26">
            <a:extLst>
              <a:ext uri="{FF2B5EF4-FFF2-40B4-BE49-F238E27FC236}">
                <a16:creationId xmlns:a16="http://schemas.microsoft.com/office/drawing/2014/main" id="{EC066A6C-5B44-4AB8-A8C8-612A20C687F4}"/>
              </a:ext>
            </a:extLst>
          </p:cNvPr>
          <p:cNvSpPr/>
          <p:nvPr/>
        </p:nvSpPr>
        <p:spPr>
          <a:xfrm>
            <a:off x="4093817" y="2669644"/>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FCB23D0B-7E6F-44D9-A9EC-D631C032E610}"/>
              </a:ext>
            </a:extLst>
          </p:cNvPr>
          <p:cNvCxnSpPr/>
          <p:nvPr/>
        </p:nvCxnSpPr>
        <p:spPr>
          <a:xfrm flipV="1">
            <a:off x="4579734" y="2268742"/>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DA8F359-C150-4DFC-81E5-52F355C6811C}"/>
              </a:ext>
            </a:extLst>
          </p:cNvPr>
          <p:cNvCxnSpPr/>
          <p:nvPr/>
        </p:nvCxnSpPr>
        <p:spPr>
          <a:xfrm flipV="1">
            <a:off x="4531347" y="1566021"/>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E553C85-6D34-442E-BEF9-F73A7F4AF91A}"/>
              </a:ext>
            </a:extLst>
          </p:cNvPr>
          <p:cNvCxnSpPr/>
          <p:nvPr/>
        </p:nvCxnSpPr>
        <p:spPr>
          <a:xfrm flipV="1">
            <a:off x="4653864" y="2173954"/>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73666AA-77AB-4378-A84A-7E13357F1DBA}"/>
              </a:ext>
            </a:extLst>
          </p:cNvPr>
          <p:cNvSpPr/>
          <p:nvPr/>
        </p:nvSpPr>
        <p:spPr>
          <a:xfrm>
            <a:off x="627487" y="31493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4D82DFDF-097A-4B3E-9E34-54E0CCBDA613}"/>
              </a:ext>
            </a:extLst>
          </p:cNvPr>
          <p:cNvSpPr/>
          <p:nvPr/>
        </p:nvSpPr>
        <p:spPr>
          <a:xfrm>
            <a:off x="393248" y="3305943"/>
            <a:ext cx="1741280"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姓名</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王五</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33" name="矩形 32">
            <a:extLst>
              <a:ext uri="{FF2B5EF4-FFF2-40B4-BE49-F238E27FC236}">
                <a16:creationId xmlns:a16="http://schemas.microsoft.com/office/drawing/2014/main" id="{B0A51496-558D-4F08-B845-3168C779B8E2}"/>
              </a:ext>
            </a:extLst>
          </p:cNvPr>
          <p:cNvSpPr/>
          <p:nvPr/>
        </p:nvSpPr>
        <p:spPr>
          <a:xfrm>
            <a:off x="500045" y="40197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4" name="矩形 33">
            <a:extLst>
              <a:ext uri="{FF2B5EF4-FFF2-40B4-BE49-F238E27FC236}">
                <a16:creationId xmlns:a16="http://schemas.microsoft.com/office/drawing/2014/main" id="{13ED1DC5-5EF1-426E-88DF-B43007EE1B4D}"/>
              </a:ext>
            </a:extLst>
          </p:cNvPr>
          <p:cNvSpPr/>
          <p:nvPr/>
        </p:nvSpPr>
        <p:spPr>
          <a:xfrm>
            <a:off x="265806" y="36503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5" name="矩形 34">
            <a:extLst>
              <a:ext uri="{FF2B5EF4-FFF2-40B4-BE49-F238E27FC236}">
                <a16:creationId xmlns:a16="http://schemas.microsoft.com/office/drawing/2014/main" id="{D1B02E8F-17C9-4658-875C-46C7517C05A4}"/>
              </a:ext>
            </a:extLst>
          </p:cNvPr>
          <p:cNvSpPr/>
          <p:nvPr/>
        </p:nvSpPr>
        <p:spPr>
          <a:xfrm>
            <a:off x="2603006" y="37382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6" name="矩形 35">
            <a:extLst>
              <a:ext uri="{FF2B5EF4-FFF2-40B4-BE49-F238E27FC236}">
                <a16:creationId xmlns:a16="http://schemas.microsoft.com/office/drawing/2014/main" id="{18B76F9D-3DF8-4C7E-BE73-428F96277C86}"/>
              </a:ext>
            </a:extLst>
          </p:cNvPr>
          <p:cNvSpPr/>
          <p:nvPr/>
        </p:nvSpPr>
        <p:spPr>
          <a:xfrm>
            <a:off x="2265456" y="43890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7" name="矩形 36">
            <a:extLst>
              <a:ext uri="{FF2B5EF4-FFF2-40B4-BE49-F238E27FC236}">
                <a16:creationId xmlns:a16="http://schemas.microsoft.com/office/drawing/2014/main" id="{10C1ECF9-7BB3-48C1-83B2-A410D26AFA07}"/>
              </a:ext>
            </a:extLst>
          </p:cNvPr>
          <p:cNvSpPr/>
          <p:nvPr/>
        </p:nvSpPr>
        <p:spPr>
          <a:xfrm>
            <a:off x="7571862" y="37382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38" name="矩形 37">
            <a:extLst>
              <a:ext uri="{FF2B5EF4-FFF2-40B4-BE49-F238E27FC236}">
                <a16:creationId xmlns:a16="http://schemas.microsoft.com/office/drawing/2014/main" id="{00239A1E-D3C5-4E40-AA11-664F60980754}"/>
              </a:ext>
            </a:extLst>
          </p:cNvPr>
          <p:cNvSpPr/>
          <p:nvPr/>
        </p:nvSpPr>
        <p:spPr>
          <a:xfrm>
            <a:off x="7601066" y="43890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Tree>
    <p:custDataLst>
      <p:tags r:id="rId1"/>
    </p:custDataLst>
    <p:extLst>
      <p:ext uri="{BB962C8B-B14F-4D97-AF65-F5344CB8AC3E}">
        <p14:creationId xmlns:p14="http://schemas.microsoft.com/office/powerpoint/2010/main" val="1757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6" name="矩形 5">
            <a:extLst>
              <a:ext uri="{FF2B5EF4-FFF2-40B4-BE49-F238E27FC236}">
                <a16:creationId xmlns:a16="http://schemas.microsoft.com/office/drawing/2014/main" id="{18BDE4EC-50FA-453C-8DA5-6727CF2B482F}"/>
              </a:ext>
            </a:extLst>
          </p:cNvPr>
          <p:cNvSpPr/>
          <p:nvPr/>
        </p:nvSpPr>
        <p:spPr>
          <a:xfrm>
            <a:off x="395930" y="2430337"/>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D3A4643-19A4-4587-BFE4-AAA8EA1D0141}"/>
              </a:ext>
            </a:extLst>
          </p:cNvPr>
          <p:cNvSpPr/>
          <p:nvPr/>
        </p:nvSpPr>
        <p:spPr>
          <a:xfrm>
            <a:off x="395930" y="4346363"/>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8" name="矩形 7">
            <a:extLst>
              <a:ext uri="{FF2B5EF4-FFF2-40B4-BE49-F238E27FC236}">
                <a16:creationId xmlns:a16="http://schemas.microsoft.com/office/drawing/2014/main" id="{31C22230-9C48-416A-A7A9-69A77059AC9A}"/>
              </a:ext>
            </a:extLst>
          </p:cNvPr>
          <p:cNvSpPr/>
          <p:nvPr/>
        </p:nvSpPr>
        <p:spPr>
          <a:xfrm>
            <a:off x="395930" y="518174"/>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dirty="0">
                <a:solidFill>
                  <a:srgbClr val="FF0000"/>
                </a:solidFill>
                <a:latin typeface="Verdana" panose="020B0604030504040204" pitchFamily="34" charset="0"/>
              </a:rPr>
              <a:t>AOF</a:t>
            </a:r>
            <a:r>
              <a:rPr lang="zh-CN" altLang="en-US" sz="2000" dirty="0">
                <a:solidFill>
                  <a:srgbClr val="FF0000"/>
                </a:solidFill>
                <a:latin typeface="Verdana" panose="020B0604030504040204" pitchFamily="34" charset="0"/>
              </a:rPr>
              <a:t>默认不开启，需要手动在配置文件中配置</a:t>
            </a:r>
          </a:p>
        </p:txBody>
      </p:sp>
      <p:pic>
        <p:nvPicPr>
          <p:cNvPr id="9" name="图片 8">
            <a:extLst>
              <a:ext uri="{FF2B5EF4-FFF2-40B4-BE49-F238E27FC236}">
                <a16:creationId xmlns:a16="http://schemas.microsoft.com/office/drawing/2014/main" id="{07168263-0082-43B6-A00D-580A2714D434}"/>
              </a:ext>
            </a:extLst>
          </p:cNvPr>
          <p:cNvPicPr>
            <a:picLocks noChangeAspect="1"/>
          </p:cNvPicPr>
          <p:nvPr/>
        </p:nvPicPr>
        <p:blipFill>
          <a:blip r:embed="rId3"/>
          <a:stretch>
            <a:fillRect/>
          </a:stretch>
        </p:blipFill>
        <p:spPr>
          <a:xfrm>
            <a:off x="793469" y="1124956"/>
            <a:ext cx="5991225" cy="1200150"/>
          </a:xfrm>
          <a:prstGeom prst="rect">
            <a:avLst/>
          </a:prstGeom>
          <a:ln>
            <a:solidFill>
              <a:schemeClr val="accent1"/>
            </a:solidFill>
          </a:ln>
        </p:spPr>
      </p:pic>
      <p:pic>
        <p:nvPicPr>
          <p:cNvPr id="10" name="图片 9">
            <a:extLst>
              <a:ext uri="{FF2B5EF4-FFF2-40B4-BE49-F238E27FC236}">
                <a16:creationId xmlns:a16="http://schemas.microsoft.com/office/drawing/2014/main" id="{E59C499A-F026-4161-ABCB-3ADCC8F5482B}"/>
              </a:ext>
            </a:extLst>
          </p:cNvPr>
          <p:cNvPicPr>
            <a:picLocks noChangeAspect="1"/>
          </p:cNvPicPr>
          <p:nvPr/>
        </p:nvPicPr>
        <p:blipFill>
          <a:blip r:embed="rId4"/>
          <a:stretch>
            <a:fillRect/>
          </a:stretch>
        </p:blipFill>
        <p:spPr>
          <a:xfrm>
            <a:off x="793469" y="3113323"/>
            <a:ext cx="5753100" cy="752475"/>
          </a:xfrm>
          <a:prstGeom prst="rect">
            <a:avLst/>
          </a:prstGeom>
          <a:ln>
            <a:solidFill>
              <a:schemeClr val="accent1"/>
            </a:solidFill>
          </a:ln>
        </p:spPr>
      </p:pic>
    </p:spTree>
    <p:custDataLst>
      <p:tags r:id="rId1"/>
    </p:custDataLst>
    <p:extLst>
      <p:ext uri="{BB962C8B-B14F-4D97-AF65-F5344CB8AC3E}">
        <p14:creationId xmlns:p14="http://schemas.microsoft.com/office/powerpoint/2010/main" val="6764499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11" name="矩形 10">
            <a:extLst>
              <a:ext uri="{FF2B5EF4-FFF2-40B4-BE49-F238E27FC236}">
                <a16:creationId xmlns:a16="http://schemas.microsoft.com/office/drawing/2014/main" id="{B1082FD9-CFA6-49EC-A99C-5DB36EEBE1FC}"/>
              </a:ext>
            </a:extLst>
          </p:cNvPr>
          <p:cNvSpPr/>
          <p:nvPr/>
        </p:nvSpPr>
        <p:spPr>
          <a:xfrm>
            <a:off x="340770" y="572141"/>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411289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4" name="矩形 3">
            <a:extLst>
              <a:ext uri="{FF2B5EF4-FFF2-40B4-BE49-F238E27FC236}">
                <a16:creationId xmlns:a16="http://schemas.microsoft.com/office/drawing/2014/main" id="{12B8663F-000C-429B-9CAF-79F2CDF4FB41}"/>
              </a:ext>
            </a:extLst>
          </p:cNvPr>
          <p:cNvSpPr/>
          <p:nvPr/>
        </p:nvSpPr>
        <p:spPr>
          <a:xfrm>
            <a:off x="634469" y="2087538"/>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p>
        </p:txBody>
      </p:sp>
      <p:sp>
        <p:nvSpPr>
          <p:cNvPr id="6" name="矩形 5">
            <a:extLst>
              <a:ext uri="{FF2B5EF4-FFF2-40B4-BE49-F238E27FC236}">
                <a16:creationId xmlns:a16="http://schemas.microsoft.com/office/drawing/2014/main" id="{285BC25C-A3A0-4E22-852D-24C48D47B95B}"/>
              </a:ext>
            </a:extLst>
          </p:cNvPr>
          <p:cNvSpPr/>
          <p:nvPr/>
        </p:nvSpPr>
        <p:spPr>
          <a:xfrm>
            <a:off x="233444" y="2960692"/>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文件故障恢复</a:t>
            </a:r>
            <a:endParaRPr lang="en-US" altLang="zh-CN" sz="24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C764232-9C90-48D3-BBDC-485A6032796A}"/>
              </a:ext>
            </a:extLst>
          </p:cNvPr>
          <p:cNvSpPr/>
          <p:nvPr/>
        </p:nvSpPr>
        <p:spPr>
          <a:xfrm>
            <a:off x="634469" y="880445"/>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44DFF685-8F53-4AF0-BDD9-08AA615E612B}"/>
              </a:ext>
            </a:extLst>
          </p:cNvPr>
          <p:cNvSpPr/>
          <p:nvPr/>
        </p:nvSpPr>
        <p:spPr>
          <a:xfrm>
            <a:off x="634469" y="3502901"/>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9" name="矩形 8">
            <a:extLst>
              <a:ext uri="{FF2B5EF4-FFF2-40B4-BE49-F238E27FC236}">
                <a16:creationId xmlns:a16="http://schemas.microsoft.com/office/drawing/2014/main" id="{5922D53F-B5B0-48A5-B148-118CD232CD86}"/>
              </a:ext>
            </a:extLst>
          </p:cNvPr>
          <p:cNvSpPr/>
          <p:nvPr/>
        </p:nvSpPr>
        <p:spPr>
          <a:xfrm>
            <a:off x="233444" y="500047"/>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a:t>
            </a:r>
            <a:r>
              <a:rPr lang="zh-CN" altLang="en-US" sz="2400" b="1" dirty="0">
                <a:solidFill>
                  <a:srgbClr val="007C6A"/>
                </a:solidFill>
                <a:latin typeface="Verdana" panose="020B0604030504040204" pitchFamily="34" charset="0"/>
              </a:rPr>
              <a:t>备份</a:t>
            </a:r>
            <a:endParaRPr lang="en-US" altLang="zh-CN" sz="2400"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E6453728-09E6-4D26-972C-71B7C7E5299C}"/>
              </a:ext>
            </a:extLst>
          </p:cNvPr>
          <p:cNvSpPr/>
          <p:nvPr/>
        </p:nvSpPr>
        <p:spPr>
          <a:xfrm>
            <a:off x="634469" y="3960486"/>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p>
        </p:txBody>
      </p:sp>
    </p:spTree>
    <p:custDataLst>
      <p:tags r:id="rId1"/>
    </p:custDataLst>
    <p:extLst>
      <p:ext uri="{BB962C8B-B14F-4D97-AF65-F5344CB8AC3E}">
        <p14:creationId xmlns:p14="http://schemas.microsoft.com/office/powerpoint/2010/main" val="2009904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11" name="矩形 10">
            <a:extLst>
              <a:ext uri="{FF2B5EF4-FFF2-40B4-BE49-F238E27FC236}">
                <a16:creationId xmlns:a16="http://schemas.microsoft.com/office/drawing/2014/main" id="{F1F160B5-58BD-4773-A346-4C0085895703}"/>
              </a:ext>
            </a:extLst>
          </p:cNvPr>
          <p:cNvSpPr/>
          <p:nvPr/>
        </p:nvSpPr>
        <p:spPr>
          <a:xfrm>
            <a:off x="230763" y="462980"/>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12" name="图片 11">
            <a:extLst>
              <a:ext uri="{FF2B5EF4-FFF2-40B4-BE49-F238E27FC236}">
                <a16:creationId xmlns:a16="http://schemas.microsoft.com/office/drawing/2014/main" id="{5EBC2F75-F2D8-44A7-8360-63D81D0D8039}"/>
              </a:ext>
            </a:extLst>
          </p:cNvPr>
          <p:cNvPicPr>
            <a:picLocks noChangeAspect="1"/>
          </p:cNvPicPr>
          <p:nvPr/>
        </p:nvPicPr>
        <p:blipFill>
          <a:blip r:embed="rId3"/>
          <a:stretch>
            <a:fillRect/>
          </a:stretch>
        </p:blipFill>
        <p:spPr>
          <a:xfrm>
            <a:off x="1166867" y="2977987"/>
            <a:ext cx="5930071" cy="1728192"/>
          </a:xfrm>
          <a:prstGeom prst="rect">
            <a:avLst/>
          </a:prstGeom>
          <a:ln>
            <a:solidFill>
              <a:schemeClr val="accent1"/>
            </a:solidFill>
          </a:ln>
        </p:spPr>
      </p:pic>
      <p:sp>
        <p:nvSpPr>
          <p:cNvPr id="13" name="矩形 12">
            <a:extLst>
              <a:ext uri="{FF2B5EF4-FFF2-40B4-BE49-F238E27FC236}">
                <a16:creationId xmlns:a16="http://schemas.microsoft.com/office/drawing/2014/main" id="{9B6E82DB-425E-4148-9D54-D484C0D38EF7}"/>
              </a:ext>
            </a:extLst>
          </p:cNvPr>
          <p:cNvSpPr/>
          <p:nvPr/>
        </p:nvSpPr>
        <p:spPr>
          <a:xfrm>
            <a:off x="662811" y="112179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p>
        </p:txBody>
      </p:sp>
      <p:sp>
        <p:nvSpPr>
          <p:cNvPr id="14" name="矩形 13">
            <a:extLst>
              <a:ext uri="{FF2B5EF4-FFF2-40B4-BE49-F238E27FC236}">
                <a16:creationId xmlns:a16="http://schemas.microsoft.com/office/drawing/2014/main" id="{303D1167-61B5-437A-A206-B9164458F765}"/>
              </a:ext>
            </a:extLst>
          </p:cNvPr>
          <p:cNvSpPr/>
          <p:nvPr/>
        </p:nvSpPr>
        <p:spPr>
          <a:xfrm>
            <a:off x="662811" y="1652417"/>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p>
        </p:txBody>
      </p:sp>
      <p:sp>
        <p:nvSpPr>
          <p:cNvPr id="15" name="矩形 14">
            <a:extLst>
              <a:ext uri="{FF2B5EF4-FFF2-40B4-BE49-F238E27FC236}">
                <a16:creationId xmlns:a16="http://schemas.microsoft.com/office/drawing/2014/main" id="{90E04F3D-A181-481D-B6F3-34EDFBECD515}"/>
              </a:ext>
            </a:extLst>
          </p:cNvPr>
          <p:cNvSpPr/>
          <p:nvPr/>
        </p:nvSpPr>
        <p:spPr>
          <a:xfrm>
            <a:off x="662811" y="2480458"/>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把不主动进行同步，把同步时机交给操作系统。</a:t>
            </a:r>
          </a:p>
        </p:txBody>
      </p:sp>
    </p:spTree>
    <p:custDataLst>
      <p:tags r:id="rId1"/>
    </p:custDataLst>
    <p:extLst>
      <p:ext uri="{BB962C8B-B14F-4D97-AF65-F5344CB8AC3E}">
        <p14:creationId xmlns:p14="http://schemas.microsoft.com/office/powerpoint/2010/main" val="17924480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8" name="矩形 7">
            <a:extLst>
              <a:ext uri="{FF2B5EF4-FFF2-40B4-BE49-F238E27FC236}">
                <a16:creationId xmlns:a16="http://schemas.microsoft.com/office/drawing/2014/main" id="{C0FEEE38-4F3B-4959-80C7-8C7870212036}"/>
              </a:ext>
            </a:extLst>
          </p:cNvPr>
          <p:cNvSpPr/>
          <p:nvPr/>
        </p:nvSpPr>
        <p:spPr>
          <a:xfrm>
            <a:off x="280256" y="524880"/>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p>
        </p:txBody>
      </p:sp>
      <p:sp>
        <p:nvSpPr>
          <p:cNvPr id="9" name="矩形 8">
            <a:extLst>
              <a:ext uri="{FF2B5EF4-FFF2-40B4-BE49-F238E27FC236}">
                <a16:creationId xmlns:a16="http://schemas.microsoft.com/office/drawing/2014/main" id="{0414F318-CA81-4F88-A6EB-3B73AB2D758D}"/>
              </a:ext>
            </a:extLst>
          </p:cNvPr>
          <p:cNvSpPr/>
          <p:nvPr/>
        </p:nvSpPr>
        <p:spPr>
          <a:xfrm>
            <a:off x="496280" y="1090130"/>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Tree>
    <p:custDataLst>
      <p:tags r:id="rId1"/>
    </p:custDataLst>
    <p:extLst>
      <p:ext uri="{BB962C8B-B14F-4D97-AF65-F5344CB8AC3E}">
        <p14:creationId xmlns:p14="http://schemas.microsoft.com/office/powerpoint/2010/main" val="17831639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6" name="矩形 5">
            <a:extLst>
              <a:ext uri="{FF2B5EF4-FFF2-40B4-BE49-F238E27FC236}">
                <a16:creationId xmlns:a16="http://schemas.microsoft.com/office/drawing/2014/main" id="{2A081C03-099D-4D15-A9EF-69E39378E933}"/>
              </a:ext>
            </a:extLst>
          </p:cNvPr>
          <p:cNvSpPr/>
          <p:nvPr/>
        </p:nvSpPr>
        <p:spPr>
          <a:xfrm>
            <a:off x="253751" y="551384"/>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08FAC974-BCD1-4F82-94F1-64BDAD55D1AB}"/>
              </a:ext>
            </a:extLst>
          </p:cNvPr>
          <p:cNvSpPr/>
          <p:nvPr/>
        </p:nvSpPr>
        <p:spPr>
          <a:xfrm>
            <a:off x="613791" y="1343472"/>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p>
        </p:txBody>
      </p:sp>
    </p:spTree>
    <p:custDataLst>
      <p:tags r:id="rId1"/>
    </p:custDataLst>
    <p:extLst>
      <p:ext uri="{BB962C8B-B14F-4D97-AF65-F5344CB8AC3E}">
        <p14:creationId xmlns:p14="http://schemas.microsoft.com/office/powerpoint/2010/main" val="11567691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8" name="矩形 7">
            <a:extLst>
              <a:ext uri="{FF2B5EF4-FFF2-40B4-BE49-F238E27FC236}">
                <a16:creationId xmlns:a16="http://schemas.microsoft.com/office/drawing/2014/main" id="{CDEE570B-D95B-4C1A-A9D1-DCFC3890214F}"/>
              </a:ext>
            </a:extLst>
          </p:cNvPr>
          <p:cNvSpPr/>
          <p:nvPr/>
        </p:nvSpPr>
        <p:spPr>
          <a:xfrm>
            <a:off x="253751" y="50763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何时重写</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37A81428-F535-47CB-827D-9C9A91AE0177}"/>
              </a:ext>
            </a:extLst>
          </p:cNvPr>
          <p:cNvSpPr/>
          <p:nvPr/>
        </p:nvSpPr>
        <p:spPr>
          <a:xfrm>
            <a:off x="573935" y="79910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10" name="图片 9">
            <a:extLst>
              <a:ext uri="{FF2B5EF4-FFF2-40B4-BE49-F238E27FC236}">
                <a16:creationId xmlns:a16="http://schemas.microsoft.com/office/drawing/2014/main" id="{5792BB7E-9CA6-4895-BDD1-DADD9DAF2ABF}"/>
              </a:ext>
            </a:extLst>
          </p:cNvPr>
          <p:cNvPicPr>
            <a:picLocks noChangeAspect="1"/>
          </p:cNvPicPr>
          <p:nvPr/>
        </p:nvPicPr>
        <p:blipFill>
          <a:blip r:embed="rId3"/>
          <a:stretch>
            <a:fillRect/>
          </a:stretch>
        </p:blipFill>
        <p:spPr>
          <a:xfrm>
            <a:off x="1081233" y="2276434"/>
            <a:ext cx="5879267" cy="1072569"/>
          </a:xfrm>
          <a:prstGeom prst="rect">
            <a:avLst/>
          </a:prstGeom>
          <a:ln>
            <a:solidFill>
              <a:schemeClr val="accent1"/>
            </a:solidFill>
          </a:ln>
        </p:spPr>
      </p:pic>
      <p:sp>
        <p:nvSpPr>
          <p:cNvPr id="11" name="矩形 10">
            <a:extLst>
              <a:ext uri="{FF2B5EF4-FFF2-40B4-BE49-F238E27FC236}">
                <a16:creationId xmlns:a16="http://schemas.microsoft.com/office/drawing/2014/main" id="{8F01C355-F141-4B49-B561-0EEB5DAD4C9B}"/>
              </a:ext>
            </a:extLst>
          </p:cNvPr>
          <p:cNvSpPr/>
          <p:nvPr/>
        </p:nvSpPr>
        <p:spPr>
          <a:xfrm>
            <a:off x="573935" y="3286139"/>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Tree>
    <p:custDataLst>
      <p:tags r:id="rId1"/>
    </p:custDataLst>
    <p:extLst>
      <p:ext uri="{BB962C8B-B14F-4D97-AF65-F5344CB8AC3E}">
        <p14:creationId xmlns:p14="http://schemas.microsoft.com/office/powerpoint/2010/main" val="21889571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r>
              <a:rPr lang="en-US" altLang="zh-CN" sz="2000" dirty="0">
                <a:ln/>
                <a:effectLst>
                  <a:outerShdw blurRad="38100" dist="19050" dir="2700000" algn="tl" rotWithShape="0">
                    <a:schemeClr val="dk1">
                      <a:alpha val="40000"/>
                    </a:schemeClr>
                  </a:outerShdw>
                </a:effectLst>
              </a:rPr>
              <a:t>—AOF</a:t>
            </a:r>
          </a:p>
        </p:txBody>
      </p:sp>
      <p:sp>
        <p:nvSpPr>
          <p:cNvPr id="7" name="矩形 6">
            <a:extLst>
              <a:ext uri="{FF2B5EF4-FFF2-40B4-BE49-F238E27FC236}">
                <a16:creationId xmlns:a16="http://schemas.microsoft.com/office/drawing/2014/main" id="{74A789AA-DFC3-44F5-A773-8F497B95B5DE}"/>
              </a:ext>
            </a:extLst>
          </p:cNvPr>
          <p:cNvSpPr/>
          <p:nvPr/>
        </p:nvSpPr>
        <p:spPr>
          <a:xfrm>
            <a:off x="229004" y="71354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C9F9EE9C-84BB-4174-B5B1-1F723A2DFB13}"/>
              </a:ext>
            </a:extLst>
          </p:cNvPr>
          <p:cNvSpPr/>
          <p:nvPr/>
        </p:nvSpPr>
        <p:spPr>
          <a:xfrm>
            <a:off x="560683" y="1388603"/>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备份机制更稳健，丢失数据概率更低。</a:t>
            </a:r>
          </a:p>
        </p:txBody>
      </p:sp>
      <p:sp>
        <p:nvSpPr>
          <p:cNvPr id="13" name="矩形 12">
            <a:extLst>
              <a:ext uri="{FF2B5EF4-FFF2-40B4-BE49-F238E27FC236}">
                <a16:creationId xmlns:a16="http://schemas.microsoft.com/office/drawing/2014/main" id="{E57E11E9-1055-4ABC-9E90-A3C23A7307D1}"/>
              </a:ext>
            </a:extLst>
          </p:cNvPr>
          <p:cNvSpPr/>
          <p:nvPr/>
        </p:nvSpPr>
        <p:spPr>
          <a:xfrm>
            <a:off x="572276" y="1903112"/>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可读的日志文本，通过操作</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稳健，可以处理误操作。</a:t>
            </a:r>
          </a:p>
        </p:txBody>
      </p:sp>
      <p:sp>
        <p:nvSpPr>
          <p:cNvPr id="14" name="矩形 13">
            <a:extLst>
              <a:ext uri="{FF2B5EF4-FFF2-40B4-BE49-F238E27FC236}">
                <a16:creationId xmlns:a16="http://schemas.microsoft.com/office/drawing/2014/main" id="{E74EAB1D-2D33-473D-9B14-EDFC5562C0B6}"/>
              </a:ext>
            </a:extLst>
          </p:cNvPr>
          <p:cNvSpPr/>
          <p:nvPr/>
        </p:nvSpPr>
        <p:spPr>
          <a:xfrm>
            <a:off x="229004" y="244610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683FA3DE-130F-4243-ABCD-64F74B7C8575}"/>
              </a:ext>
            </a:extLst>
          </p:cNvPr>
          <p:cNvSpPr/>
          <p:nvPr/>
        </p:nvSpPr>
        <p:spPr>
          <a:xfrm>
            <a:off x="560683" y="289033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p>
        </p:txBody>
      </p:sp>
      <p:sp>
        <p:nvSpPr>
          <p:cNvPr id="16" name="矩形 15">
            <a:extLst>
              <a:ext uri="{FF2B5EF4-FFF2-40B4-BE49-F238E27FC236}">
                <a16:creationId xmlns:a16="http://schemas.microsoft.com/office/drawing/2014/main" id="{E9B3DC4B-FC83-4875-B943-3924D154A2A2}"/>
              </a:ext>
            </a:extLst>
          </p:cNvPr>
          <p:cNvSpPr/>
          <p:nvPr/>
        </p:nvSpPr>
        <p:spPr>
          <a:xfrm>
            <a:off x="594325" y="411272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每次读写都同步的话，有一定的性能压力。</a:t>
            </a:r>
            <a:endParaRPr lang="en-US" altLang="zh-CN" sz="2400"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760BCD65-62AA-40AA-B216-689F947EF430}"/>
              </a:ext>
            </a:extLst>
          </p:cNvPr>
          <p:cNvSpPr/>
          <p:nvPr/>
        </p:nvSpPr>
        <p:spPr>
          <a:xfrm>
            <a:off x="576899" y="350152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7D6B21B8-E385-4018-B4E3-D811414B6549}"/>
              </a:ext>
            </a:extLst>
          </p:cNvPr>
          <p:cNvSpPr/>
          <p:nvPr/>
        </p:nvSpPr>
        <p:spPr>
          <a:xfrm>
            <a:off x="598873" y="4688573"/>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存在个别</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，造成恢复不能。</a:t>
            </a:r>
            <a:endParaRPr lang="en-US" altLang="zh-CN" sz="2400">
              <a:solidFill>
                <a:srgbClr val="007C6A"/>
              </a:solidFill>
              <a:latin typeface="Verdana" panose="020B0604030504040204" pitchFamily="34" charset="0"/>
            </a:endParaRPr>
          </a:p>
        </p:txBody>
      </p:sp>
      <p:pic>
        <p:nvPicPr>
          <p:cNvPr id="19" name="图片 18">
            <a:extLst>
              <a:ext uri="{FF2B5EF4-FFF2-40B4-BE49-F238E27FC236}">
                <a16:creationId xmlns:a16="http://schemas.microsoft.com/office/drawing/2014/main" id="{FB086436-5F05-4594-B49D-640C4B705CD1}"/>
              </a:ext>
            </a:extLst>
          </p:cNvPr>
          <p:cNvPicPr>
            <a:picLocks noChangeAspect="1"/>
          </p:cNvPicPr>
          <p:nvPr/>
        </p:nvPicPr>
        <p:blipFill>
          <a:blip r:embed="rId3"/>
          <a:stretch>
            <a:fillRect/>
          </a:stretch>
        </p:blipFill>
        <p:spPr>
          <a:xfrm>
            <a:off x="4042740" y="476587"/>
            <a:ext cx="5101260" cy="999745"/>
          </a:xfrm>
          <a:prstGeom prst="rect">
            <a:avLst/>
          </a:prstGeom>
        </p:spPr>
      </p:pic>
    </p:spTree>
    <p:custDataLst>
      <p:tags r:id="rId1"/>
    </p:custDataLst>
    <p:extLst>
      <p:ext uri="{BB962C8B-B14F-4D97-AF65-F5344CB8AC3E}">
        <p14:creationId xmlns:p14="http://schemas.microsoft.com/office/powerpoint/2010/main" val="19527348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持久化</a:t>
            </a:r>
            <a:endParaRPr lang="en-US" altLang="zh-CN" sz="2000" dirty="0">
              <a:ln/>
              <a:effectLst>
                <a:outerShdw blurRad="38100" dist="19050" dir="2700000" algn="tl" rotWithShape="0">
                  <a:schemeClr val="dk1">
                    <a:alpha val="40000"/>
                  </a:schemeClr>
                </a:outerShdw>
              </a:effectLst>
            </a:endParaRPr>
          </a:p>
        </p:txBody>
      </p:sp>
      <p:sp>
        <p:nvSpPr>
          <p:cNvPr id="20" name="矩形 19">
            <a:extLst>
              <a:ext uri="{FF2B5EF4-FFF2-40B4-BE49-F238E27FC236}">
                <a16:creationId xmlns:a16="http://schemas.microsoft.com/office/drawing/2014/main" id="{B7098064-41BD-4A68-9F50-1B6D90D31969}"/>
              </a:ext>
            </a:extLst>
          </p:cNvPr>
          <p:cNvSpPr/>
          <p:nvPr/>
        </p:nvSpPr>
        <p:spPr>
          <a:xfrm>
            <a:off x="255509" y="63513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A9C30680-4B66-4C9A-8FD1-9706FB51AB9B}"/>
              </a:ext>
            </a:extLst>
          </p:cNvPr>
          <p:cNvSpPr/>
          <p:nvPr/>
        </p:nvSpPr>
        <p:spPr>
          <a:xfrm>
            <a:off x="687557" y="128248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p>
        </p:txBody>
      </p:sp>
      <p:sp>
        <p:nvSpPr>
          <p:cNvPr id="22" name="矩形 21">
            <a:extLst>
              <a:ext uri="{FF2B5EF4-FFF2-40B4-BE49-F238E27FC236}">
                <a16:creationId xmlns:a16="http://schemas.microsoft.com/office/drawing/2014/main" id="{000B0BA1-76B8-417C-B38A-4BA25EFE2386}"/>
              </a:ext>
            </a:extLst>
          </p:cNvPr>
          <p:cNvSpPr/>
          <p:nvPr/>
        </p:nvSpPr>
        <p:spPr>
          <a:xfrm>
            <a:off x="712672" y="207457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23" name="矩形 22">
            <a:extLst>
              <a:ext uri="{FF2B5EF4-FFF2-40B4-BE49-F238E27FC236}">
                <a16:creationId xmlns:a16="http://schemas.microsoft.com/office/drawing/2014/main" id="{009A8094-42C3-4DEA-A221-E2E1DF0D9022}"/>
              </a:ext>
            </a:extLst>
          </p:cNvPr>
          <p:cNvSpPr/>
          <p:nvPr/>
        </p:nvSpPr>
        <p:spPr>
          <a:xfrm>
            <a:off x="712672" y="289677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24" name="矩形 23">
            <a:extLst>
              <a:ext uri="{FF2B5EF4-FFF2-40B4-BE49-F238E27FC236}">
                <a16:creationId xmlns:a16="http://schemas.microsoft.com/office/drawing/2014/main" id="{398596CF-EA36-45C8-90F6-0D4A86332396}"/>
              </a:ext>
            </a:extLst>
          </p:cNvPr>
          <p:cNvSpPr/>
          <p:nvPr/>
        </p:nvSpPr>
        <p:spPr>
          <a:xfrm>
            <a:off x="712672" y="372981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Tree>
    <p:custDataLst>
      <p:tags r:id="rId1"/>
    </p:custDataLst>
    <p:extLst>
      <p:ext uri="{BB962C8B-B14F-4D97-AF65-F5344CB8AC3E}">
        <p14:creationId xmlns:p14="http://schemas.microsoft.com/office/powerpoint/2010/main" val="36912457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4798655" y="3855803"/>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1555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列式数据库</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39" name="矩形 38">
            <a:extLst>
              <a:ext uri="{FF2B5EF4-FFF2-40B4-BE49-F238E27FC236}">
                <a16:creationId xmlns:a16="http://schemas.microsoft.com/office/drawing/2014/main" id="{EA23C367-68EF-496F-83FE-F2501FDE8F49}"/>
              </a:ext>
            </a:extLst>
          </p:cNvPr>
          <p:cNvSpPr/>
          <p:nvPr/>
        </p:nvSpPr>
        <p:spPr>
          <a:xfrm>
            <a:off x="842933" y="28807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40" name="表格 39">
            <a:extLst>
              <a:ext uri="{FF2B5EF4-FFF2-40B4-BE49-F238E27FC236}">
                <a16:creationId xmlns:a16="http://schemas.microsoft.com/office/drawing/2014/main" id="{D18A61ED-F0F2-4039-AC27-A9FBD2692F3C}"/>
              </a:ext>
            </a:extLst>
          </p:cNvPr>
          <p:cNvGraphicFramePr>
            <a:graphicFrameLocks noGrp="1"/>
          </p:cNvGraphicFramePr>
          <p:nvPr>
            <p:extLst>
              <p:ext uri="{D42A27DB-BD31-4B8C-83A1-F6EECF244321}">
                <p14:modId xmlns:p14="http://schemas.microsoft.com/office/powerpoint/2010/main" val="2412710360"/>
              </p:ext>
            </p:extLst>
          </p:nvPr>
        </p:nvGraphicFramePr>
        <p:xfrm>
          <a:off x="400377" y="85065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1" name="矩形 40">
            <a:extLst>
              <a:ext uri="{FF2B5EF4-FFF2-40B4-BE49-F238E27FC236}">
                <a16:creationId xmlns:a16="http://schemas.microsoft.com/office/drawing/2014/main" id="{1FB95514-2052-4135-B137-240903A87E3E}"/>
              </a:ext>
            </a:extLst>
          </p:cNvPr>
          <p:cNvSpPr/>
          <p:nvPr/>
        </p:nvSpPr>
        <p:spPr>
          <a:xfrm>
            <a:off x="5580112" y="78936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BE2023C7-2E65-4EE9-B9F7-143B78E42113}"/>
              </a:ext>
            </a:extLst>
          </p:cNvPr>
          <p:cNvSpPr/>
          <p:nvPr/>
        </p:nvSpPr>
        <p:spPr>
          <a:xfrm>
            <a:off x="5580112" y="193251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43" name="圆角矩形 6">
            <a:extLst>
              <a:ext uri="{FF2B5EF4-FFF2-40B4-BE49-F238E27FC236}">
                <a16:creationId xmlns:a16="http://schemas.microsoft.com/office/drawing/2014/main" id="{E1569129-DA59-42C3-8399-A75ABEFE3230}"/>
              </a:ext>
            </a:extLst>
          </p:cNvPr>
          <p:cNvSpPr/>
          <p:nvPr/>
        </p:nvSpPr>
        <p:spPr>
          <a:xfrm>
            <a:off x="7236296" y="193251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44" name="圆角矩形 7">
            <a:extLst>
              <a:ext uri="{FF2B5EF4-FFF2-40B4-BE49-F238E27FC236}">
                <a16:creationId xmlns:a16="http://schemas.microsoft.com/office/drawing/2014/main" id="{09DA9C6C-6071-49B8-AC84-BCBF6EE6C7C6}"/>
              </a:ext>
            </a:extLst>
          </p:cNvPr>
          <p:cNvSpPr/>
          <p:nvPr/>
        </p:nvSpPr>
        <p:spPr>
          <a:xfrm>
            <a:off x="5604806" y="116543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45" name="矩形 44">
            <a:extLst>
              <a:ext uri="{FF2B5EF4-FFF2-40B4-BE49-F238E27FC236}">
                <a16:creationId xmlns:a16="http://schemas.microsoft.com/office/drawing/2014/main" id="{ECFC288C-8102-4DAA-816D-BCEFC8F682B3}"/>
              </a:ext>
            </a:extLst>
          </p:cNvPr>
          <p:cNvSpPr/>
          <p:nvPr/>
        </p:nvSpPr>
        <p:spPr>
          <a:xfrm>
            <a:off x="3092490" y="288670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46" name="左大括号 45">
            <a:extLst>
              <a:ext uri="{FF2B5EF4-FFF2-40B4-BE49-F238E27FC236}">
                <a16:creationId xmlns:a16="http://schemas.microsoft.com/office/drawing/2014/main" id="{FF08AE34-66F8-4FCD-B96A-D18411221B55}"/>
              </a:ext>
            </a:extLst>
          </p:cNvPr>
          <p:cNvSpPr/>
          <p:nvPr/>
        </p:nvSpPr>
        <p:spPr>
          <a:xfrm>
            <a:off x="4215737" y="265745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0E5B3C17-673A-49E4-98DD-43974285E8C7}"/>
              </a:ext>
            </a:extLst>
          </p:cNvPr>
          <p:cNvCxnSpPr/>
          <p:nvPr/>
        </p:nvCxnSpPr>
        <p:spPr>
          <a:xfrm flipV="1">
            <a:off x="4701654" y="241521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C9893BD-7B6F-4927-B180-4594EE3CD53F}"/>
              </a:ext>
            </a:extLst>
          </p:cNvPr>
          <p:cNvCxnSpPr>
            <a:endCxn id="44" idx="1"/>
          </p:cNvCxnSpPr>
          <p:nvPr/>
        </p:nvCxnSpPr>
        <p:spPr>
          <a:xfrm flipV="1">
            <a:off x="4653267" y="153867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A830B7D-84BA-4BF1-9EF2-E18DDE5946C0}"/>
              </a:ext>
            </a:extLst>
          </p:cNvPr>
          <p:cNvCxnSpPr/>
          <p:nvPr/>
        </p:nvCxnSpPr>
        <p:spPr>
          <a:xfrm flipV="1">
            <a:off x="4701654" y="241521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30DB2D3-FD5C-47FD-88FE-F8FE8640ECFC}"/>
              </a:ext>
            </a:extLst>
          </p:cNvPr>
          <p:cNvSpPr/>
          <p:nvPr/>
        </p:nvSpPr>
        <p:spPr>
          <a:xfrm>
            <a:off x="400377" y="3738659"/>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51" name="矩形 50">
            <a:extLst>
              <a:ext uri="{FF2B5EF4-FFF2-40B4-BE49-F238E27FC236}">
                <a16:creationId xmlns:a16="http://schemas.microsoft.com/office/drawing/2014/main" id="{D71983D9-F9DB-43CB-9369-CE20DB60B60E}"/>
              </a:ext>
            </a:extLst>
          </p:cNvPr>
          <p:cNvSpPr/>
          <p:nvPr/>
        </p:nvSpPr>
        <p:spPr>
          <a:xfrm>
            <a:off x="587735" y="4277388"/>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52" name="矩形 51">
            <a:extLst>
              <a:ext uri="{FF2B5EF4-FFF2-40B4-BE49-F238E27FC236}">
                <a16:creationId xmlns:a16="http://schemas.microsoft.com/office/drawing/2014/main" id="{DEF038BB-C8D3-45D3-9BBD-43726CA5A26F}"/>
              </a:ext>
            </a:extLst>
          </p:cNvPr>
          <p:cNvSpPr/>
          <p:nvPr/>
        </p:nvSpPr>
        <p:spPr>
          <a:xfrm>
            <a:off x="4657896" y="3726790"/>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53" name="矩形 52">
            <a:extLst>
              <a:ext uri="{FF2B5EF4-FFF2-40B4-BE49-F238E27FC236}">
                <a16:creationId xmlns:a16="http://schemas.microsoft.com/office/drawing/2014/main" id="{934EE781-C7BF-4201-9BE6-310D57B7D451}"/>
              </a:ext>
            </a:extLst>
          </p:cNvPr>
          <p:cNvSpPr/>
          <p:nvPr/>
        </p:nvSpPr>
        <p:spPr>
          <a:xfrm>
            <a:off x="4645017" y="427738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54" name="矩形 53">
            <a:extLst>
              <a:ext uri="{FF2B5EF4-FFF2-40B4-BE49-F238E27FC236}">
                <a16:creationId xmlns:a16="http://schemas.microsoft.com/office/drawing/2014/main" id="{43472388-789A-45BB-B63A-F9132657A6A2}"/>
              </a:ext>
            </a:extLst>
          </p:cNvPr>
          <p:cNvSpPr/>
          <p:nvPr/>
        </p:nvSpPr>
        <p:spPr>
          <a:xfrm>
            <a:off x="6031431" y="3715198"/>
            <a:ext cx="296018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OLAP</a:t>
            </a:r>
            <a:r>
              <a:rPr lang="zh-CN" altLang="en-US" sz="2800" dirty="0">
                <a:ln w="0"/>
                <a:solidFill>
                  <a:schemeClr val="accent1"/>
                </a:solidFill>
                <a:effectLst>
                  <a:outerShdw blurRad="38100" dist="25400" dir="5400000" algn="ctr" rotWithShape="0">
                    <a:srgbClr val="6E747A">
                      <a:alpha val="43000"/>
                    </a:srgbClr>
                  </a:outerShdw>
                </a:effectLst>
              </a:rPr>
              <a:t>分析</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p>
        </p:txBody>
      </p:sp>
      <p:sp>
        <p:nvSpPr>
          <p:cNvPr id="55" name="矩形 54">
            <a:extLst>
              <a:ext uri="{FF2B5EF4-FFF2-40B4-BE49-F238E27FC236}">
                <a16:creationId xmlns:a16="http://schemas.microsoft.com/office/drawing/2014/main" id="{D963F68A-C285-4200-B06E-6BDC193CCBA1}"/>
              </a:ext>
            </a:extLst>
          </p:cNvPr>
          <p:cNvSpPr/>
          <p:nvPr/>
        </p:nvSpPr>
        <p:spPr>
          <a:xfrm>
            <a:off x="5841141" y="4271446"/>
            <a:ext cx="326249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OLTP</a:t>
            </a:r>
            <a:r>
              <a:rPr lang="zh-CN" altLang="en-US" sz="2800" dirty="0">
                <a:ln w="0"/>
                <a:solidFill>
                  <a:schemeClr val="accent1"/>
                </a:solidFill>
                <a:effectLst>
                  <a:outerShdw blurRad="38100" dist="25400" dir="5400000" algn="ctr" rotWithShape="0">
                    <a:srgbClr val="6E747A">
                      <a:alpha val="43000"/>
                    </a:srgbClr>
                  </a:outerShdw>
                </a:effectLst>
              </a:rPr>
              <a:t>事务</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p>
        </p:txBody>
      </p:sp>
      <p:sp>
        <p:nvSpPr>
          <p:cNvPr id="56" name="圆角矩形 20">
            <a:extLst>
              <a:ext uri="{FF2B5EF4-FFF2-40B4-BE49-F238E27FC236}">
                <a16:creationId xmlns:a16="http://schemas.microsoft.com/office/drawing/2014/main" id="{73C6F946-AB1E-453D-8012-355BC3584F45}"/>
              </a:ext>
            </a:extLst>
          </p:cNvPr>
          <p:cNvSpPr/>
          <p:nvPr/>
        </p:nvSpPr>
        <p:spPr>
          <a:xfrm>
            <a:off x="7252609" y="117846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57" name="直接箭头连接符 56">
            <a:extLst>
              <a:ext uri="{FF2B5EF4-FFF2-40B4-BE49-F238E27FC236}">
                <a16:creationId xmlns:a16="http://schemas.microsoft.com/office/drawing/2014/main" id="{34741E04-8274-4D15-93F0-25034FA496B7}"/>
              </a:ext>
            </a:extLst>
          </p:cNvPr>
          <p:cNvCxnSpPr/>
          <p:nvPr/>
        </p:nvCxnSpPr>
        <p:spPr>
          <a:xfrm flipV="1">
            <a:off x="4701172" y="162359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190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42" name="矩形 41">
            <a:extLst>
              <a:ext uri="{FF2B5EF4-FFF2-40B4-BE49-F238E27FC236}">
                <a16:creationId xmlns:a16="http://schemas.microsoft.com/office/drawing/2014/main" id="{9F5F0EB6-F0BF-499F-B10B-276C4B3272BC}"/>
              </a:ext>
            </a:extLst>
          </p:cNvPr>
          <p:cNvSpPr/>
          <p:nvPr/>
        </p:nvSpPr>
        <p:spPr>
          <a:xfrm>
            <a:off x="704521" y="974397"/>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p>
        </p:txBody>
      </p:sp>
      <p:sp>
        <p:nvSpPr>
          <p:cNvPr id="43" name="矩形 42">
            <a:extLst>
              <a:ext uri="{FF2B5EF4-FFF2-40B4-BE49-F238E27FC236}">
                <a16:creationId xmlns:a16="http://schemas.microsoft.com/office/drawing/2014/main" id="{5012E159-9583-4E9E-BF38-5AFAAD8376ED}"/>
              </a:ext>
            </a:extLst>
          </p:cNvPr>
          <p:cNvSpPr/>
          <p:nvPr/>
        </p:nvSpPr>
        <p:spPr>
          <a:xfrm>
            <a:off x="467918"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4" name="矩形 43">
            <a:extLst>
              <a:ext uri="{FF2B5EF4-FFF2-40B4-BE49-F238E27FC236}">
                <a16:creationId xmlns:a16="http://schemas.microsoft.com/office/drawing/2014/main" id="{4EB89239-25C0-4A34-9C27-72DA0F6140C0}"/>
              </a:ext>
            </a:extLst>
          </p:cNvPr>
          <p:cNvSpPr/>
          <p:nvPr/>
        </p:nvSpPr>
        <p:spPr>
          <a:xfrm>
            <a:off x="467918" y="2161026"/>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45" name="矩形 44">
            <a:extLst>
              <a:ext uri="{FF2B5EF4-FFF2-40B4-BE49-F238E27FC236}">
                <a16:creationId xmlns:a16="http://schemas.microsoft.com/office/drawing/2014/main" id="{8328ADCA-0A78-40A1-A520-4D3841C3CCD8}"/>
              </a:ext>
            </a:extLst>
          </p:cNvPr>
          <p:cNvSpPr/>
          <p:nvPr/>
        </p:nvSpPr>
        <p:spPr>
          <a:xfrm>
            <a:off x="467918" y="1804708"/>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46" name="矩形 45">
            <a:extLst>
              <a:ext uri="{FF2B5EF4-FFF2-40B4-BE49-F238E27FC236}">
                <a16:creationId xmlns:a16="http://schemas.microsoft.com/office/drawing/2014/main" id="{19A30DBE-B80F-4DD9-82C2-9819588C4146}"/>
              </a:ext>
            </a:extLst>
          </p:cNvPr>
          <p:cNvSpPr/>
          <p:nvPr/>
        </p:nvSpPr>
        <p:spPr>
          <a:xfrm>
            <a:off x="704521" y="2493523"/>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读写分离，性能扩展</a:t>
            </a:r>
          </a:p>
        </p:txBody>
      </p:sp>
      <p:sp>
        <p:nvSpPr>
          <p:cNvPr id="47" name="矩形 46">
            <a:extLst>
              <a:ext uri="{FF2B5EF4-FFF2-40B4-BE49-F238E27FC236}">
                <a16:creationId xmlns:a16="http://schemas.microsoft.com/office/drawing/2014/main" id="{B672B326-CA4A-4F48-873D-46B4C6C81142}"/>
              </a:ext>
            </a:extLst>
          </p:cNvPr>
          <p:cNvSpPr/>
          <p:nvPr/>
        </p:nvSpPr>
        <p:spPr>
          <a:xfrm>
            <a:off x="704521" y="3194615"/>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容灾快速恢复</a:t>
            </a:r>
          </a:p>
        </p:txBody>
      </p:sp>
      <p:sp>
        <p:nvSpPr>
          <p:cNvPr id="48" name="圆柱形 47">
            <a:extLst>
              <a:ext uri="{FF2B5EF4-FFF2-40B4-BE49-F238E27FC236}">
                <a16:creationId xmlns:a16="http://schemas.microsoft.com/office/drawing/2014/main" id="{454294B2-3E82-4379-BD2A-B3087EA71504}"/>
              </a:ext>
            </a:extLst>
          </p:cNvPr>
          <p:cNvSpPr/>
          <p:nvPr/>
        </p:nvSpPr>
        <p:spPr>
          <a:xfrm>
            <a:off x="5634499" y="229652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a:extLst>
              <a:ext uri="{FF2B5EF4-FFF2-40B4-BE49-F238E27FC236}">
                <a16:creationId xmlns:a16="http://schemas.microsoft.com/office/drawing/2014/main" id="{81AE20A4-DAB3-47CC-997B-9FB4A24CD74F}"/>
              </a:ext>
            </a:extLst>
          </p:cNvPr>
          <p:cNvSpPr/>
          <p:nvPr/>
        </p:nvSpPr>
        <p:spPr>
          <a:xfrm>
            <a:off x="4000238" y="4070311"/>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a:extLst>
              <a:ext uri="{FF2B5EF4-FFF2-40B4-BE49-F238E27FC236}">
                <a16:creationId xmlns:a16="http://schemas.microsoft.com/office/drawing/2014/main" id="{B462ACE8-3764-4E18-ADD6-86C25295CEC1}"/>
              </a:ext>
            </a:extLst>
          </p:cNvPr>
          <p:cNvSpPr/>
          <p:nvPr/>
        </p:nvSpPr>
        <p:spPr>
          <a:xfrm>
            <a:off x="5899821" y="4033767"/>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a:extLst>
              <a:ext uri="{FF2B5EF4-FFF2-40B4-BE49-F238E27FC236}">
                <a16:creationId xmlns:a16="http://schemas.microsoft.com/office/drawing/2014/main" id="{35E277E4-A33C-4FD4-8FF4-4D15139A480C}"/>
              </a:ext>
            </a:extLst>
          </p:cNvPr>
          <p:cNvSpPr/>
          <p:nvPr/>
        </p:nvSpPr>
        <p:spPr>
          <a:xfrm>
            <a:off x="7346937" y="363286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7CF4B774-4B3E-42EE-8F60-55014E9D8FB2}"/>
              </a:ext>
            </a:extLst>
          </p:cNvPr>
          <p:cNvCxnSpPr/>
          <p:nvPr/>
        </p:nvCxnSpPr>
        <p:spPr>
          <a:xfrm flipH="1">
            <a:off x="4779342" y="3110597"/>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20D2AB33-F645-4B68-B8C8-555A223ED3CB}"/>
              </a:ext>
            </a:extLst>
          </p:cNvPr>
          <p:cNvCxnSpPr>
            <a:stCxn id="48" idx="3"/>
            <a:endCxn id="50" idx="1"/>
          </p:cNvCxnSpPr>
          <p:nvPr/>
        </p:nvCxnSpPr>
        <p:spPr>
          <a:xfrm>
            <a:off x="6138555" y="3080097"/>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99E96EC-0FD7-4235-BFD3-BAAC11CD4DF7}"/>
              </a:ext>
            </a:extLst>
          </p:cNvPr>
          <p:cNvCxnSpPr/>
          <p:nvPr/>
        </p:nvCxnSpPr>
        <p:spPr>
          <a:xfrm>
            <a:off x="6664669" y="2985160"/>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0FE3631D-639C-431D-B03E-BFD2F25048E7}"/>
              </a:ext>
            </a:extLst>
          </p:cNvPr>
          <p:cNvSpPr/>
          <p:nvPr/>
        </p:nvSpPr>
        <p:spPr>
          <a:xfrm>
            <a:off x="4315565" y="4308842"/>
            <a:ext cx="415498" cy="369332"/>
          </a:xfrm>
          <a:prstGeom prst="rect">
            <a:avLst/>
          </a:prstGeom>
        </p:spPr>
        <p:txBody>
          <a:bodyPr wrap="none">
            <a:spAutoFit/>
          </a:bodyPr>
          <a:lstStyle/>
          <a:p>
            <a:r>
              <a:rPr lang="zh-CN" altLang="en-US">
                <a:solidFill>
                  <a:schemeClr val="bg1"/>
                </a:solidFill>
              </a:rPr>
              <a:t>从</a:t>
            </a:r>
          </a:p>
        </p:txBody>
      </p:sp>
      <p:sp>
        <p:nvSpPr>
          <p:cNvPr id="56" name="矩形 55">
            <a:extLst>
              <a:ext uri="{FF2B5EF4-FFF2-40B4-BE49-F238E27FC236}">
                <a16:creationId xmlns:a16="http://schemas.microsoft.com/office/drawing/2014/main" id="{809F6F8E-F3C5-4F1E-BC57-13613F1264CA}"/>
              </a:ext>
            </a:extLst>
          </p:cNvPr>
          <p:cNvSpPr/>
          <p:nvPr/>
        </p:nvSpPr>
        <p:spPr>
          <a:xfrm>
            <a:off x="6165703" y="4295581"/>
            <a:ext cx="517848" cy="369332"/>
          </a:xfrm>
          <a:prstGeom prst="rect">
            <a:avLst/>
          </a:prstGeom>
        </p:spPr>
        <p:txBody>
          <a:bodyPr wrap="square">
            <a:spAutoFit/>
          </a:bodyPr>
          <a:lstStyle/>
          <a:p>
            <a:r>
              <a:rPr lang="zh-CN" altLang="en-US">
                <a:solidFill>
                  <a:schemeClr val="bg1"/>
                </a:solidFill>
              </a:rPr>
              <a:t>从</a:t>
            </a:r>
          </a:p>
        </p:txBody>
      </p:sp>
      <p:sp>
        <p:nvSpPr>
          <p:cNvPr id="57" name="矩形 56">
            <a:extLst>
              <a:ext uri="{FF2B5EF4-FFF2-40B4-BE49-F238E27FC236}">
                <a16:creationId xmlns:a16="http://schemas.microsoft.com/office/drawing/2014/main" id="{7B4024D7-1FB1-44AC-B477-864BA24A20CE}"/>
              </a:ext>
            </a:extLst>
          </p:cNvPr>
          <p:cNvSpPr/>
          <p:nvPr/>
        </p:nvSpPr>
        <p:spPr>
          <a:xfrm>
            <a:off x="7646421" y="3885645"/>
            <a:ext cx="517848" cy="369332"/>
          </a:xfrm>
          <a:prstGeom prst="rect">
            <a:avLst/>
          </a:prstGeom>
        </p:spPr>
        <p:txBody>
          <a:bodyPr wrap="square">
            <a:spAutoFit/>
          </a:bodyPr>
          <a:lstStyle/>
          <a:p>
            <a:r>
              <a:rPr lang="zh-CN" altLang="en-US">
                <a:solidFill>
                  <a:schemeClr val="bg1"/>
                </a:solidFill>
              </a:rPr>
              <a:t>从</a:t>
            </a:r>
          </a:p>
        </p:txBody>
      </p:sp>
      <p:sp>
        <p:nvSpPr>
          <p:cNvPr id="58" name="矩形 57">
            <a:extLst>
              <a:ext uri="{FF2B5EF4-FFF2-40B4-BE49-F238E27FC236}">
                <a16:creationId xmlns:a16="http://schemas.microsoft.com/office/drawing/2014/main" id="{37457A26-5A0F-4E60-B9CF-99DD013636EE}"/>
              </a:ext>
            </a:extLst>
          </p:cNvPr>
          <p:cNvSpPr/>
          <p:nvPr/>
        </p:nvSpPr>
        <p:spPr>
          <a:xfrm>
            <a:off x="5928929" y="2596531"/>
            <a:ext cx="517848" cy="369332"/>
          </a:xfrm>
          <a:prstGeom prst="rect">
            <a:avLst/>
          </a:prstGeom>
        </p:spPr>
        <p:txBody>
          <a:bodyPr wrap="square">
            <a:spAutoFit/>
          </a:bodyPr>
          <a:lstStyle/>
          <a:p>
            <a:r>
              <a:rPr lang="zh-CN" altLang="en-US">
                <a:solidFill>
                  <a:schemeClr val="bg1"/>
                </a:solidFill>
              </a:rPr>
              <a:t>主</a:t>
            </a:r>
          </a:p>
        </p:txBody>
      </p:sp>
      <p:sp>
        <p:nvSpPr>
          <p:cNvPr id="59" name="圆角矩形 21">
            <a:extLst>
              <a:ext uri="{FF2B5EF4-FFF2-40B4-BE49-F238E27FC236}">
                <a16:creationId xmlns:a16="http://schemas.microsoft.com/office/drawing/2014/main" id="{A8D79063-1D80-488D-9E71-4B545AC3AEB9}"/>
              </a:ext>
            </a:extLst>
          </p:cNvPr>
          <p:cNvSpPr/>
          <p:nvPr/>
        </p:nvSpPr>
        <p:spPr>
          <a:xfrm>
            <a:off x="3710792" y="1929991"/>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60" name="直接箭头连接符 59">
            <a:extLst>
              <a:ext uri="{FF2B5EF4-FFF2-40B4-BE49-F238E27FC236}">
                <a16:creationId xmlns:a16="http://schemas.microsoft.com/office/drawing/2014/main" id="{11CB0493-A2FC-4C19-82AA-D2B4E10AE310}"/>
              </a:ext>
            </a:extLst>
          </p:cNvPr>
          <p:cNvCxnSpPr/>
          <p:nvPr/>
        </p:nvCxnSpPr>
        <p:spPr>
          <a:xfrm>
            <a:off x="4731063" y="2513553"/>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F1FA62F9-A7CD-4419-AEAC-564859BA6CA2}"/>
              </a:ext>
            </a:extLst>
          </p:cNvPr>
          <p:cNvCxnSpPr>
            <a:endCxn id="49" idx="1"/>
          </p:cNvCxnSpPr>
          <p:nvPr/>
        </p:nvCxnSpPr>
        <p:spPr>
          <a:xfrm>
            <a:off x="4352575" y="2612649"/>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3F510D90-50A7-46B7-BED4-17545D86A595}"/>
              </a:ext>
            </a:extLst>
          </p:cNvPr>
          <p:cNvCxnSpPr/>
          <p:nvPr/>
        </p:nvCxnSpPr>
        <p:spPr>
          <a:xfrm>
            <a:off x="4557922" y="2610897"/>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C2687BD1-0376-4CA8-91E9-8C7ADEDD086A}"/>
              </a:ext>
            </a:extLst>
          </p:cNvPr>
          <p:cNvSpPr/>
          <p:nvPr/>
        </p:nvSpPr>
        <p:spPr>
          <a:xfrm>
            <a:off x="3960146" y="3075405"/>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64" name="矩形 63">
            <a:extLst>
              <a:ext uri="{FF2B5EF4-FFF2-40B4-BE49-F238E27FC236}">
                <a16:creationId xmlns:a16="http://schemas.microsoft.com/office/drawing/2014/main" id="{75A3E6CA-6606-4868-8ECD-8DE44656AED7}"/>
              </a:ext>
            </a:extLst>
          </p:cNvPr>
          <p:cNvSpPr/>
          <p:nvPr/>
        </p:nvSpPr>
        <p:spPr>
          <a:xfrm>
            <a:off x="5099645" y="3549832"/>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65" name="矩形 64">
            <a:extLst>
              <a:ext uri="{FF2B5EF4-FFF2-40B4-BE49-F238E27FC236}">
                <a16:creationId xmlns:a16="http://schemas.microsoft.com/office/drawing/2014/main" id="{19B2C745-3914-4892-8BEA-561A95A09D50}"/>
              </a:ext>
            </a:extLst>
          </p:cNvPr>
          <p:cNvSpPr/>
          <p:nvPr/>
        </p:nvSpPr>
        <p:spPr>
          <a:xfrm>
            <a:off x="4848370" y="2139308"/>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66" name="矩形 65">
            <a:extLst>
              <a:ext uri="{FF2B5EF4-FFF2-40B4-BE49-F238E27FC236}">
                <a16:creationId xmlns:a16="http://schemas.microsoft.com/office/drawing/2014/main" id="{3473D8DC-4140-4A58-8A09-1D31966FA445}"/>
              </a:ext>
            </a:extLst>
          </p:cNvPr>
          <p:cNvSpPr/>
          <p:nvPr/>
        </p:nvSpPr>
        <p:spPr>
          <a:xfrm>
            <a:off x="4785540" y="3005431"/>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67" name="矩形 66">
            <a:extLst>
              <a:ext uri="{FF2B5EF4-FFF2-40B4-BE49-F238E27FC236}">
                <a16:creationId xmlns:a16="http://schemas.microsoft.com/office/drawing/2014/main" id="{E90FE648-D446-4F4D-9B71-8FD6E92F22EB}"/>
              </a:ext>
            </a:extLst>
          </p:cNvPr>
          <p:cNvSpPr/>
          <p:nvPr/>
        </p:nvSpPr>
        <p:spPr>
          <a:xfrm>
            <a:off x="5041161" y="36558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68" name="矩形 67">
            <a:extLst>
              <a:ext uri="{FF2B5EF4-FFF2-40B4-BE49-F238E27FC236}">
                <a16:creationId xmlns:a16="http://schemas.microsoft.com/office/drawing/2014/main" id="{0C3C27EB-988A-47BF-9B21-F66DF2AF53E8}"/>
              </a:ext>
            </a:extLst>
          </p:cNvPr>
          <p:cNvSpPr/>
          <p:nvPr/>
        </p:nvSpPr>
        <p:spPr>
          <a:xfrm>
            <a:off x="6239667" y="3250861"/>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69" name="矩形 68">
            <a:extLst>
              <a:ext uri="{FF2B5EF4-FFF2-40B4-BE49-F238E27FC236}">
                <a16:creationId xmlns:a16="http://schemas.microsoft.com/office/drawing/2014/main" id="{BF0E348B-5A59-43CD-AA3D-D1FFCF5F492F}"/>
              </a:ext>
            </a:extLst>
          </p:cNvPr>
          <p:cNvSpPr/>
          <p:nvPr/>
        </p:nvSpPr>
        <p:spPr>
          <a:xfrm>
            <a:off x="7145937" y="2916657"/>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Tree>
    <p:custDataLst>
      <p:tags r:id="rId1"/>
    </p:custDataLst>
    <p:extLst>
      <p:ext uri="{BB962C8B-B14F-4D97-AF65-F5344CB8AC3E}">
        <p14:creationId xmlns:p14="http://schemas.microsoft.com/office/powerpoint/2010/main" val="25195758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34" name="矩形 33">
            <a:extLst>
              <a:ext uri="{FF2B5EF4-FFF2-40B4-BE49-F238E27FC236}">
                <a16:creationId xmlns:a16="http://schemas.microsoft.com/office/drawing/2014/main" id="{2D3F3449-9B6A-4EEA-824D-AF1E9690BA69}"/>
              </a:ext>
            </a:extLst>
          </p:cNvPr>
          <p:cNvSpPr/>
          <p:nvPr/>
        </p:nvSpPr>
        <p:spPr>
          <a:xfrm>
            <a:off x="285249" y="400110"/>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配从</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不配主</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p>
        </p:txBody>
      </p:sp>
      <p:sp>
        <p:nvSpPr>
          <p:cNvPr id="35" name="矩形 34">
            <a:extLst>
              <a:ext uri="{FF2B5EF4-FFF2-40B4-BE49-F238E27FC236}">
                <a16:creationId xmlns:a16="http://schemas.microsoft.com/office/drawing/2014/main" id="{2B8BCE75-8166-4C16-B3EF-38EC506EDEAC}"/>
              </a:ext>
            </a:extLst>
          </p:cNvPr>
          <p:cNvSpPr/>
          <p:nvPr/>
        </p:nvSpPr>
        <p:spPr>
          <a:xfrm>
            <a:off x="483278" y="908156"/>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r>
              <a:rPr lang="en-US" altLang="zh-CN" sz="2400" b="1" dirty="0">
                <a:solidFill>
                  <a:srgbClr val="007C6A"/>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r>
              <a:rPr lang="en-US" altLang="zh-CN" sz="2400" b="1" dirty="0" err="1">
                <a:solidFill>
                  <a:srgbClr val="007C6A"/>
                </a:solidFill>
              </a:rPr>
              <a:t>pidfile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r>
              <a:rPr lang="en-US" altLang="zh-CN" sz="2400" b="1" dirty="0">
                <a:solidFill>
                  <a:srgbClr val="007C6A"/>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r>
              <a:rPr lang="en-US" altLang="zh-CN" sz="2400" b="1" dirty="0" err="1">
                <a:solidFill>
                  <a:srgbClr val="007C6A"/>
                </a:solidFill>
              </a:rPr>
              <a:t>dbfilename</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Tree>
    <p:custDataLst>
      <p:tags r:id="rId1"/>
    </p:custDataLst>
    <p:extLst>
      <p:ext uri="{BB962C8B-B14F-4D97-AF65-F5344CB8AC3E}">
        <p14:creationId xmlns:p14="http://schemas.microsoft.com/office/powerpoint/2010/main" val="13237393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C1749734-FA82-488F-927B-962CBF16EB86}"/>
              </a:ext>
            </a:extLst>
          </p:cNvPr>
          <p:cNvSpPr/>
          <p:nvPr/>
        </p:nvSpPr>
        <p:spPr>
          <a:xfrm>
            <a:off x="573935" y="755441"/>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info replication</a:t>
            </a:r>
          </a:p>
        </p:txBody>
      </p:sp>
      <p:sp>
        <p:nvSpPr>
          <p:cNvPr id="7" name="矩形 6">
            <a:extLst>
              <a:ext uri="{FF2B5EF4-FFF2-40B4-BE49-F238E27FC236}">
                <a16:creationId xmlns:a16="http://schemas.microsoft.com/office/drawing/2014/main" id="{4E7506BA-03C2-40F9-9EAC-1E171632109D}"/>
              </a:ext>
            </a:extLst>
          </p:cNvPr>
          <p:cNvSpPr/>
          <p:nvPr/>
        </p:nvSpPr>
        <p:spPr>
          <a:xfrm>
            <a:off x="771964" y="1475521"/>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8" name="矩形 7">
            <a:extLst>
              <a:ext uri="{FF2B5EF4-FFF2-40B4-BE49-F238E27FC236}">
                <a16:creationId xmlns:a16="http://schemas.microsoft.com/office/drawing/2014/main" id="{A0D662FA-148F-496C-B654-0DA478A0BEA3}"/>
              </a:ext>
            </a:extLst>
          </p:cNvPr>
          <p:cNvSpPr/>
          <p:nvPr/>
        </p:nvSpPr>
        <p:spPr>
          <a:xfrm>
            <a:off x="597838" y="2987689"/>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slaveof  &lt;ip&gt;  &lt;port&gt;  </a:t>
            </a:r>
          </a:p>
        </p:txBody>
      </p:sp>
      <p:sp>
        <p:nvSpPr>
          <p:cNvPr id="9" name="矩形 8">
            <a:extLst>
              <a:ext uri="{FF2B5EF4-FFF2-40B4-BE49-F238E27FC236}">
                <a16:creationId xmlns:a16="http://schemas.microsoft.com/office/drawing/2014/main" id="{0FC302CF-8DE4-49DB-9B1B-DA797D50E07E}"/>
              </a:ext>
            </a:extLst>
          </p:cNvPr>
          <p:cNvSpPr/>
          <p:nvPr/>
        </p:nvSpPr>
        <p:spPr>
          <a:xfrm>
            <a:off x="771963" y="3779777"/>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spTree>
    <p:custDataLst>
      <p:tags r:id="rId1"/>
    </p:custDataLst>
    <p:extLst>
      <p:ext uri="{BB962C8B-B14F-4D97-AF65-F5344CB8AC3E}">
        <p14:creationId xmlns:p14="http://schemas.microsoft.com/office/powerpoint/2010/main" val="36553606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8B842954-8CCE-4B59-BFB1-B9288E5F2FDC}"/>
              </a:ext>
            </a:extLst>
          </p:cNvPr>
          <p:cNvSpPr/>
          <p:nvPr/>
        </p:nvSpPr>
        <p:spPr>
          <a:xfrm>
            <a:off x="710547" y="643360"/>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11" name="矩形 10">
            <a:extLst>
              <a:ext uri="{FF2B5EF4-FFF2-40B4-BE49-F238E27FC236}">
                <a16:creationId xmlns:a16="http://schemas.microsoft.com/office/drawing/2014/main" id="{D8F14A87-EB9E-44C3-9DDA-06569AE262C1}"/>
              </a:ext>
            </a:extLst>
          </p:cNvPr>
          <p:cNvSpPr/>
          <p:nvPr/>
        </p:nvSpPr>
        <p:spPr>
          <a:xfrm>
            <a:off x="358011" y="307346"/>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一主二仆模式演示</a:t>
            </a:r>
            <a:endParaRPr lang="en-US" altLang="zh-CN" sz="2400" b="1" dirty="0">
              <a:solidFill>
                <a:srgbClr val="007C6A"/>
              </a:solidFill>
              <a:latin typeface="Arial" panose="020B0604020202020204" pitchFamily="34" charset="0"/>
            </a:endParaRPr>
          </a:p>
        </p:txBody>
      </p:sp>
      <p:pic>
        <p:nvPicPr>
          <p:cNvPr id="12" name="图片 11">
            <a:extLst>
              <a:ext uri="{FF2B5EF4-FFF2-40B4-BE49-F238E27FC236}">
                <a16:creationId xmlns:a16="http://schemas.microsoft.com/office/drawing/2014/main" id="{48CE5D3E-0787-45B3-8C23-0BEC3C24ECCB}"/>
              </a:ext>
            </a:extLst>
          </p:cNvPr>
          <p:cNvPicPr>
            <a:picLocks noChangeAspect="1"/>
          </p:cNvPicPr>
          <p:nvPr/>
        </p:nvPicPr>
        <p:blipFill>
          <a:blip r:embed="rId3"/>
          <a:stretch>
            <a:fillRect/>
          </a:stretch>
        </p:blipFill>
        <p:spPr>
          <a:xfrm>
            <a:off x="1310497" y="3103913"/>
            <a:ext cx="1018198" cy="1262245"/>
          </a:xfrm>
          <a:prstGeom prst="rect">
            <a:avLst/>
          </a:prstGeom>
        </p:spPr>
      </p:pic>
      <p:grpSp>
        <p:nvGrpSpPr>
          <p:cNvPr id="13" name="Group 4">
            <a:extLst>
              <a:ext uri="{FF2B5EF4-FFF2-40B4-BE49-F238E27FC236}">
                <a16:creationId xmlns:a16="http://schemas.microsoft.com/office/drawing/2014/main" id="{D8D2FC2E-79C0-47A4-9A2C-A797872CDF6A}"/>
              </a:ext>
            </a:extLst>
          </p:cNvPr>
          <p:cNvGrpSpPr>
            <a:grpSpLocks noChangeAspect="1"/>
          </p:cNvGrpSpPr>
          <p:nvPr/>
        </p:nvGrpSpPr>
        <p:grpSpPr bwMode="auto">
          <a:xfrm>
            <a:off x="1080773" y="3823645"/>
            <a:ext cx="669104" cy="600894"/>
            <a:chOff x="1386" y="2066"/>
            <a:chExt cx="412" cy="370"/>
          </a:xfrm>
        </p:grpSpPr>
        <p:sp>
          <p:nvSpPr>
            <p:cNvPr id="14" name="AutoShape 3">
              <a:extLst>
                <a:ext uri="{FF2B5EF4-FFF2-40B4-BE49-F238E27FC236}">
                  <a16:creationId xmlns:a16="http://schemas.microsoft.com/office/drawing/2014/main" id="{739FFFC6-2F95-4469-82F5-6CF918BB39C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5">
              <a:extLst>
                <a:ext uri="{FF2B5EF4-FFF2-40B4-BE49-F238E27FC236}">
                  <a16:creationId xmlns:a16="http://schemas.microsoft.com/office/drawing/2014/main" id="{12DC695B-542A-4B30-92B2-F83E820D7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a:extLst>
                <a:ext uri="{FF2B5EF4-FFF2-40B4-BE49-F238E27FC236}">
                  <a16:creationId xmlns:a16="http://schemas.microsoft.com/office/drawing/2014/main" id="{DD020B88-3D40-462C-821C-233075B59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a:extLst>
                <a:ext uri="{FF2B5EF4-FFF2-40B4-BE49-F238E27FC236}">
                  <a16:creationId xmlns:a16="http://schemas.microsoft.com/office/drawing/2014/main" id="{3668E05D-28B9-47E4-9C22-9998DC368F34}"/>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8">
              <a:extLst>
                <a:ext uri="{FF2B5EF4-FFF2-40B4-BE49-F238E27FC236}">
                  <a16:creationId xmlns:a16="http://schemas.microsoft.com/office/drawing/2014/main" id="{47EC1EEB-2C4A-43A2-BE68-BC14E4AAE1B8}"/>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9">
              <a:extLst>
                <a:ext uri="{FF2B5EF4-FFF2-40B4-BE49-F238E27FC236}">
                  <a16:creationId xmlns:a16="http://schemas.microsoft.com/office/drawing/2014/main" id="{247A09B6-D825-4005-8913-0D1DDD2980AC}"/>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20" name="图片 19">
            <a:extLst>
              <a:ext uri="{FF2B5EF4-FFF2-40B4-BE49-F238E27FC236}">
                <a16:creationId xmlns:a16="http://schemas.microsoft.com/office/drawing/2014/main" id="{845D7BF9-03E2-4BC1-81BC-2880112E87CD}"/>
              </a:ext>
            </a:extLst>
          </p:cNvPr>
          <p:cNvPicPr>
            <a:picLocks noChangeAspect="1"/>
          </p:cNvPicPr>
          <p:nvPr/>
        </p:nvPicPr>
        <p:blipFill>
          <a:blip r:embed="rId3"/>
          <a:stretch>
            <a:fillRect/>
          </a:stretch>
        </p:blipFill>
        <p:spPr>
          <a:xfrm>
            <a:off x="5159007" y="3205600"/>
            <a:ext cx="1124823" cy="1305720"/>
          </a:xfrm>
          <a:prstGeom prst="rect">
            <a:avLst/>
          </a:prstGeom>
        </p:spPr>
      </p:pic>
      <p:grpSp>
        <p:nvGrpSpPr>
          <p:cNvPr id="21" name="Group 4">
            <a:extLst>
              <a:ext uri="{FF2B5EF4-FFF2-40B4-BE49-F238E27FC236}">
                <a16:creationId xmlns:a16="http://schemas.microsoft.com/office/drawing/2014/main" id="{B54EF0C3-A64B-4D9C-B250-0C2C0A1FD809}"/>
              </a:ext>
            </a:extLst>
          </p:cNvPr>
          <p:cNvGrpSpPr>
            <a:grpSpLocks noChangeAspect="1"/>
          </p:cNvGrpSpPr>
          <p:nvPr/>
        </p:nvGrpSpPr>
        <p:grpSpPr bwMode="auto">
          <a:xfrm>
            <a:off x="5239072" y="3833551"/>
            <a:ext cx="654050" cy="587374"/>
            <a:chOff x="1386" y="2066"/>
            <a:chExt cx="412" cy="370"/>
          </a:xfrm>
        </p:grpSpPr>
        <p:sp>
          <p:nvSpPr>
            <p:cNvPr id="22" name="AutoShape 3">
              <a:extLst>
                <a:ext uri="{FF2B5EF4-FFF2-40B4-BE49-F238E27FC236}">
                  <a16:creationId xmlns:a16="http://schemas.microsoft.com/office/drawing/2014/main" id="{B0A2D880-6A4D-42A8-ADBE-CA169B0F1118}"/>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 name="Picture 5">
              <a:extLst>
                <a:ext uri="{FF2B5EF4-FFF2-40B4-BE49-F238E27FC236}">
                  <a16:creationId xmlns:a16="http://schemas.microsoft.com/office/drawing/2014/main" id="{B1671F94-0BA6-47CF-9733-7978FE695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a:extLst>
                <a:ext uri="{FF2B5EF4-FFF2-40B4-BE49-F238E27FC236}">
                  <a16:creationId xmlns:a16="http://schemas.microsoft.com/office/drawing/2014/main" id="{7F8B37E3-0FAE-457E-8968-10B31E37B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7">
              <a:extLst>
                <a:ext uri="{FF2B5EF4-FFF2-40B4-BE49-F238E27FC236}">
                  <a16:creationId xmlns:a16="http://schemas.microsoft.com/office/drawing/2014/main" id="{00F0EBC5-5EC9-4A8A-A699-077B7007870A}"/>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8">
              <a:extLst>
                <a:ext uri="{FF2B5EF4-FFF2-40B4-BE49-F238E27FC236}">
                  <a16:creationId xmlns:a16="http://schemas.microsoft.com/office/drawing/2014/main" id="{4329C34B-8DAB-43B9-AE00-BCAD383893CC}"/>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9">
              <a:extLst>
                <a:ext uri="{FF2B5EF4-FFF2-40B4-BE49-F238E27FC236}">
                  <a16:creationId xmlns:a16="http://schemas.microsoft.com/office/drawing/2014/main" id="{A3AC823C-8172-46E9-9FA3-9183B2251D3F}"/>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8" name="图片 27">
            <a:extLst>
              <a:ext uri="{FF2B5EF4-FFF2-40B4-BE49-F238E27FC236}">
                <a16:creationId xmlns:a16="http://schemas.microsoft.com/office/drawing/2014/main" id="{EA31594E-331F-4A59-9704-A218680EBDB1}"/>
              </a:ext>
            </a:extLst>
          </p:cNvPr>
          <p:cNvPicPr>
            <a:picLocks noChangeAspect="1"/>
          </p:cNvPicPr>
          <p:nvPr/>
        </p:nvPicPr>
        <p:blipFill>
          <a:blip r:embed="rId3"/>
          <a:stretch>
            <a:fillRect/>
          </a:stretch>
        </p:blipFill>
        <p:spPr>
          <a:xfrm>
            <a:off x="3842548" y="3750618"/>
            <a:ext cx="1124823" cy="1305720"/>
          </a:xfrm>
          <a:prstGeom prst="rect">
            <a:avLst/>
          </a:prstGeom>
        </p:spPr>
      </p:pic>
      <p:grpSp>
        <p:nvGrpSpPr>
          <p:cNvPr id="29" name="Group 4">
            <a:extLst>
              <a:ext uri="{FF2B5EF4-FFF2-40B4-BE49-F238E27FC236}">
                <a16:creationId xmlns:a16="http://schemas.microsoft.com/office/drawing/2014/main" id="{DBBDCB79-9BEC-4EA8-8DAE-7A55891133E4}"/>
              </a:ext>
            </a:extLst>
          </p:cNvPr>
          <p:cNvGrpSpPr>
            <a:grpSpLocks noChangeAspect="1"/>
          </p:cNvGrpSpPr>
          <p:nvPr/>
        </p:nvGrpSpPr>
        <p:grpSpPr bwMode="auto">
          <a:xfrm>
            <a:off x="3679988" y="4468964"/>
            <a:ext cx="654050" cy="587374"/>
            <a:chOff x="1386" y="2066"/>
            <a:chExt cx="412" cy="370"/>
          </a:xfrm>
        </p:grpSpPr>
        <p:sp>
          <p:nvSpPr>
            <p:cNvPr id="30" name="AutoShape 3">
              <a:extLst>
                <a:ext uri="{FF2B5EF4-FFF2-40B4-BE49-F238E27FC236}">
                  <a16:creationId xmlns:a16="http://schemas.microsoft.com/office/drawing/2014/main" id="{8C7DBD77-E873-47BB-866B-249F0340B211}"/>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1" name="Picture 5">
              <a:extLst>
                <a:ext uri="{FF2B5EF4-FFF2-40B4-BE49-F238E27FC236}">
                  <a16:creationId xmlns:a16="http://schemas.microsoft.com/office/drawing/2014/main" id="{21DBCCCA-A4E9-4CC6-8ECC-AA7402F94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a:extLst>
                <a:ext uri="{FF2B5EF4-FFF2-40B4-BE49-F238E27FC236}">
                  <a16:creationId xmlns:a16="http://schemas.microsoft.com/office/drawing/2014/main" id="{F0A1FB0C-737C-428A-8ED7-63EEC9F7AD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a:extLst>
                <a:ext uri="{FF2B5EF4-FFF2-40B4-BE49-F238E27FC236}">
                  <a16:creationId xmlns:a16="http://schemas.microsoft.com/office/drawing/2014/main" id="{48CC6FE5-96A6-4513-BFEE-B423298947D3}"/>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Oval 8">
              <a:extLst>
                <a:ext uri="{FF2B5EF4-FFF2-40B4-BE49-F238E27FC236}">
                  <a16:creationId xmlns:a16="http://schemas.microsoft.com/office/drawing/2014/main" id="{9CD39E1F-154B-46B8-A71A-53B6E5A92C86}"/>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9">
              <a:extLst>
                <a:ext uri="{FF2B5EF4-FFF2-40B4-BE49-F238E27FC236}">
                  <a16:creationId xmlns:a16="http://schemas.microsoft.com/office/drawing/2014/main" id="{4ED22A96-0C33-417C-AD24-9703B166068E}"/>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36" name="直接箭头连接符 35">
            <a:extLst>
              <a:ext uri="{FF2B5EF4-FFF2-40B4-BE49-F238E27FC236}">
                <a16:creationId xmlns:a16="http://schemas.microsoft.com/office/drawing/2014/main" id="{AF8EDBBC-10B2-4049-8E8F-B44ECFB7374D}"/>
              </a:ext>
            </a:extLst>
          </p:cNvPr>
          <p:cNvCxnSpPr>
            <a:cxnSpLocks/>
          </p:cNvCxnSpPr>
          <p:nvPr/>
        </p:nvCxnSpPr>
        <p:spPr>
          <a:xfrm>
            <a:off x="2417545" y="3624281"/>
            <a:ext cx="274146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7328E16-2B51-4C63-8A63-5A6DE244A08A}"/>
              </a:ext>
            </a:extLst>
          </p:cNvPr>
          <p:cNvCxnSpPr>
            <a:cxnSpLocks/>
          </p:cNvCxnSpPr>
          <p:nvPr/>
        </p:nvCxnSpPr>
        <p:spPr>
          <a:xfrm>
            <a:off x="2374454" y="4042963"/>
            <a:ext cx="1134085" cy="58316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3728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pic>
        <p:nvPicPr>
          <p:cNvPr id="38" name="图片 37">
            <a:extLst>
              <a:ext uri="{FF2B5EF4-FFF2-40B4-BE49-F238E27FC236}">
                <a16:creationId xmlns:a16="http://schemas.microsoft.com/office/drawing/2014/main" id="{DD633A70-7C95-423F-A92C-E83C0922F2C4}"/>
              </a:ext>
            </a:extLst>
          </p:cNvPr>
          <p:cNvPicPr>
            <a:picLocks noChangeAspect="1"/>
          </p:cNvPicPr>
          <p:nvPr/>
        </p:nvPicPr>
        <p:blipFill>
          <a:blip r:embed="rId3"/>
          <a:stretch>
            <a:fillRect/>
          </a:stretch>
        </p:blipFill>
        <p:spPr>
          <a:xfrm>
            <a:off x="1899339" y="2870406"/>
            <a:ext cx="1018198" cy="1262245"/>
          </a:xfrm>
          <a:prstGeom prst="rect">
            <a:avLst/>
          </a:prstGeom>
        </p:spPr>
      </p:pic>
      <p:grpSp>
        <p:nvGrpSpPr>
          <p:cNvPr id="39" name="Group 4">
            <a:extLst>
              <a:ext uri="{FF2B5EF4-FFF2-40B4-BE49-F238E27FC236}">
                <a16:creationId xmlns:a16="http://schemas.microsoft.com/office/drawing/2014/main" id="{241684A7-1F69-4DF7-B15A-EE40DFE0C23C}"/>
              </a:ext>
            </a:extLst>
          </p:cNvPr>
          <p:cNvGrpSpPr>
            <a:grpSpLocks noChangeAspect="1"/>
          </p:cNvGrpSpPr>
          <p:nvPr/>
        </p:nvGrpSpPr>
        <p:grpSpPr bwMode="auto">
          <a:xfrm>
            <a:off x="1669615" y="3590138"/>
            <a:ext cx="669104" cy="600894"/>
            <a:chOff x="1386" y="2066"/>
            <a:chExt cx="412" cy="370"/>
          </a:xfrm>
        </p:grpSpPr>
        <p:sp>
          <p:nvSpPr>
            <p:cNvPr id="40" name="AutoShape 3">
              <a:extLst>
                <a:ext uri="{FF2B5EF4-FFF2-40B4-BE49-F238E27FC236}">
                  <a16:creationId xmlns:a16="http://schemas.microsoft.com/office/drawing/2014/main" id="{6A4D9609-7F5F-498A-9C1D-894514796561}"/>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1" name="Picture 5">
              <a:extLst>
                <a:ext uri="{FF2B5EF4-FFF2-40B4-BE49-F238E27FC236}">
                  <a16:creationId xmlns:a16="http://schemas.microsoft.com/office/drawing/2014/main" id="{AF4B4D5D-08E6-415E-A2B3-AA7DB5CEE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a:extLst>
                <a:ext uri="{FF2B5EF4-FFF2-40B4-BE49-F238E27FC236}">
                  <a16:creationId xmlns:a16="http://schemas.microsoft.com/office/drawing/2014/main" id="{9A2CF29D-FA48-458E-AC3E-BFF0DF2F7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a:extLst>
                <a:ext uri="{FF2B5EF4-FFF2-40B4-BE49-F238E27FC236}">
                  <a16:creationId xmlns:a16="http://schemas.microsoft.com/office/drawing/2014/main" id="{CCD582FE-44D7-4EAA-9ECB-87C68057CFCF}"/>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Oval 8">
              <a:extLst>
                <a:ext uri="{FF2B5EF4-FFF2-40B4-BE49-F238E27FC236}">
                  <a16:creationId xmlns:a16="http://schemas.microsoft.com/office/drawing/2014/main" id="{7020A131-0517-4B7D-A80C-17FF62168346}"/>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9">
              <a:extLst>
                <a:ext uri="{FF2B5EF4-FFF2-40B4-BE49-F238E27FC236}">
                  <a16:creationId xmlns:a16="http://schemas.microsoft.com/office/drawing/2014/main" id="{5E1CC9EC-D7D6-43C4-BC20-6D2E6EDE4224}"/>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a:extLst>
              <a:ext uri="{FF2B5EF4-FFF2-40B4-BE49-F238E27FC236}">
                <a16:creationId xmlns:a16="http://schemas.microsoft.com/office/drawing/2014/main" id="{AEEA5CAC-65A8-465A-A1D4-F410787A3449}"/>
              </a:ext>
            </a:extLst>
          </p:cNvPr>
          <p:cNvPicPr>
            <a:picLocks noChangeAspect="1"/>
          </p:cNvPicPr>
          <p:nvPr/>
        </p:nvPicPr>
        <p:blipFill>
          <a:blip r:embed="rId3"/>
          <a:stretch>
            <a:fillRect/>
          </a:stretch>
        </p:blipFill>
        <p:spPr>
          <a:xfrm>
            <a:off x="5366319" y="2885312"/>
            <a:ext cx="1124823" cy="1305720"/>
          </a:xfrm>
          <a:prstGeom prst="rect">
            <a:avLst/>
          </a:prstGeom>
        </p:spPr>
      </p:pic>
      <p:grpSp>
        <p:nvGrpSpPr>
          <p:cNvPr id="47" name="Group 4">
            <a:extLst>
              <a:ext uri="{FF2B5EF4-FFF2-40B4-BE49-F238E27FC236}">
                <a16:creationId xmlns:a16="http://schemas.microsoft.com/office/drawing/2014/main" id="{A0C3F39E-0546-4225-B081-5CA1B29F7FEE}"/>
              </a:ext>
            </a:extLst>
          </p:cNvPr>
          <p:cNvGrpSpPr>
            <a:grpSpLocks noChangeAspect="1"/>
          </p:cNvGrpSpPr>
          <p:nvPr/>
        </p:nvGrpSpPr>
        <p:grpSpPr bwMode="auto">
          <a:xfrm>
            <a:off x="5174683" y="3594462"/>
            <a:ext cx="654050" cy="587374"/>
            <a:chOff x="1386" y="2066"/>
            <a:chExt cx="412" cy="370"/>
          </a:xfrm>
        </p:grpSpPr>
        <p:sp>
          <p:nvSpPr>
            <p:cNvPr id="48" name="AutoShape 3">
              <a:extLst>
                <a:ext uri="{FF2B5EF4-FFF2-40B4-BE49-F238E27FC236}">
                  <a16:creationId xmlns:a16="http://schemas.microsoft.com/office/drawing/2014/main" id="{EB91495D-5097-42A2-86B9-A17A58667E4A}"/>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9" name="Picture 5">
              <a:extLst>
                <a:ext uri="{FF2B5EF4-FFF2-40B4-BE49-F238E27FC236}">
                  <a16:creationId xmlns:a16="http://schemas.microsoft.com/office/drawing/2014/main" id="{99F34C9E-D26A-4307-BADA-DB5102F72E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a:extLst>
                <a:ext uri="{FF2B5EF4-FFF2-40B4-BE49-F238E27FC236}">
                  <a16:creationId xmlns:a16="http://schemas.microsoft.com/office/drawing/2014/main" id="{451457E0-E20A-432A-8715-AA7799624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a:extLst>
                <a:ext uri="{FF2B5EF4-FFF2-40B4-BE49-F238E27FC236}">
                  <a16:creationId xmlns:a16="http://schemas.microsoft.com/office/drawing/2014/main" id="{ECC7605B-75B5-434B-8BF9-48DA7A10B043}"/>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Oval 8">
              <a:extLst>
                <a:ext uri="{FF2B5EF4-FFF2-40B4-BE49-F238E27FC236}">
                  <a16:creationId xmlns:a16="http://schemas.microsoft.com/office/drawing/2014/main" id="{E6EC951F-C0ED-4A7F-9946-F7A75BF62660}"/>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9">
              <a:extLst>
                <a:ext uri="{FF2B5EF4-FFF2-40B4-BE49-F238E27FC236}">
                  <a16:creationId xmlns:a16="http://schemas.microsoft.com/office/drawing/2014/main" id="{58C12A52-5859-42CE-A25E-82A2FEC6A380}"/>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54" name="直接箭头连接符 53">
            <a:extLst>
              <a:ext uri="{FF2B5EF4-FFF2-40B4-BE49-F238E27FC236}">
                <a16:creationId xmlns:a16="http://schemas.microsoft.com/office/drawing/2014/main" id="{1039EB83-148A-4778-A61D-6BCE91DE671A}"/>
              </a:ext>
            </a:extLst>
          </p:cNvPr>
          <p:cNvCxnSpPr/>
          <p:nvPr/>
        </p:nvCxnSpPr>
        <p:spPr>
          <a:xfrm flipH="1">
            <a:off x="2943368" y="3230446"/>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1CF33D9A-9CBC-43B0-9C8C-83887B06FC6A}"/>
              </a:ext>
            </a:extLst>
          </p:cNvPr>
          <p:cNvCxnSpPr/>
          <p:nvPr/>
        </p:nvCxnSpPr>
        <p:spPr>
          <a:xfrm>
            <a:off x="3053905" y="3875449"/>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4E35AEB2-7524-44CC-A043-4F5688536901}"/>
              </a:ext>
            </a:extLst>
          </p:cNvPr>
          <p:cNvSpPr/>
          <p:nvPr/>
        </p:nvSpPr>
        <p:spPr>
          <a:xfrm>
            <a:off x="3643933" y="2830336"/>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57" name="下箭头 24">
            <a:extLst>
              <a:ext uri="{FF2B5EF4-FFF2-40B4-BE49-F238E27FC236}">
                <a16:creationId xmlns:a16="http://schemas.microsoft.com/office/drawing/2014/main" id="{6DDAFE7C-DECC-4C8E-9B8D-E0766B3F6BE5}"/>
              </a:ext>
            </a:extLst>
          </p:cNvPr>
          <p:cNvSpPr/>
          <p:nvPr/>
        </p:nvSpPr>
        <p:spPr>
          <a:xfrm>
            <a:off x="1114029" y="4005856"/>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柱形 57">
            <a:extLst>
              <a:ext uri="{FF2B5EF4-FFF2-40B4-BE49-F238E27FC236}">
                <a16:creationId xmlns:a16="http://schemas.microsoft.com/office/drawing/2014/main" id="{6F1B7CDC-17CF-4F7E-80AE-FF69526AB574}"/>
              </a:ext>
            </a:extLst>
          </p:cNvPr>
          <p:cNvSpPr/>
          <p:nvPr/>
        </p:nvSpPr>
        <p:spPr>
          <a:xfrm>
            <a:off x="1149965" y="4408511"/>
            <a:ext cx="709906"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59" name="矩形 58">
            <a:extLst>
              <a:ext uri="{FF2B5EF4-FFF2-40B4-BE49-F238E27FC236}">
                <a16:creationId xmlns:a16="http://schemas.microsoft.com/office/drawing/2014/main" id="{28412B3A-28D7-4790-89CC-F1EB87779193}"/>
              </a:ext>
            </a:extLst>
          </p:cNvPr>
          <p:cNvSpPr/>
          <p:nvPr/>
        </p:nvSpPr>
        <p:spPr>
          <a:xfrm>
            <a:off x="3668932" y="3538172"/>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0" name="下箭头 29">
            <a:extLst>
              <a:ext uri="{FF2B5EF4-FFF2-40B4-BE49-F238E27FC236}">
                <a16:creationId xmlns:a16="http://schemas.microsoft.com/office/drawing/2014/main" id="{78D82AF3-7848-4EBA-8D40-576889BD764B}"/>
              </a:ext>
            </a:extLst>
          </p:cNvPr>
          <p:cNvSpPr/>
          <p:nvPr/>
        </p:nvSpPr>
        <p:spPr>
          <a:xfrm>
            <a:off x="6106587" y="4166402"/>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柱形 60">
            <a:extLst>
              <a:ext uri="{FF2B5EF4-FFF2-40B4-BE49-F238E27FC236}">
                <a16:creationId xmlns:a16="http://schemas.microsoft.com/office/drawing/2014/main" id="{97DBA94B-863E-45E4-8962-3B121738D0BC}"/>
              </a:ext>
            </a:extLst>
          </p:cNvPr>
          <p:cNvSpPr/>
          <p:nvPr/>
        </p:nvSpPr>
        <p:spPr>
          <a:xfrm>
            <a:off x="6155193" y="4568224"/>
            <a:ext cx="701637"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62" name="直接箭头连接符 61">
            <a:extLst>
              <a:ext uri="{FF2B5EF4-FFF2-40B4-BE49-F238E27FC236}">
                <a16:creationId xmlns:a16="http://schemas.microsoft.com/office/drawing/2014/main" id="{7103059E-EF86-48EB-9BA2-DB3BBDDAA405}"/>
              </a:ext>
            </a:extLst>
          </p:cNvPr>
          <p:cNvCxnSpPr/>
          <p:nvPr/>
        </p:nvCxnSpPr>
        <p:spPr>
          <a:xfrm>
            <a:off x="3126849" y="4172042"/>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1B263677-9671-4A7F-9838-2931086D5D0F}"/>
              </a:ext>
            </a:extLst>
          </p:cNvPr>
          <p:cNvSpPr/>
          <p:nvPr/>
        </p:nvSpPr>
        <p:spPr>
          <a:xfrm>
            <a:off x="3387940" y="4193577"/>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4" name="矩形 63">
            <a:extLst>
              <a:ext uri="{FF2B5EF4-FFF2-40B4-BE49-F238E27FC236}">
                <a16:creationId xmlns:a16="http://schemas.microsoft.com/office/drawing/2014/main" id="{54EBE99E-4868-4A22-8F32-02A469AAFC4B}"/>
              </a:ext>
            </a:extLst>
          </p:cNvPr>
          <p:cNvSpPr/>
          <p:nvPr/>
        </p:nvSpPr>
        <p:spPr>
          <a:xfrm>
            <a:off x="234190" y="291615"/>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65" name="矩形 64">
            <a:extLst>
              <a:ext uri="{FF2B5EF4-FFF2-40B4-BE49-F238E27FC236}">
                <a16:creationId xmlns:a16="http://schemas.microsoft.com/office/drawing/2014/main" id="{B1DC7622-8A9E-4EF6-BA0B-44DAECBCF358}"/>
              </a:ext>
            </a:extLst>
          </p:cNvPr>
          <p:cNvSpPr/>
          <p:nvPr/>
        </p:nvSpPr>
        <p:spPr>
          <a:xfrm>
            <a:off x="541783" y="899531"/>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66" name="矩形 65">
            <a:extLst>
              <a:ext uri="{FF2B5EF4-FFF2-40B4-BE49-F238E27FC236}">
                <a16:creationId xmlns:a16="http://schemas.microsoft.com/office/drawing/2014/main" id="{5BF7D5CC-2389-4CC2-BB67-A02F648DEC8D}"/>
              </a:ext>
            </a:extLst>
          </p:cNvPr>
          <p:cNvSpPr/>
          <p:nvPr/>
        </p:nvSpPr>
        <p:spPr>
          <a:xfrm>
            <a:off x="541783" y="1422162"/>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67" name="矩形 66">
            <a:extLst>
              <a:ext uri="{FF2B5EF4-FFF2-40B4-BE49-F238E27FC236}">
                <a16:creationId xmlns:a16="http://schemas.microsoft.com/office/drawing/2014/main" id="{E9F54EF7-6347-491D-9E06-94135F41A10C}"/>
              </a:ext>
            </a:extLst>
          </p:cNvPr>
          <p:cNvSpPr/>
          <p:nvPr/>
        </p:nvSpPr>
        <p:spPr>
          <a:xfrm>
            <a:off x="541783" y="1897090"/>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68" name="矩形 67">
            <a:extLst>
              <a:ext uri="{FF2B5EF4-FFF2-40B4-BE49-F238E27FC236}">
                <a16:creationId xmlns:a16="http://schemas.microsoft.com/office/drawing/2014/main" id="{80F6F564-4032-4F0C-AAC4-09CC183F229A}"/>
              </a:ext>
            </a:extLst>
          </p:cNvPr>
          <p:cNvSpPr/>
          <p:nvPr/>
        </p:nvSpPr>
        <p:spPr>
          <a:xfrm>
            <a:off x="541783" y="2384425"/>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Tree>
    <p:custDataLst>
      <p:tags r:id="rId1"/>
    </p:custDataLst>
    <p:extLst>
      <p:ext uri="{BB962C8B-B14F-4D97-AF65-F5344CB8AC3E}">
        <p14:creationId xmlns:p14="http://schemas.microsoft.com/office/powerpoint/2010/main" val="238756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righ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animBg="1"/>
      <p:bldP spid="59" grpId="0"/>
      <p:bldP spid="60" grpId="0" animBg="1"/>
      <p:bldP spid="61" grpId="0" animBg="1"/>
      <p:bldP spid="6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34" name="矩形 33">
            <a:extLst>
              <a:ext uri="{FF2B5EF4-FFF2-40B4-BE49-F238E27FC236}">
                <a16:creationId xmlns:a16="http://schemas.microsoft.com/office/drawing/2014/main" id="{B186F093-5702-41A0-BE90-14326A42083E}"/>
              </a:ext>
            </a:extLst>
          </p:cNvPr>
          <p:cNvSpPr/>
          <p:nvPr/>
        </p:nvSpPr>
        <p:spPr>
          <a:xfrm>
            <a:off x="305002" y="385277"/>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薪火相传  </a:t>
            </a:r>
            <a:endParaRPr lang="en-US" altLang="zh-CN" sz="2400" b="1">
              <a:solidFill>
                <a:srgbClr val="007C6A"/>
              </a:solidFill>
              <a:latin typeface="Arial" panose="020B0604020202020204" pitchFamily="34" charset="0"/>
            </a:endParaRPr>
          </a:p>
        </p:txBody>
      </p:sp>
      <p:sp>
        <p:nvSpPr>
          <p:cNvPr id="35" name="矩形 34">
            <a:extLst>
              <a:ext uri="{FF2B5EF4-FFF2-40B4-BE49-F238E27FC236}">
                <a16:creationId xmlns:a16="http://schemas.microsoft.com/office/drawing/2014/main" id="{670F08AE-F5A9-4EFD-B9F3-FB3D1682DE81}"/>
              </a:ext>
            </a:extLst>
          </p:cNvPr>
          <p:cNvSpPr/>
          <p:nvPr/>
        </p:nvSpPr>
        <p:spPr>
          <a:xfrm>
            <a:off x="737050" y="1031608"/>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pic>
        <p:nvPicPr>
          <p:cNvPr id="36" name="图片 35">
            <a:extLst>
              <a:ext uri="{FF2B5EF4-FFF2-40B4-BE49-F238E27FC236}">
                <a16:creationId xmlns:a16="http://schemas.microsoft.com/office/drawing/2014/main" id="{EFAF50A2-5273-4E22-AC83-7D5BDF53973A}"/>
              </a:ext>
            </a:extLst>
          </p:cNvPr>
          <p:cNvPicPr>
            <a:picLocks noChangeAspect="1"/>
          </p:cNvPicPr>
          <p:nvPr/>
        </p:nvPicPr>
        <p:blipFill>
          <a:blip r:embed="rId3"/>
          <a:stretch>
            <a:fillRect/>
          </a:stretch>
        </p:blipFill>
        <p:spPr>
          <a:xfrm>
            <a:off x="1446534" y="3719915"/>
            <a:ext cx="1018198" cy="1262245"/>
          </a:xfrm>
          <a:prstGeom prst="rect">
            <a:avLst/>
          </a:prstGeom>
        </p:spPr>
      </p:pic>
      <p:grpSp>
        <p:nvGrpSpPr>
          <p:cNvPr id="37" name="Group 4">
            <a:extLst>
              <a:ext uri="{FF2B5EF4-FFF2-40B4-BE49-F238E27FC236}">
                <a16:creationId xmlns:a16="http://schemas.microsoft.com/office/drawing/2014/main" id="{DA528DF4-480F-4D88-A91A-FA7D1E041E36}"/>
              </a:ext>
            </a:extLst>
          </p:cNvPr>
          <p:cNvGrpSpPr>
            <a:grpSpLocks noChangeAspect="1"/>
          </p:cNvGrpSpPr>
          <p:nvPr/>
        </p:nvGrpSpPr>
        <p:grpSpPr bwMode="auto">
          <a:xfrm>
            <a:off x="1216810" y="4439647"/>
            <a:ext cx="669104" cy="600894"/>
            <a:chOff x="1386" y="2066"/>
            <a:chExt cx="412" cy="370"/>
          </a:xfrm>
        </p:grpSpPr>
        <p:sp>
          <p:nvSpPr>
            <p:cNvPr id="69" name="AutoShape 3">
              <a:extLst>
                <a:ext uri="{FF2B5EF4-FFF2-40B4-BE49-F238E27FC236}">
                  <a16:creationId xmlns:a16="http://schemas.microsoft.com/office/drawing/2014/main" id="{3107353A-B0AF-4D76-BFBC-7E58352ED90E}"/>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0" name="Picture 5">
              <a:extLst>
                <a:ext uri="{FF2B5EF4-FFF2-40B4-BE49-F238E27FC236}">
                  <a16:creationId xmlns:a16="http://schemas.microsoft.com/office/drawing/2014/main" id="{A50B7FBC-D0A1-4662-8D94-9BDE5268E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
              <a:extLst>
                <a:ext uri="{FF2B5EF4-FFF2-40B4-BE49-F238E27FC236}">
                  <a16:creationId xmlns:a16="http://schemas.microsoft.com/office/drawing/2014/main" id="{76D73615-CD4C-4DEF-B382-FEA8E971AF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
              <a:extLst>
                <a:ext uri="{FF2B5EF4-FFF2-40B4-BE49-F238E27FC236}">
                  <a16:creationId xmlns:a16="http://schemas.microsoft.com/office/drawing/2014/main" id="{2B81DD65-FBB5-44B2-9F45-2F6F086B70EC}"/>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8">
              <a:extLst>
                <a:ext uri="{FF2B5EF4-FFF2-40B4-BE49-F238E27FC236}">
                  <a16:creationId xmlns:a16="http://schemas.microsoft.com/office/drawing/2014/main" id="{FFA7D740-1217-4080-8EB4-30052EAE8703}"/>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9">
              <a:extLst>
                <a:ext uri="{FF2B5EF4-FFF2-40B4-BE49-F238E27FC236}">
                  <a16:creationId xmlns:a16="http://schemas.microsoft.com/office/drawing/2014/main" id="{5DC2701A-1254-4FCB-B835-292B6AF88C77}"/>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75" name="图片 74">
            <a:extLst>
              <a:ext uri="{FF2B5EF4-FFF2-40B4-BE49-F238E27FC236}">
                <a16:creationId xmlns:a16="http://schemas.microsoft.com/office/drawing/2014/main" id="{96F558EF-5C68-4071-8EA0-FA3BF8582EF7}"/>
              </a:ext>
            </a:extLst>
          </p:cNvPr>
          <p:cNvPicPr>
            <a:picLocks noChangeAspect="1"/>
          </p:cNvPicPr>
          <p:nvPr/>
        </p:nvPicPr>
        <p:blipFill>
          <a:blip r:embed="rId3"/>
          <a:stretch>
            <a:fillRect/>
          </a:stretch>
        </p:blipFill>
        <p:spPr>
          <a:xfrm>
            <a:off x="4032031" y="3837780"/>
            <a:ext cx="1124823" cy="1305720"/>
          </a:xfrm>
          <a:prstGeom prst="rect">
            <a:avLst/>
          </a:prstGeom>
        </p:spPr>
      </p:pic>
      <p:grpSp>
        <p:nvGrpSpPr>
          <p:cNvPr id="76" name="Group 4">
            <a:extLst>
              <a:ext uri="{FF2B5EF4-FFF2-40B4-BE49-F238E27FC236}">
                <a16:creationId xmlns:a16="http://schemas.microsoft.com/office/drawing/2014/main" id="{03BFACF3-CE71-449F-90C6-FF8AD532CB17}"/>
              </a:ext>
            </a:extLst>
          </p:cNvPr>
          <p:cNvGrpSpPr>
            <a:grpSpLocks noChangeAspect="1"/>
          </p:cNvGrpSpPr>
          <p:nvPr/>
        </p:nvGrpSpPr>
        <p:grpSpPr bwMode="auto">
          <a:xfrm>
            <a:off x="3840395" y="4546930"/>
            <a:ext cx="654050" cy="587374"/>
            <a:chOff x="1386" y="2066"/>
            <a:chExt cx="412" cy="370"/>
          </a:xfrm>
        </p:grpSpPr>
        <p:sp>
          <p:nvSpPr>
            <p:cNvPr id="77" name="AutoShape 3">
              <a:extLst>
                <a:ext uri="{FF2B5EF4-FFF2-40B4-BE49-F238E27FC236}">
                  <a16:creationId xmlns:a16="http://schemas.microsoft.com/office/drawing/2014/main" id="{913BB0A6-DFAE-43A0-8971-E5CED3767AFB}"/>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8" name="Picture 5">
              <a:extLst>
                <a:ext uri="{FF2B5EF4-FFF2-40B4-BE49-F238E27FC236}">
                  <a16:creationId xmlns:a16="http://schemas.microsoft.com/office/drawing/2014/main" id="{C95E7558-8CE0-42FB-A7C7-32BD05167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
              <a:extLst>
                <a:ext uri="{FF2B5EF4-FFF2-40B4-BE49-F238E27FC236}">
                  <a16:creationId xmlns:a16="http://schemas.microsoft.com/office/drawing/2014/main" id="{D4AC4D5A-27A2-4E2D-A534-E7C63ACFEB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7">
              <a:extLst>
                <a:ext uri="{FF2B5EF4-FFF2-40B4-BE49-F238E27FC236}">
                  <a16:creationId xmlns:a16="http://schemas.microsoft.com/office/drawing/2014/main" id="{5567C4E3-C7B6-45F9-AAB0-87190E26436E}"/>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Oval 8">
              <a:extLst>
                <a:ext uri="{FF2B5EF4-FFF2-40B4-BE49-F238E27FC236}">
                  <a16:creationId xmlns:a16="http://schemas.microsoft.com/office/drawing/2014/main" id="{F8B3ED68-DD69-45E8-BC8F-D60ACFEB93D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9">
              <a:extLst>
                <a:ext uri="{FF2B5EF4-FFF2-40B4-BE49-F238E27FC236}">
                  <a16:creationId xmlns:a16="http://schemas.microsoft.com/office/drawing/2014/main" id="{A7DE82D0-9776-4225-8F8F-B94F57631074}"/>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83" name="图片 82">
            <a:extLst>
              <a:ext uri="{FF2B5EF4-FFF2-40B4-BE49-F238E27FC236}">
                <a16:creationId xmlns:a16="http://schemas.microsoft.com/office/drawing/2014/main" id="{6590AD95-B594-4B48-8659-721F12693CFC}"/>
              </a:ext>
            </a:extLst>
          </p:cNvPr>
          <p:cNvPicPr>
            <a:picLocks noChangeAspect="1"/>
          </p:cNvPicPr>
          <p:nvPr/>
        </p:nvPicPr>
        <p:blipFill>
          <a:blip r:embed="rId3"/>
          <a:stretch>
            <a:fillRect/>
          </a:stretch>
        </p:blipFill>
        <p:spPr>
          <a:xfrm>
            <a:off x="6876551" y="3817163"/>
            <a:ext cx="1124823" cy="1305720"/>
          </a:xfrm>
          <a:prstGeom prst="rect">
            <a:avLst/>
          </a:prstGeom>
        </p:spPr>
      </p:pic>
      <p:grpSp>
        <p:nvGrpSpPr>
          <p:cNvPr id="84" name="Group 4">
            <a:extLst>
              <a:ext uri="{FF2B5EF4-FFF2-40B4-BE49-F238E27FC236}">
                <a16:creationId xmlns:a16="http://schemas.microsoft.com/office/drawing/2014/main" id="{E82A9D82-A085-4A31-8B48-6DB3D58B55A0}"/>
              </a:ext>
            </a:extLst>
          </p:cNvPr>
          <p:cNvGrpSpPr>
            <a:grpSpLocks noChangeAspect="1"/>
          </p:cNvGrpSpPr>
          <p:nvPr/>
        </p:nvGrpSpPr>
        <p:grpSpPr bwMode="auto">
          <a:xfrm>
            <a:off x="6684915" y="4526313"/>
            <a:ext cx="654050" cy="587374"/>
            <a:chOff x="1386" y="2066"/>
            <a:chExt cx="412" cy="370"/>
          </a:xfrm>
        </p:grpSpPr>
        <p:sp>
          <p:nvSpPr>
            <p:cNvPr id="85" name="AutoShape 3">
              <a:extLst>
                <a:ext uri="{FF2B5EF4-FFF2-40B4-BE49-F238E27FC236}">
                  <a16:creationId xmlns:a16="http://schemas.microsoft.com/office/drawing/2014/main" id="{FDD88974-A1C5-465A-81F3-BE8409FDE7C9}"/>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6" name="Picture 5">
              <a:extLst>
                <a:ext uri="{FF2B5EF4-FFF2-40B4-BE49-F238E27FC236}">
                  <a16:creationId xmlns:a16="http://schemas.microsoft.com/office/drawing/2014/main" id="{12E70750-3831-470B-A2CC-4F7A4AE0E8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a:extLst>
                <a:ext uri="{FF2B5EF4-FFF2-40B4-BE49-F238E27FC236}">
                  <a16:creationId xmlns:a16="http://schemas.microsoft.com/office/drawing/2014/main" id="{AC6AF666-39E4-47A9-9D50-7C8F38E7FD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7">
              <a:extLst>
                <a:ext uri="{FF2B5EF4-FFF2-40B4-BE49-F238E27FC236}">
                  <a16:creationId xmlns:a16="http://schemas.microsoft.com/office/drawing/2014/main" id="{31F66E2B-6116-4FFC-BC67-2B37AC6D9F8C}"/>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Oval 8">
              <a:extLst>
                <a:ext uri="{FF2B5EF4-FFF2-40B4-BE49-F238E27FC236}">
                  <a16:creationId xmlns:a16="http://schemas.microsoft.com/office/drawing/2014/main" id="{E5C8C86A-D761-4BF4-AA3D-155CE512BA38}"/>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9">
              <a:extLst>
                <a:ext uri="{FF2B5EF4-FFF2-40B4-BE49-F238E27FC236}">
                  <a16:creationId xmlns:a16="http://schemas.microsoft.com/office/drawing/2014/main" id="{15F17396-7633-4973-B861-50174C8123BA}"/>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91" name="直接箭头连接符 90">
            <a:extLst>
              <a:ext uri="{FF2B5EF4-FFF2-40B4-BE49-F238E27FC236}">
                <a16:creationId xmlns:a16="http://schemas.microsoft.com/office/drawing/2014/main" id="{E160C077-3518-433A-8B4A-CAC9CA21CE86}"/>
              </a:ext>
            </a:extLst>
          </p:cNvPr>
          <p:cNvCxnSpPr/>
          <p:nvPr/>
        </p:nvCxnSpPr>
        <p:spPr>
          <a:xfrm flipV="1">
            <a:off x="2552939" y="4406585"/>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1FF8EABA-1E24-4493-9968-6DDD305803BA}"/>
              </a:ext>
            </a:extLst>
          </p:cNvPr>
          <p:cNvCxnSpPr/>
          <p:nvPr/>
        </p:nvCxnSpPr>
        <p:spPr>
          <a:xfrm flipV="1">
            <a:off x="5136511" y="4509544"/>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83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31" name="矩形 30">
            <a:extLst>
              <a:ext uri="{FF2B5EF4-FFF2-40B4-BE49-F238E27FC236}">
                <a16:creationId xmlns:a16="http://schemas.microsoft.com/office/drawing/2014/main" id="{CA5C41FD-6DFD-40CF-92C3-E63A78B5DBBA}"/>
              </a:ext>
            </a:extLst>
          </p:cNvPr>
          <p:cNvSpPr/>
          <p:nvPr/>
        </p:nvSpPr>
        <p:spPr>
          <a:xfrm>
            <a:off x="225490" y="400110"/>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2" name="矩形 31">
            <a:extLst>
              <a:ext uri="{FF2B5EF4-FFF2-40B4-BE49-F238E27FC236}">
                <a16:creationId xmlns:a16="http://schemas.microsoft.com/office/drawing/2014/main" id="{E7FDCC09-A879-4376-ACB4-9D2DA89D50DC}"/>
              </a:ext>
            </a:extLst>
          </p:cNvPr>
          <p:cNvSpPr/>
          <p:nvPr/>
        </p:nvSpPr>
        <p:spPr>
          <a:xfrm>
            <a:off x="585530" y="1192198"/>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Tree>
    <p:custDataLst>
      <p:tags r:id="rId1"/>
    </p:custDataLst>
    <p:extLst>
      <p:ext uri="{BB962C8B-B14F-4D97-AF65-F5344CB8AC3E}">
        <p14:creationId xmlns:p14="http://schemas.microsoft.com/office/powerpoint/2010/main" val="8677350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C693C4E8-000D-46CE-9166-C6800593C138}"/>
              </a:ext>
            </a:extLst>
          </p:cNvPr>
          <p:cNvSpPr/>
          <p:nvPr/>
        </p:nvSpPr>
        <p:spPr>
          <a:xfrm>
            <a:off x="247443" y="400110"/>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7" name="矩形 6">
            <a:extLst>
              <a:ext uri="{FF2B5EF4-FFF2-40B4-BE49-F238E27FC236}">
                <a16:creationId xmlns:a16="http://schemas.microsoft.com/office/drawing/2014/main" id="{AF40CEDA-F91B-4570-BC99-3EC7F0A483B9}"/>
              </a:ext>
            </a:extLst>
          </p:cNvPr>
          <p:cNvSpPr/>
          <p:nvPr/>
        </p:nvSpPr>
        <p:spPr>
          <a:xfrm>
            <a:off x="555036" y="1008026"/>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反客为主的自动版，能够后台监控主机是否故障，如果故障了根据投票数自动将从库转换为主库</a:t>
            </a:r>
            <a:r>
              <a:rPr lang="en-US" altLang="zh-CN" dirty="0">
                <a:solidFill>
                  <a:srgbClr val="007C6A"/>
                </a:solidFill>
                <a:latin typeface="Verdana" panose="020B0604030504040204" pitchFamily="34" charset="0"/>
              </a:rPr>
              <a:t>.</a:t>
            </a:r>
            <a:endParaRPr lang="zh-CN" altLang="en-US" dirty="0">
              <a:solidFill>
                <a:srgbClr val="007C6A"/>
              </a:solidFill>
            </a:endParaRPr>
          </a:p>
        </p:txBody>
      </p:sp>
      <p:pic>
        <p:nvPicPr>
          <p:cNvPr id="8" name="图片 7">
            <a:extLst>
              <a:ext uri="{FF2B5EF4-FFF2-40B4-BE49-F238E27FC236}">
                <a16:creationId xmlns:a16="http://schemas.microsoft.com/office/drawing/2014/main" id="{42BF07BC-BD84-476F-82AC-56C8E340798C}"/>
              </a:ext>
            </a:extLst>
          </p:cNvPr>
          <p:cNvPicPr>
            <a:picLocks noChangeAspect="1"/>
          </p:cNvPicPr>
          <p:nvPr/>
        </p:nvPicPr>
        <p:blipFill>
          <a:blip r:embed="rId3"/>
          <a:stretch>
            <a:fillRect/>
          </a:stretch>
        </p:blipFill>
        <p:spPr>
          <a:xfrm>
            <a:off x="1198466" y="2369542"/>
            <a:ext cx="1018198" cy="1262245"/>
          </a:xfrm>
          <a:prstGeom prst="rect">
            <a:avLst/>
          </a:prstGeom>
        </p:spPr>
      </p:pic>
      <p:grpSp>
        <p:nvGrpSpPr>
          <p:cNvPr id="9" name="Group 4">
            <a:extLst>
              <a:ext uri="{FF2B5EF4-FFF2-40B4-BE49-F238E27FC236}">
                <a16:creationId xmlns:a16="http://schemas.microsoft.com/office/drawing/2014/main" id="{544EBC6D-9797-4D13-8FD1-891B1A81DA2D}"/>
              </a:ext>
            </a:extLst>
          </p:cNvPr>
          <p:cNvGrpSpPr>
            <a:grpSpLocks noChangeAspect="1"/>
          </p:cNvGrpSpPr>
          <p:nvPr/>
        </p:nvGrpSpPr>
        <p:grpSpPr bwMode="auto">
          <a:xfrm>
            <a:off x="968742" y="3089274"/>
            <a:ext cx="669104" cy="600894"/>
            <a:chOff x="1386" y="2066"/>
            <a:chExt cx="412" cy="370"/>
          </a:xfrm>
        </p:grpSpPr>
        <p:sp>
          <p:nvSpPr>
            <p:cNvPr id="10" name="AutoShape 3">
              <a:extLst>
                <a:ext uri="{FF2B5EF4-FFF2-40B4-BE49-F238E27FC236}">
                  <a16:creationId xmlns:a16="http://schemas.microsoft.com/office/drawing/2014/main" id="{4EB37B35-5CDA-4415-8B35-7D5F3BA66F1A}"/>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Picture 5">
              <a:extLst>
                <a:ext uri="{FF2B5EF4-FFF2-40B4-BE49-F238E27FC236}">
                  <a16:creationId xmlns:a16="http://schemas.microsoft.com/office/drawing/2014/main" id="{5A216026-0F00-49B0-907E-0476E3716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a:extLst>
                <a:ext uri="{FF2B5EF4-FFF2-40B4-BE49-F238E27FC236}">
                  <a16:creationId xmlns:a16="http://schemas.microsoft.com/office/drawing/2014/main" id="{648E99AF-3942-4872-9650-E08862C5D0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7">
              <a:extLst>
                <a:ext uri="{FF2B5EF4-FFF2-40B4-BE49-F238E27FC236}">
                  <a16:creationId xmlns:a16="http://schemas.microsoft.com/office/drawing/2014/main" id="{EEA1C978-2910-4902-AA32-E4328A582AF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8">
              <a:extLst>
                <a:ext uri="{FF2B5EF4-FFF2-40B4-BE49-F238E27FC236}">
                  <a16:creationId xmlns:a16="http://schemas.microsoft.com/office/drawing/2014/main" id="{1A384376-45FF-4DEC-B697-5492C458DE0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9">
              <a:extLst>
                <a:ext uri="{FF2B5EF4-FFF2-40B4-BE49-F238E27FC236}">
                  <a16:creationId xmlns:a16="http://schemas.microsoft.com/office/drawing/2014/main" id="{86CE7713-9CA6-436A-90F1-42C33DBEFD33}"/>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6" name="图片 15">
            <a:extLst>
              <a:ext uri="{FF2B5EF4-FFF2-40B4-BE49-F238E27FC236}">
                <a16:creationId xmlns:a16="http://schemas.microsoft.com/office/drawing/2014/main" id="{ED9772DF-B569-48B4-82F6-F4091CFB9E22}"/>
              </a:ext>
            </a:extLst>
          </p:cNvPr>
          <p:cNvPicPr>
            <a:picLocks noChangeAspect="1"/>
          </p:cNvPicPr>
          <p:nvPr/>
        </p:nvPicPr>
        <p:blipFill>
          <a:blip r:embed="rId3"/>
          <a:stretch>
            <a:fillRect/>
          </a:stretch>
        </p:blipFill>
        <p:spPr>
          <a:xfrm>
            <a:off x="5283905" y="3221644"/>
            <a:ext cx="1124823" cy="1305720"/>
          </a:xfrm>
          <a:prstGeom prst="rect">
            <a:avLst/>
          </a:prstGeom>
        </p:spPr>
      </p:pic>
      <p:grpSp>
        <p:nvGrpSpPr>
          <p:cNvPr id="17" name="Group 4">
            <a:extLst>
              <a:ext uri="{FF2B5EF4-FFF2-40B4-BE49-F238E27FC236}">
                <a16:creationId xmlns:a16="http://schemas.microsoft.com/office/drawing/2014/main" id="{26EB7E22-CDF3-4E86-8611-27D45D159B0F}"/>
              </a:ext>
            </a:extLst>
          </p:cNvPr>
          <p:cNvGrpSpPr>
            <a:grpSpLocks noChangeAspect="1"/>
          </p:cNvGrpSpPr>
          <p:nvPr/>
        </p:nvGrpSpPr>
        <p:grpSpPr bwMode="auto">
          <a:xfrm>
            <a:off x="5117890" y="3970095"/>
            <a:ext cx="654050" cy="587374"/>
            <a:chOff x="1386" y="2066"/>
            <a:chExt cx="412" cy="370"/>
          </a:xfrm>
        </p:grpSpPr>
        <p:sp>
          <p:nvSpPr>
            <p:cNvPr id="18" name="AutoShape 3">
              <a:extLst>
                <a:ext uri="{FF2B5EF4-FFF2-40B4-BE49-F238E27FC236}">
                  <a16:creationId xmlns:a16="http://schemas.microsoft.com/office/drawing/2014/main" id="{F9CACD9D-EE37-4868-A215-4F5A78ECEC70}"/>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Picture 5">
              <a:extLst>
                <a:ext uri="{FF2B5EF4-FFF2-40B4-BE49-F238E27FC236}">
                  <a16:creationId xmlns:a16="http://schemas.microsoft.com/office/drawing/2014/main" id="{FF5863E2-4B10-43B7-902D-AF11341BF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a:extLst>
                <a:ext uri="{FF2B5EF4-FFF2-40B4-BE49-F238E27FC236}">
                  <a16:creationId xmlns:a16="http://schemas.microsoft.com/office/drawing/2014/main" id="{7F5119F9-3F3D-46CB-9226-53A10308D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7">
              <a:extLst>
                <a:ext uri="{FF2B5EF4-FFF2-40B4-BE49-F238E27FC236}">
                  <a16:creationId xmlns:a16="http://schemas.microsoft.com/office/drawing/2014/main" id="{E4DB0285-AC9C-4E97-A24E-5BD38687014B}"/>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8">
              <a:extLst>
                <a:ext uri="{FF2B5EF4-FFF2-40B4-BE49-F238E27FC236}">
                  <a16:creationId xmlns:a16="http://schemas.microsoft.com/office/drawing/2014/main" id="{D3FF53B3-CF5B-4763-B752-E90A4EEA4E0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9">
              <a:extLst>
                <a:ext uri="{FF2B5EF4-FFF2-40B4-BE49-F238E27FC236}">
                  <a16:creationId xmlns:a16="http://schemas.microsoft.com/office/drawing/2014/main" id="{780B3C26-4442-44F0-8B2C-2D1416E66DC0}"/>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4" name="直接箭头连接符 23">
            <a:extLst>
              <a:ext uri="{FF2B5EF4-FFF2-40B4-BE49-F238E27FC236}">
                <a16:creationId xmlns:a16="http://schemas.microsoft.com/office/drawing/2014/main" id="{09E019B9-AD1C-4031-86DB-727579413B37}"/>
              </a:ext>
            </a:extLst>
          </p:cNvPr>
          <p:cNvCxnSpPr>
            <a:cxnSpLocks/>
            <a:endCxn id="16" idx="1"/>
          </p:cNvCxnSpPr>
          <p:nvPr/>
        </p:nvCxnSpPr>
        <p:spPr>
          <a:xfrm>
            <a:off x="2307768" y="3052693"/>
            <a:ext cx="2976137" cy="82181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217CCF0-3DD0-40D1-9F15-C960CCEA0C84}"/>
              </a:ext>
            </a:extLst>
          </p:cNvPr>
          <p:cNvCxnSpPr>
            <a:cxnSpLocks/>
          </p:cNvCxnSpPr>
          <p:nvPr/>
        </p:nvCxnSpPr>
        <p:spPr>
          <a:xfrm flipH="1" flipV="1">
            <a:off x="1893913" y="3631787"/>
            <a:ext cx="861554" cy="55117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D0AAECD2-136C-4F14-9D20-A22E4BDD400D}"/>
              </a:ext>
            </a:extLst>
          </p:cNvPr>
          <p:cNvPicPr>
            <a:picLocks noChangeAspect="1"/>
          </p:cNvPicPr>
          <p:nvPr/>
        </p:nvPicPr>
        <p:blipFill>
          <a:blip r:embed="rId3"/>
          <a:stretch>
            <a:fillRect/>
          </a:stretch>
        </p:blipFill>
        <p:spPr>
          <a:xfrm>
            <a:off x="2826725" y="3754773"/>
            <a:ext cx="1124823" cy="1305720"/>
          </a:xfrm>
          <a:prstGeom prst="rect">
            <a:avLst/>
          </a:prstGeom>
        </p:spPr>
      </p:pic>
      <p:grpSp>
        <p:nvGrpSpPr>
          <p:cNvPr id="27" name="Group 4">
            <a:extLst>
              <a:ext uri="{FF2B5EF4-FFF2-40B4-BE49-F238E27FC236}">
                <a16:creationId xmlns:a16="http://schemas.microsoft.com/office/drawing/2014/main" id="{9D5F06B8-46DF-497E-A16B-B4D37AE6A05F}"/>
              </a:ext>
            </a:extLst>
          </p:cNvPr>
          <p:cNvGrpSpPr>
            <a:grpSpLocks noChangeAspect="1"/>
          </p:cNvGrpSpPr>
          <p:nvPr/>
        </p:nvGrpSpPr>
        <p:grpSpPr bwMode="auto">
          <a:xfrm>
            <a:off x="2671480" y="4474776"/>
            <a:ext cx="654050" cy="587374"/>
            <a:chOff x="1386" y="2066"/>
            <a:chExt cx="412" cy="370"/>
          </a:xfrm>
        </p:grpSpPr>
        <p:sp>
          <p:nvSpPr>
            <p:cNvPr id="28" name="AutoShape 3">
              <a:extLst>
                <a:ext uri="{FF2B5EF4-FFF2-40B4-BE49-F238E27FC236}">
                  <a16:creationId xmlns:a16="http://schemas.microsoft.com/office/drawing/2014/main" id="{8992DECC-1E25-45EE-92FC-4BC25B70DCA0}"/>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9" name="Picture 5">
              <a:extLst>
                <a:ext uri="{FF2B5EF4-FFF2-40B4-BE49-F238E27FC236}">
                  <a16:creationId xmlns:a16="http://schemas.microsoft.com/office/drawing/2014/main" id="{02582E03-7401-4B81-A48B-9D8B2900D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a:extLst>
                <a:ext uri="{FF2B5EF4-FFF2-40B4-BE49-F238E27FC236}">
                  <a16:creationId xmlns:a16="http://schemas.microsoft.com/office/drawing/2014/main" id="{50919426-7C03-488B-9192-66978D024D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a:extLst>
                <a:ext uri="{FF2B5EF4-FFF2-40B4-BE49-F238E27FC236}">
                  <a16:creationId xmlns:a16="http://schemas.microsoft.com/office/drawing/2014/main" id="{9525F955-E8E5-497F-898F-8139DBA1F644}"/>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Oval 8">
              <a:extLst>
                <a:ext uri="{FF2B5EF4-FFF2-40B4-BE49-F238E27FC236}">
                  <a16:creationId xmlns:a16="http://schemas.microsoft.com/office/drawing/2014/main" id="{0B4D5A49-3036-4AE4-AC2C-C933442E5834}"/>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9">
              <a:extLst>
                <a:ext uri="{FF2B5EF4-FFF2-40B4-BE49-F238E27FC236}">
                  <a16:creationId xmlns:a16="http://schemas.microsoft.com/office/drawing/2014/main" id="{9051A0C6-722B-4186-A070-18A551FEB762}"/>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bg1"/>
                  </a:solidFill>
                </a:rPr>
                <a:t>哨</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sp>
        <p:nvSpPr>
          <p:cNvPr id="36" name="矩形 35">
            <a:extLst>
              <a:ext uri="{FF2B5EF4-FFF2-40B4-BE49-F238E27FC236}">
                <a16:creationId xmlns:a16="http://schemas.microsoft.com/office/drawing/2014/main" id="{B7C64DDF-D19D-492A-BE40-E136541B5FF0}"/>
              </a:ext>
            </a:extLst>
          </p:cNvPr>
          <p:cNvSpPr/>
          <p:nvPr/>
        </p:nvSpPr>
        <p:spPr>
          <a:xfrm>
            <a:off x="1786486" y="4061345"/>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监听</a:t>
            </a:r>
          </a:p>
        </p:txBody>
      </p:sp>
      <p:cxnSp>
        <p:nvCxnSpPr>
          <p:cNvPr id="37" name="直接箭头连接符 36">
            <a:extLst>
              <a:ext uri="{FF2B5EF4-FFF2-40B4-BE49-F238E27FC236}">
                <a16:creationId xmlns:a16="http://schemas.microsoft.com/office/drawing/2014/main" id="{4C0D69DC-BEA1-49B5-A9C7-34746998935C}"/>
              </a:ext>
            </a:extLst>
          </p:cNvPr>
          <p:cNvCxnSpPr>
            <a:cxnSpLocks/>
            <a:endCxn id="46" idx="1"/>
          </p:cNvCxnSpPr>
          <p:nvPr/>
        </p:nvCxnSpPr>
        <p:spPr>
          <a:xfrm flipV="1">
            <a:off x="2254751" y="2126723"/>
            <a:ext cx="3029154" cy="6175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乘号 37">
            <a:extLst>
              <a:ext uri="{FF2B5EF4-FFF2-40B4-BE49-F238E27FC236}">
                <a16:creationId xmlns:a16="http://schemas.microsoft.com/office/drawing/2014/main" id="{AC94DDC3-316E-46AB-B440-847C92C6495A}"/>
              </a:ext>
            </a:extLst>
          </p:cNvPr>
          <p:cNvSpPr/>
          <p:nvPr/>
        </p:nvSpPr>
        <p:spPr>
          <a:xfrm>
            <a:off x="1583118" y="2880226"/>
            <a:ext cx="770996" cy="866089"/>
          </a:xfrm>
          <a:prstGeom prst="mathMultiply">
            <a:avLst>
              <a:gd name="adj1" fmla="val 1516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4">
            <a:extLst>
              <a:ext uri="{FF2B5EF4-FFF2-40B4-BE49-F238E27FC236}">
                <a16:creationId xmlns:a16="http://schemas.microsoft.com/office/drawing/2014/main" id="{79BB25B9-B5D7-4CCD-A772-99A2691C1C65}"/>
              </a:ext>
            </a:extLst>
          </p:cNvPr>
          <p:cNvGrpSpPr>
            <a:grpSpLocks noChangeAspect="1"/>
          </p:cNvGrpSpPr>
          <p:nvPr/>
        </p:nvGrpSpPr>
        <p:grpSpPr bwMode="auto">
          <a:xfrm>
            <a:off x="5999716" y="3946335"/>
            <a:ext cx="669104" cy="600894"/>
            <a:chOff x="1386" y="2066"/>
            <a:chExt cx="412" cy="370"/>
          </a:xfrm>
        </p:grpSpPr>
        <p:sp>
          <p:nvSpPr>
            <p:cNvPr id="40" name="AutoShape 3">
              <a:extLst>
                <a:ext uri="{FF2B5EF4-FFF2-40B4-BE49-F238E27FC236}">
                  <a16:creationId xmlns:a16="http://schemas.microsoft.com/office/drawing/2014/main" id="{AB491857-A318-453D-BBF0-D8D03EBEFEA4}"/>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1" name="Picture 5">
              <a:extLst>
                <a:ext uri="{FF2B5EF4-FFF2-40B4-BE49-F238E27FC236}">
                  <a16:creationId xmlns:a16="http://schemas.microsoft.com/office/drawing/2014/main" id="{34ED79F7-75E5-4C39-92DC-97C2A5653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a:extLst>
                <a:ext uri="{FF2B5EF4-FFF2-40B4-BE49-F238E27FC236}">
                  <a16:creationId xmlns:a16="http://schemas.microsoft.com/office/drawing/2014/main" id="{CC5A856D-2F43-4117-9348-E44A02FB84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a:extLst>
                <a:ext uri="{FF2B5EF4-FFF2-40B4-BE49-F238E27FC236}">
                  <a16:creationId xmlns:a16="http://schemas.microsoft.com/office/drawing/2014/main" id="{1EB8F98F-0BAD-4F6F-89AF-A28C42550757}"/>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Oval 8">
              <a:extLst>
                <a:ext uri="{FF2B5EF4-FFF2-40B4-BE49-F238E27FC236}">
                  <a16:creationId xmlns:a16="http://schemas.microsoft.com/office/drawing/2014/main" id="{AD297648-CE75-4336-8D71-230A7D5E7272}"/>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9">
              <a:extLst>
                <a:ext uri="{FF2B5EF4-FFF2-40B4-BE49-F238E27FC236}">
                  <a16:creationId xmlns:a16="http://schemas.microsoft.com/office/drawing/2014/main" id="{8D4B4A98-4F39-4D5A-8B8B-3D240878F3B0}"/>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a:extLst>
              <a:ext uri="{FF2B5EF4-FFF2-40B4-BE49-F238E27FC236}">
                <a16:creationId xmlns:a16="http://schemas.microsoft.com/office/drawing/2014/main" id="{A5B68D47-AB98-4445-ABAD-93C7F9844E40}"/>
              </a:ext>
            </a:extLst>
          </p:cNvPr>
          <p:cNvPicPr>
            <a:picLocks noChangeAspect="1"/>
          </p:cNvPicPr>
          <p:nvPr/>
        </p:nvPicPr>
        <p:blipFill>
          <a:blip r:embed="rId3"/>
          <a:stretch>
            <a:fillRect/>
          </a:stretch>
        </p:blipFill>
        <p:spPr>
          <a:xfrm>
            <a:off x="5283905" y="1473863"/>
            <a:ext cx="1124823" cy="1305720"/>
          </a:xfrm>
          <a:prstGeom prst="rect">
            <a:avLst/>
          </a:prstGeom>
        </p:spPr>
      </p:pic>
      <p:grpSp>
        <p:nvGrpSpPr>
          <p:cNvPr id="47" name="Group 4">
            <a:extLst>
              <a:ext uri="{FF2B5EF4-FFF2-40B4-BE49-F238E27FC236}">
                <a16:creationId xmlns:a16="http://schemas.microsoft.com/office/drawing/2014/main" id="{B79043F1-1679-4D59-98B2-5A86182C0727}"/>
              </a:ext>
            </a:extLst>
          </p:cNvPr>
          <p:cNvGrpSpPr>
            <a:grpSpLocks noChangeAspect="1"/>
          </p:cNvGrpSpPr>
          <p:nvPr/>
        </p:nvGrpSpPr>
        <p:grpSpPr bwMode="auto">
          <a:xfrm>
            <a:off x="5161677" y="2196804"/>
            <a:ext cx="654050" cy="587374"/>
            <a:chOff x="1386" y="2066"/>
            <a:chExt cx="412" cy="370"/>
          </a:xfrm>
        </p:grpSpPr>
        <p:sp>
          <p:nvSpPr>
            <p:cNvPr id="48" name="AutoShape 3">
              <a:extLst>
                <a:ext uri="{FF2B5EF4-FFF2-40B4-BE49-F238E27FC236}">
                  <a16:creationId xmlns:a16="http://schemas.microsoft.com/office/drawing/2014/main" id="{B9DA656B-2FDB-4680-8B70-8BAB775151A3}"/>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9" name="Picture 5">
              <a:extLst>
                <a:ext uri="{FF2B5EF4-FFF2-40B4-BE49-F238E27FC236}">
                  <a16:creationId xmlns:a16="http://schemas.microsoft.com/office/drawing/2014/main" id="{005B2173-6BFF-451A-B09C-C48A95F3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a:extLst>
                <a:ext uri="{FF2B5EF4-FFF2-40B4-BE49-F238E27FC236}">
                  <a16:creationId xmlns:a16="http://schemas.microsoft.com/office/drawing/2014/main" id="{68ECCAE0-23CB-4589-85A9-71FC49BF2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a:extLst>
                <a:ext uri="{FF2B5EF4-FFF2-40B4-BE49-F238E27FC236}">
                  <a16:creationId xmlns:a16="http://schemas.microsoft.com/office/drawing/2014/main" id="{2C62A826-9D34-4C47-B536-A60126F535D3}"/>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Oval 8">
              <a:extLst>
                <a:ext uri="{FF2B5EF4-FFF2-40B4-BE49-F238E27FC236}">
                  <a16:creationId xmlns:a16="http://schemas.microsoft.com/office/drawing/2014/main" id="{66E78CED-13E6-4B7D-9A1D-8A65DE5F2DE3}"/>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9">
              <a:extLst>
                <a:ext uri="{FF2B5EF4-FFF2-40B4-BE49-F238E27FC236}">
                  <a16:creationId xmlns:a16="http://schemas.microsoft.com/office/drawing/2014/main" id="{085E66FA-E368-4C07-9B38-B72D0A1FB8DF}"/>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cxnSp>
        <p:nvCxnSpPr>
          <p:cNvPr id="54" name="直接箭头连接符 53">
            <a:extLst>
              <a:ext uri="{FF2B5EF4-FFF2-40B4-BE49-F238E27FC236}">
                <a16:creationId xmlns:a16="http://schemas.microsoft.com/office/drawing/2014/main" id="{BD49586F-223F-4D47-AEE0-6A93A5450A68}"/>
              </a:ext>
            </a:extLst>
          </p:cNvPr>
          <p:cNvCxnSpPr>
            <a:cxnSpLocks/>
          </p:cNvCxnSpPr>
          <p:nvPr/>
        </p:nvCxnSpPr>
        <p:spPr>
          <a:xfrm flipV="1">
            <a:off x="5589897" y="2780803"/>
            <a:ext cx="345036" cy="47741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A4F6FBEE-77B3-47E9-9C65-16D68F97BB27}"/>
              </a:ext>
            </a:extLst>
          </p:cNvPr>
          <p:cNvCxnSpPr>
            <a:cxnSpLocks/>
          </p:cNvCxnSpPr>
          <p:nvPr/>
        </p:nvCxnSpPr>
        <p:spPr>
          <a:xfrm flipV="1">
            <a:off x="4117563" y="4386496"/>
            <a:ext cx="906250" cy="375756"/>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787FBD00-8444-463B-A0E2-F44FFDE8417F}"/>
              </a:ext>
            </a:extLst>
          </p:cNvPr>
          <p:cNvSpPr/>
          <p:nvPr/>
        </p:nvSpPr>
        <p:spPr>
          <a:xfrm>
            <a:off x="4241314" y="4677008"/>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切换</a:t>
            </a:r>
          </a:p>
        </p:txBody>
      </p:sp>
    </p:spTree>
    <p:custDataLst>
      <p:tags r:id="rId1"/>
    </p:custDataLst>
    <p:extLst>
      <p:ext uri="{BB962C8B-B14F-4D97-AF65-F5344CB8AC3E}">
        <p14:creationId xmlns:p14="http://schemas.microsoft.com/office/powerpoint/2010/main" val="29821734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57" name="矩形 56">
            <a:extLst>
              <a:ext uri="{FF2B5EF4-FFF2-40B4-BE49-F238E27FC236}">
                <a16:creationId xmlns:a16="http://schemas.microsoft.com/office/drawing/2014/main" id="{96474DF2-5C90-42D1-8492-7C10AFE7519F}"/>
              </a:ext>
            </a:extLst>
          </p:cNvPr>
          <p:cNvSpPr/>
          <p:nvPr/>
        </p:nvSpPr>
        <p:spPr>
          <a:xfrm>
            <a:off x="313703" y="400110"/>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58" name="矩形 57">
            <a:extLst>
              <a:ext uri="{FF2B5EF4-FFF2-40B4-BE49-F238E27FC236}">
                <a16:creationId xmlns:a16="http://schemas.microsoft.com/office/drawing/2014/main" id="{AA53AD60-D571-46AE-8F1E-968496A873E5}"/>
              </a:ext>
            </a:extLst>
          </p:cNvPr>
          <p:cNvSpPr/>
          <p:nvPr/>
        </p:nvSpPr>
        <p:spPr>
          <a:xfrm>
            <a:off x="689744" y="1161523"/>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59" name="矩形 58">
            <a:extLst>
              <a:ext uri="{FF2B5EF4-FFF2-40B4-BE49-F238E27FC236}">
                <a16:creationId xmlns:a16="http://schemas.microsoft.com/office/drawing/2014/main" id="{1F13F8E1-6E99-4342-A393-C9B393524366}"/>
              </a:ext>
            </a:extLst>
          </p:cNvPr>
          <p:cNvSpPr/>
          <p:nvPr/>
        </p:nvSpPr>
        <p:spPr>
          <a:xfrm>
            <a:off x="707813" y="1740604"/>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自定义的</a:t>
            </a:r>
            <a:r>
              <a:rPr lang="en-US" altLang="zh-CN" sz="2000">
                <a:solidFill>
                  <a:srgbClr val="007C6A"/>
                </a:solidFill>
                <a:latin typeface="Verdana" panose="020B0604030504040204" pitchFamily="34" charset="0"/>
              </a:rPr>
              <a:t>/myredis</a:t>
            </a:r>
            <a:r>
              <a:rPr lang="zh-CN" altLang="en-US" sz="2000">
                <a:solidFill>
                  <a:srgbClr val="007C6A"/>
                </a:solidFill>
                <a:latin typeface="Verdana" panose="020B0604030504040204" pitchFamily="34" charset="0"/>
              </a:rPr>
              <a:t>目录下新建</a:t>
            </a:r>
            <a:r>
              <a:rPr lang="en-US" altLang="zh-CN" sz="2000">
                <a:solidFill>
                  <a:srgbClr val="007C6A"/>
                </a:solidFill>
                <a:latin typeface="Verdana" panose="020B0604030504040204" pitchFamily="34" charset="0"/>
              </a:rPr>
              <a:t>sentinel.conf</a:t>
            </a:r>
            <a:r>
              <a:rPr lang="zh-CN" altLang="en-US" sz="2000">
                <a:solidFill>
                  <a:srgbClr val="007C6A"/>
                </a:solidFill>
                <a:latin typeface="Verdana" panose="020B0604030504040204" pitchFamily="34" charset="0"/>
              </a:rPr>
              <a:t>文件</a:t>
            </a:r>
            <a:endParaRPr lang="zh-CN" altLang="en-US" sz="2000">
              <a:solidFill>
                <a:srgbClr val="007C6A"/>
              </a:solidFill>
            </a:endParaRPr>
          </a:p>
        </p:txBody>
      </p:sp>
      <p:sp>
        <p:nvSpPr>
          <p:cNvPr id="60" name="矩形 59">
            <a:extLst>
              <a:ext uri="{FF2B5EF4-FFF2-40B4-BE49-F238E27FC236}">
                <a16:creationId xmlns:a16="http://schemas.microsoft.com/office/drawing/2014/main" id="{E2F0F3A8-A342-4A0A-A0F7-5A785A15539F}"/>
              </a:ext>
            </a:extLst>
          </p:cNvPr>
          <p:cNvSpPr/>
          <p:nvPr/>
        </p:nvSpPr>
        <p:spPr>
          <a:xfrm>
            <a:off x="702921" y="2468812"/>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1" name="矩形 60">
            <a:extLst>
              <a:ext uri="{FF2B5EF4-FFF2-40B4-BE49-F238E27FC236}">
                <a16:creationId xmlns:a16="http://schemas.microsoft.com/office/drawing/2014/main" id="{3BFE0FAE-56CD-468A-AE9F-1A28040B9167}"/>
              </a:ext>
            </a:extLst>
          </p:cNvPr>
          <p:cNvSpPr/>
          <p:nvPr/>
        </p:nvSpPr>
        <p:spPr>
          <a:xfrm>
            <a:off x="702921" y="3572861"/>
            <a:ext cx="7852432"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Tree>
    <p:custDataLst>
      <p:tags r:id="rId1"/>
    </p:custDataLst>
    <p:extLst>
      <p:ext uri="{BB962C8B-B14F-4D97-AF65-F5344CB8AC3E}">
        <p14:creationId xmlns:p14="http://schemas.microsoft.com/office/powerpoint/2010/main" val="26285941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1C62F005-E5EF-4DF3-A5DE-2FA8E27E9662}"/>
              </a:ext>
            </a:extLst>
          </p:cNvPr>
          <p:cNvSpPr/>
          <p:nvPr/>
        </p:nvSpPr>
        <p:spPr>
          <a:xfrm>
            <a:off x="691547" y="1203446"/>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执行</a:t>
            </a:r>
            <a:r>
              <a:rPr lang="en-US" altLang="zh-CN" sz="2000">
                <a:solidFill>
                  <a:srgbClr val="007C6A"/>
                </a:solidFill>
                <a:latin typeface="Verdana" panose="020B0604030504040204" pitchFamily="34" charset="0"/>
              </a:rPr>
              <a:t>redis-sentinel  /myredis/sentinel.conf </a:t>
            </a:r>
            <a:endParaRPr lang="zh-CN" altLang="en-US" sz="2000">
              <a:solidFill>
                <a:srgbClr val="007C6A"/>
              </a:solidFill>
            </a:endParaRPr>
          </a:p>
        </p:txBody>
      </p:sp>
      <p:sp>
        <p:nvSpPr>
          <p:cNvPr id="9" name="矩形 8">
            <a:extLst>
              <a:ext uri="{FF2B5EF4-FFF2-40B4-BE49-F238E27FC236}">
                <a16:creationId xmlns:a16="http://schemas.microsoft.com/office/drawing/2014/main" id="{09EF2CA9-4C18-4EA9-BAB6-B3B665282CAA}"/>
              </a:ext>
            </a:extLst>
          </p:cNvPr>
          <p:cNvSpPr/>
          <p:nvPr/>
        </p:nvSpPr>
        <p:spPr>
          <a:xfrm>
            <a:off x="267883" y="49323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337757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列式数据库</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22" name="矩形 21">
            <a:extLst>
              <a:ext uri="{FF2B5EF4-FFF2-40B4-BE49-F238E27FC236}">
                <a16:creationId xmlns:a16="http://schemas.microsoft.com/office/drawing/2014/main" id="{A69858A3-25E8-4836-874B-3243A6BDBEBB}"/>
              </a:ext>
            </a:extLst>
          </p:cNvPr>
          <p:cNvSpPr/>
          <p:nvPr/>
        </p:nvSpPr>
        <p:spPr>
          <a:xfrm>
            <a:off x="713872" y="1039061"/>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7C6A"/>
                </a:solidFill>
                <a:latin typeface="宋体" panose="02010600030101010101" pitchFamily="2" charset="-122"/>
              </a:rPr>
              <a:t>HBase</a:t>
            </a:r>
            <a:endParaRPr lang="zh-CN" altLang="en-US" dirty="0">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是</a:t>
            </a:r>
            <a:r>
              <a:rPr lang="en-US" altLang="zh-CN" b="1" dirty="0">
                <a:solidFill>
                  <a:srgbClr val="007C6A"/>
                </a:solidFill>
                <a:latin typeface="宋体" panose="02010600030101010101" pitchFamily="2" charset="-122"/>
              </a:rPr>
              <a:t>Hadoop</a:t>
            </a:r>
            <a:r>
              <a:rPr lang="zh-CN" altLang="en-US" dirty="0">
                <a:solidFill>
                  <a:srgbClr val="007C6A"/>
                </a:solidFill>
                <a:latin typeface="宋体" panose="02010600030101010101" pitchFamily="2" charset="-122"/>
              </a:rPr>
              <a:t>项目中的数据库。它用于需要对大量的数据进行随机、实时的读写操作的场景中。</a:t>
            </a: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的目标就是处理数据量非常庞大的表，可以用普通的计算机处理超过</a:t>
            </a:r>
            <a:r>
              <a:rPr lang="en-US" altLang="zh-CN" dirty="0">
                <a:solidFill>
                  <a:srgbClr val="007C6A"/>
                </a:solidFill>
                <a:latin typeface="宋体" panose="02010600030101010101" pitchFamily="2" charset="-122"/>
              </a:rPr>
              <a:t>10</a:t>
            </a:r>
            <a:r>
              <a:rPr lang="zh-CN" altLang="en-US" dirty="0">
                <a:solidFill>
                  <a:srgbClr val="007C6A"/>
                </a:solidFill>
                <a:latin typeface="宋体" panose="02010600030101010101" pitchFamily="2" charset="-122"/>
              </a:rPr>
              <a:t>亿行数据，还可处理有数百万列元素的数据表。</a:t>
            </a:r>
          </a:p>
        </p:txBody>
      </p:sp>
      <p:sp>
        <p:nvSpPr>
          <p:cNvPr id="23" name="矩形 22">
            <a:extLst>
              <a:ext uri="{FF2B5EF4-FFF2-40B4-BE49-F238E27FC236}">
                <a16:creationId xmlns:a16="http://schemas.microsoft.com/office/drawing/2014/main" id="{A0E7058E-9B03-4A48-B01D-9BC6029DC5F8}"/>
              </a:ext>
            </a:extLst>
          </p:cNvPr>
          <p:cNvSpPr/>
          <p:nvPr/>
        </p:nvSpPr>
        <p:spPr>
          <a:xfrm>
            <a:off x="713872" y="33381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microsoft yahei" panose="020B0503020204020204" pitchFamily="34" charset="-122"/>
                <a:ea typeface="microsoft yahei" panose="020B0503020204020204" pitchFamily="34" charset="-122"/>
              </a:rPr>
              <a:t>Cassandra</a:t>
            </a: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Apache Cassandra</a:t>
            </a:r>
            <a:r>
              <a:rPr lang="zh-CN" altLang="en-US" dirty="0">
                <a:solidFill>
                  <a:srgbClr val="007C6A"/>
                </a:solidFill>
                <a:latin typeface="宋体" panose="02010600030101010101" pitchFamily="2" charset="-122"/>
              </a:rPr>
              <a:t>是一款免费的开源</a:t>
            </a:r>
            <a:r>
              <a:rPr lang="en-US" altLang="zh-CN" dirty="0">
                <a:solidFill>
                  <a:srgbClr val="007C6A"/>
                </a:solidFill>
                <a:latin typeface="宋体" panose="02010600030101010101" pitchFamily="2" charset="-122"/>
              </a:rPr>
              <a:t>NoSQL</a:t>
            </a:r>
            <a:r>
              <a:rPr lang="zh-CN" altLang="en-US" dirty="0">
                <a:solidFill>
                  <a:srgbClr val="007C6A"/>
                </a:solidFill>
                <a:latin typeface="宋体" panose="02010600030101010101" pitchFamily="2" charset="-122"/>
              </a:rPr>
              <a:t>数据库，其设计目的在于管理由大量商用服务器构建起来的庞大集群上的</a:t>
            </a:r>
            <a:r>
              <a:rPr lang="zh-CN" altLang="en-US" b="1" dirty="0">
                <a:solidFill>
                  <a:srgbClr val="007C6A"/>
                </a:solidFill>
                <a:latin typeface="宋体" panose="02010600030101010101" pitchFamily="2" charset="-122"/>
              </a:rPr>
              <a:t>海量数据集</a:t>
            </a:r>
            <a:r>
              <a:rPr lang="en-US" altLang="zh-CN" b="1" dirty="0">
                <a:solidFill>
                  <a:srgbClr val="007C6A"/>
                </a:solidFill>
                <a:latin typeface="宋体" panose="02010600030101010101" pitchFamily="2" charset="-122"/>
              </a:rPr>
              <a:t>(</a:t>
            </a:r>
            <a:r>
              <a:rPr lang="zh-CN" altLang="en-US" b="1" dirty="0">
                <a:solidFill>
                  <a:srgbClr val="007C6A"/>
                </a:solidFill>
                <a:latin typeface="宋体" panose="02010600030101010101" pitchFamily="2" charset="-122"/>
              </a:rPr>
              <a:t>数据量通常达到</a:t>
            </a:r>
            <a:r>
              <a:rPr lang="en-US" altLang="zh-CN" b="1" dirty="0">
                <a:solidFill>
                  <a:srgbClr val="007C6A"/>
                </a:solidFill>
                <a:latin typeface="宋体" panose="02010600030101010101" pitchFamily="2" charset="-122"/>
              </a:rPr>
              <a:t>PB</a:t>
            </a:r>
            <a:r>
              <a:rPr lang="zh-CN" altLang="en-US" b="1" dirty="0">
                <a:solidFill>
                  <a:srgbClr val="007C6A"/>
                </a:solidFill>
                <a:latin typeface="宋体" panose="02010600030101010101" pitchFamily="2" charset="-122"/>
              </a:rPr>
              <a:t>级别</a:t>
            </a:r>
            <a:r>
              <a:rPr lang="en-US" altLang="zh-CN" b="1" dirty="0">
                <a:solidFill>
                  <a:srgbClr val="007C6A"/>
                </a:solidFill>
                <a:latin typeface="宋体" panose="02010600030101010101" pitchFamily="2" charset="-122"/>
              </a:rPr>
              <a:t>)</a:t>
            </a:r>
            <a:r>
              <a:rPr lang="zh-CN" altLang="en-US" dirty="0">
                <a:solidFill>
                  <a:srgbClr val="007C6A"/>
                </a:solidFill>
                <a:latin typeface="宋体" panose="02010600030101010101" pitchFamily="2" charset="-122"/>
              </a:rPr>
              <a:t>。在众多显著特性当中，</a:t>
            </a:r>
            <a:r>
              <a:rPr lang="en-US" altLang="zh-CN" dirty="0">
                <a:solidFill>
                  <a:srgbClr val="007C6A"/>
                </a:solidFill>
                <a:latin typeface="宋体" panose="02010600030101010101" pitchFamily="2" charset="-122"/>
              </a:rPr>
              <a:t>Cassandra</a:t>
            </a:r>
            <a:r>
              <a:rPr lang="zh-CN" altLang="en-US" dirty="0">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24" name="图片 23">
            <a:extLst>
              <a:ext uri="{FF2B5EF4-FFF2-40B4-BE49-F238E27FC236}">
                <a16:creationId xmlns:a16="http://schemas.microsoft.com/office/drawing/2014/main" id="{6FDF8DED-4260-45D3-B30D-31B8EB383BA3}"/>
              </a:ext>
            </a:extLst>
          </p:cNvPr>
          <p:cNvPicPr>
            <a:picLocks noChangeAspect="1"/>
          </p:cNvPicPr>
          <p:nvPr/>
        </p:nvPicPr>
        <p:blipFill>
          <a:blip r:embed="rId3"/>
          <a:stretch>
            <a:fillRect/>
          </a:stretch>
        </p:blipFill>
        <p:spPr>
          <a:xfrm>
            <a:off x="363210" y="2559936"/>
            <a:ext cx="3000375" cy="742950"/>
          </a:xfrm>
          <a:prstGeom prst="rect">
            <a:avLst/>
          </a:prstGeom>
        </p:spPr>
      </p:pic>
      <p:pic>
        <p:nvPicPr>
          <p:cNvPr id="25" name="图片 24">
            <a:extLst>
              <a:ext uri="{FF2B5EF4-FFF2-40B4-BE49-F238E27FC236}">
                <a16:creationId xmlns:a16="http://schemas.microsoft.com/office/drawing/2014/main" id="{688B1ED9-A46E-44AA-AC85-F8EF8A4E9F93}"/>
              </a:ext>
            </a:extLst>
          </p:cNvPr>
          <p:cNvPicPr>
            <a:picLocks noChangeAspect="1"/>
          </p:cNvPicPr>
          <p:nvPr/>
        </p:nvPicPr>
        <p:blipFill>
          <a:blip r:embed="rId4"/>
          <a:stretch>
            <a:fillRect/>
          </a:stretch>
        </p:blipFill>
        <p:spPr>
          <a:xfrm>
            <a:off x="251520" y="456336"/>
            <a:ext cx="1863908" cy="639443"/>
          </a:xfrm>
          <a:prstGeom prst="rect">
            <a:avLst/>
          </a:prstGeom>
        </p:spPr>
      </p:pic>
    </p:spTree>
    <p:custDataLst>
      <p:tags r:id="rId1"/>
    </p:custDataLst>
    <p:extLst>
      <p:ext uri="{BB962C8B-B14F-4D97-AF65-F5344CB8AC3E}">
        <p14:creationId xmlns:p14="http://schemas.microsoft.com/office/powerpoint/2010/main" val="31592383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主从复制</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E8D45EAA-DDB9-4698-9229-8D7AD8AFCE44}"/>
              </a:ext>
            </a:extLst>
          </p:cNvPr>
          <p:cNvSpPr/>
          <p:nvPr/>
        </p:nvSpPr>
        <p:spPr>
          <a:xfrm>
            <a:off x="194334" y="27836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7" name="组合 6">
            <a:extLst>
              <a:ext uri="{FF2B5EF4-FFF2-40B4-BE49-F238E27FC236}">
                <a16:creationId xmlns:a16="http://schemas.microsoft.com/office/drawing/2014/main" id="{C275D1E9-EBBD-47AF-B434-DC1FDF3EC309}"/>
              </a:ext>
            </a:extLst>
          </p:cNvPr>
          <p:cNvGrpSpPr/>
          <p:nvPr/>
        </p:nvGrpSpPr>
        <p:grpSpPr>
          <a:xfrm>
            <a:off x="194334" y="565653"/>
            <a:ext cx="7280161" cy="3946018"/>
            <a:chOff x="1187624" y="2204866"/>
            <a:chExt cx="6863053" cy="3946018"/>
          </a:xfrm>
        </p:grpSpPr>
        <p:sp>
          <p:nvSpPr>
            <p:cNvPr id="10" name="任意多边形 4">
              <a:extLst>
                <a:ext uri="{FF2B5EF4-FFF2-40B4-BE49-F238E27FC236}">
                  <a16:creationId xmlns:a16="http://schemas.microsoft.com/office/drawing/2014/main" id="{DAE3F37E-289A-478B-BE0A-782ECA232363}"/>
                </a:ext>
              </a:extLst>
            </p:cNvPr>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11" name="任意多边形 5">
              <a:extLst>
                <a:ext uri="{FF2B5EF4-FFF2-40B4-BE49-F238E27FC236}">
                  <a16:creationId xmlns:a16="http://schemas.microsoft.com/office/drawing/2014/main" id="{A6F2BC67-A9FF-4C5D-8AB7-83653C88BE5D}"/>
                </a:ext>
              </a:extLst>
            </p:cNvPr>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12" name="任意多边形 7">
              <a:extLst>
                <a:ext uri="{FF2B5EF4-FFF2-40B4-BE49-F238E27FC236}">
                  <a16:creationId xmlns:a16="http://schemas.microsoft.com/office/drawing/2014/main" id="{F9C52F62-2C45-4ABB-99CB-DD27F3516A9B}"/>
                </a:ext>
              </a:extLst>
            </p:cNvPr>
            <p:cNvSpPr/>
            <p:nvPr/>
          </p:nvSpPr>
          <p:spPr>
            <a:xfrm>
              <a:off x="3268537"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13" name="任意多边形 6">
              <a:extLst>
                <a:ext uri="{FF2B5EF4-FFF2-40B4-BE49-F238E27FC236}">
                  <a16:creationId xmlns:a16="http://schemas.microsoft.com/office/drawing/2014/main" id="{FF724525-8B85-4C3F-94FA-FC77EF5D637E}"/>
                </a:ext>
              </a:extLst>
            </p:cNvPr>
            <p:cNvSpPr/>
            <p:nvPr/>
          </p:nvSpPr>
          <p:spPr>
            <a:xfrm>
              <a:off x="3275948"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14" name="任意多边形 8">
              <a:extLst>
                <a:ext uri="{FF2B5EF4-FFF2-40B4-BE49-F238E27FC236}">
                  <a16:creationId xmlns:a16="http://schemas.microsoft.com/office/drawing/2014/main" id="{B192661F-BCD9-415B-AC1A-5B6216D7EEA5}"/>
                </a:ext>
              </a:extLst>
            </p:cNvPr>
            <p:cNvSpPr/>
            <p:nvPr/>
          </p:nvSpPr>
          <p:spPr>
            <a:xfrm>
              <a:off x="5458389" y="3207671"/>
              <a:ext cx="2592288"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15" name="任意多边形 9">
              <a:extLst>
                <a:ext uri="{FF2B5EF4-FFF2-40B4-BE49-F238E27FC236}">
                  <a16:creationId xmlns:a16="http://schemas.microsoft.com/office/drawing/2014/main" id="{8178654C-02A4-4433-974E-126BD3985348}"/>
                </a:ext>
              </a:extLst>
            </p:cNvPr>
            <p:cNvSpPr/>
            <p:nvPr/>
          </p:nvSpPr>
          <p:spPr>
            <a:xfrm>
              <a:off x="5458388" y="3990110"/>
              <a:ext cx="2086166" cy="1150956"/>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当已下线的服务重新上线时，</a:t>
              </a:r>
              <a:r>
                <a:rPr lang="en-US" altLang="zh-CN" sz="1700" b="0" i="0" kern="1200"/>
                <a:t>sentinel</a:t>
              </a:r>
              <a:r>
                <a:rPr lang="zh-CN" altLang="en-US" sz="1700" b="0" i="0" kern="1200"/>
                <a:t>会向其发送</a:t>
              </a:r>
              <a:r>
                <a:rPr lang="en-US" altLang="zh-CN" sz="1700" b="0" i="0" kern="1200"/>
                <a:t>slaveof</a:t>
              </a:r>
              <a:r>
                <a:rPr lang="zh-CN" altLang="en-US" sz="1700" b="0" i="0" kern="1200"/>
                <a:t>命令，让其成为新主的从</a:t>
              </a:r>
              <a:endParaRPr lang="zh-CN" altLang="en-US" sz="1700" kern="1200"/>
            </a:p>
          </p:txBody>
        </p:sp>
      </p:grpSp>
      <p:sp>
        <p:nvSpPr>
          <p:cNvPr id="16" name="文本框 15">
            <a:extLst>
              <a:ext uri="{FF2B5EF4-FFF2-40B4-BE49-F238E27FC236}">
                <a16:creationId xmlns:a16="http://schemas.microsoft.com/office/drawing/2014/main" id="{99558C1D-8D40-413F-9EA0-738362690C0D}"/>
              </a:ext>
            </a:extLst>
          </p:cNvPr>
          <p:cNvSpPr txBox="1"/>
          <p:nvPr/>
        </p:nvSpPr>
        <p:spPr>
          <a:xfrm>
            <a:off x="2472277" y="3824032"/>
            <a:ext cx="5996185" cy="1150956"/>
          </a:xfrm>
          <a:prstGeom prst="rect">
            <a:avLst/>
          </a:prstGeom>
          <a:noFill/>
        </p:spPr>
        <p:txBody>
          <a:bodyPr wrap="squar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err="1">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custDataLst>
      <p:tags r:id="rId1"/>
    </p:custDataLst>
    <p:extLst>
      <p:ext uri="{BB962C8B-B14F-4D97-AF65-F5344CB8AC3E}">
        <p14:creationId xmlns:p14="http://schemas.microsoft.com/office/powerpoint/2010/main" val="25623101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ln/>
                <a:solidFill>
                  <a:schemeClr val="bg1"/>
                </a:solidFill>
                <a:effectLst>
                  <a:outerShdw blurRad="38100" dist="19050" dir="2700000" algn="tl" rotWithShape="0">
                    <a:schemeClr val="dk1">
                      <a:alpha val="40000"/>
                    </a:schemeClr>
                  </a:outerShdw>
                </a:effectLst>
              </a:rPr>
              <a:t>Redis</a:t>
            </a:r>
            <a:r>
              <a:rPr lang="zh-CN" altLang="en-US" sz="2000" b="1"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4785931" y="4311951"/>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210780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1A8A3E22-A2ED-48E4-A2F6-6056A91B549C}"/>
              </a:ext>
            </a:extLst>
          </p:cNvPr>
          <p:cNvSpPr/>
          <p:nvPr/>
        </p:nvSpPr>
        <p:spPr>
          <a:xfrm>
            <a:off x="321770" y="400110"/>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18" name="矩形 17">
            <a:extLst>
              <a:ext uri="{FF2B5EF4-FFF2-40B4-BE49-F238E27FC236}">
                <a16:creationId xmlns:a16="http://schemas.microsoft.com/office/drawing/2014/main" id="{0991FD20-E94F-445D-9635-399EE42FD735}"/>
              </a:ext>
            </a:extLst>
          </p:cNvPr>
          <p:cNvSpPr/>
          <p:nvPr/>
        </p:nvSpPr>
        <p:spPr>
          <a:xfrm>
            <a:off x="465650" y="1861927"/>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容量不够，</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如何进行扩容？</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9950E1ED-3FC7-41E9-9AF3-19DD9CC0726A}"/>
              </a:ext>
            </a:extLst>
          </p:cNvPr>
          <p:cNvSpPr/>
          <p:nvPr/>
        </p:nvSpPr>
        <p:spPr>
          <a:xfrm>
            <a:off x="465786" y="3136414"/>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并发写操作， </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i="0">
                <a:solidFill>
                  <a:srgbClr val="007C6A"/>
                </a:solidFill>
                <a:effectLst/>
                <a:latin typeface="微软雅黑" panose="020B0503020204020204" pitchFamily="34" charset="-122"/>
                <a:ea typeface="微软雅黑" panose="020B0503020204020204" pitchFamily="34" charset="-122"/>
              </a:rPr>
              <a:t>如何分摊？</a:t>
            </a:r>
          </a:p>
        </p:txBody>
      </p:sp>
    </p:spTree>
    <p:custDataLst>
      <p:tags r:id="rId1"/>
    </p:custDataLst>
    <p:extLst>
      <p:ext uri="{BB962C8B-B14F-4D97-AF65-F5344CB8AC3E}">
        <p14:creationId xmlns:p14="http://schemas.microsoft.com/office/powerpoint/2010/main" val="29798308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646502E5-4465-42C2-85C6-55897C07ED3C}"/>
              </a:ext>
            </a:extLst>
          </p:cNvPr>
          <p:cNvSpPr/>
          <p:nvPr/>
        </p:nvSpPr>
        <p:spPr>
          <a:xfrm>
            <a:off x="454292" y="127673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集群实现了对</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的水平扩容，即启动</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a:solidFill>
                  <a:srgbClr val="007C6A"/>
                </a:solidFill>
                <a:latin typeface="微软雅黑" panose="020B0503020204020204" pitchFamily="34" charset="-122"/>
                <a:ea typeface="微软雅黑" panose="020B0503020204020204" pitchFamily="34" charset="-122"/>
              </a:rPr>
              <a:t>1/N</a:t>
            </a:r>
            <a:r>
              <a:rPr lang="zh-CN" altLang="en-US">
                <a:solidFill>
                  <a:srgbClr val="007C6A"/>
                </a:solidFill>
                <a:latin typeface="微软雅黑" panose="020B0503020204020204" pitchFamily="34" charset="-122"/>
                <a:ea typeface="微软雅黑" panose="020B0503020204020204" pitchFamily="34" charset="-122"/>
              </a:rPr>
              <a:t>。</a:t>
            </a:r>
            <a:endParaRPr lang="en-US" altLang="zh-CN">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集群通过分区（</a:t>
            </a:r>
            <a:r>
              <a:rPr lang="en-US" altLang="zh-CN">
                <a:solidFill>
                  <a:srgbClr val="007C6A"/>
                </a:solidFill>
                <a:latin typeface="微软雅黑" panose="020B0503020204020204" pitchFamily="34" charset="-122"/>
                <a:ea typeface="微软雅黑" panose="020B0503020204020204" pitchFamily="34" charset="-122"/>
              </a:rPr>
              <a:t>partition</a:t>
            </a:r>
            <a:r>
              <a:rPr lang="zh-CN" altLang="en-US">
                <a:solidFill>
                  <a:srgbClr val="007C6A"/>
                </a:solidFill>
                <a:latin typeface="微软雅黑" panose="020B0503020204020204" pitchFamily="34" charset="-122"/>
                <a:ea typeface="微软雅黑" panose="020B0503020204020204" pitchFamily="34" charset="-122"/>
              </a:rPr>
              <a:t>）来提供一定程度的可用性（</a:t>
            </a:r>
            <a:r>
              <a:rPr lang="en-US" altLang="zh-CN">
                <a:solidFill>
                  <a:srgbClr val="007C6A"/>
                </a:solidFill>
                <a:latin typeface="微软雅黑" panose="020B0503020204020204" pitchFamily="34" charset="-122"/>
                <a:ea typeface="微软雅黑" panose="020B0503020204020204" pitchFamily="34" charset="-122"/>
              </a:rPr>
              <a:t>availability</a:t>
            </a:r>
            <a:r>
              <a:rPr lang="zh-CN" altLang="en-US">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a:solidFill>
                <a:srgbClr val="007C6A"/>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89C77A9-E092-40D0-8E4C-3B1AEDCC6AA3}"/>
              </a:ext>
            </a:extLst>
          </p:cNvPr>
          <p:cNvSpPr/>
          <p:nvPr/>
        </p:nvSpPr>
        <p:spPr>
          <a:xfrm>
            <a:off x="238268" y="55665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custDataLst>
      <p:tags r:id="rId1"/>
    </p:custDataLst>
    <p:extLst>
      <p:ext uri="{BB962C8B-B14F-4D97-AF65-F5344CB8AC3E}">
        <p14:creationId xmlns:p14="http://schemas.microsoft.com/office/powerpoint/2010/main" val="10718291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39B78416-0C2C-4A33-99D5-9D7F80BF045A}"/>
              </a:ext>
            </a:extLst>
          </p:cNvPr>
          <p:cNvSpPr/>
          <p:nvPr/>
        </p:nvSpPr>
        <p:spPr>
          <a:xfrm>
            <a:off x="211763" y="400110"/>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9" name="矩形 8">
            <a:extLst>
              <a:ext uri="{FF2B5EF4-FFF2-40B4-BE49-F238E27FC236}">
                <a16:creationId xmlns:a16="http://schemas.microsoft.com/office/drawing/2014/main" id="{3EFE86E7-F78D-4B48-96D7-D1779D76F2FA}"/>
              </a:ext>
            </a:extLst>
          </p:cNvPr>
          <p:cNvSpPr/>
          <p:nvPr/>
        </p:nvSpPr>
        <p:spPr>
          <a:xfrm>
            <a:off x="303337" y="895055"/>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10" name="矩形 9">
            <a:extLst>
              <a:ext uri="{FF2B5EF4-FFF2-40B4-BE49-F238E27FC236}">
                <a16:creationId xmlns:a16="http://schemas.microsoft.com/office/drawing/2014/main" id="{0B224197-69B5-4809-B882-54FF754F933D}"/>
              </a:ext>
            </a:extLst>
          </p:cNvPr>
          <p:cNvSpPr/>
          <p:nvPr/>
        </p:nvSpPr>
        <p:spPr>
          <a:xfrm>
            <a:off x="303337" y="2136009"/>
            <a:ext cx="3590195" cy="3570208"/>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7DCABCE6-33D1-4759-94AF-9FC420CEE082}"/>
              </a:ext>
            </a:extLst>
          </p:cNvPr>
          <p:cNvSpPr/>
          <p:nvPr/>
        </p:nvSpPr>
        <p:spPr>
          <a:xfrm>
            <a:off x="312698" y="1813845"/>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12" name="图片 11">
            <a:extLst>
              <a:ext uri="{FF2B5EF4-FFF2-40B4-BE49-F238E27FC236}">
                <a16:creationId xmlns:a16="http://schemas.microsoft.com/office/drawing/2014/main" id="{C82E2760-2855-49BB-9250-84007959418F}"/>
              </a:ext>
            </a:extLst>
          </p:cNvPr>
          <p:cNvPicPr>
            <a:picLocks noChangeAspect="1"/>
          </p:cNvPicPr>
          <p:nvPr/>
        </p:nvPicPr>
        <p:blipFill>
          <a:blip r:embed="rId3"/>
          <a:stretch>
            <a:fillRect/>
          </a:stretch>
        </p:blipFill>
        <p:spPr>
          <a:xfrm>
            <a:off x="4337214" y="552129"/>
            <a:ext cx="3712839" cy="4039242"/>
          </a:xfrm>
          <a:prstGeom prst="rect">
            <a:avLst/>
          </a:prstGeom>
        </p:spPr>
      </p:pic>
    </p:spTree>
    <p:custDataLst>
      <p:tags r:id="rId1"/>
    </p:custDataLst>
    <p:extLst>
      <p:ext uri="{BB962C8B-B14F-4D97-AF65-F5344CB8AC3E}">
        <p14:creationId xmlns:p14="http://schemas.microsoft.com/office/powerpoint/2010/main" val="42034840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42B71FB0-2AB6-4476-95B7-8DF92D42D6DD}"/>
              </a:ext>
            </a:extLst>
          </p:cNvPr>
          <p:cNvSpPr/>
          <p:nvPr/>
        </p:nvSpPr>
        <p:spPr>
          <a:xfrm>
            <a:off x="395536" y="1196752"/>
            <a:ext cx="8208912"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、拷贝</a:t>
            </a:r>
            <a:r>
              <a:rPr lang="en-US" altLang="zh-CN" sz="2000" dirty="0">
                <a:solidFill>
                  <a:srgbClr val="007C6A"/>
                </a:solidFill>
              </a:rPr>
              <a:t>redis-3.2.0.gem</a:t>
            </a:r>
            <a:r>
              <a:rPr lang="zh-CN" altLang="en-US" sz="2000" dirty="0">
                <a:solidFill>
                  <a:srgbClr val="007C6A"/>
                </a:solidFill>
              </a:rPr>
              <a:t>到</a:t>
            </a:r>
            <a:r>
              <a:rPr lang="en-US" altLang="zh-CN" sz="2000" dirty="0">
                <a:solidFill>
                  <a:srgbClr val="007C6A"/>
                </a:solidFill>
              </a:rPr>
              <a:t>/opt</a:t>
            </a:r>
            <a:r>
              <a:rPr lang="zh-CN" altLang="en-US" sz="2000" dirty="0">
                <a:solidFill>
                  <a:srgbClr val="007C6A"/>
                </a:solidFill>
              </a:rPr>
              <a:t>目录下</a:t>
            </a:r>
          </a:p>
        </p:txBody>
      </p:sp>
      <p:sp>
        <p:nvSpPr>
          <p:cNvPr id="14" name="矩形 13">
            <a:extLst>
              <a:ext uri="{FF2B5EF4-FFF2-40B4-BE49-F238E27FC236}">
                <a16:creationId xmlns:a16="http://schemas.microsoft.com/office/drawing/2014/main" id="{B63FB22F-16C0-4459-854E-552486518E6A}"/>
              </a:ext>
            </a:extLst>
          </p:cNvPr>
          <p:cNvSpPr/>
          <p:nvPr/>
        </p:nvSpPr>
        <p:spPr>
          <a:xfrm>
            <a:off x="395536" y="2060848"/>
            <a:ext cx="8208912" cy="400110"/>
          </a:xfrm>
          <a:prstGeom prst="rect">
            <a:avLst/>
          </a:prstGeom>
        </p:spPr>
        <p:txBody>
          <a:bodyPr wrap="square">
            <a:spAutoFit/>
          </a:bodyPr>
          <a:lstStyle/>
          <a:p>
            <a:r>
              <a:rPr lang="en-US" altLang="zh-CN" sz="2000">
                <a:solidFill>
                  <a:srgbClr val="007C6A"/>
                </a:solidFill>
              </a:rPr>
              <a:t>3</a:t>
            </a:r>
            <a:r>
              <a:rPr lang="zh-CN" altLang="en-US" sz="2000">
                <a:solidFill>
                  <a:srgbClr val="007C6A"/>
                </a:solidFill>
              </a:rPr>
              <a:t>、执行在</a:t>
            </a:r>
            <a:r>
              <a:rPr lang="en-US" altLang="zh-CN" sz="2000">
                <a:solidFill>
                  <a:srgbClr val="007C6A"/>
                </a:solidFill>
              </a:rPr>
              <a:t>opt</a:t>
            </a:r>
            <a:r>
              <a:rPr lang="zh-CN" altLang="en-US" sz="2000">
                <a:solidFill>
                  <a:srgbClr val="007C6A"/>
                </a:solidFill>
              </a:rPr>
              <a:t>目录下执行  </a:t>
            </a:r>
            <a:r>
              <a:rPr lang="en-US" altLang="zh-CN" sz="2000">
                <a:solidFill>
                  <a:srgbClr val="007C6A"/>
                </a:solidFill>
              </a:rPr>
              <a:t>gem install --local redis-3.2.0.gem</a:t>
            </a:r>
            <a:endParaRPr lang="zh-CN" altLang="en-US" sz="2000">
              <a:solidFill>
                <a:srgbClr val="007C6A"/>
              </a:solidFill>
            </a:endParaRPr>
          </a:p>
        </p:txBody>
      </p:sp>
    </p:spTree>
    <p:custDataLst>
      <p:tags r:id="rId1"/>
    </p:custDataLst>
    <p:extLst>
      <p:ext uri="{BB962C8B-B14F-4D97-AF65-F5344CB8AC3E}">
        <p14:creationId xmlns:p14="http://schemas.microsoft.com/office/powerpoint/2010/main" val="26881870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0BA84B14-DF7C-48A4-81B9-23B6657E1C90}"/>
              </a:ext>
            </a:extLst>
          </p:cNvPr>
          <p:cNvSpPr/>
          <p:nvPr/>
        </p:nvSpPr>
        <p:spPr>
          <a:xfrm>
            <a:off x="291277" y="400110"/>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制作</a:t>
            </a:r>
            <a:r>
              <a:rPr lang="en-US" altLang="zh-CN" sz="2400" b="1">
                <a:solidFill>
                  <a:srgbClr val="007C6A"/>
                </a:solidFill>
                <a:latin typeface="微软雅黑" panose="020B0503020204020204" pitchFamily="34" charset="-122"/>
                <a:ea typeface="微软雅黑" panose="020B0503020204020204" pitchFamily="34" charset="-122"/>
              </a:rPr>
              <a:t>6</a:t>
            </a:r>
            <a:r>
              <a:rPr lang="zh-CN" altLang="en-US" sz="2400" b="1">
                <a:solidFill>
                  <a:srgbClr val="007C6A"/>
                </a:solidFill>
                <a:latin typeface="微软雅黑" panose="020B0503020204020204" pitchFamily="34" charset="-122"/>
                <a:ea typeface="微软雅黑" panose="020B0503020204020204" pitchFamily="34" charset="-122"/>
              </a:rPr>
              <a:t>个实例，</a:t>
            </a:r>
            <a:r>
              <a:rPr lang="en-US" altLang="zh-CN" sz="2400" b="1">
                <a:solidFill>
                  <a:srgbClr val="007C6A"/>
                </a:solidFill>
                <a:latin typeface="微软雅黑" panose="020B0503020204020204" pitchFamily="34" charset="-122"/>
                <a:ea typeface="微软雅黑" panose="020B0503020204020204" pitchFamily="34" charset="-122"/>
              </a:rPr>
              <a:t>6379,6380,6381,6389,6390,6391</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61402C7-B762-44BF-8A07-4D15F6713A49}"/>
              </a:ext>
            </a:extLst>
          </p:cNvPr>
          <p:cNvSpPr/>
          <p:nvPr/>
        </p:nvSpPr>
        <p:spPr>
          <a:xfrm>
            <a:off x="1011357" y="1120190"/>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a:solidFill>
                  <a:srgbClr val="007C6A"/>
                </a:solidFill>
              </a:rPr>
              <a:t>拷贝多个</a:t>
            </a:r>
            <a:r>
              <a:rPr lang="en-US" altLang="zh-CN" sz="2400" b="1">
                <a:solidFill>
                  <a:srgbClr val="007C6A"/>
                </a:solidFill>
              </a:rPr>
              <a:t>redis.conf</a:t>
            </a:r>
            <a:r>
              <a:rPr lang="zh-CN" altLang="en-US" sz="2400" b="1">
                <a:solidFill>
                  <a:srgbClr val="007C6A"/>
                </a:solidFill>
              </a:rPr>
              <a:t>文件</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开启</a:t>
            </a:r>
            <a:r>
              <a:rPr lang="en-US" altLang="zh-CN" sz="2400" b="1">
                <a:solidFill>
                  <a:srgbClr val="007C6A"/>
                </a:solidFill>
              </a:rPr>
              <a:t>daemonize yes</a:t>
            </a:r>
            <a:endParaRPr lang="zh-CN" altLang="en-US"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Pid</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指定端口</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Log</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Dump.rdb</a:t>
            </a:r>
            <a:r>
              <a:rPr lang="zh-CN" altLang="en-US" sz="2400" b="1">
                <a:solidFill>
                  <a:srgbClr val="007C6A"/>
                </a:solidFill>
              </a:rPr>
              <a:t>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Appendonly </a:t>
            </a:r>
            <a:r>
              <a:rPr lang="zh-CN" altLang="en-US" sz="2400" b="1">
                <a:solidFill>
                  <a:srgbClr val="007C6A"/>
                </a:solidFill>
              </a:rPr>
              <a:t>关掉或者换名字</a:t>
            </a:r>
          </a:p>
        </p:txBody>
      </p:sp>
    </p:spTree>
    <p:custDataLst>
      <p:tags r:id="rId1"/>
    </p:custDataLst>
    <p:extLst>
      <p:ext uri="{BB962C8B-B14F-4D97-AF65-F5344CB8AC3E}">
        <p14:creationId xmlns:p14="http://schemas.microsoft.com/office/powerpoint/2010/main" val="125342340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FAAEED17-4A21-4772-AFF5-8592F4DF4797}"/>
              </a:ext>
            </a:extLst>
          </p:cNvPr>
          <p:cNvSpPr/>
          <p:nvPr/>
        </p:nvSpPr>
        <p:spPr>
          <a:xfrm>
            <a:off x="598308" y="1192198"/>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9" name="矩形 8">
            <a:extLst>
              <a:ext uri="{FF2B5EF4-FFF2-40B4-BE49-F238E27FC236}">
                <a16:creationId xmlns:a16="http://schemas.microsoft.com/office/drawing/2014/main" id="{87B8C84D-E1B6-4A93-A79C-FB6E74CFFB68}"/>
              </a:ext>
            </a:extLst>
          </p:cNvPr>
          <p:cNvSpPr/>
          <p:nvPr/>
        </p:nvSpPr>
        <p:spPr>
          <a:xfrm>
            <a:off x="598308" y="2128302"/>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10" name="矩形 9">
            <a:extLst>
              <a:ext uri="{FF2B5EF4-FFF2-40B4-BE49-F238E27FC236}">
                <a16:creationId xmlns:a16="http://schemas.microsoft.com/office/drawing/2014/main" id="{26A43A65-AEF1-4729-9C7E-89E769BE8FE1}"/>
              </a:ext>
            </a:extLst>
          </p:cNvPr>
          <p:cNvSpPr/>
          <p:nvPr/>
        </p:nvSpPr>
        <p:spPr>
          <a:xfrm>
            <a:off x="598308" y="328043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11" name="矩形 10">
            <a:extLst>
              <a:ext uri="{FF2B5EF4-FFF2-40B4-BE49-F238E27FC236}">
                <a16:creationId xmlns:a16="http://schemas.microsoft.com/office/drawing/2014/main" id="{85B7AFC2-96C4-4748-B941-9734407B49C1}"/>
              </a:ext>
            </a:extLst>
          </p:cNvPr>
          <p:cNvSpPr/>
          <p:nvPr/>
        </p:nvSpPr>
        <p:spPr>
          <a:xfrm>
            <a:off x="238268" y="400110"/>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安装</a:t>
            </a:r>
            <a:r>
              <a:rPr lang="en-US" altLang="zh-CN" sz="2400" b="1">
                <a:solidFill>
                  <a:srgbClr val="007C6A"/>
                </a:solidFill>
                <a:latin typeface="微软雅黑" panose="020B0503020204020204" pitchFamily="34" charset="-122"/>
                <a:ea typeface="微软雅黑" panose="020B0503020204020204" pitchFamily="34" charset="-122"/>
              </a:rPr>
              <a:t>redis cluster</a:t>
            </a:r>
            <a:r>
              <a:rPr lang="zh-CN" altLang="en-US" sz="2400" b="1">
                <a:solidFill>
                  <a:srgbClr val="007C6A"/>
                </a:solidFill>
                <a:latin typeface="微软雅黑" panose="020B0503020204020204" pitchFamily="34" charset="-122"/>
                <a:ea typeface="微软雅黑" panose="020B0503020204020204" pitchFamily="34" charset="-122"/>
              </a:rPr>
              <a:t>配置修改</a:t>
            </a:r>
          </a:p>
        </p:txBody>
      </p:sp>
    </p:spTree>
    <p:custDataLst>
      <p:tags r:id="rId1"/>
    </p:custDataLst>
    <p:extLst>
      <p:ext uri="{BB962C8B-B14F-4D97-AF65-F5344CB8AC3E}">
        <p14:creationId xmlns:p14="http://schemas.microsoft.com/office/powerpoint/2010/main" val="12754125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B0A48847-AD46-4FDE-9998-7DFD88CEC5FA}"/>
              </a:ext>
            </a:extLst>
          </p:cNvPr>
          <p:cNvSpPr/>
          <p:nvPr/>
        </p:nvSpPr>
        <p:spPr>
          <a:xfrm>
            <a:off x="290874" y="40011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12" name="矩形 11">
            <a:extLst>
              <a:ext uri="{FF2B5EF4-FFF2-40B4-BE49-F238E27FC236}">
                <a16:creationId xmlns:a16="http://schemas.microsoft.com/office/drawing/2014/main" id="{B0F875EF-6124-4BFA-B365-DFCC5A81DA9D}"/>
              </a:ext>
            </a:extLst>
          </p:cNvPr>
          <p:cNvSpPr/>
          <p:nvPr/>
        </p:nvSpPr>
        <p:spPr>
          <a:xfrm>
            <a:off x="290874" y="3033432"/>
            <a:ext cx="8208912"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a:t>
            </a:r>
            <a:r>
              <a:rPr lang="en-US" altLang="zh-CN" sz="2400" dirty="0" err="1">
                <a:solidFill>
                  <a:srgbClr val="007C6A"/>
                </a:solidFill>
                <a:latin typeface="微软雅黑" panose="020B0503020204020204" pitchFamily="34" charset="-122"/>
                <a:ea typeface="微软雅黑" panose="020B0503020204020204" pitchFamily="34" charset="-122"/>
              </a:rPr>
              <a:t>redis-trib.rb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1 192.168.31.211:6379 192.168.31.211:6380 192.168.31.211:6381 192.168.31.211:6389 192.168.31.211:6390 192.168.31.211:6391</a:t>
            </a:r>
          </a:p>
        </p:txBody>
      </p:sp>
      <p:sp>
        <p:nvSpPr>
          <p:cNvPr id="13" name="矩形 12">
            <a:extLst>
              <a:ext uri="{FF2B5EF4-FFF2-40B4-BE49-F238E27FC236}">
                <a16:creationId xmlns:a16="http://schemas.microsoft.com/office/drawing/2014/main" id="{DBA51C22-BE79-487F-B50F-39EEE0B12FBE}"/>
              </a:ext>
            </a:extLst>
          </p:cNvPr>
          <p:cNvSpPr/>
          <p:nvPr/>
        </p:nvSpPr>
        <p:spPr>
          <a:xfrm>
            <a:off x="290874" y="2552560"/>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7640AFCB-8508-47AB-A6DD-61E159B3A9BC}"/>
              </a:ext>
            </a:extLst>
          </p:cNvPr>
          <p:cNvPicPr>
            <a:picLocks noChangeAspect="1"/>
          </p:cNvPicPr>
          <p:nvPr/>
        </p:nvPicPr>
        <p:blipFill>
          <a:blip r:embed="rId3"/>
          <a:stretch>
            <a:fillRect/>
          </a:stretch>
        </p:blipFill>
        <p:spPr>
          <a:xfrm>
            <a:off x="3359971" y="1385577"/>
            <a:ext cx="5493155" cy="1226262"/>
          </a:xfrm>
          <a:prstGeom prst="rect">
            <a:avLst/>
          </a:prstGeom>
        </p:spPr>
      </p:pic>
      <p:sp>
        <p:nvSpPr>
          <p:cNvPr id="15" name="矩形 14">
            <a:extLst>
              <a:ext uri="{FF2B5EF4-FFF2-40B4-BE49-F238E27FC236}">
                <a16:creationId xmlns:a16="http://schemas.microsoft.com/office/drawing/2014/main" id="{B512300B-4AFF-49E7-AE1A-1E3187B9C842}"/>
              </a:ext>
            </a:extLst>
          </p:cNvPr>
          <p:cNvSpPr/>
          <p:nvPr/>
        </p:nvSpPr>
        <p:spPr>
          <a:xfrm>
            <a:off x="290874" y="970079"/>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err="1">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p>
        </p:txBody>
      </p:sp>
      <p:sp>
        <p:nvSpPr>
          <p:cNvPr id="16" name="矩形 15">
            <a:extLst>
              <a:ext uri="{FF2B5EF4-FFF2-40B4-BE49-F238E27FC236}">
                <a16:creationId xmlns:a16="http://schemas.microsoft.com/office/drawing/2014/main" id="{E08C5326-31E7-4886-B5FB-78CD90321FE2}"/>
              </a:ext>
            </a:extLst>
          </p:cNvPr>
          <p:cNvSpPr/>
          <p:nvPr/>
        </p:nvSpPr>
        <p:spPr>
          <a:xfrm>
            <a:off x="290874" y="2216574"/>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17" name="矩形 16">
            <a:extLst>
              <a:ext uri="{FF2B5EF4-FFF2-40B4-BE49-F238E27FC236}">
                <a16:creationId xmlns:a16="http://schemas.microsoft.com/office/drawing/2014/main" id="{F06DC4C6-BFA7-426E-A47B-DB4885A1C266}"/>
              </a:ext>
            </a:extLst>
          </p:cNvPr>
          <p:cNvSpPr/>
          <p:nvPr/>
        </p:nvSpPr>
        <p:spPr>
          <a:xfrm>
            <a:off x="546530" y="4718027"/>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此处不要用</a:t>
            </a:r>
            <a:r>
              <a:rPr lang="en-US" altLang="zh-CN" dirty="0">
                <a:solidFill>
                  <a:srgbClr val="C00000"/>
                </a:solidFill>
                <a:latin typeface="微软雅黑" panose="020B0503020204020204" pitchFamily="34" charset="-122"/>
                <a:ea typeface="微软雅黑" panose="020B0503020204020204" pitchFamily="34" charset="-122"/>
              </a:rPr>
              <a:t>127.0.0.1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请用真实</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94344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B0A48847-AD46-4FDE-9998-7DFD88CEC5FA}"/>
              </a:ext>
            </a:extLst>
          </p:cNvPr>
          <p:cNvSpPr/>
          <p:nvPr/>
        </p:nvSpPr>
        <p:spPr>
          <a:xfrm>
            <a:off x="290874" y="400110"/>
            <a:ext cx="4445576" cy="1689052"/>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以集群的方式进入客户端</a:t>
            </a:r>
            <a:endParaRPr lang="en-US" altLang="zh-CN" sz="2400" b="1"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400" b="1" dirty="0">
              <a:solidFill>
                <a:srgbClr val="007C6A"/>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7C6A"/>
                </a:solidFill>
                <a:latin typeface="微软雅黑" panose="020B0503020204020204" pitchFamily="34" charset="-122"/>
                <a:ea typeface="微软雅黑" panose="020B0503020204020204" pitchFamily="34" charset="-122"/>
              </a:rPr>
              <a:t>	</a:t>
            </a:r>
            <a:r>
              <a:rPr lang="en-US" altLang="zh-CN" sz="2400" b="1" dirty="0" err="1">
                <a:solidFill>
                  <a:srgbClr val="007C6A"/>
                </a:solidFill>
                <a:latin typeface="微软雅黑" panose="020B0503020204020204" pitchFamily="34" charset="-122"/>
                <a:ea typeface="微软雅黑" panose="020B0503020204020204" pitchFamily="34" charset="-122"/>
              </a:rPr>
              <a:t>redis</a:t>
            </a:r>
            <a:r>
              <a:rPr lang="en-US" altLang="zh-CN" sz="2400" b="1" dirty="0">
                <a:solidFill>
                  <a:srgbClr val="007C6A"/>
                </a:solidFill>
                <a:latin typeface="微软雅黑" panose="020B0503020204020204" pitchFamily="34" charset="-122"/>
                <a:ea typeface="微软雅黑" panose="020B0503020204020204" pitchFamily="34" charset="-122"/>
              </a:rPr>
              <a:t>-cli  -c  -p  </a:t>
            </a:r>
            <a:r>
              <a:rPr lang="zh-CN" altLang="en-US" sz="2400" b="1" dirty="0">
                <a:solidFill>
                  <a:srgbClr val="007C6A"/>
                </a:solidFill>
                <a:latin typeface="微软雅黑" panose="020B0503020204020204" pitchFamily="34" charset="-122"/>
                <a:ea typeface="微软雅黑" panose="020B0503020204020204" pitchFamily="34" charset="-122"/>
              </a:rPr>
              <a:t>端口号</a:t>
            </a:r>
          </a:p>
        </p:txBody>
      </p:sp>
    </p:spTree>
    <p:custDataLst>
      <p:tags r:id="rId1"/>
    </p:custDataLst>
    <p:extLst>
      <p:ext uri="{BB962C8B-B14F-4D97-AF65-F5344CB8AC3E}">
        <p14:creationId xmlns:p14="http://schemas.microsoft.com/office/powerpoint/2010/main" val="12037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991" y="0"/>
            <a:ext cx="4104009"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图关系数据库</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9876EBFE-04DD-495A-9823-57BCC8ADE9B4}"/>
              </a:ext>
            </a:extLst>
          </p:cNvPr>
          <p:cNvPicPr>
            <a:picLocks noChangeAspect="1"/>
          </p:cNvPicPr>
          <p:nvPr/>
        </p:nvPicPr>
        <p:blipFill>
          <a:blip r:embed="rId3"/>
          <a:stretch>
            <a:fillRect/>
          </a:stretch>
        </p:blipFill>
        <p:spPr>
          <a:xfrm>
            <a:off x="611561" y="469808"/>
            <a:ext cx="6289112" cy="3821681"/>
          </a:xfrm>
          <a:prstGeom prst="rect">
            <a:avLst/>
          </a:prstGeom>
        </p:spPr>
      </p:pic>
      <p:sp>
        <p:nvSpPr>
          <p:cNvPr id="8" name="矩形 7">
            <a:extLst>
              <a:ext uri="{FF2B5EF4-FFF2-40B4-BE49-F238E27FC236}">
                <a16:creationId xmlns:a16="http://schemas.microsoft.com/office/drawing/2014/main" id="{0FAAAD69-A0F1-4FD4-ACA8-87934AAC9408}"/>
              </a:ext>
            </a:extLst>
          </p:cNvPr>
          <p:cNvSpPr/>
          <p:nvPr/>
        </p:nvSpPr>
        <p:spPr>
          <a:xfrm>
            <a:off x="1653960" y="4350526"/>
            <a:ext cx="4747251" cy="646331"/>
          </a:xfrm>
          <a:prstGeom prst="rect">
            <a:avLst/>
          </a:prstGeom>
        </p:spPr>
        <p:txBody>
          <a:bodyPr wrap="square">
            <a:spAutoFit/>
          </a:bodyPr>
          <a:lstStyle/>
          <a:p>
            <a:r>
              <a:rPr lang="zh-CN" altLang="en-US" dirty="0">
                <a:solidFill>
                  <a:srgbClr val="007C6A"/>
                </a:solidFill>
                <a:latin typeface="tahoma" panose="020B0604030504040204" pitchFamily="34" charset="0"/>
              </a:rPr>
              <a:t>主要应用：社会关系，公共交通网络，地图及网络拓谱</a:t>
            </a:r>
            <a:endParaRPr lang="zh-CN" altLang="en-US" dirty="0">
              <a:solidFill>
                <a:srgbClr val="007C6A"/>
              </a:solidFill>
            </a:endParaRPr>
          </a:p>
        </p:txBody>
      </p:sp>
      <p:pic>
        <p:nvPicPr>
          <p:cNvPr id="9" name="图片 8">
            <a:extLst>
              <a:ext uri="{FF2B5EF4-FFF2-40B4-BE49-F238E27FC236}">
                <a16:creationId xmlns:a16="http://schemas.microsoft.com/office/drawing/2014/main" id="{B1CB466E-40F9-4D7C-9235-64DB76EBE8E4}"/>
              </a:ext>
            </a:extLst>
          </p:cNvPr>
          <p:cNvPicPr>
            <a:picLocks noChangeAspect="1"/>
          </p:cNvPicPr>
          <p:nvPr/>
        </p:nvPicPr>
        <p:blipFill>
          <a:blip r:embed="rId4"/>
          <a:stretch>
            <a:fillRect/>
          </a:stretch>
        </p:blipFill>
        <p:spPr>
          <a:xfrm>
            <a:off x="467991" y="3710949"/>
            <a:ext cx="1753524" cy="418634"/>
          </a:xfrm>
          <a:prstGeom prst="rect">
            <a:avLst/>
          </a:prstGeom>
        </p:spPr>
      </p:pic>
    </p:spTree>
    <p:custDataLst>
      <p:tags r:id="rId1"/>
    </p:custDataLst>
    <p:extLst>
      <p:ext uri="{BB962C8B-B14F-4D97-AF65-F5344CB8AC3E}">
        <p14:creationId xmlns:p14="http://schemas.microsoft.com/office/powerpoint/2010/main" val="399477221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pic>
        <p:nvPicPr>
          <p:cNvPr id="10" name="图片 9">
            <a:extLst>
              <a:ext uri="{FF2B5EF4-FFF2-40B4-BE49-F238E27FC236}">
                <a16:creationId xmlns:a16="http://schemas.microsoft.com/office/drawing/2014/main" id="{CE4F9F04-222F-499C-B0F5-A5861594F271}"/>
              </a:ext>
            </a:extLst>
          </p:cNvPr>
          <p:cNvPicPr>
            <a:picLocks noChangeAspect="1"/>
          </p:cNvPicPr>
          <p:nvPr/>
        </p:nvPicPr>
        <p:blipFill>
          <a:blip r:embed="rId3"/>
          <a:stretch>
            <a:fillRect/>
          </a:stretch>
        </p:blipFill>
        <p:spPr>
          <a:xfrm>
            <a:off x="266851" y="1696254"/>
            <a:ext cx="8752381" cy="1057143"/>
          </a:xfrm>
          <a:prstGeom prst="rect">
            <a:avLst/>
          </a:prstGeom>
        </p:spPr>
      </p:pic>
      <p:sp>
        <p:nvSpPr>
          <p:cNvPr id="11" name="矩形 10">
            <a:extLst>
              <a:ext uri="{FF2B5EF4-FFF2-40B4-BE49-F238E27FC236}">
                <a16:creationId xmlns:a16="http://schemas.microsoft.com/office/drawing/2014/main" id="{460499E5-274C-4D52-85F2-64893EB4272A}"/>
              </a:ext>
            </a:extLst>
          </p:cNvPr>
          <p:cNvSpPr/>
          <p:nvPr/>
        </p:nvSpPr>
        <p:spPr>
          <a:xfrm>
            <a:off x="266851" y="400110"/>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p>
        </p:txBody>
      </p:sp>
    </p:spTree>
    <p:custDataLst>
      <p:tags r:id="rId1"/>
    </p:custDataLst>
    <p:extLst>
      <p:ext uri="{BB962C8B-B14F-4D97-AF65-F5344CB8AC3E}">
        <p14:creationId xmlns:p14="http://schemas.microsoft.com/office/powerpoint/2010/main" val="386188539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BCD83D30-1B2E-45E3-93CF-71B65284C3A8}"/>
              </a:ext>
            </a:extLst>
          </p:cNvPr>
          <p:cNvSpPr/>
          <p:nvPr/>
        </p:nvSpPr>
        <p:spPr>
          <a:xfrm>
            <a:off x="211764" y="400110"/>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微软雅黑" panose="020B0503020204020204" pitchFamily="34" charset="-122"/>
                <a:ea typeface="微软雅黑" panose="020B0503020204020204" pitchFamily="34" charset="-122"/>
              </a:rPr>
              <a:t>redis cluster </a:t>
            </a:r>
            <a:r>
              <a:rPr lang="zh-CN" altLang="en-US" sz="2400" b="1">
                <a:solidFill>
                  <a:srgbClr val="007C6A"/>
                </a:solidFill>
                <a:latin typeface="微软雅黑" panose="020B0503020204020204" pitchFamily="34" charset="-122"/>
                <a:ea typeface="微软雅黑" panose="020B0503020204020204" pitchFamily="34" charset="-122"/>
              </a:rPr>
              <a:t>如何分配这六个节点</a:t>
            </a:r>
            <a:r>
              <a:rPr lang="en-US" altLang="zh-CN" sz="2400" b="1">
                <a:solidFill>
                  <a:srgbClr val="007C6A"/>
                </a:solidFill>
                <a:latin typeface="微软雅黑" panose="020B0503020204020204" pitchFamily="34" charset="-122"/>
                <a:ea typeface="微软雅黑" panose="020B0503020204020204" pitchFamily="34" charset="-122"/>
              </a:rPr>
              <a:t>?</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5F0A96BD-2DA8-4DD4-94E9-9724E73D1AA0}"/>
              </a:ext>
            </a:extLst>
          </p:cNvPr>
          <p:cNvSpPr/>
          <p:nvPr/>
        </p:nvSpPr>
        <p:spPr>
          <a:xfrm>
            <a:off x="571804" y="1408222"/>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一个集群至少要有</a:t>
            </a:r>
            <a:r>
              <a:rPr lang="zh-CN" altLang="en-US" sz="2400" b="1" dirty="0">
                <a:solidFill>
                  <a:srgbClr val="FF0000"/>
                </a:solidFill>
                <a:latin typeface="微软雅黑" panose="020B0503020204020204" pitchFamily="34" charset="-122"/>
                <a:ea typeface="微软雅黑" panose="020B0503020204020204" pitchFamily="34" charset="-122"/>
              </a:rPr>
              <a:t>三个主节点</a:t>
            </a:r>
            <a:r>
              <a:rPr lang="zh-CN" altLang="en-US" sz="2400" dirty="0">
                <a:solidFill>
                  <a:srgbClr val="007C6A"/>
                </a:solidFill>
                <a:latin typeface="微软雅黑" panose="020B0503020204020204" pitchFamily="34" charset="-122"/>
                <a:ea typeface="微软雅黑" panose="020B0503020204020204" pitchFamily="34" charset="-122"/>
              </a:rPr>
              <a:t>。</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选项 </a:t>
            </a:r>
            <a:r>
              <a:rPr lang="en-US" altLang="zh-CN" sz="2400" dirty="0">
                <a:solidFill>
                  <a:srgbClr val="007C6A"/>
                </a:solidFill>
                <a:latin typeface="微软雅黑" panose="020B0503020204020204" pitchFamily="34" charset="-122"/>
                <a:ea typeface="微软雅黑" panose="020B0503020204020204" pitchFamily="34" charset="-122"/>
              </a:rPr>
              <a:t>--replicas 1 </a:t>
            </a:r>
            <a:r>
              <a:rPr lang="zh-CN" altLang="en-US" sz="2400" dirty="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地址上。</a:t>
            </a:r>
          </a:p>
        </p:txBody>
      </p:sp>
    </p:spTree>
    <p:custDataLst>
      <p:tags r:id="rId1"/>
    </p:custDataLst>
    <p:extLst>
      <p:ext uri="{BB962C8B-B14F-4D97-AF65-F5344CB8AC3E}">
        <p14:creationId xmlns:p14="http://schemas.microsoft.com/office/powerpoint/2010/main" val="32342918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96CD6C31-0665-4FC2-B337-665856D299C4}"/>
              </a:ext>
            </a:extLst>
          </p:cNvPr>
          <p:cNvSpPr/>
          <p:nvPr/>
        </p:nvSpPr>
        <p:spPr>
          <a:xfrm>
            <a:off x="4041440" y="443312"/>
            <a:ext cx="4572000" cy="1200329"/>
          </a:xfrm>
          <a:prstGeom prst="rect">
            <a:avLst/>
          </a:prstGeom>
          <a:solidFill>
            <a:schemeClr val="tx1"/>
          </a:solidFill>
          <a:ln>
            <a:solidFill>
              <a:schemeClr val="bg1"/>
            </a:solidFill>
          </a:ln>
        </p:spPr>
        <p:txBody>
          <a:bodyPr>
            <a:spAutoFit/>
          </a:bodyPr>
          <a:lstStyle/>
          <a:p>
            <a:r>
              <a:rPr lang="zh-CN" altLang="en-US" b="1" dirty="0">
                <a:solidFill>
                  <a:schemeClr val="bg1"/>
                </a:solidFill>
              </a:rPr>
              <a:t>[OK] All nodes agree about slots configuration.</a:t>
            </a:r>
          </a:p>
          <a:p>
            <a:r>
              <a:rPr lang="zh-CN" altLang="en-US" b="1" dirty="0">
                <a:solidFill>
                  <a:schemeClr val="bg1"/>
                </a:solidFill>
              </a:rPr>
              <a:t>&gt;&gt;&gt; Check for open slots...</a:t>
            </a:r>
          </a:p>
          <a:p>
            <a:r>
              <a:rPr lang="zh-CN" altLang="en-US" b="1" dirty="0">
                <a:solidFill>
                  <a:schemeClr val="bg1"/>
                </a:solidFill>
              </a:rPr>
              <a:t>&gt;&gt;&gt; Check slots coverage...</a:t>
            </a:r>
          </a:p>
          <a:p>
            <a:r>
              <a:rPr lang="zh-CN" altLang="en-US" b="1" dirty="0">
                <a:solidFill>
                  <a:srgbClr val="FF0000"/>
                </a:solidFill>
              </a:rPr>
              <a:t>[OK] All 16384 slots covered.</a:t>
            </a:r>
          </a:p>
        </p:txBody>
      </p:sp>
      <p:sp>
        <p:nvSpPr>
          <p:cNvPr id="9" name="矩形 8">
            <a:extLst>
              <a:ext uri="{FF2B5EF4-FFF2-40B4-BE49-F238E27FC236}">
                <a16:creationId xmlns:a16="http://schemas.microsoft.com/office/drawing/2014/main" id="{29C6FDA1-2B62-43CA-9F1A-B14F93A4C8A4}"/>
              </a:ext>
            </a:extLst>
          </p:cNvPr>
          <p:cNvSpPr/>
          <p:nvPr/>
        </p:nvSpPr>
        <p:spPr>
          <a:xfrm>
            <a:off x="225016" y="375296"/>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D9F2B87-07C0-4393-B3F5-C2F6F7F886EE}"/>
              </a:ext>
            </a:extLst>
          </p:cNvPr>
          <p:cNvSpPr/>
          <p:nvPr/>
        </p:nvSpPr>
        <p:spPr>
          <a:xfrm>
            <a:off x="429509" y="1910030"/>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p>
        </p:txBody>
      </p:sp>
      <p:sp>
        <p:nvSpPr>
          <p:cNvPr id="11" name="矩形 10">
            <a:extLst>
              <a:ext uri="{FF2B5EF4-FFF2-40B4-BE49-F238E27FC236}">
                <a16:creationId xmlns:a16="http://schemas.microsoft.com/office/drawing/2014/main" id="{51B9B6EA-0EF2-4E85-93A0-E784570C064A}"/>
              </a:ext>
            </a:extLst>
          </p:cNvPr>
          <p:cNvSpPr/>
          <p:nvPr/>
        </p:nvSpPr>
        <p:spPr>
          <a:xfrm>
            <a:off x="429509" y="3248005"/>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p>
        </p:txBody>
      </p:sp>
    </p:spTree>
    <p:custDataLst>
      <p:tags r:id="rId1"/>
    </p:custDataLst>
    <p:extLst>
      <p:ext uri="{BB962C8B-B14F-4D97-AF65-F5344CB8AC3E}">
        <p14:creationId xmlns:p14="http://schemas.microsoft.com/office/powerpoint/2010/main" val="30661724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5CD14184-2285-4306-819E-51BF6A72BD01}"/>
              </a:ext>
            </a:extLst>
          </p:cNvPr>
          <p:cNvSpPr/>
          <p:nvPr/>
        </p:nvSpPr>
        <p:spPr>
          <a:xfrm>
            <a:off x="204408" y="307817"/>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12" name="矩形 11">
            <a:extLst>
              <a:ext uri="{FF2B5EF4-FFF2-40B4-BE49-F238E27FC236}">
                <a16:creationId xmlns:a16="http://schemas.microsoft.com/office/drawing/2014/main" id="{4946064F-E67E-4B6E-B646-2C6D432B51D1}"/>
              </a:ext>
            </a:extLst>
          </p:cNvPr>
          <p:cNvSpPr/>
          <p:nvPr/>
        </p:nvSpPr>
        <p:spPr>
          <a:xfrm>
            <a:off x="348424" y="1099905"/>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在</a:t>
            </a:r>
            <a:r>
              <a:rPr lang="en-US" altLang="zh-CN" sz="2000">
                <a:solidFill>
                  <a:srgbClr val="007C6A"/>
                </a:solidFill>
                <a:latin typeface="微软雅黑" panose="020B0503020204020204" pitchFamily="34" charset="-122"/>
                <a:ea typeface="微软雅黑" panose="020B0503020204020204" pitchFamily="34" charset="-122"/>
              </a:rPr>
              <a:t>redis-cli</a:t>
            </a:r>
            <a:r>
              <a:rPr lang="zh-CN" altLang="en-US" sz="2000">
                <a:solidFill>
                  <a:srgbClr val="007C6A"/>
                </a:solidFill>
                <a:latin typeface="微软雅黑" panose="020B0503020204020204" pitchFamily="34" charset="-122"/>
                <a:ea typeface="微软雅黑" panose="020B0503020204020204" pitchFamily="34" charset="-122"/>
              </a:rPr>
              <a:t>每次录入、查询键值，</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都会计算出该</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会报错，并告知应前往的</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实例地址和端口。</a:t>
            </a:r>
          </a:p>
        </p:txBody>
      </p:sp>
      <p:sp>
        <p:nvSpPr>
          <p:cNvPr id="13" name="矩形 12">
            <a:extLst>
              <a:ext uri="{FF2B5EF4-FFF2-40B4-BE49-F238E27FC236}">
                <a16:creationId xmlns:a16="http://schemas.microsoft.com/office/drawing/2014/main" id="{49079F82-43D1-4862-8AF8-08F6493F7332}"/>
              </a:ext>
            </a:extLst>
          </p:cNvPr>
          <p:cNvSpPr/>
          <p:nvPr/>
        </p:nvSpPr>
        <p:spPr>
          <a:xfrm>
            <a:off x="343727" y="2185975"/>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14" name="矩形 13">
            <a:extLst>
              <a:ext uri="{FF2B5EF4-FFF2-40B4-BE49-F238E27FC236}">
                <a16:creationId xmlns:a16="http://schemas.microsoft.com/office/drawing/2014/main" id="{E3E45C63-FB55-4A44-A393-D00B7C70737E}"/>
              </a:ext>
            </a:extLst>
          </p:cNvPr>
          <p:cNvSpPr/>
          <p:nvPr/>
        </p:nvSpPr>
        <p:spPr>
          <a:xfrm>
            <a:off x="343727" y="3869888"/>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可以通过</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来定义组的概念，从而使</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中</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中去。</a:t>
            </a:r>
          </a:p>
        </p:txBody>
      </p:sp>
      <p:sp>
        <p:nvSpPr>
          <p:cNvPr id="15" name="矩形 14">
            <a:extLst>
              <a:ext uri="{FF2B5EF4-FFF2-40B4-BE49-F238E27FC236}">
                <a16:creationId xmlns:a16="http://schemas.microsoft.com/office/drawing/2014/main" id="{367B9637-EB9D-4FFD-8656-5AF4142CE8A3}"/>
              </a:ext>
            </a:extLst>
          </p:cNvPr>
          <p:cNvSpPr/>
          <p:nvPr/>
        </p:nvSpPr>
        <p:spPr>
          <a:xfrm>
            <a:off x="343727" y="3335708"/>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p>
        </p:txBody>
      </p:sp>
    </p:spTree>
    <p:custDataLst>
      <p:tags r:id="rId1"/>
    </p:custDataLst>
    <p:extLst>
      <p:ext uri="{BB962C8B-B14F-4D97-AF65-F5344CB8AC3E}">
        <p14:creationId xmlns:p14="http://schemas.microsoft.com/office/powerpoint/2010/main" val="348607443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AE389EF3-2674-43F2-858D-202EC7107E39}"/>
              </a:ext>
            </a:extLst>
          </p:cNvPr>
          <p:cNvSpPr/>
          <p:nvPr/>
        </p:nvSpPr>
        <p:spPr>
          <a:xfrm>
            <a:off x="278024" y="400110"/>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查询集群中的值</a:t>
            </a:r>
          </a:p>
        </p:txBody>
      </p:sp>
      <p:sp>
        <p:nvSpPr>
          <p:cNvPr id="9" name="矩形 8">
            <a:extLst>
              <a:ext uri="{FF2B5EF4-FFF2-40B4-BE49-F238E27FC236}">
                <a16:creationId xmlns:a16="http://schemas.microsoft.com/office/drawing/2014/main" id="{DADE74B3-F0C2-432A-9245-F2A26EBB49BA}"/>
              </a:ext>
            </a:extLst>
          </p:cNvPr>
          <p:cNvSpPr/>
          <p:nvPr/>
        </p:nvSpPr>
        <p:spPr>
          <a:xfrm>
            <a:off x="926096" y="1336214"/>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00399378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80271B3D-2DFC-4D6D-BA4F-F9FE4523D2C7}"/>
              </a:ext>
            </a:extLst>
          </p:cNvPr>
          <p:cNvSpPr/>
          <p:nvPr/>
        </p:nvSpPr>
        <p:spPr>
          <a:xfrm>
            <a:off x="278024" y="297362"/>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7" name="矩形 6">
            <a:extLst>
              <a:ext uri="{FF2B5EF4-FFF2-40B4-BE49-F238E27FC236}">
                <a16:creationId xmlns:a16="http://schemas.microsoft.com/office/drawing/2014/main" id="{6E705DEA-E116-4CF2-BB67-1C67DDB71D36}"/>
              </a:ext>
            </a:extLst>
          </p:cNvPr>
          <p:cNvSpPr/>
          <p:nvPr/>
        </p:nvSpPr>
        <p:spPr>
          <a:xfrm>
            <a:off x="566056" y="1089450"/>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B690B05-5717-4585-A5D5-582D4EC4DA79}"/>
              </a:ext>
            </a:extLst>
          </p:cNvPr>
          <p:cNvSpPr/>
          <p:nvPr/>
        </p:nvSpPr>
        <p:spPr>
          <a:xfrm>
            <a:off x="566056" y="2097562"/>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6E60118-6F7A-47C1-B4D2-86458B887846}"/>
              </a:ext>
            </a:extLst>
          </p:cNvPr>
          <p:cNvSpPr/>
          <p:nvPr/>
        </p:nvSpPr>
        <p:spPr>
          <a:xfrm>
            <a:off x="566056" y="3105674"/>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如果所有某一段插槽的主从节点都当掉，</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服务是否还能继续</a:t>
            </a:r>
            <a:r>
              <a:rPr lang="en-US" altLang="zh-CN" sz="2000">
                <a:solidFill>
                  <a:srgbClr val="007C6A"/>
                </a:solidFill>
                <a:latin typeface="微软雅黑" panose="020B0503020204020204" pitchFamily="34" charset="-122"/>
                <a:ea typeface="微软雅黑" panose="020B0503020204020204" pitchFamily="34" charset="-122"/>
              </a:rPr>
              <a:t>?</a:t>
            </a:r>
          </a:p>
        </p:txBody>
      </p:sp>
      <p:sp>
        <p:nvSpPr>
          <p:cNvPr id="12" name="矩形 11">
            <a:extLst>
              <a:ext uri="{FF2B5EF4-FFF2-40B4-BE49-F238E27FC236}">
                <a16:creationId xmlns:a16="http://schemas.microsoft.com/office/drawing/2014/main" id="{12E4A580-5FD6-451B-8170-7AE07C89F76E}"/>
              </a:ext>
            </a:extLst>
          </p:cNvPr>
          <p:cNvSpPr/>
          <p:nvPr/>
        </p:nvSpPr>
        <p:spPr>
          <a:xfrm>
            <a:off x="544352" y="4257802"/>
            <a:ext cx="8244408"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latin typeface="微软雅黑" panose="020B0503020204020204" pitchFamily="34" charset="-122"/>
                <a:ea typeface="微软雅黑" panose="020B0503020204020204" pitchFamily="34" charset="-122"/>
              </a:rPr>
              <a:t>redis.conf</a:t>
            </a:r>
            <a:r>
              <a:rPr lang="zh-CN" altLang="en-US" sz="2000">
                <a:solidFill>
                  <a:srgbClr val="007C6A"/>
                </a:solidFill>
                <a:latin typeface="微软雅黑" panose="020B0503020204020204" pitchFamily="34" charset="-122"/>
                <a:ea typeface="微软雅黑" panose="020B0503020204020204" pitchFamily="34" charset="-122"/>
              </a:rPr>
              <a:t>中的参数  </a:t>
            </a:r>
            <a:r>
              <a:rPr lang="en-US" altLang="zh-CN" sz="2400">
                <a:solidFill>
                  <a:srgbClr val="C00000"/>
                </a:solidFill>
              </a:rPr>
              <a:t>cluster-require-full-coverage</a:t>
            </a:r>
            <a:r>
              <a:rPr lang="en-US" altLang="zh-CN" sz="2000"/>
              <a:t> </a:t>
            </a:r>
            <a:endParaRPr lang="en-US" altLang="zh-CN" sz="2000">
              <a:solidFill>
                <a:srgbClr val="007C6A"/>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534710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F9B8EEE6-1111-4548-B8AB-47EE57B320FD}"/>
              </a:ext>
            </a:extLst>
          </p:cNvPr>
          <p:cNvSpPr/>
          <p:nvPr/>
        </p:nvSpPr>
        <p:spPr>
          <a:xfrm>
            <a:off x="263263" y="400110"/>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9" name="矩形 8">
            <a:extLst>
              <a:ext uri="{FF2B5EF4-FFF2-40B4-BE49-F238E27FC236}">
                <a16:creationId xmlns:a16="http://schemas.microsoft.com/office/drawing/2014/main" id="{B7A6200B-F393-4004-820A-71428FD34836}"/>
              </a:ext>
            </a:extLst>
          </p:cNvPr>
          <p:cNvSpPr/>
          <p:nvPr/>
        </p:nvSpPr>
        <p:spPr>
          <a:xfrm>
            <a:off x="610387" y="1264206"/>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"192.168.31.211"</a:t>
            </a:r>
            <a:r>
              <a:rPr lang="en-US" altLang="zh-CN" b="1" dirty="0">
                <a:solidFill>
                  <a:srgbClr val="000000"/>
                </a:solidFill>
                <a:latin typeface="Consolas" panose="020B0609020204030204" pitchFamily="49" charset="0"/>
              </a:rPr>
              <a:t>,6379));</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custDataLst>
      <p:tags r:id="rId1"/>
    </p:custDataLst>
    <p:extLst>
      <p:ext uri="{BB962C8B-B14F-4D97-AF65-F5344CB8AC3E}">
        <p14:creationId xmlns:p14="http://schemas.microsoft.com/office/powerpoint/2010/main" val="5190370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集群</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AE1C37CF-0EFA-47C2-92F1-9FFE5BDC2F5C}"/>
              </a:ext>
            </a:extLst>
          </p:cNvPr>
          <p:cNvSpPr/>
          <p:nvPr/>
        </p:nvSpPr>
        <p:spPr>
          <a:xfrm>
            <a:off x="573935" y="2364677"/>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7" name="矩形 6">
            <a:extLst>
              <a:ext uri="{FF2B5EF4-FFF2-40B4-BE49-F238E27FC236}">
                <a16:creationId xmlns:a16="http://schemas.microsoft.com/office/drawing/2014/main" id="{4E0D8BCC-E7E2-4F81-979C-A48F98504017}"/>
              </a:ext>
            </a:extLst>
          </p:cNvPr>
          <p:cNvSpPr/>
          <p:nvPr/>
        </p:nvSpPr>
        <p:spPr>
          <a:xfrm>
            <a:off x="579818" y="426614"/>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p>
        </p:txBody>
      </p:sp>
    </p:spTree>
    <p:custDataLst>
      <p:tags r:id="rId1"/>
    </p:custDataLst>
    <p:extLst>
      <p:ext uri="{BB962C8B-B14F-4D97-AF65-F5344CB8AC3E}">
        <p14:creationId xmlns:p14="http://schemas.microsoft.com/office/powerpoint/2010/main" val="105001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9021ED41-0DE7-4A16-87E8-52C6C7215CA7}"/>
              </a:ext>
            </a:extLst>
          </p:cNvPr>
          <p:cNvSpPr/>
          <p:nvPr/>
        </p:nvSpPr>
        <p:spPr>
          <a:xfrm>
            <a:off x="493862" y="373401"/>
            <a:ext cx="7345594"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r>
              <a:rPr lang="en-US" altLang="zh-CN" b="1" dirty="0">
                <a:solidFill>
                  <a:srgbClr val="007C6A"/>
                </a:solidFill>
                <a:latin typeface="Helvetica Neue"/>
              </a:rPr>
              <a:t>   </a:t>
            </a:r>
            <a:r>
              <a:rPr lang="en-US" altLang="zh-CN" b="1" dirty="0">
                <a:solidFill>
                  <a:srgbClr val="007C6A"/>
                </a:solidFill>
                <a:hlinkClick r:id="rId3"/>
              </a:rPr>
              <a:t>http://db-engines.com/en/ranking</a:t>
            </a:r>
            <a:endParaRPr lang="zh-CN" altLang="en-US" b="1" dirty="0">
              <a:solidFill>
                <a:srgbClr val="007C6A"/>
              </a:solidFill>
            </a:endParaRPr>
          </a:p>
        </p:txBody>
      </p:sp>
      <p:pic>
        <p:nvPicPr>
          <p:cNvPr id="2" name="图片 1">
            <a:extLst>
              <a:ext uri="{FF2B5EF4-FFF2-40B4-BE49-F238E27FC236}">
                <a16:creationId xmlns:a16="http://schemas.microsoft.com/office/drawing/2014/main" id="{BE06801E-7942-4532-9710-8DFAAD7515D8}"/>
              </a:ext>
            </a:extLst>
          </p:cNvPr>
          <p:cNvPicPr>
            <a:picLocks noChangeAspect="1"/>
          </p:cNvPicPr>
          <p:nvPr/>
        </p:nvPicPr>
        <p:blipFill>
          <a:blip r:embed="rId4"/>
          <a:stretch>
            <a:fillRect/>
          </a:stretch>
        </p:blipFill>
        <p:spPr>
          <a:xfrm>
            <a:off x="1" y="648183"/>
            <a:ext cx="9144000" cy="4495318"/>
          </a:xfrm>
          <a:prstGeom prst="rect">
            <a:avLst/>
          </a:prstGeom>
        </p:spPr>
      </p:pic>
    </p:spTree>
    <p:custDataLst>
      <p:tags r:id="rId1"/>
    </p:custDataLst>
    <p:extLst>
      <p:ext uri="{BB962C8B-B14F-4D97-AF65-F5344CB8AC3E}">
        <p14:creationId xmlns:p14="http://schemas.microsoft.com/office/powerpoint/2010/main" val="87892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11978" y="616104"/>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 name="矩形 2">
            <a:extLst>
              <a:ext uri="{FF2B5EF4-FFF2-40B4-BE49-F238E27FC236}">
                <a16:creationId xmlns:a16="http://schemas.microsoft.com/office/drawing/2014/main" id="{00B87D3A-D325-4ADB-B9EB-BA74877775A4}"/>
              </a:ext>
            </a:extLst>
          </p:cNvPr>
          <p:cNvSpPr/>
          <p:nvPr/>
        </p:nvSpPr>
        <p:spPr>
          <a:xfrm>
            <a:off x="3409060" y="621785"/>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Tree>
    <p:custDataLst>
      <p:tags r:id="rId1"/>
    </p:custDataLst>
    <p:extLst>
      <p:ext uri="{BB962C8B-B14F-4D97-AF65-F5344CB8AC3E}">
        <p14:creationId xmlns:p14="http://schemas.microsoft.com/office/powerpoint/2010/main" val="154949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876" y="0"/>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p>
        </p:txBody>
      </p:sp>
      <p:sp>
        <p:nvSpPr>
          <p:cNvPr id="7" name="矩形 6">
            <a:extLst>
              <a:ext uri="{FF2B5EF4-FFF2-40B4-BE49-F238E27FC236}">
                <a16:creationId xmlns:a16="http://schemas.microsoft.com/office/drawing/2014/main" id="{656EC6FC-6FD8-49A2-A2B9-B05AE5A3FA3F}"/>
              </a:ext>
            </a:extLst>
          </p:cNvPr>
          <p:cNvSpPr/>
          <p:nvPr/>
        </p:nvSpPr>
        <p:spPr>
          <a:xfrm>
            <a:off x="560524" y="656142"/>
            <a:ext cx="7899600" cy="3653821"/>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是一个开源的</a:t>
            </a:r>
            <a:r>
              <a:rPr lang="en-US" altLang="zh-CN" sz="2000" dirty="0">
                <a:solidFill>
                  <a:srgbClr val="007C6A"/>
                </a:solidFill>
                <a:latin typeface="arial" panose="020B0604020202020204" pitchFamily="34" charset="0"/>
              </a:rPr>
              <a:t>key-value</a:t>
            </a:r>
            <a:r>
              <a:rPr lang="zh-CN" altLang="en-US" sz="2000" dirty="0">
                <a:solidFill>
                  <a:srgbClr val="007C6A"/>
                </a:solidFill>
                <a:latin typeface="arial" panose="020B0604020202020204" pitchFamily="34" charset="0"/>
              </a:rPr>
              <a:t>存储系统。和</a:t>
            </a:r>
            <a:r>
              <a:rPr lang="en-US" altLang="zh-CN" sz="2000" dirty="0">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类似，它支持存储的</a:t>
            </a:r>
            <a:r>
              <a:rPr lang="en-US" altLang="zh-CN" sz="2000" dirty="0">
                <a:solidFill>
                  <a:srgbClr val="007C6A"/>
                </a:solidFill>
                <a:latin typeface="arial" panose="020B0604020202020204" pitchFamily="34" charset="0"/>
              </a:rPr>
              <a:t>value</a:t>
            </a:r>
            <a:r>
              <a:rPr lang="zh-CN" altLang="en-US" sz="2000" dirty="0">
                <a:solidFill>
                  <a:srgbClr val="007C6A"/>
                </a:solidFill>
                <a:latin typeface="arial" panose="020B0604020202020204" pitchFamily="34" charset="0"/>
              </a:rPr>
              <a:t>类型相对更多，包括</a:t>
            </a:r>
            <a:r>
              <a:rPr lang="en-US" altLang="zh-CN" sz="2000" dirty="0">
                <a:solidFill>
                  <a:srgbClr val="007C6A"/>
                </a:solidFill>
                <a:latin typeface="arial" panose="020B0604020202020204" pitchFamily="34" charset="0"/>
              </a:rPr>
              <a:t>string(</a:t>
            </a:r>
            <a:r>
              <a:rPr lang="zh-CN" altLang="en-US" sz="2000" dirty="0">
                <a:solidFill>
                  <a:srgbClr val="007C6A"/>
                </a:solidFill>
                <a:latin typeface="arial" panose="020B0604020202020204" pitchFamily="34" charset="0"/>
              </a:rPr>
              <a:t>字符串</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list(</a:t>
            </a:r>
            <a:r>
              <a:rPr lang="zh-CN" altLang="en-US" sz="2000" dirty="0">
                <a:solidFill>
                  <a:srgbClr val="007C6A"/>
                </a:solidFill>
                <a:latin typeface="arial" panose="020B0604020202020204" pitchFamily="34" charset="0"/>
              </a:rPr>
              <a:t>链表</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set(</a:t>
            </a:r>
            <a:r>
              <a:rPr lang="zh-CN" altLang="en-US" sz="2000" dirty="0">
                <a:solidFill>
                  <a:srgbClr val="007C6A"/>
                </a:solidFill>
                <a:latin typeface="arial" panose="020B0604020202020204" pitchFamily="34" charset="0"/>
              </a:rPr>
              <a:t>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err="1">
                <a:solidFill>
                  <a:srgbClr val="007C6A"/>
                </a:solidFill>
                <a:latin typeface="arial" panose="020B0604020202020204" pitchFamily="34" charset="0"/>
              </a:rPr>
              <a:t>zset</a:t>
            </a:r>
            <a:r>
              <a:rPr lang="en-US" altLang="zh-CN" sz="2000" dirty="0">
                <a:solidFill>
                  <a:srgbClr val="007C6A"/>
                </a:solidFill>
                <a:latin typeface="arial" panose="020B0604020202020204" pitchFamily="34" charset="0"/>
              </a:rPr>
              <a:t>(sorted set --</a:t>
            </a:r>
            <a:r>
              <a:rPr lang="zh-CN" altLang="en-US" sz="2000" dirty="0">
                <a:solidFill>
                  <a:srgbClr val="007C6A"/>
                </a:solidFill>
                <a:latin typeface="arial" panose="020B0604020202020204" pitchFamily="34" charset="0"/>
              </a:rPr>
              <a:t>有序集合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和</a:t>
            </a:r>
            <a:r>
              <a:rPr lang="en-US" altLang="zh-CN" sz="2000" dirty="0">
                <a:solidFill>
                  <a:srgbClr val="007C6A"/>
                </a:solidFill>
                <a:latin typeface="arial" panose="020B0604020202020204" pitchFamily="34" charset="0"/>
              </a:rPr>
              <a:t>hash</a:t>
            </a:r>
            <a:r>
              <a:rPr lang="zh-CN" altLang="en-US" sz="2000" dirty="0">
                <a:solidFill>
                  <a:srgbClr val="007C6A"/>
                </a:solidFill>
                <a:latin typeface="arial" panose="020B0604020202020204" pitchFamily="34" charset="0"/>
              </a:rPr>
              <a:t>（哈希类型）。这些数据类型都支持</a:t>
            </a:r>
            <a:r>
              <a:rPr lang="en-US" altLang="zh-CN" sz="2000" dirty="0">
                <a:solidFill>
                  <a:srgbClr val="007C6A"/>
                </a:solidFill>
                <a:latin typeface="arial" panose="020B0604020202020204" pitchFamily="34" charset="0"/>
              </a:rPr>
              <a:t>push/pop</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add/remove</a:t>
            </a:r>
            <a:r>
              <a:rPr lang="zh-CN" altLang="en-US" sz="2000" dirty="0">
                <a:solidFill>
                  <a:srgbClr val="007C6A"/>
                </a:solidFill>
                <a:latin typeface="arial" panose="020B0604020202020204" pitchFamily="34" charset="0"/>
              </a:rPr>
              <a:t>及取交集并集和差集及更丰富的操作，而且这些操作都是原子性的。在此基础上，</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支持各种不同方式的排序。与</a:t>
            </a:r>
            <a:r>
              <a:rPr lang="en-US" altLang="zh-CN" sz="2000" dirty="0" err="1">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一样，为了保证效率，数据都是缓存在内存中。区别的是</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000" dirty="0">
                <a:solidFill>
                  <a:srgbClr val="007C6A"/>
                </a:solidFill>
                <a:latin typeface="arial" panose="020B0604020202020204" pitchFamily="34" charset="0"/>
              </a:rPr>
              <a:t>master-slave(</a:t>
            </a:r>
            <a:r>
              <a:rPr lang="zh-CN" altLang="en-US" sz="2000" dirty="0">
                <a:solidFill>
                  <a:srgbClr val="007C6A"/>
                </a:solidFill>
                <a:latin typeface="arial" panose="020B0604020202020204" pitchFamily="34" charset="0"/>
              </a:rPr>
              <a:t>主从</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同步。</a:t>
            </a:r>
            <a:endParaRPr lang="zh-CN" altLang="en-US" sz="2000" dirty="0">
              <a:solidFill>
                <a:srgbClr val="007C6A"/>
              </a:solidFill>
            </a:endParaRPr>
          </a:p>
        </p:txBody>
      </p:sp>
    </p:spTree>
    <p:custDataLst>
      <p:tags r:id="rId1"/>
    </p:custDataLst>
    <p:extLst>
      <p:ext uri="{BB962C8B-B14F-4D97-AF65-F5344CB8AC3E}">
        <p14:creationId xmlns:p14="http://schemas.microsoft.com/office/powerpoint/2010/main" val="295536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应用场景</a:t>
            </a:r>
          </a:p>
        </p:txBody>
      </p:sp>
      <p:sp>
        <p:nvSpPr>
          <p:cNvPr id="20" name="矩形 19">
            <a:extLst>
              <a:ext uri="{FF2B5EF4-FFF2-40B4-BE49-F238E27FC236}">
                <a16:creationId xmlns:a16="http://schemas.microsoft.com/office/drawing/2014/main" id="{0E7A2524-B77D-4191-AB76-DE4BB61E4C80}"/>
              </a:ext>
            </a:extLst>
          </p:cNvPr>
          <p:cNvSpPr/>
          <p:nvPr/>
        </p:nvSpPr>
        <p:spPr>
          <a:xfrm>
            <a:off x="539552" y="458717"/>
            <a:ext cx="5011308" cy="58041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1</a:t>
            </a:r>
            <a:r>
              <a:rPr lang="zh-CN" altLang="en-US" sz="2400" b="1" dirty="0">
                <a:solidFill>
                  <a:srgbClr val="007C6A"/>
                </a:solidFill>
              </a:rPr>
              <a:t>、配合关系型数据库做高速缓存</a:t>
            </a:r>
            <a:endParaRPr lang="en-US" altLang="zh-CN" sz="2400" b="1" dirty="0">
              <a:solidFill>
                <a:srgbClr val="007C6A"/>
              </a:solidFill>
            </a:endParaRPr>
          </a:p>
        </p:txBody>
      </p:sp>
      <p:pic>
        <p:nvPicPr>
          <p:cNvPr id="21" name="图片 20">
            <a:extLst>
              <a:ext uri="{FF2B5EF4-FFF2-40B4-BE49-F238E27FC236}">
                <a16:creationId xmlns:a16="http://schemas.microsoft.com/office/drawing/2014/main" id="{693F3AAC-0333-4E01-9E52-F8B61406157C}"/>
              </a:ext>
            </a:extLst>
          </p:cNvPr>
          <p:cNvPicPr>
            <a:picLocks noChangeAspect="1"/>
          </p:cNvPicPr>
          <p:nvPr/>
        </p:nvPicPr>
        <p:blipFill>
          <a:blip r:embed="rId3"/>
          <a:stretch>
            <a:fillRect/>
          </a:stretch>
        </p:blipFill>
        <p:spPr>
          <a:xfrm>
            <a:off x="6804248" y="3616816"/>
            <a:ext cx="1130454" cy="1076987"/>
          </a:xfrm>
          <a:prstGeom prst="rect">
            <a:avLst/>
          </a:prstGeom>
        </p:spPr>
      </p:pic>
      <p:pic>
        <p:nvPicPr>
          <p:cNvPr id="22" name="图片 21">
            <a:extLst>
              <a:ext uri="{FF2B5EF4-FFF2-40B4-BE49-F238E27FC236}">
                <a16:creationId xmlns:a16="http://schemas.microsoft.com/office/drawing/2014/main" id="{7886C593-4073-4D97-8FD3-C7386833A079}"/>
              </a:ext>
            </a:extLst>
          </p:cNvPr>
          <p:cNvPicPr>
            <a:picLocks noChangeAspect="1"/>
          </p:cNvPicPr>
          <p:nvPr/>
        </p:nvPicPr>
        <p:blipFill>
          <a:blip r:embed="rId4"/>
          <a:stretch>
            <a:fillRect/>
          </a:stretch>
        </p:blipFill>
        <p:spPr>
          <a:xfrm>
            <a:off x="1734538" y="3469812"/>
            <a:ext cx="1313902" cy="1218187"/>
          </a:xfrm>
          <a:prstGeom prst="rect">
            <a:avLst/>
          </a:prstGeom>
        </p:spPr>
      </p:pic>
      <p:cxnSp>
        <p:nvCxnSpPr>
          <p:cNvPr id="23" name="直接箭头连接符 22">
            <a:extLst>
              <a:ext uri="{FF2B5EF4-FFF2-40B4-BE49-F238E27FC236}">
                <a16:creationId xmlns:a16="http://schemas.microsoft.com/office/drawing/2014/main" id="{69A52C09-E350-47C5-96FC-4D9733ABE21E}"/>
              </a:ext>
            </a:extLst>
          </p:cNvPr>
          <p:cNvCxnSpPr/>
          <p:nvPr/>
        </p:nvCxnSpPr>
        <p:spPr>
          <a:xfrm flipV="1">
            <a:off x="5009411" y="288366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8F4436F6-A4A2-4D96-8C34-34C104DCAA68}"/>
              </a:ext>
            </a:extLst>
          </p:cNvPr>
          <p:cNvGrpSpPr/>
          <p:nvPr/>
        </p:nvGrpSpPr>
        <p:grpSpPr>
          <a:xfrm>
            <a:off x="5010550" y="1803542"/>
            <a:ext cx="1163878" cy="1080120"/>
            <a:chOff x="5918239" y="3725516"/>
            <a:chExt cx="1179527" cy="1069652"/>
          </a:xfrm>
        </p:grpSpPr>
        <p:pic>
          <p:nvPicPr>
            <p:cNvPr id="25" name="图片 24">
              <a:extLst>
                <a:ext uri="{FF2B5EF4-FFF2-40B4-BE49-F238E27FC236}">
                  <a16:creationId xmlns:a16="http://schemas.microsoft.com/office/drawing/2014/main" id="{3B97E3D7-E149-4317-B496-CFDDE32F7487}"/>
                </a:ext>
              </a:extLst>
            </p:cNvPr>
            <p:cNvPicPr>
              <a:picLocks noChangeAspect="1"/>
            </p:cNvPicPr>
            <p:nvPr/>
          </p:nvPicPr>
          <p:blipFill>
            <a:blip r:embed="rId5"/>
            <a:stretch>
              <a:fillRect/>
            </a:stretch>
          </p:blipFill>
          <p:spPr>
            <a:xfrm>
              <a:off x="6214765" y="3725516"/>
              <a:ext cx="883001" cy="1069652"/>
            </a:xfrm>
            <a:prstGeom prst="rect">
              <a:avLst/>
            </a:prstGeom>
          </p:spPr>
        </p:pic>
        <p:pic>
          <p:nvPicPr>
            <p:cNvPr id="26" name="图片 25">
              <a:extLst>
                <a:ext uri="{FF2B5EF4-FFF2-40B4-BE49-F238E27FC236}">
                  <a16:creationId xmlns:a16="http://schemas.microsoft.com/office/drawing/2014/main" id="{F3CDC404-0155-4B74-A51D-E6980EBE4A9F}"/>
                </a:ext>
              </a:extLst>
            </p:cNvPr>
            <p:cNvPicPr>
              <a:picLocks noChangeAspect="1"/>
            </p:cNvPicPr>
            <p:nvPr/>
          </p:nvPicPr>
          <p:blipFill>
            <a:blip r:embed="rId6"/>
            <a:stretch>
              <a:fillRect/>
            </a:stretch>
          </p:blipFill>
          <p:spPr>
            <a:xfrm>
              <a:off x="5918239" y="4216548"/>
              <a:ext cx="669011" cy="578620"/>
            </a:xfrm>
            <a:prstGeom prst="rect">
              <a:avLst/>
            </a:prstGeom>
          </p:spPr>
        </p:pic>
      </p:grpSp>
      <p:cxnSp>
        <p:nvCxnSpPr>
          <p:cNvPr id="27" name="直接箭头连接符 26">
            <a:extLst>
              <a:ext uri="{FF2B5EF4-FFF2-40B4-BE49-F238E27FC236}">
                <a16:creationId xmlns:a16="http://schemas.microsoft.com/office/drawing/2014/main" id="{C9E977AD-BDCD-4E18-A7C4-9367171EEFD0}"/>
              </a:ext>
            </a:extLst>
          </p:cNvPr>
          <p:cNvCxnSpPr>
            <a:endCxn id="21" idx="1"/>
          </p:cNvCxnSpPr>
          <p:nvPr/>
        </p:nvCxnSpPr>
        <p:spPr>
          <a:xfrm flipV="1">
            <a:off x="5315720" y="415531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DADCA6BA-58DE-44C6-89AA-8ECB9F775786}"/>
              </a:ext>
            </a:extLst>
          </p:cNvPr>
          <p:cNvPicPr>
            <a:picLocks noChangeAspect="1"/>
          </p:cNvPicPr>
          <p:nvPr/>
        </p:nvPicPr>
        <p:blipFill>
          <a:blip r:embed="rId7"/>
          <a:stretch>
            <a:fillRect/>
          </a:stretch>
        </p:blipFill>
        <p:spPr>
          <a:xfrm>
            <a:off x="4185772" y="3551844"/>
            <a:ext cx="1011099" cy="1054125"/>
          </a:xfrm>
          <a:prstGeom prst="rect">
            <a:avLst/>
          </a:prstGeom>
        </p:spPr>
      </p:pic>
      <p:cxnSp>
        <p:nvCxnSpPr>
          <p:cNvPr id="29" name="直接箭头连接符 28">
            <a:extLst>
              <a:ext uri="{FF2B5EF4-FFF2-40B4-BE49-F238E27FC236}">
                <a16:creationId xmlns:a16="http://schemas.microsoft.com/office/drawing/2014/main" id="{0E10F3E2-13F3-47B0-9DC6-887C9BE34A93}"/>
              </a:ext>
            </a:extLst>
          </p:cNvPr>
          <p:cNvCxnSpPr/>
          <p:nvPr/>
        </p:nvCxnSpPr>
        <p:spPr>
          <a:xfrm flipH="1">
            <a:off x="5237789" y="294056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52C9D8D-A266-496D-8CEF-9CA8E90548E6}"/>
              </a:ext>
            </a:extLst>
          </p:cNvPr>
          <p:cNvCxnSpPr/>
          <p:nvPr/>
        </p:nvCxnSpPr>
        <p:spPr>
          <a:xfrm>
            <a:off x="3134035" y="407890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7ED7A4AC-0E91-4D4C-BE0A-856F3579C063}"/>
              </a:ext>
            </a:extLst>
          </p:cNvPr>
          <p:cNvSpPr/>
          <p:nvPr/>
        </p:nvSpPr>
        <p:spPr>
          <a:xfrm>
            <a:off x="1030547" y="1413452"/>
            <a:ext cx="3794629"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分布式架构，做</a:t>
            </a:r>
            <a:r>
              <a:rPr lang="en-US" altLang="zh-CN" sz="2000" b="1" dirty="0">
                <a:solidFill>
                  <a:srgbClr val="007C6A"/>
                </a:solidFill>
              </a:rPr>
              <a:t>session</a:t>
            </a:r>
            <a:r>
              <a:rPr lang="zh-CN" altLang="en-US" sz="2000" b="1" dirty="0">
                <a:solidFill>
                  <a:srgbClr val="007C6A"/>
                </a:solidFill>
              </a:rPr>
              <a:t>共享</a:t>
            </a:r>
            <a:endParaRPr lang="en-US" altLang="zh-CN" sz="2000" b="1" dirty="0">
              <a:solidFill>
                <a:srgbClr val="007C6A"/>
              </a:solidFill>
            </a:endParaRPr>
          </a:p>
        </p:txBody>
      </p:sp>
      <p:sp>
        <p:nvSpPr>
          <p:cNvPr id="32" name="矩形 31">
            <a:extLst>
              <a:ext uri="{FF2B5EF4-FFF2-40B4-BE49-F238E27FC236}">
                <a16:creationId xmlns:a16="http://schemas.microsoft.com/office/drawing/2014/main" id="{6E6795CF-C2E0-4A65-998D-159ECF6AE887}"/>
              </a:ext>
            </a:extLst>
          </p:cNvPr>
          <p:cNvSpPr/>
          <p:nvPr/>
        </p:nvSpPr>
        <p:spPr>
          <a:xfrm>
            <a:off x="1014458" y="993322"/>
            <a:ext cx="5160387"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高频次，热门访问的数据，降低数据库</a:t>
            </a:r>
            <a:r>
              <a:rPr lang="en-US" altLang="zh-CN" sz="2000" b="1" dirty="0">
                <a:solidFill>
                  <a:srgbClr val="007C6A"/>
                </a:solidFill>
              </a:rPr>
              <a:t>IO</a:t>
            </a:r>
          </a:p>
        </p:txBody>
      </p:sp>
    </p:spTree>
    <p:custDataLst>
      <p:tags r:id="rId1"/>
    </p:custDataLst>
    <p:extLst>
      <p:ext uri="{BB962C8B-B14F-4D97-AF65-F5344CB8AC3E}">
        <p14:creationId xmlns:p14="http://schemas.microsoft.com/office/powerpoint/2010/main" val="8834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 name="矩形 2">
            <a:extLst>
              <a:ext uri="{FF2B5EF4-FFF2-40B4-BE49-F238E27FC236}">
                <a16:creationId xmlns:a16="http://schemas.microsoft.com/office/drawing/2014/main" id="{00B87D3A-D325-4ADB-B9EB-BA74877775A4}"/>
              </a:ext>
            </a:extLst>
          </p:cNvPr>
          <p:cNvSpPr/>
          <p:nvPr/>
        </p:nvSpPr>
        <p:spPr>
          <a:xfrm>
            <a:off x="3409060" y="121913"/>
            <a:ext cx="3089275" cy="400110"/>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应用场景</a:t>
            </a:r>
          </a:p>
        </p:txBody>
      </p:sp>
      <p:sp>
        <p:nvSpPr>
          <p:cNvPr id="16" name="矩形 15">
            <a:extLst>
              <a:ext uri="{FF2B5EF4-FFF2-40B4-BE49-F238E27FC236}">
                <a16:creationId xmlns:a16="http://schemas.microsoft.com/office/drawing/2014/main" id="{4EFFF94C-CF38-48F9-82C4-A64DF90A8E77}"/>
              </a:ext>
            </a:extLst>
          </p:cNvPr>
          <p:cNvSpPr/>
          <p:nvPr/>
        </p:nvSpPr>
        <p:spPr>
          <a:xfrm>
            <a:off x="221411" y="295874"/>
            <a:ext cx="8533100" cy="49911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007C6A"/>
                </a:solidFill>
              </a:rPr>
              <a:t>2</a:t>
            </a:r>
            <a:r>
              <a:rPr lang="zh-CN" altLang="en-US" sz="2000" b="1" dirty="0">
                <a:solidFill>
                  <a:srgbClr val="007C6A"/>
                </a:solidFill>
              </a:rPr>
              <a:t>、由于其拥有持久化能力</a:t>
            </a:r>
            <a:r>
              <a:rPr lang="en-US" altLang="zh-CN" sz="2000" b="1" dirty="0">
                <a:solidFill>
                  <a:srgbClr val="007C6A"/>
                </a:solidFill>
              </a:rPr>
              <a:t>,</a:t>
            </a:r>
            <a:r>
              <a:rPr lang="zh-CN" altLang="en-US" sz="2000" b="1" dirty="0">
                <a:solidFill>
                  <a:srgbClr val="007C6A"/>
                </a:solidFill>
              </a:rPr>
              <a:t>利用其多样的数据结构存储特定的数据。</a:t>
            </a:r>
            <a:endParaRPr lang="en-US" altLang="zh-CN" sz="2000" b="1" dirty="0">
              <a:solidFill>
                <a:srgbClr val="007C6A"/>
              </a:solidFill>
            </a:endParaRPr>
          </a:p>
        </p:txBody>
      </p:sp>
      <p:sp>
        <p:nvSpPr>
          <p:cNvPr id="17" name="矩形 16">
            <a:extLst>
              <a:ext uri="{FF2B5EF4-FFF2-40B4-BE49-F238E27FC236}">
                <a16:creationId xmlns:a16="http://schemas.microsoft.com/office/drawing/2014/main" id="{6220EA0C-334A-4D97-B9C7-AE7155DAD75B}"/>
              </a:ext>
            </a:extLst>
          </p:cNvPr>
          <p:cNvSpPr/>
          <p:nvPr/>
        </p:nvSpPr>
        <p:spPr>
          <a:xfrm>
            <a:off x="5458461" y="2383684"/>
            <a:ext cx="3480440" cy="369332"/>
          </a:xfrm>
          <a:prstGeom prst="rect">
            <a:avLst/>
          </a:prstGeom>
        </p:spPr>
        <p:txBody>
          <a:bodyPr wrap="none">
            <a:spAutoFit/>
          </a:bodyPr>
          <a:lstStyle/>
          <a:p>
            <a:r>
              <a:rPr lang="zh-CN" altLang="en-US" b="1" dirty="0">
                <a:solidFill>
                  <a:srgbClr val="FB9C25"/>
                </a:solidFill>
              </a:rPr>
              <a:t>原子性，自增方法</a:t>
            </a:r>
            <a:r>
              <a:rPr lang="en-US" altLang="zh-CN" b="1" dirty="0">
                <a:solidFill>
                  <a:srgbClr val="FB9C25"/>
                </a:solidFill>
              </a:rPr>
              <a:t>INCR</a:t>
            </a:r>
            <a:r>
              <a:rPr lang="zh-CN" altLang="en-US" b="1" dirty="0">
                <a:solidFill>
                  <a:srgbClr val="FB9C25"/>
                </a:solidFill>
              </a:rPr>
              <a:t>、</a:t>
            </a:r>
            <a:r>
              <a:rPr lang="en-US" altLang="zh-CN" b="1" dirty="0">
                <a:solidFill>
                  <a:srgbClr val="FB9C25"/>
                </a:solidFill>
              </a:rPr>
              <a:t>DECR</a:t>
            </a:r>
            <a:endParaRPr lang="zh-CN" altLang="en-US" b="1" dirty="0">
              <a:solidFill>
                <a:srgbClr val="FB9C25"/>
              </a:solidFill>
            </a:endParaRPr>
          </a:p>
        </p:txBody>
      </p:sp>
      <p:sp>
        <p:nvSpPr>
          <p:cNvPr id="18" name="矩形 17">
            <a:extLst>
              <a:ext uri="{FF2B5EF4-FFF2-40B4-BE49-F238E27FC236}">
                <a16:creationId xmlns:a16="http://schemas.microsoft.com/office/drawing/2014/main" id="{AF411661-3373-49C1-A835-A19B2434D413}"/>
              </a:ext>
            </a:extLst>
          </p:cNvPr>
          <p:cNvSpPr/>
          <p:nvPr/>
        </p:nvSpPr>
        <p:spPr>
          <a:xfrm>
            <a:off x="5075062" y="14266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19" name="矩形 18">
            <a:extLst>
              <a:ext uri="{FF2B5EF4-FFF2-40B4-BE49-F238E27FC236}">
                <a16:creationId xmlns:a16="http://schemas.microsoft.com/office/drawing/2014/main" id="{3EE40353-DA51-4C84-81A8-3B068970A87A}"/>
              </a:ext>
            </a:extLst>
          </p:cNvPr>
          <p:cNvSpPr/>
          <p:nvPr/>
        </p:nvSpPr>
        <p:spPr>
          <a:xfrm>
            <a:off x="958610" y="1372455"/>
            <a:ext cx="2039854" cy="369332"/>
          </a:xfrm>
          <a:prstGeom prst="rect">
            <a:avLst/>
          </a:prstGeom>
        </p:spPr>
        <p:txBody>
          <a:bodyPr wrap="none">
            <a:spAutoFit/>
          </a:bodyPr>
          <a:lstStyle/>
          <a:p>
            <a:r>
              <a:rPr lang="zh-CN" altLang="en-US" b="1" dirty="0">
                <a:solidFill>
                  <a:srgbClr val="007C6A"/>
                </a:solidFill>
              </a:rPr>
              <a:t>排行榜 ，</a:t>
            </a:r>
            <a:r>
              <a:rPr lang="en-US" altLang="zh-CN" b="1" dirty="0">
                <a:solidFill>
                  <a:srgbClr val="007C6A"/>
                </a:solidFill>
              </a:rPr>
              <a:t>Top N</a:t>
            </a:r>
            <a:r>
              <a:rPr lang="zh-CN" altLang="en-US" b="1" dirty="0">
                <a:solidFill>
                  <a:srgbClr val="007C6A"/>
                </a:solidFill>
              </a:rPr>
              <a:t>，</a:t>
            </a:r>
          </a:p>
        </p:txBody>
      </p:sp>
      <p:sp>
        <p:nvSpPr>
          <p:cNvPr id="33" name="矩形 32">
            <a:extLst>
              <a:ext uri="{FF2B5EF4-FFF2-40B4-BE49-F238E27FC236}">
                <a16:creationId xmlns:a16="http://schemas.microsoft.com/office/drawing/2014/main" id="{65D7A816-B7A8-40BD-8AA7-DA38D68BB6D9}"/>
              </a:ext>
            </a:extLst>
          </p:cNvPr>
          <p:cNvSpPr/>
          <p:nvPr/>
        </p:nvSpPr>
        <p:spPr>
          <a:xfrm>
            <a:off x="5458461" y="1901426"/>
            <a:ext cx="1415772" cy="369332"/>
          </a:xfrm>
          <a:prstGeom prst="rect">
            <a:avLst/>
          </a:prstGeom>
        </p:spPr>
        <p:txBody>
          <a:bodyPr wrap="none">
            <a:spAutoFit/>
          </a:bodyPr>
          <a:lstStyle/>
          <a:p>
            <a:r>
              <a:rPr lang="en-US" altLang="zh-CN" b="1">
                <a:solidFill>
                  <a:srgbClr val="FB9C25"/>
                </a:solidFill>
              </a:rPr>
              <a:t>Expire </a:t>
            </a:r>
            <a:r>
              <a:rPr lang="zh-CN" altLang="en-US" b="1">
                <a:solidFill>
                  <a:srgbClr val="FB9C25"/>
                </a:solidFill>
              </a:rPr>
              <a:t>过期</a:t>
            </a:r>
          </a:p>
        </p:txBody>
      </p:sp>
      <p:sp>
        <p:nvSpPr>
          <p:cNvPr id="34" name="矩形 33">
            <a:extLst>
              <a:ext uri="{FF2B5EF4-FFF2-40B4-BE49-F238E27FC236}">
                <a16:creationId xmlns:a16="http://schemas.microsoft.com/office/drawing/2014/main" id="{F1ACAC82-AF3E-4549-8E6C-45C0B42FD0EA}"/>
              </a:ext>
            </a:extLst>
          </p:cNvPr>
          <p:cNvSpPr/>
          <p:nvPr/>
        </p:nvSpPr>
        <p:spPr>
          <a:xfrm>
            <a:off x="534747" y="1910838"/>
            <a:ext cx="3416320" cy="369332"/>
          </a:xfrm>
          <a:prstGeom prst="rect">
            <a:avLst/>
          </a:prstGeom>
        </p:spPr>
        <p:txBody>
          <a:bodyPr wrap="none">
            <a:spAutoFit/>
          </a:bodyPr>
          <a:lstStyle/>
          <a:p>
            <a:r>
              <a:rPr lang="zh-CN" altLang="en-US" b="1">
                <a:solidFill>
                  <a:srgbClr val="007C6A"/>
                </a:solidFill>
              </a:rPr>
              <a:t>时效性的数据，比如手机验证码</a:t>
            </a:r>
          </a:p>
        </p:txBody>
      </p:sp>
      <p:sp>
        <p:nvSpPr>
          <p:cNvPr id="35" name="矩形 34">
            <a:extLst>
              <a:ext uri="{FF2B5EF4-FFF2-40B4-BE49-F238E27FC236}">
                <a16:creationId xmlns:a16="http://schemas.microsoft.com/office/drawing/2014/main" id="{762DD68D-FCA6-41A4-823D-05C96AEF2F5D}"/>
              </a:ext>
            </a:extLst>
          </p:cNvPr>
          <p:cNvSpPr/>
          <p:nvPr/>
        </p:nvSpPr>
        <p:spPr>
          <a:xfrm>
            <a:off x="1383034" y="2415267"/>
            <a:ext cx="1569660" cy="369332"/>
          </a:xfrm>
          <a:prstGeom prst="rect">
            <a:avLst/>
          </a:prstGeom>
        </p:spPr>
        <p:txBody>
          <a:bodyPr wrap="none">
            <a:spAutoFit/>
          </a:bodyPr>
          <a:lstStyle/>
          <a:p>
            <a:r>
              <a:rPr lang="zh-CN" altLang="en-US" b="1" dirty="0">
                <a:solidFill>
                  <a:srgbClr val="007C6A"/>
                </a:solidFill>
              </a:rPr>
              <a:t>计数器，秒杀</a:t>
            </a:r>
          </a:p>
        </p:txBody>
      </p:sp>
      <p:sp>
        <p:nvSpPr>
          <p:cNvPr id="36" name="矩形 35">
            <a:extLst>
              <a:ext uri="{FF2B5EF4-FFF2-40B4-BE49-F238E27FC236}">
                <a16:creationId xmlns:a16="http://schemas.microsoft.com/office/drawing/2014/main" id="{D5370CCE-6A51-4231-8D8D-0CCF8B8341C0}"/>
              </a:ext>
            </a:extLst>
          </p:cNvPr>
          <p:cNvSpPr/>
          <p:nvPr/>
        </p:nvSpPr>
        <p:spPr>
          <a:xfrm>
            <a:off x="5496269" y="2941811"/>
            <a:ext cx="1467068"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37" name="矩形 36">
            <a:extLst>
              <a:ext uri="{FF2B5EF4-FFF2-40B4-BE49-F238E27FC236}">
                <a16:creationId xmlns:a16="http://schemas.microsoft.com/office/drawing/2014/main" id="{43509B3B-6FA2-40D4-BC1D-6F5C78C0D334}"/>
              </a:ext>
            </a:extLst>
          </p:cNvPr>
          <p:cNvSpPr/>
          <p:nvPr/>
        </p:nvSpPr>
        <p:spPr>
          <a:xfrm>
            <a:off x="608784" y="2949635"/>
            <a:ext cx="2954655" cy="369332"/>
          </a:xfrm>
          <a:prstGeom prst="rect">
            <a:avLst/>
          </a:prstGeom>
        </p:spPr>
        <p:txBody>
          <a:bodyPr wrap="none">
            <a:spAutoFit/>
          </a:bodyPr>
          <a:lstStyle/>
          <a:p>
            <a:r>
              <a:rPr lang="zh-CN" altLang="en-US" b="1" dirty="0">
                <a:solidFill>
                  <a:srgbClr val="007C6A"/>
                </a:solidFill>
              </a:rPr>
              <a:t>去除大量数据中的重复数据</a:t>
            </a:r>
          </a:p>
        </p:txBody>
      </p:sp>
      <p:sp>
        <p:nvSpPr>
          <p:cNvPr id="38" name="矩形 37">
            <a:extLst>
              <a:ext uri="{FF2B5EF4-FFF2-40B4-BE49-F238E27FC236}">
                <a16:creationId xmlns:a16="http://schemas.microsoft.com/office/drawing/2014/main" id="{3A69DE29-FA2B-4130-BEE1-5D60F419F392}"/>
              </a:ext>
            </a:extLst>
          </p:cNvPr>
          <p:cNvSpPr/>
          <p:nvPr/>
        </p:nvSpPr>
        <p:spPr>
          <a:xfrm>
            <a:off x="995186" y="4119350"/>
            <a:ext cx="2031325" cy="369332"/>
          </a:xfrm>
          <a:prstGeom prst="rect">
            <a:avLst/>
          </a:prstGeom>
        </p:spPr>
        <p:txBody>
          <a:bodyPr wrap="none">
            <a:spAutoFit/>
          </a:bodyPr>
          <a:lstStyle/>
          <a:p>
            <a:r>
              <a:rPr lang="zh-CN" altLang="en-US" b="1">
                <a:solidFill>
                  <a:srgbClr val="007C6A"/>
                </a:solidFill>
              </a:rPr>
              <a:t>发布订阅消息系统</a:t>
            </a:r>
          </a:p>
        </p:txBody>
      </p:sp>
      <p:sp>
        <p:nvSpPr>
          <p:cNvPr id="39" name="矩形 38">
            <a:extLst>
              <a:ext uri="{FF2B5EF4-FFF2-40B4-BE49-F238E27FC236}">
                <a16:creationId xmlns:a16="http://schemas.microsoft.com/office/drawing/2014/main" id="{066C0354-49C0-4952-9A56-FC7CCA81C6CA}"/>
              </a:ext>
            </a:extLst>
          </p:cNvPr>
          <p:cNvSpPr/>
          <p:nvPr/>
        </p:nvSpPr>
        <p:spPr>
          <a:xfrm>
            <a:off x="1405715" y="3504551"/>
            <a:ext cx="1107996" cy="369332"/>
          </a:xfrm>
          <a:prstGeom prst="rect">
            <a:avLst/>
          </a:prstGeom>
        </p:spPr>
        <p:txBody>
          <a:bodyPr wrap="none">
            <a:spAutoFit/>
          </a:bodyPr>
          <a:lstStyle/>
          <a:p>
            <a:r>
              <a:rPr lang="zh-CN" altLang="en-US" b="1">
                <a:solidFill>
                  <a:srgbClr val="007C6A"/>
                </a:solidFill>
              </a:rPr>
              <a:t>构建队列</a:t>
            </a:r>
          </a:p>
        </p:txBody>
      </p:sp>
      <p:sp>
        <p:nvSpPr>
          <p:cNvPr id="40" name="矩形 39">
            <a:extLst>
              <a:ext uri="{FF2B5EF4-FFF2-40B4-BE49-F238E27FC236}">
                <a16:creationId xmlns:a16="http://schemas.microsoft.com/office/drawing/2014/main" id="{742C64CF-07D0-4508-B505-5DD04B2E6999}"/>
              </a:ext>
            </a:extLst>
          </p:cNvPr>
          <p:cNvSpPr/>
          <p:nvPr/>
        </p:nvSpPr>
        <p:spPr>
          <a:xfrm>
            <a:off x="5593265" y="4104006"/>
            <a:ext cx="1544012"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41" name="矩形 40">
            <a:extLst>
              <a:ext uri="{FF2B5EF4-FFF2-40B4-BE49-F238E27FC236}">
                <a16:creationId xmlns:a16="http://schemas.microsoft.com/office/drawing/2014/main" id="{0FB74744-C0FE-4558-B028-6BAEA1952792}"/>
              </a:ext>
            </a:extLst>
          </p:cNvPr>
          <p:cNvSpPr/>
          <p:nvPr/>
        </p:nvSpPr>
        <p:spPr>
          <a:xfrm>
            <a:off x="5496269" y="3504805"/>
            <a:ext cx="1441420"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42" name="矩形 41">
            <a:extLst>
              <a:ext uri="{FF2B5EF4-FFF2-40B4-BE49-F238E27FC236}">
                <a16:creationId xmlns:a16="http://schemas.microsoft.com/office/drawing/2014/main" id="{D285787E-92FA-4DC1-BBF8-877DF28C5013}"/>
              </a:ext>
            </a:extLst>
          </p:cNvPr>
          <p:cNvSpPr/>
          <p:nvPr/>
        </p:nvSpPr>
        <p:spPr>
          <a:xfrm>
            <a:off x="4852773" y="910995"/>
            <a:ext cx="4023858" cy="369332"/>
          </a:xfrm>
          <a:prstGeom prst="rect">
            <a:avLst/>
          </a:prstGeom>
        </p:spPr>
        <p:txBody>
          <a:bodyPr wrap="none">
            <a:spAutoFit/>
          </a:bodyPr>
          <a:lstStyle/>
          <a:p>
            <a:r>
              <a:rPr lang="zh-CN" altLang="en-US" b="1" dirty="0">
                <a:solidFill>
                  <a:srgbClr val="FB9C25"/>
                </a:solidFill>
                <a:latin typeface="+mn-ea"/>
              </a:rPr>
              <a:t>通过</a:t>
            </a:r>
            <a:r>
              <a:rPr lang="en-US" altLang="zh-CN" b="1" dirty="0">
                <a:solidFill>
                  <a:srgbClr val="FB9C25"/>
                </a:solidFill>
                <a:latin typeface="+mn-ea"/>
              </a:rPr>
              <a:t>List</a:t>
            </a:r>
            <a:r>
              <a:rPr lang="zh-CN" altLang="en-US" b="1" dirty="0">
                <a:solidFill>
                  <a:srgbClr val="FB9C25"/>
                </a:solidFill>
                <a:latin typeface="+mn-ea"/>
              </a:rPr>
              <a:t>实现按自然时间排序的数据 </a:t>
            </a:r>
          </a:p>
        </p:txBody>
      </p:sp>
      <p:sp>
        <p:nvSpPr>
          <p:cNvPr id="43" name="矩形 42">
            <a:extLst>
              <a:ext uri="{FF2B5EF4-FFF2-40B4-BE49-F238E27FC236}">
                <a16:creationId xmlns:a16="http://schemas.microsoft.com/office/drawing/2014/main" id="{E95A63F2-1E56-4F9E-B177-A2E81F54BEEF}"/>
              </a:ext>
            </a:extLst>
          </p:cNvPr>
          <p:cNvSpPr/>
          <p:nvPr/>
        </p:nvSpPr>
        <p:spPr>
          <a:xfrm>
            <a:off x="1228103" y="910995"/>
            <a:ext cx="1505540" cy="369332"/>
          </a:xfrm>
          <a:prstGeom prst="rect">
            <a:avLst/>
          </a:prstGeom>
        </p:spPr>
        <p:txBody>
          <a:bodyPr wrap="none">
            <a:spAutoFit/>
          </a:bodyPr>
          <a:lstStyle/>
          <a:p>
            <a:r>
              <a:rPr lang="zh-CN" altLang="en-US" b="1" dirty="0">
                <a:solidFill>
                  <a:srgbClr val="007C6A"/>
                </a:solidFill>
              </a:rPr>
              <a:t>最新</a:t>
            </a:r>
            <a:r>
              <a:rPr lang="en-US" altLang="zh-CN" b="1" dirty="0">
                <a:solidFill>
                  <a:srgbClr val="007C6A"/>
                </a:solidFill>
              </a:rPr>
              <a:t>N</a:t>
            </a:r>
            <a:r>
              <a:rPr lang="zh-CN" altLang="en-US" b="1" dirty="0">
                <a:solidFill>
                  <a:srgbClr val="007C6A"/>
                </a:solidFill>
              </a:rPr>
              <a:t>个数据</a:t>
            </a:r>
          </a:p>
        </p:txBody>
      </p:sp>
      <p:sp>
        <p:nvSpPr>
          <p:cNvPr id="44" name="右箭头 5">
            <a:extLst>
              <a:ext uri="{FF2B5EF4-FFF2-40B4-BE49-F238E27FC236}">
                <a16:creationId xmlns:a16="http://schemas.microsoft.com/office/drawing/2014/main" id="{A9FE887E-72DA-4DEF-BC65-893AE69126C5}"/>
              </a:ext>
            </a:extLst>
          </p:cNvPr>
          <p:cNvSpPr/>
          <p:nvPr/>
        </p:nvSpPr>
        <p:spPr>
          <a:xfrm rot="10800000">
            <a:off x="3345088" y="975760"/>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17">
            <a:extLst>
              <a:ext uri="{FF2B5EF4-FFF2-40B4-BE49-F238E27FC236}">
                <a16:creationId xmlns:a16="http://schemas.microsoft.com/office/drawing/2014/main" id="{B3E0811F-3801-40E6-86C2-5AE936F56EB6}"/>
              </a:ext>
            </a:extLst>
          </p:cNvPr>
          <p:cNvSpPr/>
          <p:nvPr/>
        </p:nvSpPr>
        <p:spPr>
          <a:xfrm rot="10800000">
            <a:off x="3584513" y="14679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19">
            <a:extLst>
              <a:ext uri="{FF2B5EF4-FFF2-40B4-BE49-F238E27FC236}">
                <a16:creationId xmlns:a16="http://schemas.microsoft.com/office/drawing/2014/main" id="{A8A42BCA-F87B-4160-904C-8F2BC0FEFCC1}"/>
              </a:ext>
            </a:extLst>
          </p:cNvPr>
          <p:cNvSpPr/>
          <p:nvPr/>
        </p:nvSpPr>
        <p:spPr>
          <a:xfrm rot="10800000">
            <a:off x="4742919" y="1991073"/>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20">
            <a:extLst>
              <a:ext uri="{FF2B5EF4-FFF2-40B4-BE49-F238E27FC236}">
                <a16:creationId xmlns:a16="http://schemas.microsoft.com/office/drawing/2014/main" id="{41D71D00-4D33-4651-A466-55D215CA2A77}"/>
              </a:ext>
            </a:extLst>
          </p:cNvPr>
          <p:cNvSpPr/>
          <p:nvPr/>
        </p:nvSpPr>
        <p:spPr>
          <a:xfrm rot="10800000">
            <a:off x="3849144" y="2391524"/>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21">
            <a:extLst>
              <a:ext uri="{FF2B5EF4-FFF2-40B4-BE49-F238E27FC236}">
                <a16:creationId xmlns:a16="http://schemas.microsoft.com/office/drawing/2014/main" id="{801A0BA0-E634-46E8-81E1-CA96FC432088}"/>
              </a:ext>
            </a:extLst>
          </p:cNvPr>
          <p:cNvSpPr/>
          <p:nvPr/>
        </p:nvSpPr>
        <p:spPr>
          <a:xfrm rot="10800000">
            <a:off x="4136523" y="299740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22">
            <a:extLst>
              <a:ext uri="{FF2B5EF4-FFF2-40B4-BE49-F238E27FC236}">
                <a16:creationId xmlns:a16="http://schemas.microsoft.com/office/drawing/2014/main" id="{6F882F5B-D176-436B-B3C2-86AAD00D4AE0}"/>
              </a:ext>
            </a:extLst>
          </p:cNvPr>
          <p:cNvSpPr/>
          <p:nvPr/>
        </p:nvSpPr>
        <p:spPr>
          <a:xfrm rot="10800000">
            <a:off x="4209184" y="3537187"/>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23">
            <a:extLst>
              <a:ext uri="{FF2B5EF4-FFF2-40B4-BE49-F238E27FC236}">
                <a16:creationId xmlns:a16="http://schemas.microsoft.com/office/drawing/2014/main" id="{C5C88D20-9606-45B4-9981-1559481FD714}"/>
              </a:ext>
            </a:extLst>
          </p:cNvPr>
          <p:cNvSpPr/>
          <p:nvPr/>
        </p:nvSpPr>
        <p:spPr>
          <a:xfrm rot="10800000">
            <a:off x="4118439" y="41363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24723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828" y="0"/>
            <a:ext cx="289374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a:ln/>
                <a:solidFill>
                  <a:schemeClr val="tx1"/>
                </a:solidFill>
                <a:effectLst>
                  <a:outerShdw blurRad="38100" dist="19050" dir="2700000" algn="tl" rotWithShape="0">
                    <a:schemeClr val="dk1">
                      <a:alpha val="40000"/>
                    </a:schemeClr>
                  </a:outerShdw>
                </a:effectLst>
              </a:rPr>
              <a:t>从哪下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3" name="矩形 2">
            <a:extLst>
              <a:ext uri="{FF2B5EF4-FFF2-40B4-BE49-F238E27FC236}">
                <a16:creationId xmlns:a16="http://schemas.microsoft.com/office/drawing/2014/main" id="{6223FC2A-D13E-42DF-AB59-1B5E3C36ECE1}"/>
              </a:ext>
            </a:extLst>
          </p:cNvPr>
          <p:cNvSpPr/>
          <p:nvPr/>
        </p:nvSpPr>
        <p:spPr>
          <a:xfrm>
            <a:off x="613958" y="438816"/>
            <a:ext cx="2110193"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官方网站</a:t>
            </a:r>
          </a:p>
        </p:txBody>
      </p:sp>
      <p:sp>
        <p:nvSpPr>
          <p:cNvPr id="4" name="矩形 3">
            <a:extLst>
              <a:ext uri="{FF2B5EF4-FFF2-40B4-BE49-F238E27FC236}">
                <a16:creationId xmlns:a16="http://schemas.microsoft.com/office/drawing/2014/main" id="{1181C42B-7EB7-4704-89CE-1B9A2B694BB0}"/>
              </a:ext>
            </a:extLst>
          </p:cNvPr>
          <p:cNvSpPr/>
          <p:nvPr/>
        </p:nvSpPr>
        <p:spPr>
          <a:xfrm>
            <a:off x="1180120" y="1000366"/>
            <a:ext cx="1765676" cy="400110"/>
          </a:xfrm>
          <a:prstGeom prst="rect">
            <a:avLst/>
          </a:prstGeom>
        </p:spPr>
        <p:txBody>
          <a:bodyPr wrap="none">
            <a:spAutoFit/>
          </a:bodyPr>
          <a:lstStyle/>
          <a:p>
            <a:r>
              <a:rPr lang="en-US" altLang="zh-CN" sz="2000" b="1">
                <a:solidFill>
                  <a:srgbClr val="007C6A"/>
                </a:solidFill>
                <a:hlinkClick r:id="rId3"/>
              </a:rPr>
              <a:t>http://Redis.io</a:t>
            </a:r>
            <a:endParaRPr lang="zh-CN" altLang="en-US" sz="2000" b="1">
              <a:solidFill>
                <a:srgbClr val="007C6A"/>
              </a:solidFill>
            </a:endParaRPr>
          </a:p>
        </p:txBody>
      </p:sp>
      <p:pic>
        <p:nvPicPr>
          <p:cNvPr id="6" name="图片 5">
            <a:extLst>
              <a:ext uri="{FF2B5EF4-FFF2-40B4-BE49-F238E27FC236}">
                <a16:creationId xmlns:a16="http://schemas.microsoft.com/office/drawing/2014/main" id="{BA6C6FE9-33F8-4615-8908-8E114705D17E}"/>
              </a:ext>
            </a:extLst>
          </p:cNvPr>
          <p:cNvPicPr>
            <a:picLocks noChangeAspect="1"/>
          </p:cNvPicPr>
          <p:nvPr/>
        </p:nvPicPr>
        <p:blipFill>
          <a:blip r:embed="rId4"/>
          <a:stretch>
            <a:fillRect/>
          </a:stretch>
        </p:blipFill>
        <p:spPr>
          <a:xfrm>
            <a:off x="1543621" y="1399230"/>
            <a:ext cx="5939245" cy="3603015"/>
          </a:xfrm>
          <a:prstGeom prst="rect">
            <a:avLst/>
          </a:prstGeom>
        </p:spPr>
      </p:pic>
      <p:sp>
        <p:nvSpPr>
          <p:cNvPr id="7" name="矩形 6">
            <a:extLst>
              <a:ext uri="{FF2B5EF4-FFF2-40B4-BE49-F238E27FC236}">
                <a16:creationId xmlns:a16="http://schemas.microsoft.com/office/drawing/2014/main" id="{2CF9D1AF-4C4B-40A9-A15F-2A804ACB25C6}"/>
              </a:ext>
            </a:extLst>
          </p:cNvPr>
          <p:cNvSpPr/>
          <p:nvPr/>
        </p:nvSpPr>
        <p:spPr>
          <a:xfrm>
            <a:off x="4513244" y="416581"/>
            <a:ext cx="2728952"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中文官方网站</a:t>
            </a:r>
          </a:p>
        </p:txBody>
      </p:sp>
      <p:sp>
        <p:nvSpPr>
          <p:cNvPr id="8" name="矩形 7">
            <a:extLst>
              <a:ext uri="{FF2B5EF4-FFF2-40B4-BE49-F238E27FC236}">
                <a16:creationId xmlns:a16="http://schemas.microsoft.com/office/drawing/2014/main" id="{35EB183A-D4B3-499C-AFFD-253F29944A99}"/>
              </a:ext>
            </a:extLst>
          </p:cNvPr>
          <p:cNvSpPr/>
          <p:nvPr/>
        </p:nvSpPr>
        <p:spPr>
          <a:xfrm>
            <a:off x="4898746" y="899235"/>
            <a:ext cx="2729978" cy="400110"/>
          </a:xfrm>
          <a:prstGeom prst="rect">
            <a:avLst/>
          </a:prstGeom>
        </p:spPr>
        <p:txBody>
          <a:bodyPr wrap="none">
            <a:spAutoFit/>
          </a:bodyPr>
          <a:lstStyle/>
          <a:p>
            <a:r>
              <a:rPr lang="zh-CN" altLang="en-US" sz="2000" b="1">
                <a:solidFill>
                  <a:srgbClr val="007C6A"/>
                </a:solidFill>
                <a:hlinkClick r:id="rId5"/>
              </a:rPr>
              <a:t>http</a:t>
            </a:r>
            <a:r>
              <a:rPr lang="zh-CN" altLang="en-US" b="1">
                <a:solidFill>
                  <a:srgbClr val="007C6A"/>
                </a:solidFill>
                <a:hlinkClick r:id="rId5"/>
              </a:rPr>
              <a:t>://www.</a:t>
            </a:r>
            <a:r>
              <a:rPr lang="en-US" altLang="zh-CN" b="1">
                <a:solidFill>
                  <a:srgbClr val="007C6A"/>
                </a:solidFill>
                <a:hlinkClick r:id="rId5"/>
              </a:rPr>
              <a:t>Redis</a:t>
            </a:r>
            <a:r>
              <a:rPr lang="zh-CN" altLang="en-US" b="1">
                <a:solidFill>
                  <a:srgbClr val="007C6A"/>
                </a:solidFill>
                <a:hlinkClick r:id="rId5"/>
              </a:rPr>
              <a:t>.net.cn/</a:t>
            </a:r>
            <a:endParaRPr lang="zh-CN" altLang="en-US" b="1">
              <a:solidFill>
                <a:srgbClr val="007C6A"/>
              </a:solidFill>
            </a:endParaRPr>
          </a:p>
        </p:txBody>
      </p:sp>
    </p:spTree>
    <p:custDataLst>
      <p:tags r:id="rId1"/>
    </p:custDataLst>
    <p:extLst>
      <p:ext uri="{BB962C8B-B14F-4D97-AF65-F5344CB8AC3E}">
        <p14:creationId xmlns:p14="http://schemas.microsoft.com/office/powerpoint/2010/main" val="166617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9" name="矩形 8">
            <a:extLst>
              <a:ext uri="{FF2B5EF4-FFF2-40B4-BE49-F238E27FC236}">
                <a16:creationId xmlns:a16="http://schemas.microsoft.com/office/drawing/2014/main" id="{ACEF2A2F-A321-405C-87B4-F472F7F42DA2}"/>
              </a:ext>
            </a:extLst>
          </p:cNvPr>
          <p:cNvSpPr/>
          <p:nvPr/>
        </p:nvSpPr>
        <p:spPr>
          <a:xfrm>
            <a:off x="354949" y="579893"/>
            <a:ext cx="2350323" cy="461665"/>
          </a:xfrm>
          <a:prstGeom prst="rect">
            <a:avLst/>
          </a:prstGeom>
        </p:spPr>
        <p:txBody>
          <a:bodyPr wrap="none">
            <a:spAutoFit/>
          </a:bodyPr>
          <a:lstStyle/>
          <a:p>
            <a:r>
              <a:rPr lang="zh-CN" altLang="en-US" sz="2400" b="1">
                <a:solidFill>
                  <a:srgbClr val="007C6A"/>
                </a:solidFill>
              </a:rPr>
              <a:t>关于安装版本：</a:t>
            </a:r>
          </a:p>
        </p:txBody>
      </p:sp>
      <p:pic>
        <p:nvPicPr>
          <p:cNvPr id="10" name="图片 9">
            <a:extLst>
              <a:ext uri="{FF2B5EF4-FFF2-40B4-BE49-F238E27FC236}">
                <a16:creationId xmlns:a16="http://schemas.microsoft.com/office/drawing/2014/main" id="{ABAE1A34-8E82-4E6C-9AE8-A692257CD665}"/>
              </a:ext>
            </a:extLst>
          </p:cNvPr>
          <p:cNvPicPr>
            <a:picLocks noChangeAspect="1"/>
          </p:cNvPicPr>
          <p:nvPr/>
        </p:nvPicPr>
        <p:blipFill>
          <a:blip r:embed="rId3"/>
          <a:stretch>
            <a:fillRect/>
          </a:stretch>
        </p:blipFill>
        <p:spPr>
          <a:xfrm>
            <a:off x="624812" y="2657649"/>
            <a:ext cx="7943850" cy="800100"/>
          </a:xfrm>
          <a:prstGeom prst="rect">
            <a:avLst/>
          </a:prstGeom>
        </p:spPr>
      </p:pic>
      <p:sp>
        <p:nvSpPr>
          <p:cNvPr id="11" name="矩形 10">
            <a:extLst>
              <a:ext uri="{FF2B5EF4-FFF2-40B4-BE49-F238E27FC236}">
                <a16:creationId xmlns:a16="http://schemas.microsoft.com/office/drawing/2014/main" id="{67465F38-DA50-49AE-AD92-D254795A69D8}"/>
              </a:ext>
            </a:extLst>
          </p:cNvPr>
          <p:cNvSpPr/>
          <p:nvPr/>
        </p:nvSpPr>
        <p:spPr>
          <a:xfrm>
            <a:off x="898260" y="1118665"/>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12" name="矩形 11">
            <a:extLst>
              <a:ext uri="{FF2B5EF4-FFF2-40B4-BE49-F238E27FC236}">
                <a16:creationId xmlns:a16="http://schemas.microsoft.com/office/drawing/2014/main" id="{7BC7AE41-941F-4797-9778-F21E1BFA854D}"/>
              </a:ext>
            </a:extLst>
          </p:cNvPr>
          <p:cNvSpPr/>
          <p:nvPr/>
        </p:nvSpPr>
        <p:spPr>
          <a:xfrm>
            <a:off x="330328" y="2118743"/>
            <a:ext cx="5820248" cy="461665"/>
          </a:xfrm>
          <a:prstGeom prst="rect">
            <a:avLst/>
          </a:prstGeom>
        </p:spPr>
        <p:txBody>
          <a:bodyPr wrap="none">
            <a:spAutoFit/>
          </a:bodyPr>
          <a:lstStyle/>
          <a:p>
            <a:r>
              <a:rPr lang="zh-CN" altLang="en-US" sz="2400" b="1">
                <a:solidFill>
                  <a:srgbClr val="007C6A"/>
                </a:solidFill>
              </a:rPr>
              <a:t>不用考虑在</a:t>
            </a:r>
            <a:r>
              <a:rPr lang="en-US" altLang="zh-CN" sz="2400" b="1">
                <a:solidFill>
                  <a:srgbClr val="007C6A"/>
                </a:solidFill>
              </a:rPr>
              <a:t>windows</a:t>
            </a:r>
            <a:r>
              <a:rPr lang="zh-CN" altLang="en-US" sz="2400" b="1">
                <a:solidFill>
                  <a:srgbClr val="007C6A"/>
                </a:solidFill>
              </a:rPr>
              <a:t>环境下对</a:t>
            </a:r>
            <a:r>
              <a:rPr lang="en-US" altLang="zh-CN" sz="2400" b="1">
                <a:solidFill>
                  <a:srgbClr val="007C6A"/>
                </a:solidFill>
              </a:rPr>
              <a:t>Redis</a:t>
            </a:r>
            <a:r>
              <a:rPr lang="zh-CN" altLang="en-US" sz="2400" b="1">
                <a:solidFill>
                  <a:srgbClr val="007C6A"/>
                </a:solidFill>
              </a:rPr>
              <a:t>的支持</a:t>
            </a:r>
            <a:r>
              <a:rPr lang="en-US" altLang="zh-CN" sz="2400" b="1">
                <a:solidFill>
                  <a:srgbClr val="007C6A"/>
                </a:solidFill>
              </a:rPr>
              <a:t>:</a:t>
            </a:r>
            <a:endParaRPr lang="zh-CN" altLang="en-US" sz="2400" b="1">
              <a:solidFill>
                <a:srgbClr val="007C6A"/>
              </a:solidFill>
            </a:endParaRPr>
          </a:p>
        </p:txBody>
      </p:sp>
    </p:spTree>
    <p:custDataLst>
      <p:tags r:id="rId1"/>
    </p:custDataLst>
    <p:extLst>
      <p:ext uri="{BB962C8B-B14F-4D97-AF65-F5344CB8AC3E}">
        <p14:creationId xmlns:p14="http://schemas.microsoft.com/office/powerpoint/2010/main" val="662693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7" name="矩形 6">
            <a:extLst>
              <a:ext uri="{FF2B5EF4-FFF2-40B4-BE49-F238E27FC236}">
                <a16:creationId xmlns:a16="http://schemas.microsoft.com/office/drawing/2014/main" id="{B1EB53B2-9D9B-4F4F-A6F1-AB7FC7703D77}"/>
              </a:ext>
            </a:extLst>
          </p:cNvPr>
          <p:cNvSpPr/>
          <p:nvPr/>
        </p:nvSpPr>
        <p:spPr>
          <a:xfrm>
            <a:off x="706556" y="572142"/>
            <a:ext cx="1731564" cy="461665"/>
          </a:xfrm>
          <a:prstGeom prst="rect">
            <a:avLst/>
          </a:prstGeom>
        </p:spPr>
        <p:txBody>
          <a:bodyPr wrap="none">
            <a:spAutoFit/>
          </a:bodyPr>
          <a:lstStyle/>
          <a:p>
            <a:r>
              <a:rPr lang="zh-CN" altLang="en-US" sz="2400" b="1" dirty="0">
                <a:solidFill>
                  <a:srgbClr val="007C6A"/>
                </a:solidFill>
              </a:rPr>
              <a:t>安装步骤：</a:t>
            </a:r>
            <a:endParaRPr lang="en-US" altLang="zh-CN" sz="2400" b="1" dirty="0">
              <a:solidFill>
                <a:srgbClr val="007C6A"/>
              </a:solidFill>
            </a:endParaRPr>
          </a:p>
        </p:txBody>
      </p:sp>
      <p:sp>
        <p:nvSpPr>
          <p:cNvPr id="8" name="矩形 7">
            <a:extLst>
              <a:ext uri="{FF2B5EF4-FFF2-40B4-BE49-F238E27FC236}">
                <a16:creationId xmlns:a16="http://schemas.microsoft.com/office/drawing/2014/main" id="{A45FE8F0-E757-400B-A0B0-5EFA18C8A3D0}"/>
              </a:ext>
            </a:extLst>
          </p:cNvPr>
          <p:cNvSpPr/>
          <p:nvPr/>
        </p:nvSpPr>
        <p:spPr>
          <a:xfrm>
            <a:off x="592294" y="1386236"/>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F5BDCE21-D531-4387-911F-AD58D6F29A80}"/>
              </a:ext>
            </a:extLst>
          </p:cNvPr>
          <p:cNvSpPr/>
          <p:nvPr/>
        </p:nvSpPr>
        <p:spPr>
          <a:xfrm>
            <a:off x="592294" y="2409091"/>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14" name="矩形 13">
            <a:extLst>
              <a:ext uri="{FF2B5EF4-FFF2-40B4-BE49-F238E27FC236}">
                <a16:creationId xmlns:a16="http://schemas.microsoft.com/office/drawing/2014/main" id="{639F856C-2A0A-445A-A0C6-92B01F24ABF2}"/>
              </a:ext>
            </a:extLst>
          </p:cNvPr>
          <p:cNvSpPr/>
          <p:nvPr/>
        </p:nvSpPr>
        <p:spPr>
          <a:xfrm>
            <a:off x="592294" y="3431946"/>
            <a:ext cx="5064207" cy="400110"/>
          </a:xfrm>
          <a:prstGeom prst="rect">
            <a:avLst/>
          </a:prstGeom>
        </p:spPr>
        <p:txBody>
          <a:bodyPr wrap="none">
            <a:spAutoFit/>
          </a:bodyPr>
          <a:lstStyle/>
          <a:p>
            <a:r>
              <a:rPr lang="en-US" altLang="zh-CN" sz="2000" b="1" dirty="0">
                <a:solidFill>
                  <a:srgbClr val="007C6A"/>
                </a:solidFill>
                <a:latin typeface="System"/>
              </a:rPr>
              <a:t>3</a:t>
            </a:r>
            <a:r>
              <a:rPr lang="zh-CN" altLang="en-US" sz="2000" b="1" dirty="0">
                <a:solidFill>
                  <a:srgbClr val="007C6A"/>
                </a:solidFill>
                <a:latin typeface="System"/>
              </a:rPr>
              <a:t>、解压完成后进入目录</a:t>
            </a:r>
            <a:r>
              <a:rPr lang="en-US" altLang="zh-CN" sz="2000" b="1" dirty="0">
                <a:solidFill>
                  <a:srgbClr val="007C6A"/>
                </a:solidFill>
                <a:latin typeface="Verdana" panose="020B0604030504040204" pitchFamily="34" charset="0"/>
              </a:rPr>
              <a:t>:cd redis-3.2.5</a:t>
            </a:r>
            <a:endParaRPr lang="zh-CN" altLang="en-US" sz="1600" b="1" dirty="0">
              <a:solidFill>
                <a:srgbClr val="007C6A"/>
              </a:solidFill>
              <a:latin typeface="System"/>
            </a:endParaRPr>
          </a:p>
        </p:txBody>
      </p:sp>
    </p:spTree>
    <p:custDataLst>
      <p:tags r:id="rId1"/>
    </p:custDataLst>
    <p:extLst>
      <p:ext uri="{BB962C8B-B14F-4D97-AF65-F5344CB8AC3E}">
        <p14:creationId xmlns:p14="http://schemas.microsoft.com/office/powerpoint/2010/main" val="336023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9" name="矩形 8">
            <a:extLst>
              <a:ext uri="{FF2B5EF4-FFF2-40B4-BE49-F238E27FC236}">
                <a16:creationId xmlns:a16="http://schemas.microsoft.com/office/drawing/2014/main" id="{4448A2C5-E8AF-49D4-8D93-207DE215B9DE}"/>
              </a:ext>
            </a:extLst>
          </p:cNvPr>
          <p:cNvSpPr/>
          <p:nvPr/>
        </p:nvSpPr>
        <p:spPr>
          <a:xfrm>
            <a:off x="592294" y="592302"/>
            <a:ext cx="6696744" cy="400110"/>
          </a:xfrm>
          <a:prstGeom prst="rect">
            <a:avLst/>
          </a:prstGeom>
        </p:spPr>
        <p:txBody>
          <a:bodyPr wrap="square">
            <a:spAutoFit/>
          </a:bodyPr>
          <a:lstStyle/>
          <a:p>
            <a:r>
              <a:rPr lang="en-US" altLang="zh-CN" sz="2000" b="1" dirty="0">
                <a:solidFill>
                  <a:srgbClr val="007C6A"/>
                </a:solidFill>
                <a:latin typeface="System"/>
              </a:rPr>
              <a:t>4</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0" name="矩形 9">
            <a:extLst>
              <a:ext uri="{FF2B5EF4-FFF2-40B4-BE49-F238E27FC236}">
                <a16:creationId xmlns:a16="http://schemas.microsoft.com/office/drawing/2014/main" id="{B39EFD3E-3B76-4227-B150-10A1B586C331}"/>
              </a:ext>
            </a:extLst>
          </p:cNvPr>
          <p:cNvSpPr/>
          <p:nvPr/>
        </p:nvSpPr>
        <p:spPr>
          <a:xfrm>
            <a:off x="592294" y="1324709"/>
            <a:ext cx="5063566" cy="369332"/>
          </a:xfrm>
          <a:prstGeom prst="rect">
            <a:avLst/>
          </a:prstGeom>
        </p:spPr>
        <p:txBody>
          <a:bodyPr wrap="none">
            <a:spAutoFit/>
          </a:bodyPr>
          <a:lstStyle/>
          <a:p>
            <a:r>
              <a:rPr lang="zh-CN" altLang="en-US" sz="1400" b="1" dirty="0">
                <a:solidFill>
                  <a:prstClr val="black"/>
                </a:solidFill>
                <a:latin typeface="System"/>
              </a:rPr>
              <a:t> </a:t>
            </a:r>
            <a:r>
              <a:rPr lang="zh-CN" altLang="en-US" dirty="0">
                <a:solidFill>
                  <a:srgbClr val="FF0000"/>
                </a:solidFill>
                <a:latin typeface="System"/>
              </a:rPr>
              <a:t>运行</a:t>
            </a:r>
            <a:r>
              <a:rPr lang="en-US" altLang="zh-CN" dirty="0">
                <a:solidFill>
                  <a:srgbClr val="FF0000"/>
                </a:solidFill>
                <a:latin typeface="Verdana" panose="020B0604030504040204" pitchFamily="34" charset="0"/>
              </a:rPr>
              <a:t>make</a:t>
            </a:r>
            <a:r>
              <a:rPr lang="zh-CN" altLang="en-US" dirty="0">
                <a:solidFill>
                  <a:srgbClr val="FF0000"/>
                </a:solidFill>
                <a:latin typeface="System"/>
              </a:rPr>
              <a:t>命令时出现故障意出现的错误解析：</a:t>
            </a:r>
          </a:p>
        </p:txBody>
      </p:sp>
      <p:sp>
        <p:nvSpPr>
          <p:cNvPr id="11" name="矩形 10">
            <a:extLst>
              <a:ext uri="{FF2B5EF4-FFF2-40B4-BE49-F238E27FC236}">
                <a16:creationId xmlns:a16="http://schemas.microsoft.com/office/drawing/2014/main" id="{F7B14566-53B5-4FB2-A3BB-D1E1B798B05A}"/>
              </a:ext>
            </a:extLst>
          </p:cNvPr>
          <p:cNvSpPr/>
          <p:nvPr/>
        </p:nvSpPr>
        <p:spPr>
          <a:xfrm>
            <a:off x="1083860" y="1642877"/>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12" name="矩形 11">
            <a:extLst>
              <a:ext uri="{FF2B5EF4-FFF2-40B4-BE49-F238E27FC236}">
                <a16:creationId xmlns:a16="http://schemas.microsoft.com/office/drawing/2014/main" id="{18F3765E-F24C-4797-AFD8-0F7D08DDEDF3}"/>
              </a:ext>
            </a:extLst>
          </p:cNvPr>
          <p:cNvSpPr/>
          <p:nvPr/>
        </p:nvSpPr>
        <p:spPr>
          <a:xfrm>
            <a:off x="1083860" y="3359467"/>
            <a:ext cx="7632848" cy="86177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执行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p>
          <a:p>
            <a:pPr marL="285750" indent="-285750">
              <a:buFont typeface="Arial" panose="020B0604020202020204" pitchFamily="34" charset="0"/>
              <a:buChar char="•"/>
            </a:pPr>
            <a:r>
              <a:rPr lang="en-US" altLang="zh-CN" sz="1600" dirty="0">
                <a:solidFill>
                  <a:srgbClr val="007C6A"/>
                </a:solidFill>
                <a:latin typeface="微软雅黑" panose="020B0503020204020204" pitchFamily="34" charset="-122"/>
                <a:ea typeface="微软雅黑" panose="020B0503020204020204" pitchFamily="34" charset="-122"/>
              </a:rPr>
              <a:t> </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进入安装包目录 </a:t>
            </a: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详见</a:t>
            </a:r>
            <a:r>
              <a:rPr lang="en-US" altLang="zh-CN" sz="1600" dirty="0">
                <a:solidFill>
                  <a:srgbClr val="007C6A"/>
                </a:solidFill>
                <a:latin typeface="微软雅黑" panose="020B0503020204020204" pitchFamily="34" charset="-122"/>
                <a:ea typeface="微软雅黑" panose="020B0503020204020204" pitchFamily="34" charset="-122"/>
              </a:rPr>
              <a:t>《01</a:t>
            </a:r>
            <a:r>
              <a:rPr lang="zh-CN" altLang="en-US" sz="1600" dirty="0">
                <a:solidFill>
                  <a:srgbClr val="007C6A"/>
                </a:solidFill>
                <a:latin typeface="微软雅黑" panose="020B0503020204020204" pitchFamily="34" charset="-122"/>
                <a:ea typeface="微软雅黑" panose="020B0503020204020204" pitchFamily="34" charset="-122"/>
              </a:rPr>
              <a:t>在</a:t>
            </a:r>
            <a:r>
              <a:rPr lang="en-US" altLang="zh-CN" sz="1600" dirty="0">
                <a:solidFill>
                  <a:srgbClr val="007C6A"/>
                </a:solidFill>
                <a:latin typeface="微软雅黑" panose="020B0503020204020204" pitchFamily="34" charset="-122"/>
                <a:ea typeface="微软雅黑" panose="020B0503020204020204" pitchFamily="34" charset="-122"/>
              </a:rPr>
              <a:t>VM</a:t>
            </a:r>
            <a:r>
              <a:rPr lang="zh-CN" altLang="en-US" sz="1600" dirty="0">
                <a:solidFill>
                  <a:srgbClr val="007C6A"/>
                </a:solidFill>
                <a:latin typeface="微软雅黑" panose="020B0503020204020204" pitchFamily="34" charset="-122"/>
                <a:ea typeface="微软雅黑" panose="020B0503020204020204" pitchFamily="34" charset="-122"/>
              </a:rPr>
              <a:t>上安装</a:t>
            </a:r>
            <a:r>
              <a:rPr lang="en-US" altLang="zh-CN" sz="1600" dirty="0">
                <a:solidFill>
                  <a:srgbClr val="007C6A"/>
                </a:solidFill>
                <a:latin typeface="微软雅黑" panose="020B0503020204020204" pitchFamily="34" charset="-122"/>
                <a:ea typeface="微软雅黑" panose="020B0503020204020204" pitchFamily="34" charset="-122"/>
              </a:rPr>
              <a:t>CentOS7_201802V1.4》</a:t>
            </a:r>
            <a:r>
              <a:rPr lang="zh-CN" altLang="en-US" sz="1600" dirty="0">
                <a:solidFill>
                  <a:srgbClr val="007C6A"/>
                </a:solidFill>
                <a:latin typeface="微软雅黑" panose="020B0503020204020204" pitchFamily="34" charset="-122"/>
                <a:ea typeface="微软雅黑" panose="020B0503020204020204" pitchFamily="34" charset="-122"/>
              </a:rPr>
              <a:t>第</a:t>
            </a:r>
            <a:r>
              <a:rPr lang="en-US" altLang="zh-CN" sz="1600" dirty="0">
                <a:solidFill>
                  <a:srgbClr val="007C6A"/>
                </a:solidFill>
                <a:latin typeface="微软雅黑" panose="020B0503020204020204" pitchFamily="34" charset="-122"/>
                <a:ea typeface="微软雅黑" panose="020B0503020204020204" pitchFamily="34" charset="-122"/>
              </a:rPr>
              <a:t>40</a:t>
            </a:r>
            <a:r>
              <a:rPr lang="zh-CN" altLang="en-US" sz="1600" dirty="0">
                <a:solidFill>
                  <a:srgbClr val="007C6A"/>
                </a:solidFill>
                <a:latin typeface="微软雅黑" panose="020B0503020204020204" pitchFamily="34" charset="-122"/>
                <a:ea typeface="微软雅黑" panose="020B0503020204020204" pitchFamily="34" charset="-122"/>
              </a:rPr>
              <a:t>步</a:t>
            </a:r>
          </a:p>
        </p:txBody>
      </p:sp>
      <p:sp>
        <p:nvSpPr>
          <p:cNvPr id="15" name="矩形 14">
            <a:extLst>
              <a:ext uri="{FF2B5EF4-FFF2-40B4-BE49-F238E27FC236}">
                <a16:creationId xmlns:a16="http://schemas.microsoft.com/office/drawing/2014/main" id="{B0BC6CB4-4DD1-47ED-BF0F-AE000FB57046}"/>
              </a:ext>
            </a:extLst>
          </p:cNvPr>
          <p:cNvSpPr/>
          <p:nvPr/>
        </p:nvSpPr>
        <p:spPr>
          <a:xfrm>
            <a:off x="5616581" y="1318450"/>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C936863B-CA5B-4292-B751-4CF424E4E60A}"/>
              </a:ext>
            </a:extLst>
          </p:cNvPr>
          <p:cNvSpPr/>
          <p:nvPr/>
        </p:nvSpPr>
        <p:spPr>
          <a:xfrm>
            <a:off x="1083860" y="299295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4089762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9" name="矩形 8">
            <a:extLst>
              <a:ext uri="{FF2B5EF4-FFF2-40B4-BE49-F238E27FC236}">
                <a16:creationId xmlns:a16="http://schemas.microsoft.com/office/drawing/2014/main" id="{4448A2C5-E8AF-49D4-8D93-207DE215B9DE}"/>
              </a:ext>
            </a:extLst>
          </p:cNvPr>
          <p:cNvSpPr/>
          <p:nvPr/>
        </p:nvSpPr>
        <p:spPr>
          <a:xfrm>
            <a:off x="592294" y="460213"/>
            <a:ext cx="8099422" cy="400110"/>
          </a:xfrm>
          <a:prstGeom prst="rect">
            <a:avLst/>
          </a:prstGeom>
        </p:spPr>
        <p:txBody>
          <a:bodyPr wrap="square">
            <a:spAutoFit/>
          </a:bodyPr>
          <a:lstStyle/>
          <a:p>
            <a:r>
              <a:rPr lang="en-US" altLang="zh-CN" sz="2000" b="1" dirty="0">
                <a:solidFill>
                  <a:srgbClr val="007C6A"/>
                </a:solidFill>
                <a:latin typeface="System"/>
              </a:rPr>
              <a:t>5</a:t>
            </a:r>
            <a:r>
              <a:rPr lang="zh-CN" altLang="en-US" sz="2000" b="1" dirty="0">
                <a:solidFill>
                  <a:srgbClr val="007C6A"/>
                </a:solidFill>
                <a:latin typeface="System"/>
              </a:rPr>
              <a:t>、在</a:t>
            </a:r>
            <a:r>
              <a:rPr lang="en-US" altLang="zh-CN" sz="2000" b="1" dirty="0">
                <a:solidFill>
                  <a:srgbClr val="007C6A"/>
                </a:solidFill>
                <a:latin typeface="System"/>
              </a:rPr>
              <a:t>ISO</a:t>
            </a:r>
            <a:r>
              <a:rPr lang="zh-CN" altLang="en-US" sz="2000" b="1" dirty="0">
                <a:solidFill>
                  <a:srgbClr val="007C6A"/>
                </a:solidFill>
                <a:latin typeface="System"/>
              </a:rPr>
              <a:t>文件中的</a:t>
            </a:r>
            <a:r>
              <a:rPr lang="en-US" altLang="zh-CN" sz="2000" b="1" dirty="0">
                <a:solidFill>
                  <a:srgbClr val="007C6A"/>
                </a:solidFill>
                <a:latin typeface="System"/>
              </a:rPr>
              <a:t>Packages</a:t>
            </a:r>
            <a:r>
              <a:rPr lang="zh-CN" altLang="en-US" sz="2000" b="1" dirty="0">
                <a:solidFill>
                  <a:srgbClr val="007C6A"/>
                </a:solidFill>
                <a:latin typeface="System"/>
              </a:rPr>
              <a:t>目录中找到如下</a:t>
            </a:r>
            <a:r>
              <a:rPr lang="en-US" altLang="zh-CN" sz="2000" b="1" dirty="0">
                <a:solidFill>
                  <a:srgbClr val="007C6A"/>
                </a:solidFill>
                <a:latin typeface="System"/>
              </a:rPr>
              <a:t>rpm</a:t>
            </a:r>
            <a:r>
              <a:rPr lang="zh-CN" altLang="en-US" sz="2000" b="1" dirty="0">
                <a:solidFill>
                  <a:srgbClr val="007C6A"/>
                </a:solidFill>
                <a:latin typeface="System"/>
              </a:rPr>
              <a:t>文件</a:t>
            </a:r>
          </a:p>
        </p:txBody>
      </p:sp>
      <p:pic>
        <p:nvPicPr>
          <p:cNvPr id="13" name="图片 12" descr="https://www.linuxidc.com/upload/2017_03/170329091590381.jpg">
            <a:extLst>
              <a:ext uri="{FF2B5EF4-FFF2-40B4-BE49-F238E27FC236}">
                <a16:creationId xmlns:a16="http://schemas.microsoft.com/office/drawing/2014/main" id="{13502453-42FF-4D48-A69E-CCE63D3A0B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7755" y="860323"/>
            <a:ext cx="6913409" cy="4283177"/>
          </a:xfrm>
          <a:prstGeom prst="rect">
            <a:avLst/>
          </a:prstGeom>
          <a:noFill/>
          <a:ln>
            <a:noFill/>
          </a:ln>
        </p:spPr>
      </p:pic>
    </p:spTree>
    <p:custDataLst>
      <p:tags r:id="rId1"/>
    </p:custDataLst>
    <p:extLst>
      <p:ext uri="{BB962C8B-B14F-4D97-AF65-F5344CB8AC3E}">
        <p14:creationId xmlns:p14="http://schemas.microsoft.com/office/powerpoint/2010/main" val="166616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9" name="矩形 8">
            <a:extLst>
              <a:ext uri="{FF2B5EF4-FFF2-40B4-BE49-F238E27FC236}">
                <a16:creationId xmlns:a16="http://schemas.microsoft.com/office/drawing/2014/main" id="{4448A2C5-E8AF-49D4-8D93-207DE215B9DE}"/>
              </a:ext>
            </a:extLst>
          </p:cNvPr>
          <p:cNvSpPr/>
          <p:nvPr/>
        </p:nvSpPr>
        <p:spPr>
          <a:xfrm>
            <a:off x="592294" y="460213"/>
            <a:ext cx="8099422" cy="4339650"/>
          </a:xfrm>
          <a:prstGeom prst="rect">
            <a:avLst/>
          </a:prstGeom>
        </p:spPr>
        <p:txBody>
          <a:bodyPr wrap="square">
            <a:spAutoFit/>
          </a:bodyPr>
          <a:lstStyle/>
          <a:p>
            <a:r>
              <a:rPr lang="en-US" altLang="zh-CN" sz="2000" b="1" dirty="0">
                <a:solidFill>
                  <a:srgbClr val="007C6A"/>
                </a:solidFill>
                <a:latin typeface="System"/>
              </a:rPr>
              <a:t>6</a:t>
            </a:r>
            <a:r>
              <a:rPr lang="zh-CN" altLang="en-US" sz="2000" b="1" dirty="0">
                <a:solidFill>
                  <a:srgbClr val="007C6A"/>
                </a:solidFill>
                <a:latin typeface="System"/>
              </a:rPr>
              <a:t>、离线安装</a:t>
            </a:r>
            <a:r>
              <a:rPr lang="en-US" altLang="zh-CN" sz="2000" b="1" dirty="0" err="1">
                <a:solidFill>
                  <a:srgbClr val="007C6A"/>
                </a:solidFill>
                <a:latin typeface="System"/>
              </a:rPr>
              <a:t>gcc</a:t>
            </a:r>
            <a:endParaRPr lang="en-US" altLang="zh-CN" sz="2000" b="1" dirty="0">
              <a:solidFill>
                <a:srgbClr val="007C6A"/>
              </a:solidFill>
              <a:latin typeface="System"/>
            </a:endParaRPr>
          </a:p>
          <a:p>
            <a:r>
              <a:rPr lang="en-US" altLang="zh-CN" sz="2000" b="1" dirty="0">
                <a:solidFill>
                  <a:srgbClr val="007C6A"/>
                </a:solidFill>
                <a:latin typeface="System"/>
              </a:rPr>
              <a:t>      </a:t>
            </a:r>
          </a:p>
          <a:p>
            <a:r>
              <a:rPr lang="en-US" altLang="zh-CN" sz="2000" b="1" dirty="0">
                <a:solidFill>
                  <a:srgbClr val="007C6A"/>
                </a:solidFill>
                <a:latin typeface="System"/>
              </a:rPr>
              <a:t>       </a:t>
            </a:r>
            <a:r>
              <a:rPr lang="zh-CN" altLang="en-US" sz="2000" b="1" dirty="0">
                <a:solidFill>
                  <a:srgbClr val="007C6A"/>
                </a:solidFill>
                <a:latin typeface="System"/>
              </a:rPr>
              <a:t>在</a:t>
            </a:r>
            <a:r>
              <a:rPr lang="en-US" altLang="zh-CN" sz="2000" b="1" dirty="0">
                <a:solidFill>
                  <a:srgbClr val="007C6A"/>
                </a:solidFill>
                <a:latin typeface="System"/>
              </a:rPr>
              <a:t>opt</a:t>
            </a:r>
            <a:r>
              <a:rPr lang="zh-CN" altLang="en-US" sz="2000" b="1" dirty="0">
                <a:solidFill>
                  <a:srgbClr val="007C6A"/>
                </a:solidFill>
                <a:latin typeface="System"/>
              </a:rPr>
              <a:t>目录下创建</a:t>
            </a:r>
            <a:r>
              <a:rPr lang="en-US" altLang="zh-CN" sz="2000" b="1" dirty="0" err="1">
                <a:solidFill>
                  <a:srgbClr val="007C6A"/>
                </a:solidFill>
                <a:latin typeface="System"/>
              </a:rPr>
              <a:t>rpmgcc</a:t>
            </a:r>
            <a:r>
              <a:rPr lang="zh-CN" altLang="en-US" sz="2000" b="1" dirty="0">
                <a:solidFill>
                  <a:srgbClr val="007C6A"/>
                </a:solidFill>
                <a:latin typeface="System"/>
              </a:rPr>
              <a:t>目录，用于保存所有的</a:t>
            </a:r>
            <a:r>
              <a:rPr lang="en-US" altLang="zh-CN" sz="2000" b="1" dirty="0">
                <a:solidFill>
                  <a:srgbClr val="007C6A"/>
                </a:solidFill>
                <a:latin typeface="System"/>
              </a:rPr>
              <a:t>rpm</a:t>
            </a:r>
            <a:r>
              <a:rPr lang="zh-CN" altLang="en-US" sz="2000" b="1" dirty="0">
                <a:solidFill>
                  <a:srgbClr val="007C6A"/>
                </a:solidFill>
                <a:latin typeface="System"/>
              </a:rPr>
              <a:t>文件</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进入</a:t>
            </a:r>
            <a:r>
              <a:rPr lang="en-US" altLang="zh-CN" sz="2000" b="1" dirty="0" err="1">
                <a:solidFill>
                  <a:srgbClr val="007C6A"/>
                </a:solidFill>
                <a:latin typeface="System"/>
              </a:rPr>
              <a:t>rpmgcc</a:t>
            </a:r>
            <a:r>
              <a:rPr lang="zh-CN" altLang="en-US" sz="2000" b="1" dirty="0">
                <a:solidFill>
                  <a:srgbClr val="007C6A"/>
                </a:solidFill>
                <a:latin typeface="System"/>
              </a:rPr>
              <a:t>目录中执行</a:t>
            </a:r>
            <a:r>
              <a:rPr lang="en-US" altLang="zh-CN" sz="2000" b="1" dirty="0">
                <a:solidFill>
                  <a:srgbClr val="007C6A"/>
                </a:solidFill>
                <a:latin typeface="System"/>
              </a:rPr>
              <a:t>:</a:t>
            </a:r>
          </a:p>
          <a:p>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rpm -</a:t>
            </a:r>
            <a:r>
              <a:rPr lang="en-US" altLang="zh-CN" dirty="0" err="1"/>
              <a:t>Uvh</a:t>
            </a:r>
            <a:r>
              <a:rPr lang="en-US" altLang="zh-CN" dirty="0"/>
              <a:t> *.rpm --</a:t>
            </a:r>
            <a:r>
              <a:rPr lang="en-US" altLang="zh-CN" dirty="0" err="1"/>
              <a:t>nodeps</a:t>
            </a:r>
            <a:r>
              <a:rPr lang="en-US" altLang="zh-CN" dirty="0"/>
              <a:t> --force</a:t>
            </a:r>
            <a:endParaRPr lang="zh-CN" altLang="zh-CN" dirty="0"/>
          </a:p>
          <a:p>
            <a:r>
              <a:rPr lang="en-US" altLang="zh-CN" sz="2000" b="1" dirty="0">
                <a:solidFill>
                  <a:srgbClr val="007C6A"/>
                </a:solidFill>
                <a:latin typeface="System"/>
              </a:rPr>
              <a:t>      </a:t>
            </a:r>
          </a:p>
          <a:p>
            <a:r>
              <a:rPr lang="en-US" altLang="zh-CN" sz="2000" b="1" dirty="0">
                <a:solidFill>
                  <a:srgbClr val="007C6A"/>
                </a:solidFill>
                <a:latin typeface="System"/>
              </a:rPr>
              <a:t>       </a:t>
            </a:r>
            <a:r>
              <a:rPr lang="zh-CN" altLang="en-US" sz="2000" b="1" dirty="0">
                <a:solidFill>
                  <a:srgbClr val="007C6A"/>
                </a:solidFill>
                <a:latin typeface="System"/>
              </a:rPr>
              <a:t>安装完成后使用如下命令查看版本</a:t>
            </a:r>
            <a:endParaRPr lang="en-US" altLang="zh-CN" sz="2000" b="1" dirty="0">
              <a:solidFill>
                <a:srgbClr val="007C6A"/>
              </a:solidFill>
              <a:latin typeface="System"/>
            </a:endParaRPr>
          </a:p>
          <a:p>
            <a:r>
              <a:rPr lang="en-US" altLang="zh-CN" sz="2000" b="1" dirty="0">
                <a:solidFill>
                  <a:srgbClr val="007C6A"/>
                </a:solidFill>
                <a:latin typeface="System"/>
              </a:rPr>
              <a:t>	</a:t>
            </a:r>
          </a:p>
          <a:p>
            <a:r>
              <a:rPr lang="en-US" altLang="zh-CN" sz="2000" b="1" dirty="0">
                <a:solidFill>
                  <a:srgbClr val="007C6A"/>
                </a:solidFill>
                <a:latin typeface="System"/>
              </a:rPr>
              <a:t>	</a:t>
            </a:r>
            <a:r>
              <a:rPr lang="en-US" altLang="zh-CN" dirty="0"/>
              <a:t> </a:t>
            </a:r>
            <a:r>
              <a:rPr lang="en-US" altLang="zh-CN" dirty="0" err="1"/>
              <a:t>gcc</a:t>
            </a:r>
            <a:r>
              <a:rPr lang="en-US" altLang="zh-CN" dirty="0"/>
              <a:t> -v</a:t>
            </a:r>
            <a:endParaRPr lang="zh-CN" altLang="zh-CN" dirty="0"/>
          </a:p>
          <a:p>
            <a:r>
              <a:rPr lang="en-US" altLang="zh-CN" dirty="0"/>
              <a:t>	 g++ -v</a:t>
            </a:r>
            <a:endParaRPr lang="zh-CN" altLang="zh-CN" dirty="0"/>
          </a:p>
          <a:p>
            <a:endParaRPr lang="en-US" altLang="zh-CN" sz="2000" b="1" dirty="0">
              <a:solidFill>
                <a:srgbClr val="007C6A"/>
              </a:solidFill>
              <a:latin typeface="System"/>
            </a:endParaRPr>
          </a:p>
          <a:p>
            <a:r>
              <a:rPr lang="en-US" altLang="zh-CN" sz="2000" b="1" dirty="0">
                <a:solidFill>
                  <a:srgbClr val="007C6A"/>
                </a:solidFill>
                <a:latin typeface="System"/>
              </a:rPr>
              <a:t>	 </a:t>
            </a:r>
            <a:endParaRPr lang="zh-CN" altLang="en-US" sz="2000" b="1" dirty="0">
              <a:solidFill>
                <a:srgbClr val="007C6A"/>
              </a:solidFill>
              <a:latin typeface="System"/>
            </a:endParaRPr>
          </a:p>
        </p:txBody>
      </p:sp>
    </p:spTree>
    <p:custDataLst>
      <p:tags r:id="rId1"/>
    </p:custDataLst>
    <p:extLst>
      <p:ext uri="{BB962C8B-B14F-4D97-AF65-F5344CB8AC3E}">
        <p14:creationId xmlns:p14="http://schemas.microsoft.com/office/powerpoint/2010/main" val="654419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13" name="矩形 12">
            <a:extLst>
              <a:ext uri="{FF2B5EF4-FFF2-40B4-BE49-F238E27FC236}">
                <a16:creationId xmlns:a16="http://schemas.microsoft.com/office/drawing/2014/main" id="{0C5AFD50-900E-422B-9684-A8C950F9B3AC}"/>
              </a:ext>
            </a:extLst>
          </p:cNvPr>
          <p:cNvSpPr/>
          <p:nvPr/>
        </p:nvSpPr>
        <p:spPr>
          <a:xfrm>
            <a:off x="592294" y="400110"/>
            <a:ext cx="6696744" cy="400110"/>
          </a:xfrm>
          <a:prstGeom prst="rect">
            <a:avLst/>
          </a:prstGeom>
        </p:spPr>
        <p:txBody>
          <a:bodyPr wrap="square">
            <a:spAutoFit/>
          </a:bodyPr>
          <a:lstStyle/>
          <a:p>
            <a:r>
              <a:rPr lang="en-US" altLang="zh-CN" sz="2000" b="1" dirty="0">
                <a:solidFill>
                  <a:srgbClr val="007C6A"/>
                </a:solidFill>
                <a:latin typeface="System"/>
              </a:rPr>
              <a:t>7</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4" name="矩形 13">
            <a:extLst>
              <a:ext uri="{FF2B5EF4-FFF2-40B4-BE49-F238E27FC236}">
                <a16:creationId xmlns:a16="http://schemas.microsoft.com/office/drawing/2014/main" id="{80C00BB5-A4C9-4445-8501-7B54EE11FC50}"/>
              </a:ext>
            </a:extLst>
          </p:cNvPr>
          <p:cNvSpPr/>
          <p:nvPr/>
        </p:nvSpPr>
        <p:spPr>
          <a:xfrm>
            <a:off x="1150610" y="791508"/>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17" name="矩形 16">
            <a:extLst>
              <a:ext uri="{FF2B5EF4-FFF2-40B4-BE49-F238E27FC236}">
                <a16:creationId xmlns:a16="http://schemas.microsoft.com/office/drawing/2014/main" id="{80660A0F-4507-42B7-B02A-F8A319FD7DF3}"/>
              </a:ext>
            </a:extLst>
          </p:cNvPr>
          <p:cNvSpPr/>
          <p:nvPr/>
        </p:nvSpPr>
        <p:spPr>
          <a:xfrm>
            <a:off x="1170953" y="1182906"/>
            <a:ext cx="4990790" cy="369332"/>
          </a:xfrm>
          <a:prstGeom prst="rect">
            <a:avLst/>
          </a:prstGeom>
        </p:spPr>
        <p:txBody>
          <a:bodyPr wrap="none">
            <a:spAutoFit/>
          </a:bodyPr>
          <a:lstStyle/>
          <a:p>
            <a:r>
              <a:rPr lang="zh-CN" altLang="en-US" b="1">
                <a:solidFill>
                  <a:srgbClr val="007C6A"/>
                </a:solidFill>
                <a:latin typeface="宋体" panose="02010600030101010101" pitchFamily="2" charset="-122"/>
              </a:rPr>
              <a:t>解决方案</a:t>
            </a:r>
            <a:r>
              <a:rPr lang="zh-CN" altLang="en-US">
                <a:solidFill>
                  <a:srgbClr val="007C6A"/>
                </a:solidFill>
                <a:latin typeface="宋体" panose="02010600030101010101" pitchFamily="2" charset="-122"/>
              </a:rPr>
              <a:t>：运行</a:t>
            </a:r>
            <a:r>
              <a:rPr lang="en-US" altLang="zh-CN">
                <a:solidFill>
                  <a:srgbClr val="007C6A"/>
                </a:solidFill>
                <a:latin typeface="Verdana" panose="020B0604030504040204" pitchFamily="34" charset="0"/>
              </a:rPr>
              <a:t>make </a:t>
            </a:r>
            <a:r>
              <a:rPr lang="en-US" altLang="zh-CN" err="1">
                <a:solidFill>
                  <a:srgbClr val="007C6A"/>
                </a:solidFill>
                <a:latin typeface="Verdana" panose="020B0604030504040204" pitchFamily="34" charset="0"/>
              </a:rPr>
              <a:t>distclean</a:t>
            </a:r>
            <a:r>
              <a:rPr lang="zh-CN" altLang="en-US">
                <a:solidFill>
                  <a:srgbClr val="007C6A"/>
                </a:solidFill>
                <a:latin typeface="宋体" panose="02010600030101010101" pitchFamily="2" charset="-122"/>
              </a:rPr>
              <a:t>之后再 </a:t>
            </a:r>
            <a:r>
              <a:rPr lang="en-US" altLang="zh-CN">
                <a:solidFill>
                  <a:srgbClr val="007C6A"/>
                </a:solidFill>
                <a:latin typeface="Verdana" panose="020B0604030504040204" pitchFamily="34" charset="0"/>
              </a:rPr>
              <a:t>make</a:t>
            </a:r>
            <a:endParaRPr lang="zh-CN" altLang="en-US">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06D184C1-DF35-4099-95AC-4D064B9B8A9B}"/>
              </a:ext>
            </a:extLst>
          </p:cNvPr>
          <p:cNvSpPr/>
          <p:nvPr/>
        </p:nvSpPr>
        <p:spPr>
          <a:xfrm>
            <a:off x="592294" y="1615192"/>
            <a:ext cx="6696744" cy="400110"/>
          </a:xfrm>
          <a:prstGeom prst="rect">
            <a:avLst/>
          </a:prstGeom>
        </p:spPr>
        <p:txBody>
          <a:bodyPr wrap="square">
            <a:spAutoFit/>
          </a:bodyPr>
          <a:lstStyle/>
          <a:p>
            <a:r>
              <a:rPr lang="en-US" altLang="zh-CN" sz="2000" b="1" dirty="0">
                <a:solidFill>
                  <a:srgbClr val="007C6A"/>
                </a:solidFill>
                <a:latin typeface="System"/>
              </a:rPr>
              <a:t>8</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9" name="矩形 18">
            <a:extLst>
              <a:ext uri="{FF2B5EF4-FFF2-40B4-BE49-F238E27FC236}">
                <a16:creationId xmlns:a16="http://schemas.microsoft.com/office/drawing/2014/main" id="{6FF217A3-29B6-41EA-AA26-A6C891DA58C5}"/>
              </a:ext>
            </a:extLst>
          </p:cNvPr>
          <p:cNvSpPr/>
          <p:nvPr/>
        </p:nvSpPr>
        <p:spPr>
          <a:xfrm>
            <a:off x="1150610" y="4774168"/>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20" name="图片 19">
            <a:extLst>
              <a:ext uri="{FF2B5EF4-FFF2-40B4-BE49-F238E27FC236}">
                <a16:creationId xmlns:a16="http://schemas.microsoft.com/office/drawing/2014/main" id="{8B4E6914-2340-435E-9045-65F88283FE65}"/>
              </a:ext>
            </a:extLst>
          </p:cNvPr>
          <p:cNvPicPr>
            <a:picLocks noChangeAspect="1"/>
          </p:cNvPicPr>
          <p:nvPr/>
        </p:nvPicPr>
        <p:blipFill>
          <a:blip r:embed="rId3"/>
          <a:stretch>
            <a:fillRect/>
          </a:stretch>
        </p:blipFill>
        <p:spPr>
          <a:xfrm>
            <a:off x="1420345" y="2006590"/>
            <a:ext cx="4742857" cy="2704762"/>
          </a:xfrm>
          <a:prstGeom prst="rect">
            <a:avLst/>
          </a:prstGeom>
          <a:solidFill>
            <a:schemeClr val="accent2"/>
          </a:solidFill>
          <a:ln>
            <a:solidFill>
              <a:schemeClr val="accent1"/>
            </a:solidFill>
          </a:ln>
        </p:spPr>
      </p:pic>
    </p:spTree>
    <p:custDataLst>
      <p:tags r:id="rId1"/>
    </p:custDataLst>
    <p:extLst>
      <p:ext uri="{BB962C8B-B14F-4D97-AF65-F5344CB8AC3E}">
        <p14:creationId xmlns:p14="http://schemas.microsoft.com/office/powerpoint/2010/main" val="1864567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安装</a:t>
            </a:r>
          </a:p>
        </p:txBody>
      </p:sp>
      <p:sp>
        <p:nvSpPr>
          <p:cNvPr id="9" name="矩形 8">
            <a:extLst>
              <a:ext uri="{FF2B5EF4-FFF2-40B4-BE49-F238E27FC236}">
                <a16:creationId xmlns:a16="http://schemas.microsoft.com/office/drawing/2014/main" id="{74F49DA1-1E23-4868-B2AE-205484A66457}"/>
              </a:ext>
            </a:extLst>
          </p:cNvPr>
          <p:cNvSpPr/>
          <p:nvPr/>
        </p:nvSpPr>
        <p:spPr>
          <a:xfrm>
            <a:off x="592294" y="535901"/>
            <a:ext cx="6788269" cy="400110"/>
          </a:xfrm>
          <a:prstGeom prst="rect">
            <a:avLst/>
          </a:prstGeom>
        </p:spPr>
        <p:txBody>
          <a:bodyPr wrap="none">
            <a:spAutoFit/>
          </a:bodyPr>
          <a:lstStyle/>
          <a:p>
            <a:r>
              <a:rPr lang="en-US" altLang="zh-CN" sz="2000" dirty="0">
                <a:solidFill>
                  <a:srgbClr val="007C6A"/>
                </a:solidFill>
                <a:latin typeface="System"/>
              </a:rPr>
              <a:t>9</a:t>
            </a:r>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10" name="图片 9">
            <a:extLst>
              <a:ext uri="{FF2B5EF4-FFF2-40B4-BE49-F238E27FC236}">
                <a16:creationId xmlns:a16="http://schemas.microsoft.com/office/drawing/2014/main" id="{BC008943-6D66-4E6C-9453-07CDFC49B99E}"/>
              </a:ext>
            </a:extLst>
          </p:cNvPr>
          <p:cNvPicPr>
            <a:picLocks noChangeAspect="1"/>
          </p:cNvPicPr>
          <p:nvPr/>
        </p:nvPicPr>
        <p:blipFill>
          <a:blip r:embed="rId3"/>
          <a:stretch>
            <a:fillRect/>
          </a:stretch>
        </p:blipFill>
        <p:spPr>
          <a:xfrm>
            <a:off x="1168358" y="1399997"/>
            <a:ext cx="6487534" cy="3078129"/>
          </a:xfrm>
          <a:prstGeom prst="rect">
            <a:avLst/>
          </a:prstGeom>
          <a:ln>
            <a:solidFill>
              <a:schemeClr val="accent1"/>
            </a:solidFill>
          </a:ln>
        </p:spPr>
      </p:pic>
    </p:spTree>
    <p:custDataLst>
      <p:tags r:id="rId1"/>
    </p:custDataLst>
    <p:extLst>
      <p:ext uri="{BB962C8B-B14F-4D97-AF65-F5344CB8AC3E}">
        <p14:creationId xmlns:p14="http://schemas.microsoft.com/office/powerpoint/2010/main" val="285681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目录</a:t>
            </a:r>
          </a:p>
        </p:txBody>
      </p:sp>
      <p:sp>
        <p:nvSpPr>
          <p:cNvPr id="6" name="矩形 5">
            <a:extLst>
              <a:ext uri="{FF2B5EF4-FFF2-40B4-BE49-F238E27FC236}">
                <a16:creationId xmlns:a16="http://schemas.microsoft.com/office/drawing/2014/main" id="{B9A49A8D-BD53-4FD7-9F28-1128ECB8750F}"/>
              </a:ext>
            </a:extLst>
          </p:cNvPr>
          <p:cNvSpPr/>
          <p:nvPr/>
        </p:nvSpPr>
        <p:spPr>
          <a:xfrm>
            <a:off x="832119" y="3743681"/>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redis-server</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服务器启动命令</a:t>
            </a:r>
            <a:endParaRPr lang="zh-CN" altLang="en-US" sz="1600" b="1">
              <a:solidFill>
                <a:srgbClr val="007C6A"/>
              </a:solidFill>
              <a:latin typeface="System"/>
            </a:endParaRPr>
          </a:p>
        </p:txBody>
      </p:sp>
      <p:sp>
        <p:nvSpPr>
          <p:cNvPr id="7" name="矩形 6">
            <a:extLst>
              <a:ext uri="{FF2B5EF4-FFF2-40B4-BE49-F238E27FC236}">
                <a16:creationId xmlns:a16="http://schemas.microsoft.com/office/drawing/2014/main" id="{F841863B-4CC8-4DAE-B9EB-3519B49C04A8}"/>
              </a:ext>
            </a:extLst>
          </p:cNvPr>
          <p:cNvSpPr/>
          <p:nvPr/>
        </p:nvSpPr>
        <p:spPr>
          <a:xfrm>
            <a:off x="592294" y="649407"/>
            <a:ext cx="4107215" cy="40011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1B31762A-8102-4BBA-AEEF-06C04DDD943C}"/>
              </a:ext>
            </a:extLst>
          </p:cNvPr>
          <p:cNvSpPr/>
          <p:nvPr/>
        </p:nvSpPr>
        <p:spPr>
          <a:xfrm>
            <a:off x="808318" y="1367746"/>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Redis-benchmark:</a:t>
            </a:r>
            <a:r>
              <a:rPr lang="zh-CN" altLang="en-US" dirty="0">
                <a:solidFill>
                  <a:srgbClr val="007C6A"/>
                </a:solidFill>
                <a:latin typeface="System"/>
              </a:rPr>
              <a:t>性能测试工具，可以在自己本子运行，看看自己本子性能如何</a:t>
            </a:r>
            <a:r>
              <a:rPr lang="en-US" altLang="zh-CN" dirty="0">
                <a:solidFill>
                  <a:srgbClr val="007C6A"/>
                </a:solidFill>
                <a:latin typeface="System"/>
              </a:rPr>
              <a:t>(</a:t>
            </a:r>
            <a:r>
              <a:rPr lang="zh-CN" altLang="en-US" dirty="0">
                <a:solidFill>
                  <a:srgbClr val="007C6A"/>
                </a:solidFill>
                <a:latin typeface="System"/>
              </a:rPr>
              <a:t>服务启动起来后执行</a:t>
            </a:r>
            <a:r>
              <a:rPr lang="en-US" altLang="zh-CN" dirty="0">
                <a:solidFill>
                  <a:srgbClr val="007C6A"/>
                </a:solidFill>
                <a:latin typeface="System"/>
              </a:rPr>
              <a:t>)</a:t>
            </a:r>
            <a:endParaRPr lang="zh-CN" altLang="en-US" dirty="0">
              <a:solidFill>
                <a:srgbClr val="007C6A"/>
              </a:solidFill>
              <a:latin typeface="System"/>
            </a:endParaRPr>
          </a:p>
        </p:txBody>
      </p:sp>
      <p:sp>
        <p:nvSpPr>
          <p:cNvPr id="11" name="矩形 10">
            <a:extLst>
              <a:ext uri="{FF2B5EF4-FFF2-40B4-BE49-F238E27FC236}">
                <a16:creationId xmlns:a16="http://schemas.microsoft.com/office/drawing/2014/main" id="{0F78F68B-3339-4D4F-A1C2-5A82EC73FB9E}"/>
              </a:ext>
            </a:extLst>
          </p:cNvPr>
          <p:cNvSpPr/>
          <p:nvPr/>
        </p:nvSpPr>
        <p:spPr>
          <a:xfrm>
            <a:off x="830665" y="2246884"/>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a:t>
            </a:r>
            <a:r>
              <a:rPr lang="en-US" altLang="zh-CN" err="1">
                <a:solidFill>
                  <a:srgbClr val="007C6A"/>
                </a:solidFill>
                <a:latin typeface="Verdana" panose="020B0604030504040204" pitchFamily="34" charset="0"/>
              </a:rPr>
              <a:t>aof</a:t>
            </a:r>
            <a:r>
              <a:rPr lang="zh-CN" altLang="en-US">
                <a:solidFill>
                  <a:srgbClr val="007C6A"/>
                </a:solidFill>
                <a:latin typeface="System"/>
              </a:rPr>
              <a:t>：修复有问题的</a:t>
            </a:r>
            <a:r>
              <a:rPr lang="en-US" altLang="zh-CN">
                <a:solidFill>
                  <a:srgbClr val="007C6A"/>
                </a:solidFill>
                <a:latin typeface="Verdana" panose="020B0604030504040204" pitchFamily="34" charset="0"/>
              </a:rPr>
              <a:t>AOF</a:t>
            </a:r>
            <a:r>
              <a:rPr lang="zh-CN" altLang="en-US">
                <a:solidFill>
                  <a:srgbClr val="007C6A"/>
                </a:solidFill>
                <a:latin typeface="System"/>
              </a:rPr>
              <a:t>文件，</a:t>
            </a:r>
            <a:r>
              <a:rPr lang="en-US" altLang="zh-CN" err="1">
                <a:solidFill>
                  <a:srgbClr val="007C6A"/>
                </a:solidFill>
                <a:latin typeface="Verdana" panose="020B0604030504040204" pitchFamily="34" charset="0"/>
              </a:rPr>
              <a:t>rdb</a:t>
            </a:r>
            <a:r>
              <a:rPr lang="zh-CN" altLang="en-US">
                <a:solidFill>
                  <a:srgbClr val="007C6A"/>
                </a:solidFill>
                <a:latin typeface="System"/>
              </a:rPr>
              <a:t>和</a:t>
            </a:r>
            <a:r>
              <a:rPr lang="en-US" altLang="zh-CN" err="1">
                <a:solidFill>
                  <a:srgbClr val="007C6A"/>
                </a:solidFill>
                <a:latin typeface="Verdana" panose="020B0604030504040204" pitchFamily="34" charset="0"/>
              </a:rPr>
              <a:t>aof</a:t>
            </a:r>
            <a:r>
              <a:rPr lang="zh-CN" altLang="en-US">
                <a:solidFill>
                  <a:srgbClr val="007C6A"/>
                </a:solidFill>
                <a:latin typeface="System"/>
              </a:rPr>
              <a:t>后面讲</a:t>
            </a:r>
          </a:p>
        </p:txBody>
      </p:sp>
      <p:sp>
        <p:nvSpPr>
          <p:cNvPr id="12" name="矩形 11">
            <a:extLst>
              <a:ext uri="{FF2B5EF4-FFF2-40B4-BE49-F238E27FC236}">
                <a16:creationId xmlns:a16="http://schemas.microsoft.com/office/drawing/2014/main" id="{7229707B-BF16-4AC3-8D1F-04B6E0EC4EAB}"/>
              </a:ext>
            </a:extLst>
          </p:cNvPr>
          <p:cNvSpPr/>
          <p:nvPr/>
        </p:nvSpPr>
        <p:spPr>
          <a:xfrm>
            <a:off x="830665" y="2765326"/>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p>
        </p:txBody>
      </p:sp>
      <p:sp>
        <p:nvSpPr>
          <p:cNvPr id="13" name="矩形 12">
            <a:extLst>
              <a:ext uri="{FF2B5EF4-FFF2-40B4-BE49-F238E27FC236}">
                <a16:creationId xmlns:a16="http://schemas.microsoft.com/office/drawing/2014/main" id="{B92314C1-34D5-4B06-BE8D-6400BDCCFB31}"/>
              </a:ext>
            </a:extLst>
          </p:cNvPr>
          <p:cNvSpPr/>
          <p:nvPr/>
        </p:nvSpPr>
        <p:spPr>
          <a:xfrm>
            <a:off x="830665" y="4262123"/>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14" name="矩形 13">
            <a:extLst>
              <a:ext uri="{FF2B5EF4-FFF2-40B4-BE49-F238E27FC236}">
                <a16:creationId xmlns:a16="http://schemas.microsoft.com/office/drawing/2014/main" id="{FD4DB8A6-BD59-4D29-B5DC-284137CEDBCB}"/>
              </a:ext>
            </a:extLst>
          </p:cNvPr>
          <p:cNvSpPr/>
          <p:nvPr/>
        </p:nvSpPr>
        <p:spPr>
          <a:xfrm>
            <a:off x="830665" y="3270018"/>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Redis-sentinel</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集群使用</a:t>
            </a:r>
          </a:p>
        </p:txBody>
      </p:sp>
    </p:spTree>
    <p:custDataLst>
      <p:tags r:id="rId1"/>
    </p:custDataLst>
    <p:extLst>
      <p:ext uri="{BB962C8B-B14F-4D97-AF65-F5344CB8AC3E}">
        <p14:creationId xmlns:p14="http://schemas.microsoft.com/office/powerpoint/2010/main" val="372068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53541A98-92F2-41FA-BFFF-06DA35185EA1}"/>
              </a:ext>
            </a:extLst>
          </p:cNvPr>
          <p:cNvSpPr/>
          <p:nvPr/>
        </p:nvSpPr>
        <p:spPr>
          <a:xfrm>
            <a:off x="550653" y="462856"/>
            <a:ext cx="1723549" cy="461665"/>
          </a:xfrm>
          <a:prstGeom prst="rect">
            <a:avLst/>
          </a:prstGeom>
          <a:noFill/>
        </p:spPr>
        <p:txBody>
          <a:bodyPr wrap="none" lIns="91440" tIns="45720" rIns="91440" bIns="45720">
            <a:spAutoFit/>
          </a:bodyPr>
          <a:lstStyle/>
          <a:p>
            <a:pPr algn="ctr"/>
            <a:r>
              <a:rPr lang="zh-CN" altLang="en-US" sz="2400" b="1" dirty="0">
                <a:ln w="0"/>
                <a:solidFill>
                  <a:srgbClr val="007C6A"/>
                </a:solidFill>
                <a:effectLst>
                  <a:outerShdw blurRad="38100" dist="25400" dir="5400000" algn="ctr" rotWithShape="0">
                    <a:srgbClr val="6E747A">
                      <a:alpha val="43000"/>
                    </a:srgbClr>
                  </a:outerShdw>
                </a:effectLst>
              </a:rPr>
              <a:t>技术的分类</a:t>
            </a:r>
            <a:endParaRPr lang="zh-CN" altLang="en-US" sz="2400" b="1" cap="none" spc="0" dirty="0">
              <a:ln w="0"/>
              <a:solidFill>
                <a:srgbClr val="007C6A"/>
              </a:solidFill>
              <a:effectLst>
                <a:outerShdw blurRad="38100" dist="25400" dir="5400000" algn="ctr" rotWithShape="0">
                  <a:srgbClr val="6E747A">
                    <a:alpha val="43000"/>
                  </a:srgbClr>
                </a:outerShdw>
              </a:effectLst>
            </a:endParaRPr>
          </a:p>
        </p:txBody>
      </p:sp>
      <p:sp>
        <p:nvSpPr>
          <p:cNvPr id="9" name="矩形 8">
            <a:extLst>
              <a:ext uri="{FF2B5EF4-FFF2-40B4-BE49-F238E27FC236}">
                <a16:creationId xmlns:a16="http://schemas.microsoft.com/office/drawing/2014/main" id="{5958ECBC-4457-408D-B3E8-97975C49FA80}"/>
              </a:ext>
            </a:extLst>
          </p:cNvPr>
          <p:cNvSpPr/>
          <p:nvPr/>
        </p:nvSpPr>
        <p:spPr>
          <a:xfrm>
            <a:off x="611560" y="10416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解决功能</a:t>
            </a:r>
            <a:r>
              <a:rPr lang="zh-CN" altLang="en-US" sz="2400" dirty="0">
                <a:ln w="0"/>
                <a:solidFill>
                  <a:srgbClr val="007C6A"/>
                </a:solidFill>
                <a:effectLst>
                  <a:outerShdw blurRad="38100" dist="25400" dir="5400000" algn="ctr" rotWithShape="0">
                    <a:srgbClr val="6E747A">
                      <a:alpha val="43000"/>
                    </a:srgbClr>
                  </a:outerShdw>
                </a:effectLst>
              </a:rPr>
              <a:t>性</a:t>
            </a:r>
            <a:r>
              <a:rPr lang="zh-CN" altLang="en-US" sz="2400" b="0" cap="none" spc="0" dirty="0">
                <a:ln w="0"/>
                <a:solidFill>
                  <a:srgbClr val="007C6A"/>
                </a:solidFill>
                <a:effectLst>
                  <a:outerShdw blurRad="38100" dist="25400" dir="5400000" algn="ctr" rotWithShape="0">
                    <a:srgbClr val="6E747A">
                      <a:alpha val="43000"/>
                    </a:srgbClr>
                  </a:outerShdw>
                </a:effectLst>
              </a:rPr>
              <a:t>的问题</a:t>
            </a:r>
          </a:p>
        </p:txBody>
      </p:sp>
      <p:sp>
        <p:nvSpPr>
          <p:cNvPr id="10" name="矩形 9">
            <a:extLst>
              <a:ext uri="{FF2B5EF4-FFF2-40B4-BE49-F238E27FC236}">
                <a16:creationId xmlns:a16="http://schemas.microsoft.com/office/drawing/2014/main" id="{F9C46C0F-DB05-4E85-A9EB-086529E4D11A}"/>
              </a:ext>
            </a:extLst>
          </p:cNvPr>
          <p:cNvSpPr/>
          <p:nvPr/>
        </p:nvSpPr>
        <p:spPr>
          <a:xfrm>
            <a:off x="4791590" y="671779"/>
            <a:ext cx="3675558" cy="1200329"/>
          </a:xfrm>
          <a:prstGeom prst="rect">
            <a:avLst/>
          </a:prstGeom>
          <a:noFill/>
        </p:spPr>
        <p:txBody>
          <a:bodyPr wrap="none" lIns="91440" tIns="45720" rIns="91440" bIns="45720">
            <a:spAutoFit/>
          </a:bodyPr>
          <a:lstStyle/>
          <a:p>
            <a:pPr algn="ctr"/>
            <a:r>
              <a:rPr lang="en-US" altLang="zh-CN" sz="2400" b="0" cap="none" spc="0" dirty="0">
                <a:ln w="0"/>
                <a:solidFill>
                  <a:srgbClr val="007C6A"/>
                </a:solidFill>
                <a:effectLst>
                  <a:outerShdw blurRad="38100" dist="25400" dir="5400000" algn="ctr" rotWithShape="0">
                    <a:srgbClr val="6E747A">
                      <a:alpha val="43000"/>
                    </a:srgbClr>
                  </a:outerShdw>
                </a:effectLst>
              </a:rPr>
              <a:t>Java</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b="0" cap="none" spc="0" dirty="0" err="1">
                <a:ln w="0"/>
                <a:solidFill>
                  <a:srgbClr val="007C6A"/>
                </a:solidFill>
                <a:effectLst>
                  <a:outerShdw blurRad="38100" dist="25400" dir="5400000" algn="ctr" rotWithShape="0">
                    <a:srgbClr val="6E747A">
                      <a:alpha val="43000"/>
                    </a:srgbClr>
                  </a:outerShdw>
                </a:effectLst>
              </a:rPr>
              <a:t>Jsp</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 RDBMS</a:t>
            </a:r>
            <a:endParaRPr lang="en-US" altLang="zh-CN" sz="2400" b="0" cap="none" spc="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Tomcat</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HTML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Linux</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err="1">
                <a:ln w="0"/>
                <a:solidFill>
                  <a:srgbClr val="007C6A"/>
                </a:solidFill>
                <a:effectLst>
                  <a:outerShdw blurRad="38100" dist="25400" dir="5400000" algn="ctr" rotWithShape="0">
                    <a:srgbClr val="6E747A">
                      <a:alpha val="43000"/>
                    </a:srgbClr>
                  </a:outerShdw>
                </a:effectLst>
              </a:rPr>
              <a:t>Jdbc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SVN</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1" name="矩形 10">
            <a:extLst>
              <a:ext uri="{FF2B5EF4-FFF2-40B4-BE49-F238E27FC236}">
                <a16:creationId xmlns:a16="http://schemas.microsoft.com/office/drawing/2014/main" id="{A108E8B6-4724-442C-B276-182941881772}"/>
              </a:ext>
            </a:extLst>
          </p:cNvPr>
          <p:cNvSpPr/>
          <p:nvPr/>
        </p:nvSpPr>
        <p:spPr>
          <a:xfrm>
            <a:off x="611560" y="23637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解决扩展性的问题</a:t>
            </a:r>
          </a:p>
        </p:txBody>
      </p:sp>
      <p:sp>
        <p:nvSpPr>
          <p:cNvPr id="12" name="矩形 11">
            <a:extLst>
              <a:ext uri="{FF2B5EF4-FFF2-40B4-BE49-F238E27FC236}">
                <a16:creationId xmlns:a16="http://schemas.microsoft.com/office/drawing/2014/main" id="{A3D11A94-FB33-4ADC-918F-87A4F37AD1E4}"/>
              </a:ext>
            </a:extLst>
          </p:cNvPr>
          <p:cNvSpPr/>
          <p:nvPr/>
        </p:nvSpPr>
        <p:spPr>
          <a:xfrm>
            <a:off x="4499992" y="2148274"/>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Struts</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Spring</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SpringMVC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Hibernate</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Mybatis</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3" name="矩形 12">
            <a:extLst>
              <a:ext uri="{FF2B5EF4-FFF2-40B4-BE49-F238E27FC236}">
                <a16:creationId xmlns:a16="http://schemas.microsoft.com/office/drawing/2014/main" id="{49FECB73-2309-48E1-851A-03AFEB988970}"/>
              </a:ext>
            </a:extLst>
          </p:cNvPr>
          <p:cNvSpPr/>
          <p:nvPr/>
        </p:nvSpPr>
        <p:spPr>
          <a:xfrm>
            <a:off x="631337" y="3727870"/>
            <a:ext cx="2916183"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解决性能的问题</a:t>
            </a:r>
          </a:p>
        </p:txBody>
      </p:sp>
      <p:sp>
        <p:nvSpPr>
          <p:cNvPr id="14" name="矩形 13">
            <a:extLst>
              <a:ext uri="{FF2B5EF4-FFF2-40B4-BE49-F238E27FC236}">
                <a16:creationId xmlns:a16="http://schemas.microsoft.com/office/drawing/2014/main" id="{9E6C1611-5882-4395-8B27-004C44506612}"/>
              </a:ext>
            </a:extLst>
          </p:cNvPr>
          <p:cNvSpPr/>
          <p:nvPr/>
        </p:nvSpPr>
        <p:spPr>
          <a:xfrm>
            <a:off x="4499992" y="3727870"/>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NoSQL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Java</a:t>
            </a:r>
            <a:r>
              <a:rPr lang="zh-CN" altLang="en-US" sz="2400" dirty="0">
                <a:ln w="0"/>
                <a:solidFill>
                  <a:srgbClr val="007C6A"/>
                </a:solidFill>
                <a:effectLst>
                  <a:outerShdw blurRad="38100" dist="25400" dir="5400000" algn="ctr" rotWithShape="0">
                    <a:srgbClr val="6E747A">
                      <a:alpha val="43000"/>
                    </a:srgbClr>
                  </a:outerShdw>
                </a:effectLst>
              </a:rPr>
              <a:t>线程、</a:t>
            </a:r>
            <a:r>
              <a:rPr lang="en-US" altLang="zh-CN" sz="2400" dirty="0">
                <a:ln w="0"/>
                <a:solidFill>
                  <a:srgbClr val="007C6A"/>
                </a:solidFill>
                <a:effectLst>
                  <a:outerShdw blurRad="38100" dist="25400" dir="5400000" algn="ctr" rotWithShape="0">
                    <a:srgbClr val="6E747A">
                      <a:alpha val="43000"/>
                    </a:srgbClr>
                  </a:outerShdw>
                </a:effectLst>
              </a:rPr>
              <a:t>Hadoop</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Nginx</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MQ</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solidFill>
                  <a:srgbClr val="007C6A"/>
                </a:solidFill>
              </a:rPr>
              <a:t> </a:t>
            </a:r>
            <a:r>
              <a:rPr lang="en-US" altLang="zh-CN" sz="2400" dirty="0" err="1">
                <a:solidFill>
                  <a:srgbClr val="007C6A"/>
                </a:solidFill>
              </a:rPr>
              <a:t>ElasticSearch</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5" name="下箭头 8">
            <a:extLst>
              <a:ext uri="{FF2B5EF4-FFF2-40B4-BE49-F238E27FC236}">
                <a16:creationId xmlns:a16="http://schemas.microsoft.com/office/drawing/2014/main" id="{B815C00E-6537-4A3E-BC0F-9F7822D72B61}"/>
              </a:ext>
            </a:extLst>
          </p:cNvPr>
          <p:cNvSpPr/>
          <p:nvPr/>
        </p:nvSpPr>
        <p:spPr>
          <a:xfrm>
            <a:off x="1856200" y="1682826"/>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9">
            <a:extLst>
              <a:ext uri="{FF2B5EF4-FFF2-40B4-BE49-F238E27FC236}">
                <a16:creationId xmlns:a16="http://schemas.microsoft.com/office/drawing/2014/main" id="{7AE83716-71C0-49F9-B58E-EFE168F8CEB8}"/>
              </a:ext>
            </a:extLst>
          </p:cNvPr>
          <p:cNvSpPr/>
          <p:nvPr/>
        </p:nvSpPr>
        <p:spPr>
          <a:xfrm>
            <a:off x="1856199" y="3006607"/>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启动</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E03FD0A8-712D-44F8-AE42-55A9132C794B}"/>
              </a:ext>
            </a:extLst>
          </p:cNvPr>
          <p:cNvSpPr/>
          <p:nvPr/>
        </p:nvSpPr>
        <p:spPr>
          <a:xfrm>
            <a:off x="310276" y="681675"/>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15" name="矩形 14">
            <a:extLst>
              <a:ext uri="{FF2B5EF4-FFF2-40B4-BE49-F238E27FC236}">
                <a16:creationId xmlns:a16="http://schemas.microsoft.com/office/drawing/2014/main" id="{F988A720-740F-49D2-84D5-9973468737BC}"/>
              </a:ext>
            </a:extLst>
          </p:cNvPr>
          <p:cNvSpPr/>
          <p:nvPr/>
        </p:nvSpPr>
        <p:spPr>
          <a:xfrm>
            <a:off x="512287" y="2432383"/>
            <a:ext cx="8229746" cy="707886"/>
          </a:xfrm>
          <a:prstGeom prst="rect">
            <a:avLst/>
          </a:prstGeom>
        </p:spPr>
        <p:txBody>
          <a:bodyPr wrap="squar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、修改</a:t>
            </a:r>
            <a:r>
              <a:rPr lang="en-US" altLang="zh-CN" sz="2000" b="1">
                <a:solidFill>
                  <a:srgbClr val="007C6A"/>
                </a:solidFill>
                <a:latin typeface="Verdana" panose="020B0604030504040204" pitchFamily="34" charset="0"/>
              </a:rPr>
              <a:t>redis.conf</a:t>
            </a:r>
            <a:r>
              <a:rPr lang="zh-CN" altLang="en-US" sz="2000" b="1">
                <a:solidFill>
                  <a:srgbClr val="007C6A"/>
                </a:solidFill>
                <a:latin typeface="宋体" panose="02010600030101010101" pitchFamily="2" charset="-122"/>
              </a:rPr>
              <a:t>文件将里面的</a:t>
            </a:r>
            <a:r>
              <a:rPr lang="en-US" altLang="zh-CN" sz="2000" b="1" err="1">
                <a:solidFill>
                  <a:srgbClr val="007C6A"/>
                </a:solidFill>
                <a:latin typeface="Verdana" panose="020B0604030504040204" pitchFamily="34" charset="0"/>
              </a:rPr>
              <a:t>daemonize</a:t>
            </a:r>
            <a:r>
              <a:rPr lang="en-US" altLang="zh-CN" sz="2000" b="1">
                <a:solidFill>
                  <a:srgbClr val="007C6A"/>
                </a:solidFill>
                <a:latin typeface="Verdana" panose="020B0604030504040204" pitchFamily="34" charset="0"/>
              </a:rPr>
              <a:t> no </a:t>
            </a:r>
            <a:r>
              <a:rPr lang="zh-CN" altLang="en-US" sz="2000" b="1">
                <a:solidFill>
                  <a:srgbClr val="007C6A"/>
                </a:solidFill>
                <a:latin typeface="宋体" panose="02010600030101010101" pitchFamily="2" charset="-122"/>
              </a:rPr>
              <a:t>改成</a:t>
            </a:r>
            <a:r>
              <a:rPr lang="zh-CN" altLang="en-US" sz="2000" b="1">
                <a:solidFill>
                  <a:srgbClr val="007C6A"/>
                </a:solidFill>
                <a:latin typeface="Verdana" panose="020B0604030504040204" pitchFamily="34" charset="0"/>
              </a:rPr>
              <a:t> </a:t>
            </a:r>
            <a:r>
              <a:rPr lang="en-US" altLang="zh-CN" sz="2000" b="1">
                <a:solidFill>
                  <a:srgbClr val="007C6A"/>
                </a:solidFill>
                <a:latin typeface="Verdana" panose="020B0604030504040204" pitchFamily="34" charset="0"/>
              </a:rPr>
              <a:t>yes</a:t>
            </a:r>
            <a:r>
              <a:rPr lang="zh-CN" altLang="en-US" sz="2000" b="1">
                <a:solidFill>
                  <a:srgbClr val="007C6A"/>
                </a:solidFill>
                <a:latin typeface="宋体" panose="02010600030101010101" pitchFamily="2" charset="-122"/>
              </a:rPr>
              <a:t>，让服务在后台启动</a:t>
            </a:r>
            <a:endParaRPr lang="zh-CN" altLang="en-US" sz="2000" b="1">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7595BD68-90A3-4C4E-A14E-6FFFE2D126E1}"/>
              </a:ext>
            </a:extLst>
          </p:cNvPr>
          <p:cNvSpPr/>
          <p:nvPr/>
        </p:nvSpPr>
        <p:spPr>
          <a:xfrm>
            <a:off x="512287" y="1538540"/>
            <a:ext cx="8229746" cy="400110"/>
          </a:xfrm>
          <a:prstGeom prst="rect">
            <a:avLst/>
          </a:prstGeom>
        </p:spPr>
        <p:txBody>
          <a:bodyPr wrap="square">
            <a:spAutoFit/>
          </a:bodyPr>
          <a:lstStyle/>
          <a:p>
            <a:r>
              <a:rPr lang="en-US" altLang="zh-CN" sz="2000" b="1" dirty="0">
                <a:solidFill>
                  <a:srgbClr val="007C6A"/>
                </a:solidFill>
              </a:rPr>
              <a:t>1</a:t>
            </a:r>
            <a:r>
              <a:rPr lang="zh-CN" altLang="en-US" sz="2000" b="1" dirty="0">
                <a:solidFill>
                  <a:srgbClr val="007C6A"/>
                </a:solidFill>
              </a:rPr>
              <a:t>、备份</a:t>
            </a:r>
            <a:r>
              <a:rPr lang="en-US" altLang="zh-CN" sz="2000" b="1" dirty="0" err="1">
                <a:solidFill>
                  <a:srgbClr val="007C6A"/>
                </a:solidFill>
              </a:rPr>
              <a:t>redis.conf</a:t>
            </a:r>
            <a:r>
              <a:rPr lang="zh-CN" altLang="en-US" sz="2000" b="1" dirty="0">
                <a:solidFill>
                  <a:srgbClr val="007C6A"/>
                </a:solidFill>
              </a:rPr>
              <a:t>：拷贝一份</a:t>
            </a:r>
            <a:r>
              <a:rPr lang="en-US" altLang="zh-CN" sz="2000" b="1" dirty="0" err="1">
                <a:solidFill>
                  <a:srgbClr val="007C6A"/>
                </a:solidFill>
              </a:rPr>
              <a:t>redis.conf</a:t>
            </a:r>
            <a:r>
              <a:rPr lang="zh-CN" altLang="en-US" sz="2000" b="1" dirty="0">
                <a:solidFill>
                  <a:srgbClr val="007C6A"/>
                </a:solidFill>
              </a:rPr>
              <a:t>到其他目录</a:t>
            </a:r>
          </a:p>
        </p:txBody>
      </p:sp>
      <p:sp>
        <p:nvSpPr>
          <p:cNvPr id="17" name="矩形 16">
            <a:extLst>
              <a:ext uri="{FF2B5EF4-FFF2-40B4-BE49-F238E27FC236}">
                <a16:creationId xmlns:a16="http://schemas.microsoft.com/office/drawing/2014/main" id="{77529E60-1784-45F0-BCA0-BE639405C577}"/>
              </a:ext>
            </a:extLst>
          </p:cNvPr>
          <p:cNvSpPr/>
          <p:nvPr/>
        </p:nvSpPr>
        <p:spPr>
          <a:xfrm>
            <a:off x="520618" y="3634003"/>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Tree>
    <p:custDataLst>
      <p:tags r:id="rId1"/>
    </p:custDataLst>
    <p:extLst>
      <p:ext uri="{BB962C8B-B14F-4D97-AF65-F5344CB8AC3E}">
        <p14:creationId xmlns:p14="http://schemas.microsoft.com/office/powerpoint/2010/main" val="434575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启动</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8693F2BF-D584-4A5A-BC0E-77C21F9C0453}"/>
              </a:ext>
            </a:extLst>
          </p:cNvPr>
          <p:cNvSpPr/>
          <p:nvPr/>
        </p:nvSpPr>
        <p:spPr>
          <a:xfrm>
            <a:off x="592294" y="2849893"/>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8" name="矩形 7">
            <a:extLst>
              <a:ext uri="{FF2B5EF4-FFF2-40B4-BE49-F238E27FC236}">
                <a16:creationId xmlns:a16="http://schemas.microsoft.com/office/drawing/2014/main" id="{EDEC82DA-3CBE-48CB-88B3-1C2EF1ED1FB3}"/>
              </a:ext>
            </a:extLst>
          </p:cNvPr>
          <p:cNvSpPr/>
          <p:nvPr/>
        </p:nvSpPr>
        <p:spPr>
          <a:xfrm>
            <a:off x="627742" y="698037"/>
            <a:ext cx="8229746" cy="400110"/>
          </a:xfrm>
          <a:prstGeom prst="rect">
            <a:avLst/>
          </a:prstGeom>
        </p:spPr>
        <p:txBody>
          <a:bodyPr wrap="square">
            <a:spAutoFit/>
          </a:bodyPr>
          <a:lstStyle/>
          <a:p>
            <a:r>
              <a:rPr lang="en-US" altLang="zh-CN" sz="2000" b="1">
                <a:solidFill>
                  <a:srgbClr val="007C6A"/>
                </a:solidFill>
              </a:rPr>
              <a:t>4</a:t>
            </a:r>
            <a:r>
              <a:rPr lang="zh-CN" altLang="en-US" sz="2000" b="1">
                <a:solidFill>
                  <a:srgbClr val="007C6A"/>
                </a:solidFill>
              </a:rPr>
              <a:t>、用客户端访问</a:t>
            </a:r>
            <a:r>
              <a:rPr lang="en-US" altLang="zh-CN" sz="2000" b="1">
                <a:solidFill>
                  <a:srgbClr val="007C6A"/>
                </a:solidFill>
              </a:rPr>
              <a:t>:</a:t>
            </a:r>
            <a:r>
              <a:rPr lang="zh-CN" altLang="en-US" sz="2000" b="1">
                <a:solidFill>
                  <a:srgbClr val="007C6A"/>
                </a:solidFill>
              </a:rPr>
              <a:t> </a:t>
            </a:r>
            <a:r>
              <a:rPr lang="en-US" altLang="zh-CN" sz="2000" b="1">
                <a:solidFill>
                  <a:srgbClr val="007C6A"/>
                </a:solidFill>
              </a:rPr>
              <a:t>Redis-cli</a:t>
            </a:r>
            <a:endParaRPr lang="zh-CN" altLang="en-US" sz="2000" b="1">
              <a:solidFill>
                <a:srgbClr val="007C6A"/>
              </a:solidFill>
            </a:endParaRPr>
          </a:p>
        </p:txBody>
      </p:sp>
      <p:sp>
        <p:nvSpPr>
          <p:cNvPr id="9" name="矩形 8">
            <a:extLst>
              <a:ext uri="{FF2B5EF4-FFF2-40B4-BE49-F238E27FC236}">
                <a16:creationId xmlns:a16="http://schemas.microsoft.com/office/drawing/2014/main" id="{13E6DBA7-B26F-4362-94C0-50516E09788A}"/>
              </a:ext>
            </a:extLst>
          </p:cNvPr>
          <p:cNvSpPr/>
          <p:nvPr/>
        </p:nvSpPr>
        <p:spPr>
          <a:xfrm>
            <a:off x="778036" y="1913789"/>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a:solidFill>
                  <a:srgbClr val="007C6A"/>
                </a:solidFill>
              </a:rPr>
              <a:t>   </a:t>
            </a:r>
            <a:r>
              <a:rPr lang="zh-CN" altLang="en-US" sz="2000" b="1">
                <a:solidFill>
                  <a:srgbClr val="007C6A"/>
                </a:solidFill>
              </a:rPr>
              <a:t>多个端口可以 </a:t>
            </a:r>
            <a:r>
              <a:rPr lang="en-US" altLang="zh-CN" sz="2000" b="1">
                <a:solidFill>
                  <a:srgbClr val="007C6A"/>
                </a:solidFill>
              </a:rPr>
              <a:t>Redis-cli  –p  6379</a:t>
            </a:r>
            <a:endParaRPr lang="zh-CN" altLang="en-US" sz="2000" b="1">
              <a:solidFill>
                <a:srgbClr val="007C6A"/>
              </a:solidFill>
            </a:endParaRPr>
          </a:p>
        </p:txBody>
      </p:sp>
      <p:pic>
        <p:nvPicPr>
          <p:cNvPr id="11" name="图片 10">
            <a:extLst>
              <a:ext uri="{FF2B5EF4-FFF2-40B4-BE49-F238E27FC236}">
                <a16:creationId xmlns:a16="http://schemas.microsoft.com/office/drawing/2014/main" id="{969C25FD-C879-4366-A846-C2237AABFEE2}"/>
              </a:ext>
            </a:extLst>
          </p:cNvPr>
          <p:cNvPicPr>
            <a:picLocks noChangeAspect="1"/>
          </p:cNvPicPr>
          <p:nvPr/>
        </p:nvPicPr>
        <p:blipFill>
          <a:blip r:embed="rId3"/>
          <a:stretch>
            <a:fillRect/>
          </a:stretch>
        </p:blipFill>
        <p:spPr>
          <a:xfrm>
            <a:off x="1036903" y="1132390"/>
            <a:ext cx="5736453" cy="637383"/>
          </a:xfrm>
          <a:prstGeom prst="rect">
            <a:avLst/>
          </a:prstGeom>
          <a:ln>
            <a:solidFill>
              <a:schemeClr val="accent1"/>
            </a:solidFill>
          </a:ln>
        </p:spPr>
      </p:pic>
      <p:pic>
        <p:nvPicPr>
          <p:cNvPr id="12" name="图片 11">
            <a:extLst>
              <a:ext uri="{FF2B5EF4-FFF2-40B4-BE49-F238E27FC236}">
                <a16:creationId xmlns:a16="http://schemas.microsoft.com/office/drawing/2014/main" id="{EBF67F6F-973D-4AD3-AC7A-3FE7154D91A6}"/>
              </a:ext>
            </a:extLst>
          </p:cNvPr>
          <p:cNvPicPr>
            <a:picLocks noChangeAspect="1"/>
          </p:cNvPicPr>
          <p:nvPr/>
        </p:nvPicPr>
        <p:blipFill>
          <a:blip r:embed="rId4"/>
          <a:stretch>
            <a:fillRect/>
          </a:stretch>
        </p:blipFill>
        <p:spPr>
          <a:xfrm>
            <a:off x="1036903" y="3521519"/>
            <a:ext cx="5529763" cy="865401"/>
          </a:xfrm>
          <a:prstGeom prst="rect">
            <a:avLst/>
          </a:prstGeom>
          <a:ln>
            <a:solidFill>
              <a:schemeClr val="accent1"/>
            </a:solidFill>
          </a:ln>
        </p:spPr>
      </p:pic>
    </p:spTree>
    <p:custDataLst>
      <p:tags r:id="rId1"/>
    </p:custDataLst>
    <p:extLst>
      <p:ext uri="{BB962C8B-B14F-4D97-AF65-F5344CB8AC3E}">
        <p14:creationId xmlns:p14="http://schemas.microsoft.com/office/powerpoint/2010/main" val="2643223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关闭</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E2E08DDF-5FB5-4638-A458-B7C7C0EC3094}"/>
              </a:ext>
            </a:extLst>
          </p:cNvPr>
          <p:cNvSpPr/>
          <p:nvPr/>
        </p:nvSpPr>
        <p:spPr>
          <a:xfrm>
            <a:off x="377010" y="600404"/>
            <a:ext cx="4775666"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单实例关闭：</a:t>
            </a:r>
            <a:r>
              <a:rPr lang="en-US" altLang="zh-CN" sz="2000" b="1">
                <a:solidFill>
                  <a:srgbClr val="007C6A"/>
                </a:solidFill>
                <a:latin typeface="Verdana" panose="020B0604030504040204" pitchFamily="34" charset="0"/>
              </a:rPr>
              <a:t>Redis-cli shutdown</a:t>
            </a:r>
            <a:endParaRPr lang="zh-CN" altLang="en-US" sz="2000" b="1">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7AE72EAC-7830-4219-B849-97A19426B3DC}"/>
              </a:ext>
            </a:extLst>
          </p:cNvPr>
          <p:cNvSpPr/>
          <p:nvPr/>
        </p:nvSpPr>
        <p:spPr>
          <a:xfrm>
            <a:off x="552692" y="4109660"/>
            <a:ext cx="6231193"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a:t>
            </a:r>
            <a:r>
              <a:rPr lang="en-US" altLang="zh-CN" b="1" dirty="0" err="1">
                <a:solidFill>
                  <a:srgbClr val="007C6A"/>
                </a:solidFill>
                <a:latin typeface="宋体" panose="02010600030101010101" pitchFamily="2" charset="-122"/>
              </a:rPr>
              <a:t>redis</a:t>
            </a:r>
            <a:r>
              <a:rPr lang="en-US" altLang="zh-CN" b="1" dirty="0">
                <a:solidFill>
                  <a:srgbClr val="007C6A"/>
                </a:solidFill>
                <a:latin typeface="宋体" panose="02010600030101010101" pitchFamily="2" charset="-122"/>
              </a:rPr>
              <a:t>-cli -p 6379 shutdown</a:t>
            </a:r>
            <a:endParaRPr lang="zh-CN" altLang="en-US" b="1" dirty="0">
              <a:solidFill>
                <a:srgbClr val="007C6A"/>
              </a:solidFill>
              <a:latin typeface="Verdana" panose="020B0604030504040204" pitchFamily="34" charset="0"/>
            </a:endParaRPr>
          </a:p>
        </p:txBody>
      </p:sp>
      <p:pic>
        <p:nvPicPr>
          <p:cNvPr id="14" name="图片 13">
            <a:extLst>
              <a:ext uri="{FF2B5EF4-FFF2-40B4-BE49-F238E27FC236}">
                <a16:creationId xmlns:a16="http://schemas.microsoft.com/office/drawing/2014/main" id="{9B2E9728-F478-4561-924F-E905505B3048}"/>
              </a:ext>
            </a:extLst>
          </p:cNvPr>
          <p:cNvPicPr>
            <a:picLocks noChangeAspect="1"/>
          </p:cNvPicPr>
          <p:nvPr/>
        </p:nvPicPr>
        <p:blipFill>
          <a:blip r:embed="rId3"/>
          <a:stretch>
            <a:fillRect/>
          </a:stretch>
        </p:blipFill>
        <p:spPr>
          <a:xfrm>
            <a:off x="585495" y="2757677"/>
            <a:ext cx="5124288" cy="720080"/>
          </a:xfrm>
          <a:prstGeom prst="rect">
            <a:avLst/>
          </a:prstGeom>
          <a:ln>
            <a:solidFill>
              <a:schemeClr val="accent1"/>
            </a:solidFill>
          </a:ln>
        </p:spPr>
      </p:pic>
      <p:sp>
        <p:nvSpPr>
          <p:cNvPr id="15" name="矩形 14">
            <a:extLst>
              <a:ext uri="{FF2B5EF4-FFF2-40B4-BE49-F238E27FC236}">
                <a16:creationId xmlns:a16="http://schemas.microsoft.com/office/drawing/2014/main" id="{97773C14-9A37-4AC0-AFF1-1483772876F3}"/>
              </a:ext>
            </a:extLst>
          </p:cNvPr>
          <p:cNvSpPr/>
          <p:nvPr/>
        </p:nvSpPr>
        <p:spPr>
          <a:xfrm>
            <a:off x="355306" y="2164545"/>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也可以进入终端后再关闭</a:t>
            </a:r>
            <a:endParaRPr lang="zh-CN" altLang="en-US" sz="2000" b="1" dirty="0">
              <a:solidFill>
                <a:srgbClr val="007C6A"/>
              </a:solidFill>
              <a:latin typeface="Verdana" panose="020B0604030504040204" pitchFamily="34" charset="0"/>
            </a:endParaRPr>
          </a:p>
        </p:txBody>
      </p:sp>
      <p:pic>
        <p:nvPicPr>
          <p:cNvPr id="16" name="图片 15">
            <a:extLst>
              <a:ext uri="{FF2B5EF4-FFF2-40B4-BE49-F238E27FC236}">
                <a16:creationId xmlns:a16="http://schemas.microsoft.com/office/drawing/2014/main" id="{082DEAA8-C58C-4835-8BC6-3A24F6FD8988}"/>
              </a:ext>
            </a:extLst>
          </p:cNvPr>
          <p:cNvPicPr>
            <a:picLocks noChangeAspect="1"/>
          </p:cNvPicPr>
          <p:nvPr/>
        </p:nvPicPr>
        <p:blipFill>
          <a:blip r:embed="rId4"/>
          <a:stretch>
            <a:fillRect/>
          </a:stretch>
        </p:blipFill>
        <p:spPr>
          <a:xfrm>
            <a:off x="552692" y="1182400"/>
            <a:ext cx="6355726" cy="924239"/>
          </a:xfrm>
          <a:prstGeom prst="rect">
            <a:avLst/>
          </a:prstGeom>
          <a:ln>
            <a:solidFill>
              <a:schemeClr val="accent1"/>
            </a:solidFill>
          </a:ln>
        </p:spPr>
      </p:pic>
    </p:spTree>
    <p:custDataLst>
      <p:tags r:id="rId1"/>
    </p:custDataLst>
    <p:extLst>
      <p:ext uri="{BB962C8B-B14F-4D97-AF65-F5344CB8AC3E}">
        <p14:creationId xmlns:p14="http://schemas.microsoft.com/office/powerpoint/2010/main" val="2910399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相关知识</a:t>
            </a:r>
          </a:p>
        </p:txBody>
      </p:sp>
      <p:sp>
        <p:nvSpPr>
          <p:cNvPr id="8" name="矩形 7">
            <a:extLst>
              <a:ext uri="{FF2B5EF4-FFF2-40B4-BE49-F238E27FC236}">
                <a16:creationId xmlns:a16="http://schemas.microsoft.com/office/drawing/2014/main" id="{EF3C434F-88C2-4CCC-BC61-7EAE01F0C48F}"/>
              </a:ext>
            </a:extLst>
          </p:cNvPr>
          <p:cNvSpPr/>
          <p:nvPr/>
        </p:nvSpPr>
        <p:spPr>
          <a:xfrm>
            <a:off x="261257" y="2232025"/>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rPr>
              <a:t>默认</a:t>
            </a:r>
            <a:r>
              <a:rPr lang="en-US" altLang="zh-CN" sz="2000" b="1" dirty="0">
                <a:solidFill>
                  <a:srgbClr val="007C6A"/>
                </a:solidFill>
              </a:rPr>
              <a:t>16</a:t>
            </a:r>
            <a:r>
              <a:rPr lang="zh-CN" altLang="en-US" sz="2000" b="1" dirty="0">
                <a:solidFill>
                  <a:srgbClr val="007C6A"/>
                </a:solidFill>
              </a:rPr>
              <a:t>个数据库，类似数组下标从</a:t>
            </a:r>
            <a:r>
              <a:rPr lang="en-US" altLang="zh-CN" sz="2000" b="1" dirty="0">
                <a:solidFill>
                  <a:srgbClr val="007C6A"/>
                </a:solidFill>
              </a:rPr>
              <a:t>0</a:t>
            </a:r>
            <a:r>
              <a:rPr lang="zh-CN" altLang="en-US" sz="2000" b="1" dirty="0">
                <a:solidFill>
                  <a:srgbClr val="007C6A"/>
                </a:solidFill>
              </a:rPr>
              <a:t>开始，初始默认使用</a:t>
            </a:r>
            <a:r>
              <a:rPr lang="en-US" altLang="zh-CN" sz="2000" b="1" dirty="0">
                <a:solidFill>
                  <a:srgbClr val="007C6A"/>
                </a:solidFill>
              </a:rPr>
              <a:t>0</a:t>
            </a:r>
            <a:r>
              <a:rPr lang="zh-CN" altLang="en-US" sz="2000" b="1" dirty="0">
                <a:solidFill>
                  <a:srgbClr val="007C6A"/>
                </a:solidFill>
              </a:rPr>
              <a:t>号库</a:t>
            </a:r>
          </a:p>
        </p:txBody>
      </p:sp>
      <p:sp>
        <p:nvSpPr>
          <p:cNvPr id="9" name="矩形 8">
            <a:extLst>
              <a:ext uri="{FF2B5EF4-FFF2-40B4-BE49-F238E27FC236}">
                <a16:creationId xmlns:a16="http://schemas.microsoft.com/office/drawing/2014/main" id="{09B17B53-D1D5-40E2-9CB0-325356CCF7E0}"/>
              </a:ext>
            </a:extLst>
          </p:cNvPr>
          <p:cNvSpPr/>
          <p:nvPr/>
        </p:nvSpPr>
        <p:spPr>
          <a:xfrm>
            <a:off x="657301" y="1245609"/>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11" name="矩形 10">
            <a:extLst>
              <a:ext uri="{FF2B5EF4-FFF2-40B4-BE49-F238E27FC236}">
                <a16:creationId xmlns:a16="http://schemas.microsoft.com/office/drawing/2014/main" id="{0F384408-35FF-46B8-A260-4D26CDB396C2}"/>
              </a:ext>
            </a:extLst>
          </p:cNvPr>
          <p:cNvSpPr/>
          <p:nvPr/>
        </p:nvSpPr>
        <p:spPr>
          <a:xfrm>
            <a:off x="261257" y="3786260"/>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统一密码管理，所有库都是同样密码，要么都</a:t>
            </a:r>
            <a:r>
              <a:rPr lang="en-US" altLang="zh-CN" sz="2000" b="1" dirty="0">
                <a:solidFill>
                  <a:srgbClr val="007C6A"/>
                </a:solidFill>
              </a:rPr>
              <a:t>OK</a:t>
            </a:r>
            <a:r>
              <a:rPr lang="zh-CN" altLang="en-US" sz="2000" b="1" dirty="0">
                <a:solidFill>
                  <a:srgbClr val="007C6A"/>
                </a:solidFill>
              </a:rPr>
              <a:t>要么一个也连接不上。</a:t>
            </a:r>
          </a:p>
        </p:txBody>
      </p:sp>
      <p:sp>
        <p:nvSpPr>
          <p:cNvPr id="12" name="矩形 11">
            <a:extLst>
              <a:ext uri="{FF2B5EF4-FFF2-40B4-BE49-F238E27FC236}">
                <a16:creationId xmlns:a16="http://schemas.microsoft.com/office/drawing/2014/main" id="{AD0BE58A-51B2-44B6-9ABD-B913B39C6CA7}"/>
              </a:ext>
            </a:extLst>
          </p:cNvPr>
          <p:cNvSpPr/>
          <p:nvPr/>
        </p:nvSpPr>
        <p:spPr>
          <a:xfrm>
            <a:off x="261257" y="469627"/>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p>
        </p:txBody>
      </p:sp>
      <p:sp>
        <p:nvSpPr>
          <p:cNvPr id="17" name="矩形 16">
            <a:extLst>
              <a:ext uri="{FF2B5EF4-FFF2-40B4-BE49-F238E27FC236}">
                <a16:creationId xmlns:a16="http://schemas.microsoft.com/office/drawing/2014/main" id="{513A7000-4D6E-497C-A055-1424089E66C5}"/>
              </a:ext>
            </a:extLst>
          </p:cNvPr>
          <p:cNvSpPr/>
          <p:nvPr/>
        </p:nvSpPr>
        <p:spPr>
          <a:xfrm>
            <a:off x="809701" y="3008007"/>
            <a:ext cx="6840760" cy="400110"/>
          </a:xfrm>
          <a:prstGeom prst="rect">
            <a:avLst/>
          </a:prstGeom>
        </p:spPr>
        <p:txBody>
          <a:bodyPr wrap="square">
            <a:spAutoFit/>
          </a:bodyPr>
          <a:lstStyle/>
          <a:p>
            <a:r>
              <a:rPr lang="zh-CN" altLang="en-US" sz="2000" dirty="0">
                <a:solidFill>
                  <a:srgbClr val="007C6A"/>
                </a:solidFill>
              </a:rPr>
              <a:t>使用命令</a:t>
            </a:r>
            <a:r>
              <a:rPr lang="zh-CN" altLang="en-US" sz="2000" b="1" dirty="0">
                <a:solidFill>
                  <a:srgbClr val="007C6A"/>
                </a:solidFill>
              </a:rPr>
              <a:t> </a:t>
            </a:r>
            <a:r>
              <a:rPr lang="en-US" altLang="zh-CN" sz="2000" b="1" dirty="0">
                <a:solidFill>
                  <a:srgbClr val="007C6A"/>
                </a:solidFill>
              </a:rPr>
              <a:t>select   &lt;</a:t>
            </a:r>
            <a:r>
              <a:rPr lang="en-US" altLang="zh-CN" sz="2000" b="1" dirty="0" err="1">
                <a:solidFill>
                  <a:srgbClr val="007C6A"/>
                </a:solidFill>
              </a:rPr>
              <a:t>dbid</a:t>
            </a:r>
            <a:r>
              <a:rPr lang="en-US" altLang="zh-CN" sz="2000" b="1" dirty="0">
                <a:solidFill>
                  <a:srgbClr val="007C6A"/>
                </a:solidFill>
              </a:rPr>
              <a:t>&gt;  </a:t>
            </a:r>
            <a:r>
              <a:rPr lang="zh-CN" altLang="en-US" sz="2000" dirty="0">
                <a:solidFill>
                  <a:srgbClr val="007C6A"/>
                </a:solidFill>
              </a:rPr>
              <a:t>来切换数据库。如</a:t>
            </a:r>
            <a:r>
              <a:rPr lang="en-US" altLang="zh-CN" sz="2000" dirty="0">
                <a:solidFill>
                  <a:srgbClr val="007C6A"/>
                </a:solidFill>
              </a:rPr>
              <a:t>: select 8 </a:t>
            </a:r>
            <a:endParaRPr lang="zh-CN" altLang="en-US" sz="2000" dirty="0">
              <a:solidFill>
                <a:srgbClr val="007C6A"/>
              </a:solidFill>
            </a:endParaRPr>
          </a:p>
        </p:txBody>
      </p:sp>
      <p:pic>
        <p:nvPicPr>
          <p:cNvPr id="18" name="图片 17">
            <a:extLst>
              <a:ext uri="{FF2B5EF4-FFF2-40B4-BE49-F238E27FC236}">
                <a16:creationId xmlns:a16="http://schemas.microsoft.com/office/drawing/2014/main" id="{EA4FB478-69B2-454C-900E-9A37150687EB}"/>
              </a:ext>
            </a:extLst>
          </p:cNvPr>
          <p:cNvPicPr>
            <a:picLocks noChangeAspect="1"/>
          </p:cNvPicPr>
          <p:nvPr/>
        </p:nvPicPr>
        <p:blipFill>
          <a:blip r:embed="rId3"/>
          <a:stretch>
            <a:fillRect/>
          </a:stretch>
        </p:blipFill>
        <p:spPr>
          <a:xfrm>
            <a:off x="2268157" y="964711"/>
            <a:ext cx="1809524" cy="961905"/>
          </a:xfrm>
          <a:prstGeom prst="rect">
            <a:avLst/>
          </a:prstGeom>
        </p:spPr>
      </p:pic>
    </p:spTree>
    <p:custDataLst>
      <p:tags r:id="rId1"/>
    </p:custDataLst>
    <p:extLst>
      <p:ext uri="{BB962C8B-B14F-4D97-AF65-F5344CB8AC3E}">
        <p14:creationId xmlns:p14="http://schemas.microsoft.com/office/powerpoint/2010/main" val="1120491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介绍安装</a:t>
            </a:r>
            <a:r>
              <a:rPr lang="en-US" altLang="zh-CN" sz="2000" dirty="0">
                <a:ln/>
                <a:solidFill>
                  <a:schemeClr val="tx1"/>
                </a:solidFill>
                <a:effectLst>
                  <a:outerShdw blurRad="38100" dist="19050" dir="2700000" algn="tl" rotWithShape="0">
                    <a:schemeClr val="dk1">
                      <a:alpha val="40000"/>
                    </a:schemeClr>
                  </a:outerShdw>
                </a:effectLst>
              </a:rPr>
              <a:t>—</a:t>
            </a:r>
            <a:r>
              <a:rPr lang="zh-CN" altLang="en-US" sz="2000" dirty="0">
                <a:ln/>
                <a:solidFill>
                  <a:schemeClr val="tx1"/>
                </a:solidFill>
                <a:effectLst>
                  <a:outerShdw blurRad="38100" dist="19050" dir="2700000" algn="tl" rotWithShape="0">
                    <a:schemeClr val="dk1">
                      <a:alpha val="40000"/>
                    </a:schemeClr>
                  </a:outerShdw>
                </a:effectLst>
              </a:rPr>
              <a:t>相关知识</a:t>
            </a:r>
          </a:p>
        </p:txBody>
      </p:sp>
      <p:sp>
        <p:nvSpPr>
          <p:cNvPr id="10" name="矩形 9">
            <a:extLst>
              <a:ext uri="{FF2B5EF4-FFF2-40B4-BE49-F238E27FC236}">
                <a16:creationId xmlns:a16="http://schemas.microsoft.com/office/drawing/2014/main" id="{AD134F2F-BBB6-4C66-970D-87F16627B95B}"/>
              </a:ext>
            </a:extLst>
          </p:cNvPr>
          <p:cNvSpPr/>
          <p:nvPr/>
        </p:nvSpPr>
        <p:spPr>
          <a:xfrm>
            <a:off x="494840" y="592899"/>
            <a:ext cx="3804247"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Redis</a:t>
            </a:r>
            <a:r>
              <a:rPr lang="zh-CN" altLang="en-US" sz="2000" b="1" dirty="0">
                <a:solidFill>
                  <a:srgbClr val="007C6A"/>
                </a:solidFill>
                <a:latin typeface="宋体" panose="02010600030101010101" pitchFamily="2" charset="-122"/>
              </a:rPr>
              <a:t>是单线程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复用技术</a:t>
            </a:r>
            <a:endParaRPr lang="zh-CN" altLang="en-US" sz="2000" b="1"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484C1263-A2FE-4AAE-926B-3028F3C4F817}"/>
              </a:ext>
            </a:extLst>
          </p:cNvPr>
          <p:cNvSpPr/>
          <p:nvPr/>
        </p:nvSpPr>
        <p:spPr>
          <a:xfrm>
            <a:off x="494840" y="1240971"/>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14" name="矩形 13">
            <a:extLst>
              <a:ext uri="{FF2B5EF4-FFF2-40B4-BE49-F238E27FC236}">
                <a16:creationId xmlns:a16="http://schemas.microsoft.com/office/drawing/2014/main" id="{AC33BD2B-1B86-44A3-97EA-706245104484}"/>
              </a:ext>
            </a:extLst>
          </p:cNvPr>
          <p:cNvSpPr/>
          <p:nvPr/>
        </p:nvSpPr>
        <p:spPr>
          <a:xfrm>
            <a:off x="638856" y="3749552"/>
            <a:ext cx="7691529" cy="400110"/>
          </a:xfrm>
          <a:prstGeom prst="rect">
            <a:avLst/>
          </a:prstGeom>
        </p:spPr>
        <p:txBody>
          <a:bodyPr wrap="none">
            <a:spAutoFit/>
          </a:bodyPr>
          <a:lstStyle/>
          <a:p>
            <a:r>
              <a:rPr lang="zh-CN" altLang="en-US" sz="2000" b="1">
                <a:solidFill>
                  <a:srgbClr val="007C6A"/>
                </a:solidFill>
                <a:latin typeface="宋体" panose="02010600030101010101" pitchFamily="2" charset="-122"/>
              </a:rPr>
              <a:t>串行 </a:t>
            </a:r>
            <a:r>
              <a:rPr lang="en-US" altLang="zh-CN" sz="2000" b="1">
                <a:solidFill>
                  <a:srgbClr val="007C6A"/>
                </a:solidFill>
                <a:latin typeface="宋体" panose="02010600030101010101" pitchFamily="2" charset="-122"/>
              </a:rPr>
              <a:t>vs </a:t>
            </a:r>
            <a:r>
              <a:rPr lang="zh-CN" altLang="en-US" sz="2000" b="1">
                <a:solidFill>
                  <a:srgbClr val="007C6A"/>
                </a:solidFill>
                <a:latin typeface="宋体" panose="02010600030101010101" pitchFamily="2" charset="-122"/>
              </a:rPr>
              <a:t>多线程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锁（</a:t>
            </a:r>
            <a:r>
              <a:rPr lang="en-US" altLang="zh-CN" sz="2000" b="1">
                <a:solidFill>
                  <a:srgbClr val="007C6A"/>
                </a:solidFill>
                <a:latin typeface="宋体" panose="02010600030101010101" pitchFamily="2" charset="-122"/>
              </a:rPr>
              <a:t>memcached</a:t>
            </a:r>
            <a:r>
              <a:rPr lang="zh-CN" altLang="en-US" sz="2000" b="1">
                <a:solidFill>
                  <a:srgbClr val="007C6A"/>
                </a:solidFill>
                <a:latin typeface="宋体" panose="02010600030101010101" pitchFamily="2" charset="-122"/>
              </a:rPr>
              <a:t>） </a:t>
            </a:r>
            <a:r>
              <a:rPr lang="en-US" altLang="zh-CN" sz="2000" b="1">
                <a:solidFill>
                  <a:srgbClr val="007C6A"/>
                </a:solidFill>
                <a:latin typeface="宋体" panose="02010600030101010101" pitchFamily="2" charset="-122"/>
              </a:rPr>
              <a:t>vs </a:t>
            </a:r>
            <a:r>
              <a:rPr lang="zh-CN" altLang="en-US" sz="2000" b="1">
                <a:solidFill>
                  <a:srgbClr val="007C6A"/>
                </a:solidFill>
                <a:latin typeface="宋体" panose="02010600030101010101" pitchFamily="2" charset="-122"/>
              </a:rPr>
              <a:t>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a:t>
            </a:r>
            <a:r>
              <a:rPr lang="en-US" altLang="zh-CN" sz="2000" b="1">
                <a:solidFill>
                  <a:srgbClr val="007C6A"/>
                </a:solidFill>
                <a:latin typeface="宋体" panose="02010600030101010101" pitchFamily="2" charset="-122"/>
              </a:rPr>
              <a:t>(Redis)</a:t>
            </a:r>
            <a:endParaRPr lang="zh-CN" altLang="en-US" sz="2000" b="1">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962991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ln/>
                <a:solidFill>
                  <a:schemeClr val="bg1"/>
                </a:solidFill>
                <a:effectLst>
                  <a:outerShdw blurRad="38100" dist="19050" dir="2700000" algn="tl" rotWithShape="0">
                    <a:schemeClr val="dk1">
                      <a:alpha val="40000"/>
                    </a:schemeClr>
                  </a:outerShdw>
                </a:effectLst>
              </a:rPr>
              <a:t>Redis</a:t>
            </a:r>
            <a:r>
              <a:rPr lang="zh-CN" altLang="en-US" sz="2000" b="1"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3423312" y="1087217"/>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3860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6" y="0"/>
            <a:ext cx="2380780"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66FA128A-6077-4244-AD0E-B7E173CD5872}"/>
              </a:ext>
            </a:extLst>
          </p:cNvPr>
          <p:cNvSpPr/>
          <p:nvPr/>
        </p:nvSpPr>
        <p:spPr>
          <a:xfrm>
            <a:off x="862354" y="400110"/>
            <a:ext cx="2254143" cy="580415"/>
          </a:xfrm>
          <a:prstGeom prst="rect">
            <a:avLst/>
          </a:prstGeom>
        </p:spPr>
        <p:txBody>
          <a:bodyPr wrap="none">
            <a:spAutoFit/>
          </a:bodyPr>
          <a:lstStyle/>
          <a:p>
            <a:pPr>
              <a:lnSpc>
                <a:spcPct val="150000"/>
              </a:lnSpc>
            </a:pPr>
            <a:r>
              <a:rPr lang="en-US" altLang="zh-CN" sz="2400" b="1" dirty="0">
                <a:solidFill>
                  <a:srgbClr val="007C6A"/>
                </a:solidFill>
              </a:rPr>
              <a:t>Redis</a:t>
            </a:r>
            <a:r>
              <a:rPr lang="zh-CN" altLang="en-US" sz="2400" b="1" dirty="0">
                <a:solidFill>
                  <a:srgbClr val="007C6A"/>
                </a:solidFill>
              </a:rPr>
              <a:t>数据类型</a:t>
            </a:r>
            <a:endParaRPr lang="en-US" altLang="zh-CN" sz="2400" b="1" dirty="0">
              <a:solidFill>
                <a:srgbClr val="007C6A"/>
              </a:solidFill>
            </a:endParaRPr>
          </a:p>
        </p:txBody>
      </p:sp>
      <p:sp>
        <p:nvSpPr>
          <p:cNvPr id="7" name="矩形 6">
            <a:extLst>
              <a:ext uri="{FF2B5EF4-FFF2-40B4-BE49-F238E27FC236}">
                <a16:creationId xmlns:a16="http://schemas.microsoft.com/office/drawing/2014/main" id="{5E014A9F-960A-4A06-87D7-CA60A836E4EA}"/>
              </a:ext>
            </a:extLst>
          </p:cNvPr>
          <p:cNvSpPr/>
          <p:nvPr/>
        </p:nvSpPr>
        <p:spPr>
          <a:xfrm>
            <a:off x="3677410" y="1238797"/>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8" name="矩形 7">
            <a:extLst>
              <a:ext uri="{FF2B5EF4-FFF2-40B4-BE49-F238E27FC236}">
                <a16:creationId xmlns:a16="http://schemas.microsoft.com/office/drawing/2014/main" id="{A909A414-3BEC-4EF9-8632-583F0586BC6C}"/>
              </a:ext>
            </a:extLst>
          </p:cNvPr>
          <p:cNvSpPr/>
          <p:nvPr/>
        </p:nvSpPr>
        <p:spPr>
          <a:xfrm>
            <a:off x="3677410" y="1928986"/>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9" name="矩形 8">
            <a:extLst>
              <a:ext uri="{FF2B5EF4-FFF2-40B4-BE49-F238E27FC236}">
                <a16:creationId xmlns:a16="http://schemas.microsoft.com/office/drawing/2014/main" id="{34D49B4C-9EFA-4BD2-B0B8-1C1903D4F465}"/>
              </a:ext>
            </a:extLst>
          </p:cNvPr>
          <p:cNvSpPr/>
          <p:nvPr/>
        </p:nvSpPr>
        <p:spPr>
          <a:xfrm>
            <a:off x="3671592" y="2694507"/>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11" name="矩形 10">
            <a:extLst>
              <a:ext uri="{FF2B5EF4-FFF2-40B4-BE49-F238E27FC236}">
                <a16:creationId xmlns:a16="http://schemas.microsoft.com/office/drawing/2014/main" id="{7A5E5C43-F7C2-4CA0-8EFA-944F1D82EB4B}"/>
              </a:ext>
            </a:extLst>
          </p:cNvPr>
          <p:cNvSpPr/>
          <p:nvPr/>
        </p:nvSpPr>
        <p:spPr>
          <a:xfrm>
            <a:off x="3671591" y="3460028"/>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12" name="矩形 11">
            <a:extLst>
              <a:ext uri="{FF2B5EF4-FFF2-40B4-BE49-F238E27FC236}">
                <a16:creationId xmlns:a16="http://schemas.microsoft.com/office/drawing/2014/main" id="{48CED556-15D4-4D4A-A1FB-D53551CC3D29}"/>
              </a:ext>
            </a:extLst>
          </p:cNvPr>
          <p:cNvSpPr/>
          <p:nvPr/>
        </p:nvSpPr>
        <p:spPr>
          <a:xfrm>
            <a:off x="3671590" y="4225549"/>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15" name="矩形 14">
            <a:extLst>
              <a:ext uri="{FF2B5EF4-FFF2-40B4-BE49-F238E27FC236}">
                <a16:creationId xmlns:a16="http://schemas.microsoft.com/office/drawing/2014/main" id="{1B8D5949-97B9-44A9-941A-18F60F6589C1}"/>
              </a:ext>
            </a:extLst>
          </p:cNvPr>
          <p:cNvSpPr/>
          <p:nvPr/>
        </p:nvSpPr>
        <p:spPr>
          <a:xfrm>
            <a:off x="1163767" y="2577117"/>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6" name="矩形 15">
            <a:extLst>
              <a:ext uri="{FF2B5EF4-FFF2-40B4-BE49-F238E27FC236}">
                <a16:creationId xmlns:a16="http://schemas.microsoft.com/office/drawing/2014/main" id="{E30DA5D4-B3A0-4DC8-9DA4-D1628B8F415C}"/>
              </a:ext>
            </a:extLst>
          </p:cNvPr>
          <p:cNvSpPr/>
          <p:nvPr/>
        </p:nvSpPr>
        <p:spPr>
          <a:xfrm>
            <a:off x="2669298" y="2546340"/>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custDataLst>
      <p:tags r:id="rId1"/>
    </p:custDataLst>
    <p:extLst>
      <p:ext uri="{BB962C8B-B14F-4D97-AF65-F5344CB8AC3E}">
        <p14:creationId xmlns:p14="http://schemas.microsoft.com/office/powerpoint/2010/main" val="2339284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--key</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C0373977-493D-46DF-A276-41E6C6DB1141}"/>
              </a:ext>
            </a:extLst>
          </p:cNvPr>
          <p:cNvSpPr/>
          <p:nvPr/>
        </p:nvSpPr>
        <p:spPr>
          <a:xfrm>
            <a:off x="614516" y="545884"/>
            <a:ext cx="189014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keys  *</a:t>
            </a:r>
          </a:p>
        </p:txBody>
      </p:sp>
      <p:sp>
        <p:nvSpPr>
          <p:cNvPr id="14" name="矩形 13">
            <a:extLst>
              <a:ext uri="{FF2B5EF4-FFF2-40B4-BE49-F238E27FC236}">
                <a16:creationId xmlns:a16="http://schemas.microsoft.com/office/drawing/2014/main" id="{81C4C703-2FF8-4E6B-ABE8-AB0CA3D96AE9}"/>
              </a:ext>
            </a:extLst>
          </p:cNvPr>
          <p:cNvSpPr/>
          <p:nvPr/>
        </p:nvSpPr>
        <p:spPr>
          <a:xfrm>
            <a:off x="614515" y="1645562"/>
            <a:ext cx="2429659"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exists  &lt;key&gt;</a:t>
            </a:r>
          </a:p>
        </p:txBody>
      </p:sp>
      <p:sp>
        <p:nvSpPr>
          <p:cNvPr id="18" name="矩形 17">
            <a:extLst>
              <a:ext uri="{FF2B5EF4-FFF2-40B4-BE49-F238E27FC236}">
                <a16:creationId xmlns:a16="http://schemas.microsoft.com/office/drawing/2014/main" id="{75A97F73-6C95-4DA7-AE4B-9F29B292E86D}"/>
              </a:ext>
            </a:extLst>
          </p:cNvPr>
          <p:cNvSpPr/>
          <p:nvPr/>
        </p:nvSpPr>
        <p:spPr>
          <a:xfrm>
            <a:off x="614515" y="2696660"/>
            <a:ext cx="2207656" cy="577850"/>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type  &lt;key&gt;</a:t>
            </a:r>
          </a:p>
        </p:txBody>
      </p:sp>
      <p:sp>
        <p:nvSpPr>
          <p:cNvPr id="20" name="矩形 19">
            <a:extLst>
              <a:ext uri="{FF2B5EF4-FFF2-40B4-BE49-F238E27FC236}">
                <a16:creationId xmlns:a16="http://schemas.microsoft.com/office/drawing/2014/main" id="{7A97DB3A-B57F-4DDF-BF09-063EC78701CE}"/>
              </a:ext>
            </a:extLst>
          </p:cNvPr>
          <p:cNvSpPr/>
          <p:nvPr/>
        </p:nvSpPr>
        <p:spPr>
          <a:xfrm>
            <a:off x="614515" y="3767152"/>
            <a:ext cx="537801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del  &lt;key&gt;</a:t>
            </a:r>
          </a:p>
        </p:txBody>
      </p:sp>
      <p:sp>
        <p:nvSpPr>
          <p:cNvPr id="22" name="矩形 21">
            <a:extLst>
              <a:ext uri="{FF2B5EF4-FFF2-40B4-BE49-F238E27FC236}">
                <a16:creationId xmlns:a16="http://schemas.microsoft.com/office/drawing/2014/main" id="{DC4B3AB7-692D-4B7D-8D3A-9D63B3C73835}"/>
              </a:ext>
            </a:extLst>
          </p:cNvPr>
          <p:cNvSpPr/>
          <p:nvPr/>
        </p:nvSpPr>
        <p:spPr>
          <a:xfrm>
            <a:off x="3044174" y="539819"/>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查询当前库的所有键</a:t>
            </a:r>
            <a:endParaRPr lang="en-US" altLang="zh-CN" sz="2400" b="1" dirty="0">
              <a:solidFill>
                <a:srgbClr val="007C6A"/>
              </a:solidFill>
            </a:endParaRPr>
          </a:p>
        </p:txBody>
      </p:sp>
      <p:sp>
        <p:nvSpPr>
          <p:cNvPr id="23" name="矩形 22">
            <a:extLst>
              <a:ext uri="{FF2B5EF4-FFF2-40B4-BE49-F238E27FC236}">
                <a16:creationId xmlns:a16="http://schemas.microsoft.com/office/drawing/2014/main" id="{BBC6C899-55D0-47B8-87D4-5B690CFD973B}"/>
              </a:ext>
            </a:extLst>
          </p:cNvPr>
          <p:cNvSpPr/>
          <p:nvPr/>
        </p:nvSpPr>
        <p:spPr>
          <a:xfrm>
            <a:off x="3044174" y="1645562"/>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判断某个键是否存在</a:t>
            </a:r>
            <a:endParaRPr lang="en-US" altLang="zh-CN" sz="2400" b="1" dirty="0">
              <a:solidFill>
                <a:srgbClr val="007C6A"/>
              </a:solidFill>
            </a:endParaRPr>
          </a:p>
        </p:txBody>
      </p:sp>
      <p:sp>
        <p:nvSpPr>
          <p:cNvPr id="24" name="矩形 23">
            <a:extLst>
              <a:ext uri="{FF2B5EF4-FFF2-40B4-BE49-F238E27FC236}">
                <a16:creationId xmlns:a16="http://schemas.microsoft.com/office/drawing/2014/main" id="{4CE98F88-0493-486B-9907-B14AD96E6BE0}"/>
              </a:ext>
            </a:extLst>
          </p:cNvPr>
          <p:cNvSpPr/>
          <p:nvPr/>
        </p:nvSpPr>
        <p:spPr>
          <a:xfrm>
            <a:off x="3044174" y="2694095"/>
            <a:ext cx="292419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查看键的类型</a:t>
            </a:r>
            <a:r>
              <a:rPr lang="en-US" altLang="zh-CN" sz="2400" b="1" dirty="0">
                <a:solidFill>
                  <a:srgbClr val="007C6A"/>
                </a:solidFill>
              </a:rPr>
              <a:t> </a:t>
            </a:r>
          </a:p>
        </p:txBody>
      </p:sp>
      <p:sp>
        <p:nvSpPr>
          <p:cNvPr id="25" name="矩形 24">
            <a:extLst>
              <a:ext uri="{FF2B5EF4-FFF2-40B4-BE49-F238E27FC236}">
                <a16:creationId xmlns:a16="http://schemas.microsoft.com/office/drawing/2014/main" id="{6B294209-4724-4B86-8B93-250BA71888E4}"/>
              </a:ext>
            </a:extLst>
          </p:cNvPr>
          <p:cNvSpPr/>
          <p:nvPr/>
        </p:nvSpPr>
        <p:spPr>
          <a:xfrm>
            <a:off x="3044174" y="3767152"/>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删除某个键</a:t>
            </a:r>
            <a:endParaRPr lang="en-US" altLang="zh-CN" sz="2400" b="1" dirty="0">
              <a:solidFill>
                <a:srgbClr val="007C6A"/>
              </a:solidFill>
            </a:endParaRPr>
          </a:p>
        </p:txBody>
      </p:sp>
    </p:spTree>
    <p:custDataLst>
      <p:tags r:id="rId1"/>
    </p:custDataLst>
    <p:extLst>
      <p:ext uri="{BB962C8B-B14F-4D97-AF65-F5344CB8AC3E}">
        <p14:creationId xmlns:p14="http://schemas.microsoft.com/office/powerpoint/2010/main" val="4183887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--key</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21AD3F5A-F8D1-4348-B7BE-ED1EEFC78A91}"/>
              </a:ext>
            </a:extLst>
          </p:cNvPr>
          <p:cNvSpPr/>
          <p:nvPr/>
        </p:nvSpPr>
        <p:spPr>
          <a:xfrm>
            <a:off x="614515" y="732926"/>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expire   &lt;key&gt;   &lt;seconds&gt;</a:t>
            </a:r>
          </a:p>
        </p:txBody>
      </p:sp>
      <p:sp>
        <p:nvSpPr>
          <p:cNvPr id="8" name="矩形 7">
            <a:extLst>
              <a:ext uri="{FF2B5EF4-FFF2-40B4-BE49-F238E27FC236}">
                <a16:creationId xmlns:a16="http://schemas.microsoft.com/office/drawing/2014/main" id="{6750B50D-45DA-437C-8FCE-F3EC14214E8A}"/>
              </a:ext>
            </a:extLst>
          </p:cNvPr>
          <p:cNvSpPr/>
          <p:nvPr/>
        </p:nvSpPr>
        <p:spPr>
          <a:xfrm>
            <a:off x="2089438" y="1411981"/>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为键值设置过期时间，单位秒。</a:t>
            </a:r>
            <a:endParaRPr lang="en-US" altLang="zh-CN" sz="2400" b="1" dirty="0">
              <a:solidFill>
                <a:srgbClr val="007C6A"/>
              </a:solidFill>
            </a:endParaRPr>
          </a:p>
        </p:txBody>
      </p:sp>
      <p:sp>
        <p:nvSpPr>
          <p:cNvPr id="9" name="矩形 8">
            <a:extLst>
              <a:ext uri="{FF2B5EF4-FFF2-40B4-BE49-F238E27FC236}">
                <a16:creationId xmlns:a16="http://schemas.microsoft.com/office/drawing/2014/main" id="{378D278D-9B70-41D3-B58D-335E8E06316A}"/>
              </a:ext>
            </a:extLst>
          </p:cNvPr>
          <p:cNvSpPr/>
          <p:nvPr/>
        </p:nvSpPr>
        <p:spPr>
          <a:xfrm>
            <a:off x="2522152" y="3589877"/>
            <a:ext cx="6037230" cy="830997"/>
          </a:xfrm>
          <a:prstGeom prst="rect">
            <a:avLst/>
          </a:prstGeom>
        </p:spPr>
        <p:txBody>
          <a:bodyPr wrap="none">
            <a:spAutoFit/>
          </a:bodyPr>
          <a:lstStyle/>
          <a:p>
            <a:pPr marL="342900" indent="-342900">
              <a:buFont typeface="Arial" panose="020B0604020202020204" pitchFamily="34" charset="0"/>
              <a:buChar char="•"/>
            </a:pPr>
            <a:r>
              <a:rPr lang="zh-CN" altLang="en-US" sz="2400" b="1" dirty="0">
                <a:solidFill>
                  <a:srgbClr val="007C6A"/>
                </a:solidFill>
              </a:rPr>
              <a:t>查看还有多少秒过期，</a:t>
            </a:r>
            <a:r>
              <a:rPr lang="en-US" altLang="zh-CN" sz="2400" b="1" dirty="0">
                <a:solidFill>
                  <a:srgbClr val="007C6A"/>
                </a:solidFill>
              </a:rPr>
              <a:t>-1</a:t>
            </a:r>
            <a:r>
              <a:rPr lang="zh-CN" altLang="en-US" sz="2400" b="1" dirty="0">
                <a:solidFill>
                  <a:srgbClr val="007C6A"/>
                </a:solidFill>
              </a:rPr>
              <a:t>表示永不过期，</a:t>
            </a:r>
            <a:endParaRPr lang="en-US" altLang="zh-CN" sz="2400" b="1" dirty="0">
              <a:solidFill>
                <a:srgbClr val="007C6A"/>
              </a:solidFill>
            </a:endParaRPr>
          </a:p>
          <a:p>
            <a:r>
              <a:rPr lang="en-US" altLang="zh-CN" sz="2400" b="1" dirty="0">
                <a:solidFill>
                  <a:srgbClr val="007C6A"/>
                </a:solidFill>
              </a:rPr>
              <a:t>    -2</a:t>
            </a:r>
            <a:r>
              <a:rPr lang="zh-CN" altLang="en-US" sz="2400" b="1" dirty="0">
                <a:solidFill>
                  <a:srgbClr val="007C6A"/>
                </a:solidFill>
              </a:rPr>
              <a:t>表示已过期</a:t>
            </a:r>
          </a:p>
        </p:txBody>
      </p:sp>
      <p:sp>
        <p:nvSpPr>
          <p:cNvPr id="10" name="矩形 9">
            <a:extLst>
              <a:ext uri="{FF2B5EF4-FFF2-40B4-BE49-F238E27FC236}">
                <a16:creationId xmlns:a16="http://schemas.microsoft.com/office/drawing/2014/main" id="{4FBE0775-A15A-4848-9516-62C56C0430C8}"/>
              </a:ext>
            </a:extLst>
          </p:cNvPr>
          <p:cNvSpPr/>
          <p:nvPr/>
        </p:nvSpPr>
        <p:spPr>
          <a:xfrm>
            <a:off x="650160" y="2943546"/>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ttl</a:t>
            </a:r>
            <a:r>
              <a:rPr lang="en-US" altLang="zh-CN" sz="2400" b="1" dirty="0">
                <a:solidFill>
                  <a:srgbClr val="007C6A"/>
                </a:solidFill>
              </a:rPr>
              <a:t>   &lt;key&gt; </a:t>
            </a:r>
          </a:p>
        </p:txBody>
      </p:sp>
    </p:spTree>
    <p:custDataLst>
      <p:tags r:id="rId1"/>
    </p:custDataLst>
    <p:extLst>
      <p:ext uri="{BB962C8B-B14F-4D97-AF65-F5344CB8AC3E}">
        <p14:creationId xmlns:p14="http://schemas.microsoft.com/office/powerpoint/2010/main" val="1326435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--key</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DD908DCE-5881-41DB-B4A8-82F0DF19BB31}"/>
              </a:ext>
            </a:extLst>
          </p:cNvPr>
          <p:cNvSpPr/>
          <p:nvPr/>
        </p:nvSpPr>
        <p:spPr>
          <a:xfrm>
            <a:off x="658585" y="707161"/>
            <a:ext cx="1912338" cy="49629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ea typeface="Verdana" panose="020B0604030504040204" pitchFamily="34" charset="0"/>
                <a:cs typeface="Verdana" panose="020B0604030504040204" pitchFamily="34" charset="0"/>
              </a:rPr>
              <a:t>dbsize</a:t>
            </a:r>
            <a:endParaRPr lang="zh-CN" altLang="en-US" sz="2000" b="1" dirty="0">
              <a:solidFill>
                <a:srgbClr val="007C6A"/>
              </a:solidFill>
              <a:latin typeface="宋体" panose="02010600030101010101" pitchFamily="2" charset="-122"/>
            </a:endParaRPr>
          </a:p>
        </p:txBody>
      </p:sp>
      <p:sp>
        <p:nvSpPr>
          <p:cNvPr id="16" name="矩形 15">
            <a:extLst>
              <a:ext uri="{FF2B5EF4-FFF2-40B4-BE49-F238E27FC236}">
                <a16:creationId xmlns:a16="http://schemas.microsoft.com/office/drawing/2014/main" id="{36B3346E-960E-4855-AE46-E5D2E59928ED}"/>
              </a:ext>
            </a:extLst>
          </p:cNvPr>
          <p:cNvSpPr/>
          <p:nvPr/>
        </p:nvSpPr>
        <p:spPr>
          <a:xfrm>
            <a:off x="614516" y="2019807"/>
            <a:ext cx="5070667" cy="4980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zh-CN" altLang="en-US" sz="2000" b="1"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749E1EBA-EF25-4E6D-B780-63D023B50C19}"/>
              </a:ext>
            </a:extLst>
          </p:cNvPr>
          <p:cNvSpPr/>
          <p:nvPr/>
        </p:nvSpPr>
        <p:spPr>
          <a:xfrm>
            <a:off x="614515" y="3396381"/>
            <a:ext cx="4686355" cy="496290"/>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Flushall</a:t>
            </a:r>
            <a:endParaRPr lang="zh-CN" altLang="en-US" sz="2000" b="1" dirty="0">
              <a:solidFill>
                <a:srgbClr val="007C6A"/>
              </a:solidFill>
              <a:latin typeface="宋体" panose="02010600030101010101" pitchFamily="2" charset="-122"/>
            </a:endParaRPr>
          </a:p>
        </p:txBody>
      </p:sp>
      <p:sp>
        <p:nvSpPr>
          <p:cNvPr id="18" name="矩形 17">
            <a:extLst>
              <a:ext uri="{FF2B5EF4-FFF2-40B4-BE49-F238E27FC236}">
                <a16:creationId xmlns:a16="http://schemas.microsoft.com/office/drawing/2014/main" id="{B5DEFFED-BC92-40F0-B8A9-601DAD981585}"/>
              </a:ext>
            </a:extLst>
          </p:cNvPr>
          <p:cNvSpPr/>
          <p:nvPr/>
        </p:nvSpPr>
        <p:spPr>
          <a:xfrm>
            <a:off x="2805635" y="624190"/>
            <a:ext cx="4990469" cy="57926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查看当前数据库的</a:t>
            </a:r>
            <a:r>
              <a:rPr lang="en-US" altLang="zh-CN" sz="2400" b="1" dirty="0">
                <a:solidFill>
                  <a:srgbClr val="007C6A"/>
                </a:solidFill>
                <a:latin typeface="Verdana" panose="020B0604030504040204" pitchFamily="34" charset="0"/>
              </a:rPr>
              <a:t>key</a:t>
            </a:r>
            <a:r>
              <a:rPr lang="zh-CN" altLang="en-US" sz="2400" b="1" dirty="0">
                <a:solidFill>
                  <a:srgbClr val="007C6A"/>
                </a:solidFill>
                <a:latin typeface="宋体" panose="02010600030101010101" pitchFamily="2" charset="-122"/>
              </a:rPr>
              <a:t>的数量</a:t>
            </a:r>
            <a:endParaRPr lang="en-US" altLang="zh-CN" sz="2400" b="1" dirty="0">
              <a:solidFill>
                <a:srgbClr val="007C6A"/>
              </a:solidFill>
            </a:endParaRPr>
          </a:p>
        </p:txBody>
      </p:sp>
      <p:sp>
        <p:nvSpPr>
          <p:cNvPr id="19" name="矩形 18">
            <a:extLst>
              <a:ext uri="{FF2B5EF4-FFF2-40B4-BE49-F238E27FC236}">
                <a16:creationId xmlns:a16="http://schemas.microsoft.com/office/drawing/2014/main" id="{1CD6D5E9-47D4-4790-85F3-6DF59A693FDC}"/>
              </a:ext>
            </a:extLst>
          </p:cNvPr>
          <p:cNvSpPr/>
          <p:nvPr/>
        </p:nvSpPr>
        <p:spPr>
          <a:xfrm>
            <a:off x="2805635" y="1937477"/>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清空当前库</a:t>
            </a:r>
            <a:endParaRPr lang="en-US" altLang="zh-CN" sz="2400" b="1" dirty="0">
              <a:solidFill>
                <a:srgbClr val="007C6A"/>
              </a:solidFill>
            </a:endParaRPr>
          </a:p>
        </p:txBody>
      </p:sp>
      <p:sp>
        <p:nvSpPr>
          <p:cNvPr id="20" name="矩形 19">
            <a:extLst>
              <a:ext uri="{FF2B5EF4-FFF2-40B4-BE49-F238E27FC236}">
                <a16:creationId xmlns:a16="http://schemas.microsoft.com/office/drawing/2014/main" id="{4C5E4A62-9E88-4862-90C2-FC4DA1A60BBE}"/>
              </a:ext>
            </a:extLst>
          </p:cNvPr>
          <p:cNvSpPr/>
          <p:nvPr/>
        </p:nvSpPr>
        <p:spPr>
          <a:xfrm>
            <a:off x="2805635" y="3315590"/>
            <a:ext cx="2686954" cy="57708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通杀全部库 </a:t>
            </a:r>
            <a:endParaRPr lang="en-US" altLang="zh-CN" sz="2400" b="1" dirty="0">
              <a:solidFill>
                <a:srgbClr val="007C6A"/>
              </a:solidFill>
            </a:endParaRPr>
          </a:p>
        </p:txBody>
      </p:sp>
    </p:spTree>
    <p:custDataLst>
      <p:tags r:id="rId1"/>
    </p:custDataLst>
    <p:extLst>
      <p:ext uri="{BB962C8B-B14F-4D97-AF65-F5344CB8AC3E}">
        <p14:creationId xmlns:p14="http://schemas.microsoft.com/office/powerpoint/2010/main" val="405167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7" name="TextBox 1">
            <a:extLst>
              <a:ext uri="{FF2B5EF4-FFF2-40B4-BE49-F238E27FC236}">
                <a16:creationId xmlns:a16="http://schemas.microsoft.com/office/drawing/2014/main" id="{4CEDFBAB-90C1-4E7E-AD52-8086CDF9DEFE}"/>
              </a:ext>
            </a:extLst>
          </p:cNvPr>
          <p:cNvSpPr txBox="1"/>
          <p:nvPr/>
        </p:nvSpPr>
        <p:spPr>
          <a:xfrm>
            <a:off x="544097" y="491904"/>
            <a:ext cx="7776864" cy="1015663"/>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a:extLst>
              <a:ext uri="{FF2B5EF4-FFF2-40B4-BE49-F238E27FC236}">
                <a16:creationId xmlns:a16="http://schemas.microsoft.com/office/drawing/2014/main" id="{B40B7606-9506-49DC-956F-69BB5EC24639}"/>
              </a:ext>
            </a:extLst>
          </p:cNvPr>
          <p:cNvPicPr>
            <a:picLocks noChangeAspect="1"/>
          </p:cNvPicPr>
          <p:nvPr/>
        </p:nvPicPr>
        <p:blipFill>
          <a:blip r:embed="rId3"/>
          <a:stretch>
            <a:fillRect/>
          </a:stretch>
        </p:blipFill>
        <p:spPr>
          <a:xfrm>
            <a:off x="641221" y="2210401"/>
            <a:ext cx="1313902" cy="1218187"/>
          </a:xfrm>
          <a:prstGeom prst="rect">
            <a:avLst/>
          </a:prstGeom>
        </p:spPr>
      </p:pic>
      <p:pic>
        <p:nvPicPr>
          <p:cNvPr id="19" name="图片 18">
            <a:extLst>
              <a:ext uri="{FF2B5EF4-FFF2-40B4-BE49-F238E27FC236}">
                <a16:creationId xmlns:a16="http://schemas.microsoft.com/office/drawing/2014/main" id="{B1759E47-D82A-4249-82EB-90EA91F4027B}"/>
              </a:ext>
            </a:extLst>
          </p:cNvPr>
          <p:cNvPicPr>
            <a:picLocks noChangeAspect="1"/>
          </p:cNvPicPr>
          <p:nvPr/>
        </p:nvPicPr>
        <p:blipFill>
          <a:blip r:embed="rId4"/>
          <a:stretch>
            <a:fillRect/>
          </a:stretch>
        </p:blipFill>
        <p:spPr>
          <a:xfrm>
            <a:off x="3441968" y="1940531"/>
            <a:ext cx="1553613" cy="1619725"/>
          </a:xfrm>
          <a:prstGeom prst="rect">
            <a:avLst/>
          </a:prstGeom>
        </p:spPr>
      </p:pic>
      <p:pic>
        <p:nvPicPr>
          <p:cNvPr id="20" name="图片 19">
            <a:extLst>
              <a:ext uri="{FF2B5EF4-FFF2-40B4-BE49-F238E27FC236}">
                <a16:creationId xmlns:a16="http://schemas.microsoft.com/office/drawing/2014/main" id="{42658403-3618-438E-AC05-0EDC16BA9274}"/>
              </a:ext>
            </a:extLst>
          </p:cNvPr>
          <p:cNvPicPr>
            <a:picLocks noChangeAspect="1"/>
          </p:cNvPicPr>
          <p:nvPr/>
        </p:nvPicPr>
        <p:blipFill>
          <a:blip r:embed="rId5"/>
          <a:stretch>
            <a:fillRect/>
          </a:stretch>
        </p:blipFill>
        <p:spPr>
          <a:xfrm>
            <a:off x="6109714" y="1998203"/>
            <a:ext cx="1579064" cy="1504379"/>
          </a:xfrm>
          <a:prstGeom prst="rect">
            <a:avLst/>
          </a:prstGeom>
        </p:spPr>
      </p:pic>
      <p:sp>
        <p:nvSpPr>
          <p:cNvPr id="21" name="TextBox 1">
            <a:extLst>
              <a:ext uri="{FF2B5EF4-FFF2-40B4-BE49-F238E27FC236}">
                <a16:creationId xmlns:a16="http://schemas.microsoft.com/office/drawing/2014/main" id="{5867D185-2739-46CB-85B7-7544372B20F1}"/>
              </a:ext>
            </a:extLst>
          </p:cNvPr>
          <p:cNvSpPr txBox="1"/>
          <p:nvPr/>
        </p:nvSpPr>
        <p:spPr>
          <a:xfrm>
            <a:off x="3531877" y="3633952"/>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a:extLst>
              <a:ext uri="{FF2B5EF4-FFF2-40B4-BE49-F238E27FC236}">
                <a16:creationId xmlns:a16="http://schemas.microsoft.com/office/drawing/2014/main" id="{DF723D5D-4A89-4246-B870-1FDDEEDB2741}"/>
              </a:ext>
            </a:extLst>
          </p:cNvPr>
          <p:cNvSpPr txBox="1"/>
          <p:nvPr/>
        </p:nvSpPr>
        <p:spPr>
          <a:xfrm>
            <a:off x="6322288" y="3606509"/>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箭头连接符 22">
            <a:extLst>
              <a:ext uri="{FF2B5EF4-FFF2-40B4-BE49-F238E27FC236}">
                <a16:creationId xmlns:a16="http://schemas.microsoft.com/office/drawing/2014/main" id="{A9A647A7-C8E3-4CAB-8DD8-A4EBE97CC589}"/>
              </a:ext>
            </a:extLst>
          </p:cNvPr>
          <p:cNvCxnSpPr/>
          <p:nvPr/>
        </p:nvCxnSpPr>
        <p:spPr>
          <a:xfrm>
            <a:off x="2391730" y="2750392"/>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7417914-B496-4B7D-A81D-35A452A91E4B}"/>
              </a:ext>
            </a:extLst>
          </p:cNvPr>
          <p:cNvCxnSpPr/>
          <p:nvPr/>
        </p:nvCxnSpPr>
        <p:spPr>
          <a:xfrm>
            <a:off x="5122567" y="2819495"/>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2513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7CA4C1EC-4662-4B9C-B24E-2238C90B6C59}"/>
              </a:ext>
            </a:extLst>
          </p:cNvPr>
          <p:cNvSpPr/>
          <p:nvPr/>
        </p:nvSpPr>
        <p:spPr>
          <a:xfrm>
            <a:off x="655164" y="1365988"/>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7" name="矩形 6">
            <a:extLst>
              <a:ext uri="{FF2B5EF4-FFF2-40B4-BE49-F238E27FC236}">
                <a16:creationId xmlns:a16="http://schemas.microsoft.com/office/drawing/2014/main" id="{5C6B8118-3FB6-4053-B6D0-03964A6FDFD9}"/>
              </a:ext>
            </a:extLst>
          </p:cNvPr>
          <p:cNvSpPr/>
          <p:nvPr/>
        </p:nvSpPr>
        <p:spPr>
          <a:xfrm>
            <a:off x="479063" y="523828"/>
            <a:ext cx="1271502" cy="523220"/>
          </a:xfrm>
          <a:prstGeom prst="rect">
            <a:avLst/>
          </a:prstGeom>
        </p:spPr>
        <p:txBody>
          <a:bodyPr wrap="none">
            <a:spAutoFit/>
          </a:bodyPr>
          <a:lstStyle/>
          <a:p>
            <a:r>
              <a:rPr lang="en-US" altLang="zh-CN" sz="2800" b="1" dirty="0">
                <a:solidFill>
                  <a:srgbClr val="007C6A"/>
                </a:solidFill>
                <a:latin typeface="+mn-ea"/>
              </a:rPr>
              <a:t>String</a:t>
            </a:r>
            <a:endParaRPr lang="zh-CN" altLang="en-US" sz="2800" dirty="0">
              <a:solidFill>
                <a:srgbClr val="007C6A"/>
              </a:solidFill>
            </a:endParaRPr>
          </a:p>
        </p:txBody>
      </p:sp>
    </p:spTree>
    <p:custDataLst>
      <p:tags r:id="rId1"/>
    </p:custDataLst>
    <p:extLst>
      <p:ext uri="{BB962C8B-B14F-4D97-AF65-F5344CB8AC3E}">
        <p14:creationId xmlns:p14="http://schemas.microsoft.com/office/powerpoint/2010/main" val="342820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3E2B7520-1084-4626-BCEF-6F3527E29A71}"/>
              </a:ext>
            </a:extLst>
          </p:cNvPr>
          <p:cNvSpPr/>
          <p:nvPr/>
        </p:nvSpPr>
        <p:spPr>
          <a:xfrm>
            <a:off x="501818" y="400227"/>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9" name="矩形 8">
            <a:extLst>
              <a:ext uri="{FF2B5EF4-FFF2-40B4-BE49-F238E27FC236}">
                <a16:creationId xmlns:a16="http://schemas.microsoft.com/office/drawing/2014/main" id="{799E533E-FCF3-487C-9A62-3BD039B7144B}"/>
              </a:ext>
            </a:extLst>
          </p:cNvPr>
          <p:cNvSpPr/>
          <p:nvPr/>
        </p:nvSpPr>
        <p:spPr>
          <a:xfrm>
            <a:off x="3715911" y="407930"/>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查询对应键值</a:t>
            </a:r>
            <a:endParaRPr lang="en-US" altLang="zh-CN" sz="2400" b="1" dirty="0">
              <a:solidFill>
                <a:srgbClr val="007C6A"/>
              </a:solidFill>
            </a:endParaRPr>
          </a:p>
        </p:txBody>
      </p:sp>
      <p:sp>
        <p:nvSpPr>
          <p:cNvPr id="10" name="矩形 9">
            <a:extLst>
              <a:ext uri="{FF2B5EF4-FFF2-40B4-BE49-F238E27FC236}">
                <a16:creationId xmlns:a16="http://schemas.microsoft.com/office/drawing/2014/main" id="{F30806BE-7713-4DFE-BFAF-0775A6992349}"/>
              </a:ext>
            </a:extLst>
          </p:cNvPr>
          <p:cNvSpPr/>
          <p:nvPr/>
        </p:nvSpPr>
        <p:spPr>
          <a:xfrm>
            <a:off x="496478" y="1126623"/>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11" name="矩形 10">
            <a:extLst>
              <a:ext uri="{FF2B5EF4-FFF2-40B4-BE49-F238E27FC236}">
                <a16:creationId xmlns:a16="http://schemas.microsoft.com/office/drawing/2014/main" id="{94F851E1-7087-4EFE-9B5E-E5A2B545B9EB}"/>
              </a:ext>
            </a:extLst>
          </p:cNvPr>
          <p:cNvSpPr/>
          <p:nvPr/>
        </p:nvSpPr>
        <p:spPr>
          <a:xfrm>
            <a:off x="3699817" y="1077216"/>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添加键值对</a:t>
            </a:r>
            <a:endParaRPr lang="en-US" altLang="zh-CN" sz="2400" b="1" dirty="0">
              <a:solidFill>
                <a:srgbClr val="007C6A"/>
              </a:solidFill>
            </a:endParaRPr>
          </a:p>
        </p:txBody>
      </p:sp>
      <p:sp>
        <p:nvSpPr>
          <p:cNvPr id="12" name="矩形 11">
            <a:extLst>
              <a:ext uri="{FF2B5EF4-FFF2-40B4-BE49-F238E27FC236}">
                <a16:creationId xmlns:a16="http://schemas.microsoft.com/office/drawing/2014/main" id="{68379C99-C3B8-497A-8B07-E67B9DB0BCFE}"/>
              </a:ext>
            </a:extLst>
          </p:cNvPr>
          <p:cNvSpPr/>
          <p:nvPr/>
        </p:nvSpPr>
        <p:spPr>
          <a:xfrm>
            <a:off x="503449" y="1828603"/>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p>
        </p:txBody>
      </p:sp>
      <p:sp>
        <p:nvSpPr>
          <p:cNvPr id="13" name="矩形 12">
            <a:extLst>
              <a:ext uri="{FF2B5EF4-FFF2-40B4-BE49-F238E27FC236}">
                <a16:creationId xmlns:a16="http://schemas.microsoft.com/office/drawing/2014/main" id="{A5594E87-B18F-4AE6-8872-F9412EC3BE61}"/>
              </a:ext>
            </a:extLst>
          </p:cNvPr>
          <p:cNvSpPr/>
          <p:nvPr/>
        </p:nvSpPr>
        <p:spPr>
          <a:xfrm>
            <a:off x="4021015" y="1772954"/>
            <a:ext cx="4070345"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将给定的</a:t>
            </a:r>
            <a:r>
              <a:rPr lang="en-US" altLang="zh-CN" sz="2400" b="1" dirty="0">
                <a:solidFill>
                  <a:srgbClr val="007C6A"/>
                </a:solidFill>
              </a:rPr>
              <a:t>&lt;value&gt; </a:t>
            </a:r>
            <a:r>
              <a:rPr lang="zh-CN" altLang="en-US" sz="2400" b="1" dirty="0">
                <a:solidFill>
                  <a:srgbClr val="007C6A"/>
                </a:solidFill>
              </a:rPr>
              <a:t>追加</a:t>
            </a:r>
            <a:endParaRPr lang="en-US" altLang="zh-CN" sz="2400" b="1" dirty="0">
              <a:solidFill>
                <a:srgbClr val="007C6A"/>
              </a:solidFill>
            </a:endParaRPr>
          </a:p>
          <a:p>
            <a:pPr lvl="1">
              <a:lnSpc>
                <a:spcPct val="150000"/>
              </a:lnSpc>
            </a:pPr>
            <a:r>
              <a:rPr lang="zh-CN" altLang="en-US" sz="2400" b="1" dirty="0">
                <a:solidFill>
                  <a:srgbClr val="007C6A"/>
                </a:solidFill>
              </a:rPr>
              <a:t>    到原值的末尾</a:t>
            </a:r>
            <a:endParaRPr lang="en-US" altLang="zh-CN" sz="2400" b="1" dirty="0">
              <a:solidFill>
                <a:srgbClr val="007C6A"/>
              </a:solidFill>
            </a:endParaRPr>
          </a:p>
        </p:txBody>
      </p:sp>
      <p:sp>
        <p:nvSpPr>
          <p:cNvPr id="14" name="矩形 13">
            <a:extLst>
              <a:ext uri="{FF2B5EF4-FFF2-40B4-BE49-F238E27FC236}">
                <a16:creationId xmlns:a16="http://schemas.microsoft.com/office/drawing/2014/main" id="{92B3F743-7F0E-4A8F-B36A-65D9C145B5A6}"/>
              </a:ext>
            </a:extLst>
          </p:cNvPr>
          <p:cNvSpPr/>
          <p:nvPr/>
        </p:nvSpPr>
        <p:spPr>
          <a:xfrm>
            <a:off x="496221" y="2918719"/>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strlen</a:t>
            </a:r>
            <a:r>
              <a:rPr lang="en-US" altLang="zh-CN" sz="2400" b="1" dirty="0">
                <a:solidFill>
                  <a:srgbClr val="007C6A"/>
                </a:solidFill>
              </a:rPr>
              <a:t>  &lt;key&gt;</a:t>
            </a:r>
          </a:p>
        </p:txBody>
      </p:sp>
      <p:sp>
        <p:nvSpPr>
          <p:cNvPr id="15" name="矩形 14">
            <a:extLst>
              <a:ext uri="{FF2B5EF4-FFF2-40B4-BE49-F238E27FC236}">
                <a16:creationId xmlns:a16="http://schemas.microsoft.com/office/drawing/2014/main" id="{832842C5-FB1F-4B66-8C3D-3D2BD651D915}"/>
              </a:ext>
            </a:extLst>
          </p:cNvPr>
          <p:cNvSpPr/>
          <p:nvPr/>
        </p:nvSpPr>
        <p:spPr>
          <a:xfrm>
            <a:off x="3715911" y="293802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获得值的长度</a:t>
            </a:r>
            <a:endParaRPr lang="en-US" altLang="zh-CN" sz="2400" b="1" dirty="0">
              <a:solidFill>
                <a:srgbClr val="007C6A"/>
              </a:solidFill>
            </a:endParaRPr>
          </a:p>
        </p:txBody>
      </p:sp>
      <p:sp>
        <p:nvSpPr>
          <p:cNvPr id="16" name="矩形 15">
            <a:extLst>
              <a:ext uri="{FF2B5EF4-FFF2-40B4-BE49-F238E27FC236}">
                <a16:creationId xmlns:a16="http://schemas.microsoft.com/office/drawing/2014/main" id="{8DC3F573-4663-4FD8-A066-AAB2205ED112}"/>
              </a:ext>
            </a:extLst>
          </p:cNvPr>
          <p:cNvSpPr/>
          <p:nvPr/>
        </p:nvSpPr>
        <p:spPr>
          <a:xfrm>
            <a:off x="3699817" y="3689283"/>
            <a:ext cx="3831498"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a:t>
            </a:r>
            <a:endParaRPr lang="en-US" altLang="zh-CN" sz="2400" b="1" dirty="0">
              <a:solidFill>
                <a:srgbClr val="007C6A"/>
              </a:solidFill>
            </a:endParaRPr>
          </a:p>
          <a:p>
            <a:pPr lvl="1">
              <a:lnSpc>
                <a:spcPct val="150000"/>
              </a:lnSpc>
            </a:pPr>
            <a:r>
              <a:rPr lang="en-US" altLang="zh-CN" sz="2400" b="1" dirty="0">
                <a:solidFill>
                  <a:srgbClr val="007C6A"/>
                </a:solidFill>
              </a:rPr>
              <a:t>    </a:t>
            </a:r>
            <a:r>
              <a:rPr lang="zh-CN" altLang="en-US" sz="2400" b="1" dirty="0">
                <a:solidFill>
                  <a:srgbClr val="007C6A"/>
                </a:solidFill>
              </a:rPr>
              <a:t>设置 </a:t>
            </a:r>
            <a:r>
              <a:rPr lang="en-US" altLang="zh-CN" sz="2400" b="1" dirty="0">
                <a:solidFill>
                  <a:srgbClr val="007C6A"/>
                </a:solidFill>
              </a:rPr>
              <a:t>key </a:t>
            </a:r>
            <a:r>
              <a:rPr lang="zh-CN" altLang="en-US" sz="2400" b="1" dirty="0">
                <a:solidFill>
                  <a:srgbClr val="007C6A"/>
                </a:solidFill>
              </a:rPr>
              <a:t>的值</a:t>
            </a:r>
          </a:p>
        </p:txBody>
      </p:sp>
      <p:sp>
        <p:nvSpPr>
          <p:cNvPr id="17" name="矩形 16">
            <a:extLst>
              <a:ext uri="{FF2B5EF4-FFF2-40B4-BE49-F238E27FC236}">
                <a16:creationId xmlns:a16="http://schemas.microsoft.com/office/drawing/2014/main" id="{146EC3F2-346A-43EA-8CDE-A55832E3D5E5}"/>
              </a:ext>
            </a:extLst>
          </p:cNvPr>
          <p:cNvSpPr/>
          <p:nvPr/>
        </p:nvSpPr>
        <p:spPr>
          <a:xfrm>
            <a:off x="479063" y="3693382"/>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p>
        </p:txBody>
      </p:sp>
    </p:spTree>
    <p:custDataLst>
      <p:tags r:id="rId1"/>
    </p:custDataLst>
    <p:extLst>
      <p:ext uri="{BB962C8B-B14F-4D97-AF65-F5344CB8AC3E}">
        <p14:creationId xmlns:p14="http://schemas.microsoft.com/office/powerpoint/2010/main" val="1425318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8864B474-1A9A-40A0-AC45-B4692315F7CB}"/>
              </a:ext>
            </a:extLst>
          </p:cNvPr>
          <p:cNvSpPr/>
          <p:nvPr/>
        </p:nvSpPr>
        <p:spPr>
          <a:xfrm>
            <a:off x="479063" y="276605"/>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19" name="矩形 18">
            <a:extLst>
              <a:ext uri="{FF2B5EF4-FFF2-40B4-BE49-F238E27FC236}">
                <a16:creationId xmlns:a16="http://schemas.microsoft.com/office/drawing/2014/main" id="{6D5BA7C1-7BDF-437C-8FC7-9D2B6A9B3289}"/>
              </a:ext>
            </a:extLst>
          </p:cNvPr>
          <p:cNvSpPr/>
          <p:nvPr/>
        </p:nvSpPr>
        <p:spPr>
          <a:xfrm>
            <a:off x="544607" y="803287"/>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a:t>
            </a:r>
            <a:r>
              <a:rPr lang="en-US" altLang="zh-CN" sz="2400" b="1" dirty="0">
                <a:solidFill>
                  <a:srgbClr val="007C6A"/>
                </a:solidFill>
              </a:rPr>
              <a:t>1</a:t>
            </a: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p>
        </p:txBody>
      </p:sp>
      <p:sp>
        <p:nvSpPr>
          <p:cNvPr id="20" name="矩形 19">
            <a:extLst>
              <a:ext uri="{FF2B5EF4-FFF2-40B4-BE49-F238E27FC236}">
                <a16:creationId xmlns:a16="http://schemas.microsoft.com/office/drawing/2014/main" id="{38414A90-DF70-4B9A-8649-535EBF3EDE14}"/>
              </a:ext>
            </a:extLst>
          </p:cNvPr>
          <p:cNvSpPr/>
          <p:nvPr/>
        </p:nvSpPr>
        <p:spPr>
          <a:xfrm>
            <a:off x="544607" y="1883967"/>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21" name="矩形 20">
            <a:extLst>
              <a:ext uri="{FF2B5EF4-FFF2-40B4-BE49-F238E27FC236}">
                <a16:creationId xmlns:a16="http://schemas.microsoft.com/office/drawing/2014/main" id="{6BA1351D-344C-4AE8-A03D-1C7CC393D258}"/>
              </a:ext>
            </a:extLst>
          </p:cNvPr>
          <p:cNvSpPr/>
          <p:nvPr/>
        </p:nvSpPr>
        <p:spPr>
          <a:xfrm>
            <a:off x="610151" y="2410649"/>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22" name="矩形 21">
            <a:extLst>
              <a:ext uri="{FF2B5EF4-FFF2-40B4-BE49-F238E27FC236}">
                <a16:creationId xmlns:a16="http://schemas.microsoft.com/office/drawing/2014/main" id="{02961C70-2FF2-40C6-A79F-5347E7AA3E89}"/>
              </a:ext>
            </a:extLst>
          </p:cNvPr>
          <p:cNvSpPr/>
          <p:nvPr/>
        </p:nvSpPr>
        <p:spPr>
          <a:xfrm>
            <a:off x="610151" y="3712104"/>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p>
        </p:txBody>
      </p:sp>
      <p:sp>
        <p:nvSpPr>
          <p:cNvPr id="23" name="矩形 22">
            <a:extLst>
              <a:ext uri="{FF2B5EF4-FFF2-40B4-BE49-F238E27FC236}">
                <a16:creationId xmlns:a16="http://schemas.microsoft.com/office/drawing/2014/main" id="{525D63B3-9027-4B67-A848-EBEF3DD021B2}"/>
              </a:ext>
            </a:extLst>
          </p:cNvPr>
          <p:cNvSpPr/>
          <p:nvPr/>
        </p:nvSpPr>
        <p:spPr>
          <a:xfrm>
            <a:off x="675695" y="4238786"/>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Tree>
    <p:custDataLst>
      <p:tags r:id="rId1"/>
    </p:custDataLst>
    <p:extLst>
      <p:ext uri="{BB962C8B-B14F-4D97-AF65-F5344CB8AC3E}">
        <p14:creationId xmlns:p14="http://schemas.microsoft.com/office/powerpoint/2010/main" val="2745629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2B248DB4-B916-44E8-95AE-9C00EEAE5EE7}"/>
              </a:ext>
            </a:extLst>
          </p:cNvPr>
          <p:cNvSpPr/>
          <p:nvPr/>
        </p:nvSpPr>
        <p:spPr>
          <a:xfrm>
            <a:off x="683568" y="42413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10" name="图片 9">
            <a:extLst>
              <a:ext uri="{FF2B5EF4-FFF2-40B4-BE49-F238E27FC236}">
                <a16:creationId xmlns:a16="http://schemas.microsoft.com/office/drawing/2014/main" id="{378B7B13-069E-4082-B852-40661C0107F1}"/>
              </a:ext>
            </a:extLst>
          </p:cNvPr>
          <p:cNvPicPr>
            <a:picLocks noChangeAspect="1"/>
          </p:cNvPicPr>
          <p:nvPr/>
        </p:nvPicPr>
        <p:blipFill>
          <a:blip r:embed="rId3"/>
          <a:stretch>
            <a:fillRect/>
          </a:stretch>
        </p:blipFill>
        <p:spPr>
          <a:xfrm>
            <a:off x="5111552" y="491595"/>
            <a:ext cx="3180952" cy="1761905"/>
          </a:xfrm>
          <a:prstGeom prst="rect">
            <a:avLst/>
          </a:prstGeom>
          <a:ln>
            <a:solidFill>
              <a:schemeClr val="accent1"/>
            </a:solidFill>
          </a:ln>
        </p:spPr>
      </p:pic>
      <p:sp>
        <p:nvSpPr>
          <p:cNvPr id="11" name="矩形 10">
            <a:extLst>
              <a:ext uri="{FF2B5EF4-FFF2-40B4-BE49-F238E27FC236}">
                <a16:creationId xmlns:a16="http://schemas.microsoft.com/office/drawing/2014/main" id="{A19D44B3-C57F-4AA1-8271-63B4B9F47787}"/>
              </a:ext>
            </a:extLst>
          </p:cNvPr>
          <p:cNvSpPr/>
          <p:nvPr/>
        </p:nvSpPr>
        <p:spPr>
          <a:xfrm>
            <a:off x="395536" y="121622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12" name="矩形 11">
            <a:extLst>
              <a:ext uri="{FF2B5EF4-FFF2-40B4-BE49-F238E27FC236}">
                <a16:creationId xmlns:a16="http://schemas.microsoft.com/office/drawing/2014/main" id="{262C4579-1399-4E1A-895B-F17271FAE949}"/>
              </a:ext>
            </a:extLst>
          </p:cNvPr>
          <p:cNvSpPr/>
          <p:nvPr/>
        </p:nvSpPr>
        <p:spPr>
          <a:xfrm>
            <a:off x="543556" y="2474844"/>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13" name="矩形 12">
            <a:extLst>
              <a:ext uri="{FF2B5EF4-FFF2-40B4-BE49-F238E27FC236}">
                <a16:creationId xmlns:a16="http://schemas.microsoft.com/office/drawing/2014/main" id="{0C44B804-8379-428E-8D25-AD5F82FAF657}"/>
              </a:ext>
            </a:extLst>
          </p:cNvPr>
          <p:cNvSpPr/>
          <p:nvPr/>
        </p:nvSpPr>
        <p:spPr>
          <a:xfrm>
            <a:off x="634040" y="4169502"/>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p>
        </p:txBody>
      </p:sp>
      <p:sp>
        <p:nvSpPr>
          <p:cNvPr id="14" name="矩形 13">
            <a:extLst>
              <a:ext uri="{FF2B5EF4-FFF2-40B4-BE49-F238E27FC236}">
                <a16:creationId xmlns:a16="http://schemas.microsoft.com/office/drawing/2014/main" id="{E4A8D4A6-5E54-4A20-BE2E-A15CA2113C31}"/>
              </a:ext>
            </a:extLst>
          </p:cNvPr>
          <p:cNvSpPr/>
          <p:nvPr/>
        </p:nvSpPr>
        <p:spPr>
          <a:xfrm>
            <a:off x="620788" y="3477961"/>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Tree>
    <p:custDataLst>
      <p:tags r:id="rId1"/>
    </p:custDataLst>
    <p:extLst>
      <p:ext uri="{BB962C8B-B14F-4D97-AF65-F5344CB8AC3E}">
        <p14:creationId xmlns:p14="http://schemas.microsoft.com/office/powerpoint/2010/main" val="42677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26077AC9-BEE2-41F7-8301-83BB97F98544}"/>
              </a:ext>
            </a:extLst>
          </p:cNvPr>
          <p:cNvSpPr/>
          <p:nvPr/>
        </p:nvSpPr>
        <p:spPr>
          <a:xfrm>
            <a:off x="479063" y="400227"/>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p>
        </p:txBody>
      </p:sp>
      <p:sp>
        <p:nvSpPr>
          <p:cNvPr id="16" name="矩形 15">
            <a:extLst>
              <a:ext uri="{FF2B5EF4-FFF2-40B4-BE49-F238E27FC236}">
                <a16:creationId xmlns:a16="http://schemas.microsoft.com/office/drawing/2014/main" id="{7B5C8CE7-D863-4C56-A756-9B198EC305A7}"/>
              </a:ext>
            </a:extLst>
          </p:cNvPr>
          <p:cNvSpPr/>
          <p:nvPr/>
        </p:nvSpPr>
        <p:spPr>
          <a:xfrm>
            <a:off x="660678" y="904283"/>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17" name="矩形 16">
            <a:extLst>
              <a:ext uri="{FF2B5EF4-FFF2-40B4-BE49-F238E27FC236}">
                <a16:creationId xmlns:a16="http://schemas.microsoft.com/office/drawing/2014/main" id="{B6342CF9-83F4-42F9-B18C-324F8F9EA33C}"/>
              </a:ext>
            </a:extLst>
          </p:cNvPr>
          <p:cNvSpPr/>
          <p:nvPr/>
        </p:nvSpPr>
        <p:spPr>
          <a:xfrm>
            <a:off x="479063" y="1363182"/>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18" name="矩形 17">
            <a:extLst>
              <a:ext uri="{FF2B5EF4-FFF2-40B4-BE49-F238E27FC236}">
                <a16:creationId xmlns:a16="http://schemas.microsoft.com/office/drawing/2014/main" id="{77B273C0-1A39-4037-BBAE-8DE304616F45}"/>
              </a:ext>
            </a:extLst>
          </p:cNvPr>
          <p:cNvSpPr/>
          <p:nvPr/>
        </p:nvSpPr>
        <p:spPr>
          <a:xfrm>
            <a:off x="660678" y="1899665"/>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19" name="矩形 18">
            <a:extLst>
              <a:ext uri="{FF2B5EF4-FFF2-40B4-BE49-F238E27FC236}">
                <a16:creationId xmlns:a16="http://schemas.microsoft.com/office/drawing/2014/main" id="{F10EA856-4E50-4D23-9C92-02CDAC744F30}"/>
              </a:ext>
            </a:extLst>
          </p:cNvPr>
          <p:cNvSpPr/>
          <p:nvPr/>
        </p:nvSpPr>
        <p:spPr>
          <a:xfrm>
            <a:off x="506452" y="2571881"/>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p>
        </p:txBody>
      </p:sp>
      <p:sp>
        <p:nvSpPr>
          <p:cNvPr id="20" name="矩形 19">
            <a:extLst>
              <a:ext uri="{FF2B5EF4-FFF2-40B4-BE49-F238E27FC236}">
                <a16:creationId xmlns:a16="http://schemas.microsoft.com/office/drawing/2014/main" id="{24B8514C-043B-4D1E-9547-7A56C6C705E9}"/>
              </a:ext>
            </a:extLst>
          </p:cNvPr>
          <p:cNvSpPr/>
          <p:nvPr/>
        </p:nvSpPr>
        <p:spPr>
          <a:xfrm>
            <a:off x="684581" y="3202960"/>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Tree>
    <p:custDataLst>
      <p:tags r:id="rId1"/>
    </p:custDataLst>
    <p:extLst>
      <p:ext uri="{BB962C8B-B14F-4D97-AF65-F5344CB8AC3E}">
        <p14:creationId xmlns:p14="http://schemas.microsoft.com/office/powerpoint/2010/main" val="4206427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4D0B7F9D-61AC-439F-B935-994F69A66DF8}"/>
              </a:ext>
            </a:extLst>
          </p:cNvPr>
          <p:cNvSpPr/>
          <p:nvPr/>
        </p:nvSpPr>
        <p:spPr>
          <a:xfrm>
            <a:off x="479063" y="1018728"/>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10" name="矩形 9">
            <a:extLst>
              <a:ext uri="{FF2B5EF4-FFF2-40B4-BE49-F238E27FC236}">
                <a16:creationId xmlns:a16="http://schemas.microsoft.com/office/drawing/2014/main" id="{A3FE9AB5-C599-43F9-B6F3-0A1DEA3A7576}"/>
              </a:ext>
            </a:extLst>
          </p:cNvPr>
          <p:cNvSpPr/>
          <p:nvPr/>
        </p:nvSpPr>
        <p:spPr>
          <a:xfrm>
            <a:off x="544607" y="1545410"/>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获得值的范围，类似</a:t>
            </a:r>
            <a:r>
              <a:rPr lang="en-US" altLang="zh-CN" sz="2400" b="1">
                <a:solidFill>
                  <a:srgbClr val="007C6A"/>
                </a:solidFill>
              </a:rPr>
              <a:t>java</a:t>
            </a:r>
            <a:r>
              <a:rPr lang="zh-CN" altLang="en-US" sz="2400" b="1">
                <a:solidFill>
                  <a:srgbClr val="007C6A"/>
                </a:solidFill>
              </a:rPr>
              <a:t>中的</a:t>
            </a:r>
            <a:r>
              <a:rPr lang="en-US" altLang="zh-CN" sz="2400" b="1">
                <a:solidFill>
                  <a:srgbClr val="007C6A"/>
                </a:solidFill>
              </a:rPr>
              <a:t>substring</a:t>
            </a:r>
          </a:p>
        </p:txBody>
      </p:sp>
      <p:sp>
        <p:nvSpPr>
          <p:cNvPr id="11" name="矩形 10">
            <a:extLst>
              <a:ext uri="{FF2B5EF4-FFF2-40B4-BE49-F238E27FC236}">
                <a16:creationId xmlns:a16="http://schemas.microsoft.com/office/drawing/2014/main" id="{DEEC88D6-6B59-40C6-B0A7-21268B2A0C73}"/>
              </a:ext>
            </a:extLst>
          </p:cNvPr>
          <p:cNvSpPr/>
          <p:nvPr/>
        </p:nvSpPr>
        <p:spPr>
          <a:xfrm>
            <a:off x="496564" y="2191741"/>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&lt;value&gt;</a:t>
            </a:r>
          </a:p>
        </p:txBody>
      </p:sp>
      <p:sp>
        <p:nvSpPr>
          <p:cNvPr id="12" name="矩形 11">
            <a:extLst>
              <a:ext uri="{FF2B5EF4-FFF2-40B4-BE49-F238E27FC236}">
                <a16:creationId xmlns:a16="http://schemas.microsoft.com/office/drawing/2014/main" id="{AC9403EF-EA4B-4445-AD3F-18498B651ED7}"/>
              </a:ext>
            </a:extLst>
          </p:cNvPr>
          <p:cNvSpPr/>
          <p:nvPr/>
        </p:nvSpPr>
        <p:spPr>
          <a:xfrm>
            <a:off x="562108" y="2718423"/>
            <a:ext cx="7621811" cy="113441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     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Tree>
    <p:custDataLst>
      <p:tags r:id="rId1"/>
    </p:custDataLst>
    <p:extLst>
      <p:ext uri="{BB962C8B-B14F-4D97-AF65-F5344CB8AC3E}">
        <p14:creationId xmlns:p14="http://schemas.microsoft.com/office/powerpoint/2010/main" val="204725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--String</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AF667516-5FF4-491F-A220-8C2258BD132E}"/>
              </a:ext>
            </a:extLst>
          </p:cNvPr>
          <p:cNvSpPr/>
          <p:nvPr/>
        </p:nvSpPr>
        <p:spPr>
          <a:xfrm>
            <a:off x="479063" y="1024474"/>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setex</a:t>
            </a:r>
            <a:r>
              <a:rPr lang="en-US" altLang="zh-CN" sz="2400" b="1">
                <a:solidFill>
                  <a:srgbClr val="007C6A"/>
                </a:solidFill>
              </a:rPr>
              <a:t>  &lt;key&gt;  &lt;</a:t>
            </a:r>
            <a:r>
              <a:rPr lang="zh-CN" altLang="en-US" sz="2400" b="1">
                <a:solidFill>
                  <a:srgbClr val="007C6A"/>
                </a:solidFill>
              </a:rPr>
              <a:t>过期时间</a:t>
            </a:r>
            <a:r>
              <a:rPr lang="en-US" altLang="zh-CN" sz="2400" b="1">
                <a:solidFill>
                  <a:srgbClr val="007C6A"/>
                </a:solidFill>
              </a:rPr>
              <a:t>&gt;   &lt;value&gt;</a:t>
            </a:r>
          </a:p>
        </p:txBody>
      </p:sp>
      <p:sp>
        <p:nvSpPr>
          <p:cNvPr id="8" name="矩形 7">
            <a:extLst>
              <a:ext uri="{FF2B5EF4-FFF2-40B4-BE49-F238E27FC236}">
                <a16:creationId xmlns:a16="http://schemas.microsoft.com/office/drawing/2014/main" id="{CD36857D-9EC6-4FC4-BF7E-9E26D6340011}"/>
              </a:ext>
            </a:extLst>
          </p:cNvPr>
          <p:cNvSpPr/>
          <p:nvPr/>
        </p:nvSpPr>
        <p:spPr>
          <a:xfrm>
            <a:off x="479063" y="2680658"/>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getset</a:t>
            </a:r>
            <a:r>
              <a:rPr lang="en-US" altLang="zh-CN" sz="2400" b="1">
                <a:solidFill>
                  <a:srgbClr val="007C6A"/>
                </a:solidFill>
              </a:rPr>
              <a:t> &lt;key&gt;  &lt;value&gt;</a:t>
            </a:r>
          </a:p>
        </p:txBody>
      </p:sp>
      <p:sp>
        <p:nvSpPr>
          <p:cNvPr id="13" name="矩形 12">
            <a:extLst>
              <a:ext uri="{FF2B5EF4-FFF2-40B4-BE49-F238E27FC236}">
                <a16:creationId xmlns:a16="http://schemas.microsoft.com/office/drawing/2014/main" id="{B1CBA694-093F-4559-B7D6-EDB3A61D21D4}"/>
              </a:ext>
            </a:extLst>
          </p:cNvPr>
          <p:cNvSpPr/>
          <p:nvPr/>
        </p:nvSpPr>
        <p:spPr>
          <a:xfrm>
            <a:off x="658724" y="1572768"/>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14" name="矩形 13">
            <a:extLst>
              <a:ext uri="{FF2B5EF4-FFF2-40B4-BE49-F238E27FC236}">
                <a16:creationId xmlns:a16="http://schemas.microsoft.com/office/drawing/2014/main" id="{400A4D4D-8596-4A8C-B9CC-FB2AFF61C055}"/>
              </a:ext>
            </a:extLst>
          </p:cNvPr>
          <p:cNvSpPr/>
          <p:nvPr/>
        </p:nvSpPr>
        <p:spPr>
          <a:xfrm>
            <a:off x="658081" y="3465382"/>
            <a:ext cx="6224781"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Tree>
    <p:custDataLst>
      <p:tags r:id="rId1"/>
    </p:custDataLst>
    <p:extLst>
      <p:ext uri="{BB962C8B-B14F-4D97-AF65-F5344CB8AC3E}">
        <p14:creationId xmlns:p14="http://schemas.microsoft.com/office/powerpoint/2010/main" val="1963282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--list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13CF46AD-E2EF-423C-96B6-5F78A22F8C1B}"/>
              </a:ext>
            </a:extLst>
          </p:cNvPr>
          <p:cNvSpPr/>
          <p:nvPr/>
        </p:nvSpPr>
        <p:spPr>
          <a:xfrm>
            <a:off x="468372" y="400227"/>
            <a:ext cx="7848872" cy="3035831"/>
          </a:xfrm>
          <a:prstGeom prst="rect">
            <a:avLst/>
          </a:prstGeom>
          <a:ln>
            <a:solidFill>
              <a:schemeClr val="bg1"/>
            </a:solidFill>
          </a:ln>
        </p:spPr>
        <p:txBody>
          <a:bodyPr wrap="square">
            <a:spAutoFit/>
          </a:bodyPr>
          <a:lstStyle/>
          <a:p>
            <a:pPr>
              <a:lnSpc>
                <a:spcPct val="150000"/>
              </a:lnSpc>
            </a:pPr>
            <a:r>
              <a:rPr lang="en-US" altLang="zh-CN" sz="2800" b="1" dirty="0">
                <a:solidFill>
                  <a:srgbClr val="007C6A"/>
                </a:solidFill>
                <a:latin typeface="Verdana" panose="020B0604030504040204" pitchFamily="34" charset="0"/>
              </a:rPr>
              <a:t>List</a:t>
            </a:r>
            <a:endParaRPr lang="zh-CN" altLang="en-US" sz="28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5" name="直接连接符 44">
            <a:extLst>
              <a:ext uri="{FF2B5EF4-FFF2-40B4-BE49-F238E27FC236}">
                <a16:creationId xmlns:a16="http://schemas.microsoft.com/office/drawing/2014/main" id="{6DC5640E-BCA6-4523-A36F-86A47C3DECA0}"/>
              </a:ext>
            </a:extLst>
          </p:cNvPr>
          <p:cNvCxnSpPr/>
          <p:nvPr/>
        </p:nvCxnSpPr>
        <p:spPr>
          <a:xfrm>
            <a:off x="968106" y="376210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D52F4E8-9419-45A4-B1A4-CC30A17598A7}"/>
              </a:ext>
            </a:extLst>
          </p:cNvPr>
          <p:cNvCxnSpPr/>
          <p:nvPr/>
        </p:nvCxnSpPr>
        <p:spPr>
          <a:xfrm>
            <a:off x="968106" y="448218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47" name="圆角矩形 9">
            <a:extLst>
              <a:ext uri="{FF2B5EF4-FFF2-40B4-BE49-F238E27FC236}">
                <a16:creationId xmlns:a16="http://schemas.microsoft.com/office/drawing/2014/main" id="{B69E9265-F4F5-4D85-A8AF-A890B24F4384}"/>
              </a:ext>
            </a:extLst>
          </p:cNvPr>
          <p:cNvSpPr/>
          <p:nvPr/>
        </p:nvSpPr>
        <p:spPr>
          <a:xfrm>
            <a:off x="1172994"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48" name="圆角矩形 10">
            <a:extLst>
              <a:ext uri="{FF2B5EF4-FFF2-40B4-BE49-F238E27FC236}">
                <a16:creationId xmlns:a16="http://schemas.microsoft.com/office/drawing/2014/main" id="{95223B7B-D991-4905-AE62-65F94DB446CA}"/>
              </a:ext>
            </a:extLst>
          </p:cNvPr>
          <p:cNvSpPr/>
          <p:nvPr/>
        </p:nvSpPr>
        <p:spPr>
          <a:xfrm>
            <a:off x="2196902"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49" name="圆角矩形 11">
            <a:extLst>
              <a:ext uri="{FF2B5EF4-FFF2-40B4-BE49-F238E27FC236}">
                <a16:creationId xmlns:a16="http://schemas.microsoft.com/office/drawing/2014/main" id="{881C80AC-499A-428C-9BA6-E642336AEED5}"/>
              </a:ext>
            </a:extLst>
          </p:cNvPr>
          <p:cNvSpPr/>
          <p:nvPr/>
        </p:nvSpPr>
        <p:spPr>
          <a:xfrm>
            <a:off x="322081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50" name="圆角矩形 12">
            <a:extLst>
              <a:ext uri="{FF2B5EF4-FFF2-40B4-BE49-F238E27FC236}">
                <a16:creationId xmlns:a16="http://schemas.microsoft.com/office/drawing/2014/main" id="{340074BE-DAC6-4D55-8F71-F48E977EF3EA}"/>
              </a:ext>
            </a:extLst>
          </p:cNvPr>
          <p:cNvSpPr/>
          <p:nvPr/>
        </p:nvSpPr>
        <p:spPr>
          <a:xfrm>
            <a:off x="420502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51" name="圆角矩形 13">
            <a:extLst>
              <a:ext uri="{FF2B5EF4-FFF2-40B4-BE49-F238E27FC236}">
                <a16:creationId xmlns:a16="http://schemas.microsoft.com/office/drawing/2014/main" id="{B25506E7-6341-4F30-B6E1-9AE1B27E8B61}"/>
              </a:ext>
            </a:extLst>
          </p:cNvPr>
          <p:cNvSpPr/>
          <p:nvPr/>
        </p:nvSpPr>
        <p:spPr>
          <a:xfrm>
            <a:off x="5133019"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52" name="圆角矩形 14">
            <a:extLst>
              <a:ext uri="{FF2B5EF4-FFF2-40B4-BE49-F238E27FC236}">
                <a16:creationId xmlns:a16="http://schemas.microsoft.com/office/drawing/2014/main" id="{55F60A10-443B-45EB-93F6-C06F402C0C90}"/>
              </a:ext>
            </a:extLst>
          </p:cNvPr>
          <p:cNvSpPr/>
          <p:nvPr/>
        </p:nvSpPr>
        <p:spPr>
          <a:xfrm>
            <a:off x="6061018"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53" name="圆角矩形 15">
            <a:extLst>
              <a:ext uri="{FF2B5EF4-FFF2-40B4-BE49-F238E27FC236}">
                <a16:creationId xmlns:a16="http://schemas.microsoft.com/office/drawing/2014/main" id="{F43D26F3-796A-49CB-B06B-0B67EE905EDA}"/>
              </a:ext>
            </a:extLst>
          </p:cNvPr>
          <p:cNvSpPr/>
          <p:nvPr/>
        </p:nvSpPr>
        <p:spPr>
          <a:xfrm>
            <a:off x="6989017"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54" name="组合 53">
            <a:extLst>
              <a:ext uri="{FF2B5EF4-FFF2-40B4-BE49-F238E27FC236}">
                <a16:creationId xmlns:a16="http://schemas.microsoft.com/office/drawing/2014/main" id="{80CE6D72-43CD-4C75-9987-F882863A9575}"/>
              </a:ext>
            </a:extLst>
          </p:cNvPr>
          <p:cNvGrpSpPr/>
          <p:nvPr/>
        </p:nvGrpSpPr>
        <p:grpSpPr>
          <a:xfrm>
            <a:off x="1841054" y="4017223"/>
            <a:ext cx="479876" cy="224408"/>
            <a:chOff x="1700064" y="5373216"/>
            <a:chExt cx="479876" cy="224408"/>
          </a:xfrm>
        </p:grpSpPr>
        <p:cxnSp>
          <p:nvCxnSpPr>
            <p:cNvPr id="55" name="直接箭头连接符 54">
              <a:extLst>
                <a:ext uri="{FF2B5EF4-FFF2-40B4-BE49-F238E27FC236}">
                  <a16:creationId xmlns:a16="http://schemas.microsoft.com/office/drawing/2014/main" id="{27B818E8-9377-4018-A104-C0DF57D3F764}"/>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EF211B5-8C7C-4CAD-A89E-BF7D6B548B2E}"/>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6A4AE0F7-DAFC-4F71-A871-25FE68B87A96}"/>
              </a:ext>
            </a:extLst>
          </p:cNvPr>
          <p:cNvGrpSpPr/>
          <p:nvPr/>
        </p:nvGrpSpPr>
        <p:grpSpPr>
          <a:xfrm>
            <a:off x="2879408" y="4017223"/>
            <a:ext cx="479876" cy="224408"/>
            <a:chOff x="1700064" y="5373216"/>
            <a:chExt cx="479876" cy="224408"/>
          </a:xfrm>
        </p:grpSpPr>
        <p:cxnSp>
          <p:nvCxnSpPr>
            <p:cNvPr id="58" name="直接箭头连接符 57">
              <a:extLst>
                <a:ext uri="{FF2B5EF4-FFF2-40B4-BE49-F238E27FC236}">
                  <a16:creationId xmlns:a16="http://schemas.microsoft.com/office/drawing/2014/main" id="{97DD1E33-68EB-4009-9A4A-66A1CFFA7CF4}"/>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D8F64D0F-EF82-46F8-8588-D633DC972120}"/>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C42F3744-EB11-4F73-AFDE-B8763B016675}"/>
              </a:ext>
            </a:extLst>
          </p:cNvPr>
          <p:cNvGrpSpPr/>
          <p:nvPr/>
        </p:nvGrpSpPr>
        <p:grpSpPr>
          <a:xfrm>
            <a:off x="3869022" y="3999937"/>
            <a:ext cx="479876" cy="224408"/>
            <a:chOff x="1700064" y="5373216"/>
            <a:chExt cx="479876" cy="224408"/>
          </a:xfrm>
        </p:grpSpPr>
        <p:cxnSp>
          <p:nvCxnSpPr>
            <p:cNvPr id="61" name="直接箭头连接符 60">
              <a:extLst>
                <a:ext uri="{FF2B5EF4-FFF2-40B4-BE49-F238E27FC236}">
                  <a16:creationId xmlns:a16="http://schemas.microsoft.com/office/drawing/2014/main" id="{3383F1AA-C05D-4460-B1EB-55E08707814F}"/>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F57A0C0C-F4BD-4CA2-807C-279954A0E9AF}"/>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2322DF6C-C965-4ECB-BE25-CFFAF114D461}"/>
              </a:ext>
            </a:extLst>
          </p:cNvPr>
          <p:cNvGrpSpPr/>
          <p:nvPr/>
        </p:nvGrpSpPr>
        <p:grpSpPr>
          <a:xfrm>
            <a:off x="4817512" y="3999937"/>
            <a:ext cx="479876" cy="224408"/>
            <a:chOff x="1700064" y="5373216"/>
            <a:chExt cx="479876" cy="224408"/>
          </a:xfrm>
        </p:grpSpPr>
        <p:cxnSp>
          <p:nvCxnSpPr>
            <p:cNvPr id="64" name="直接箭头连接符 63">
              <a:extLst>
                <a:ext uri="{FF2B5EF4-FFF2-40B4-BE49-F238E27FC236}">
                  <a16:creationId xmlns:a16="http://schemas.microsoft.com/office/drawing/2014/main" id="{06CA8895-97CE-4231-9A52-0694B0D7A8C0}"/>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D1FC050-E017-42E7-B43D-7667FA758E7E}"/>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E400402E-6B51-4363-B7F8-37A968F166F5}"/>
              </a:ext>
            </a:extLst>
          </p:cNvPr>
          <p:cNvGrpSpPr/>
          <p:nvPr/>
        </p:nvGrpSpPr>
        <p:grpSpPr>
          <a:xfrm>
            <a:off x="5821080" y="4010972"/>
            <a:ext cx="479876" cy="224408"/>
            <a:chOff x="1700064" y="5373216"/>
            <a:chExt cx="479876" cy="224408"/>
          </a:xfrm>
        </p:grpSpPr>
        <p:cxnSp>
          <p:nvCxnSpPr>
            <p:cNvPr id="67" name="直接箭头连接符 66">
              <a:extLst>
                <a:ext uri="{FF2B5EF4-FFF2-40B4-BE49-F238E27FC236}">
                  <a16:creationId xmlns:a16="http://schemas.microsoft.com/office/drawing/2014/main" id="{B5D652B3-533D-46AA-A64E-54A16E352265}"/>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65E54944-8516-420E-A13D-06E7CA430190}"/>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4882CAF7-DD27-483D-AFCE-34C5A8CFB651}"/>
              </a:ext>
            </a:extLst>
          </p:cNvPr>
          <p:cNvGrpSpPr/>
          <p:nvPr/>
        </p:nvGrpSpPr>
        <p:grpSpPr>
          <a:xfrm>
            <a:off x="6681124" y="3996242"/>
            <a:ext cx="479876" cy="224408"/>
            <a:chOff x="1700064" y="5373216"/>
            <a:chExt cx="479876" cy="224408"/>
          </a:xfrm>
        </p:grpSpPr>
        <p:cxnSp>
          <p:nvCxnSpPr>
            <p:cNvPr id="70" name="直接箭头连接符 69">
              <a:extLst>
                <a:ext uri="{FF2B5EF4-FFF2-40B4-BE49-F238E27FC236}">
                  <a16:creationId xmlns:a16="http://schemas.microsoft.com/office/drawing/2014/main" id="{EEA83409-367E-423A-9A71-34D742F89BBC}"/>
                </a:ext>
              </a:extLst>
            </p:cNvPr>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808EEEA5-0409-4E80-BF7D-0790877CCC2E}"/>
                </a:ext>
              </a:extLst>
            </p:cNvPr>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a:extLst>
              <a:ext uri="{FF2B5EF4-FFF2-40B4-BE49-F238E27FC236}">
                <a16:creationId xmlns:a16="http://schemas.microsoft.com/office/drawing/2014/main" id="{1DF9A4B6-EFAC-4F02-9387-2248E61C8A5E}"/>
              </a:ext>
            </a:extLst>
          </p:cNvPr>
          <p:cNvCxnSpPr>
            <a:cxnSpLocks/>
          </p:cNvCxnSpPr>
          <p:nvPr/>
        </p:nvCxnSpPr>
        <p:spPr>
          <a:xfrm flipV="1">
            <a:off x="351156" y="3892478"/>
            <a:ext cx="557923" cy="5409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87427E75-40A9-41F2-9AEB-991E92592F4A}"/>
              </a:ext>
            </a:extLst>
          </p:cNvPr>
          <p:cNvCxnSpPr>
            <a:cxnSpLocks/>
          </p:cNvCxnSpPr>
          <p:nvPr/>
        </p:nvCxnSpPr>
        <p:spPr>
          <a:xfrm>
            <a:off x="8009342" y="3951044"/>
            <a:ext cx="744056" cy="4548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890720A0-0D5C-4B6E-BB02-A3636B3A8958}"/>
              </a:ext>
            </a:extLst>
          </p:cNvPr>
          <p:cNvCxnSpPr>
            <a:cxnSpLocks/>
          </p:cNvCxnSpPr>
          <p:nvPr/>
        </p:nvCxnSpPr>
        <p:spPr>
          <a:xfrm flipH="1">
            <a:off x="429721" y="4162954"/>
            <a:ext cx="535517" cy="5327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DF6C3CD7-2BD6-4365-82C6-6AEF1BA89BA0}"/>
              </a:ext>
            </a:extLst>
          </p:cNvPr>
          <p:cNvCxnSpPr>
            <a:cxnSpLocks/>
          </p:cNvCxnSpPr>
          <p:nvPr/>
        </p:nvCxnSpPr>
        <p:spPr>
          <a:xfrm flipH="1" flipV="1">
            <a:off x="7905408" y="4178474"/>
            <a:ext cx="711231" cy="419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16336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--list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35" name="矩形 34">
            <a:extLst>
              <a:ext uri="{FF2B5EF4-FFF2-40B4-BE49-F238E27FC236}">
                <a16:creationId xmlns:a16="http://schemas.microsoft.com/office/drawing/2014/main" id="{C0B21BC0-3901-4F3A-B7DE-5ACA9070A0A9}"/>
              </a:ext>
            </a:extLst>
          </p:cNvPr>
          <p:cNvSpPr/>
          <p:nvPr/>
        </p:nvSpPr>
        <p:spPr>
          <a:xfrm>
            <a:off x="373021" y="400227"/>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lpush</a:t>
            </a:r>
            <a:r>
              <a:rPr lang="en-US" altLang="zh-CN" sz="2400" b="1">
                <a:solidFill>
                  <a:srgbClr val="007C6A"/>
                </a:solidFill>
              </a:rPr>
              <a:t>/</a:t>
            </a:r>
            <a:r>
              <a:rPr lang="en-US" altLang="zh-CN" sz="2400" b="1" err="1">
                <a:solidFill>
                  <a:srgbClr val="007C6A"/>
                </a:solidFill>
              </a:rPr>
              <a:t>rpush</a:t>
            </a:r>
            <a:r>
              <a:rPr lang="en-US" altLang="zh-CN" sz="2400" b="1">
                <a:solidFill>
                  <a:srgbClr val="007C6A"/>
                </a:solidFill>
              </a:rPr>
              <a:t>  &lt;key&gt;  &lt;value1&gt;  &lt;value2&gt;  &lt;value3&gt; ....</a:t>
            </a:r>
          </a:p>
        </p:txBody>
      </p:sp>
      <p:sp>
        <p:nvSpPr>
          <p:cNvPr id="36" name="矩形 35">
            <a:extLst>
              <a:ext uri="{FF2B5EF4-FFF2-40B4-BE49-F238E27FC236}">
                <a16:creationId xmlns:a16="http://schemas.microsoft.com/office/drawing/2014/main" id="{725387F8-BC18-49A6-9FC0-61037923BE65}"/>
              </a:ext>
            </a:extLst>
          </p:cNvPr>
          <p:cNvSpPr/>
          <p:nvPr/>
        </p:nvSpPr>
        <p:spPr>
          <a:xfrm>
            <a:off x="517037" y="989299"/>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37" name="矩形 36">
            <a:extLst>
              <a:ext uri="{FF2B5EF4-FFF2-40B4-BE49-F238E27FC236}">
                <a16:creationId xmlns:a16="http://schemas.microsoft.com/office/drawing/2014/main" id="{3AE69E55-E869-4288-9F51-B53B5F812CE1}"/>
              </a:ext>
            </a:extLst>
          </p:cNvPr>
          <p:cNvSpPr/>
          <p:nvPr/>
        </p:nvSpPr>
        <p:spPr>
          <a:xfrm>
            <a:off x="373021" y="1578371"/>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lpop</a:t>
            </a:r>
            <a:r>
              <a:rPr lang="en-US" altLang="zh-CN" sz="2400" b="1">
                <a:solidFill>
                  <a:srgbClr val="007C6A"/>
                </a:solidFill>
              </a:rPr>
              <a:t>/</a:t>
            </a:r>
            <a:r>
              <a:rPr lang="en-US" altLang="zh-CN" sz="2400" b="1" err="1">
                <a:solidFill>
                  <a:srgbClr val="007C6A"/>
                </a:solidFill>
              </a:rPr>
              <a:t>rpop</a:t>
            </a:r>
            <a:r>
              <a:rPr lang="en-US" altLang="zh-CN" sz="2400" b="1">
                <a:solidFill>
                  <a:srgbClr val="007C6A"/>
                </a:solidFill>
              </a:rPr>
              <a:t>  &lt;key&gt; </a:t>
            </a:r>
          </a:p>
        </p:txBody>
      </p:sp>
      <p:sp>
        <p:nvSpPr>
          <p:cNvPr id="38" name="矩形 37">
            <a:extLst>
              <a:ext uri="{FF2B5EF4-FFF2-40B4-BE49-F238E27FC236}">
                <a16:creationId xmlns:a16="http://schemas.microsoft.com/office/drawing/2014/main" id="{F9D2DCD3-B344-4E25-940F-33AE51A64BAB}"/>
              </a:ext>
            </a:extLst>
          </p:cNvPr>
          <p:cNvSpPr/>
          <p:nvPr/>
        </p:nvSpPr>
        <p:spPr>
          <a:xfrm>
            <a:off x="517037" y="2167443"/>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右边吐出一个值。</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值在键在，值光键亡。</a:t>
            </a:r>
            <a:endParaRPr lang="en-US" altLang="zh-CN" sz="2400" b="1">
              <a:solidFill>
                <a:srgbClr val="007C6A"/>
              </a:solidFill>
            </a:endParaRPr>
          </a:p>
        </p:txBody>
      </p:sp>
      <p:sp>
        <p:nvSpPr>
          <p:cNvPr id="39" name="矩形 38">
            <a:extLst>
              <a:ext uri="{FF2B5EF4-FFF2-40B4-BE49-F238E27FC236}">
                <a16:creationId xmlns:a16="http://schemas.microsoft.com/office/drawing/2014/main" id="{5EA5F5ED-2CA2-4CD4-B5E9-CB274E5ADABC}"/>
              </a:ext>
            </a:extLst>
          </p:cNvPr>
          <p:cNvSpPr/>
          <p:nvPr/>
        </p:nvSpPr>
        <p:spPr>
          <a:xfrm>
            <a:off x="517037" y="3576419"/>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 </a:t>
            </a:r>
            <a:r>
              <a:rPr lang="en-US" altLang="zh-CN" sz="2400" b="1" err="1">
                <a:solidFill>
                  <a:srgbClr val="007C6A"/>
                </a:solidFill>
              </a:rPr>
              <a:t>rpoplpush</a:t>
            </a:r>
            <a:r>
              <a:rPr lang="en-US" altLang="zh-CN" sz="2400" b="1">
                <a:solidFill>
                  <a:srgbClr val="007C6A"/>
                </a:solidFill>
              </a:rPr>
              <a:t>  &lt;key1&gt;  &lt;key2&gt;</a:t>
            </a:r>
            <a:r>
              <a:rPr lang="zh-CN" altLang="en-US" sz="2400" b="1">
                <a:solidFill>
                  <a:srgbClr val="007C6A"/>
                </a:solidFill>
              </a:rPr>
              <a:t> </a:t>
            </a:r>
            <a:r>
              <a:rPr lang="en-US" altLang="zh-CN" sz="2400" b="1">
                <a:solidFill>
                  <a:srgbClr val="007C6A"/>
                </a:solidFill>
              </a:rPr>
              <a:t> </a:t>
            </a:r>
            <a:endParaRPr lang="zh-CN" altLang="en-US" sz="2400" b="1">
              <a:solidFill>
                <a:srgbClr val="007C6A"/>
              </a:solidFill>
            </a:endParaRPr>
          </a:p>
        </p:txBody>
      </p:sp>
      <p:sp>
        <p:nvSpPr>
          <p:cNvPr id="40" name="矩形 39">
            <a:extLst>
              <a:ext uri="{FF2B5EF4-FFF2-40B4-BE49-F238E27FC236}">
                <a16:creationId xmlns:a16="http://schemas.microsoft.com/office/drawing/2014/main" id="{2DEB68ED-10A5-475E-8E17-20F95718D6F0}"/>
              </a:ext>
            </a:extLst>
          </p:cNvPr>
          <p:cNvSpPr/>
          <p:nvPr/>
        </p:nvSpPr>
        <p:spPr>
          <a:xfrm>
            <a:off x="587254" y="4370334"/>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custDataLst>
      <p:tags r:id="rId1"/>
    </p:custDataLst>
    <p:extLst>
      <p:ext uri="{BB962C8B-B14F-4D97-AF65-F5344CB8AC3E}">
        <p14:creationId xmlns:p14="http://schemas.microsoft.com/office/powerpoint/2010/main" val="672385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--list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0E1E25FC-CB06-41D1-B322-1AA04211D5AF}"/>
              </a:ext>
            </a:extLst>
          </p:cNvPr>
          <p:cNvSpPr/>
          <p:nvPr/>
        </p:nvSpPr>
        <p:spPr>
          <a:xfrm>
            <a:off x="491243" y="2285000"/>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FFF64BAD-723E-4B8C-8DAC-8B1C92A485D5}"/>
              </a:ext>
            </a:extLst>
          </p:cNvPr>
          <p:cNvSpPr/>
          <p:nvPr/>
        </p:nvSpPr>
        <p:spPr>
          <a:xfrm>
            <a:off x="779275" y="2861064"/>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1698052C-D710-4D3A-B314-89A65DC65EFA}"/>
              </a:ext>
            </a:extLst>
          </p:cNvPr>
          <p:cNvSpPr/>
          <p:nvPr/>
        </p:nvSpPr>
        <p:spPr>
          <a:xfrm>
            <a:off x="492305" y="4037123"/>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2A658299-F0F9-4483-825D-DF8ED873FCB9}"/>
              </a:ext>
            </a:extLst>
          </p:cNvPr>
          <p:cNvSpPr/>
          <p:nvPr/>
        </p:nvSpPr>
        <p:spPr>
          <a:xfrm>
            <a:off x="839667" y="4589319"/>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D4EAECD6-5DB8-4982-A2FB-03E5E6FD1427}"/>
              </a:ext>
            </a:extLst>
          </p:cNvPr>
          <p:cNvSpPr/>
          <p:nvPr/>
        </p:nvSpPr>
        <p:spPr>
          <a:xfrm>
            <a:off x="455656" y="532877"/>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4" name="矩形 13">
            <a:extLst>
              <a:ext uri="{FF2B5EF4-FFF2-40B4-BE49-F238E27FC236}">
                <a16:creationId xmlns:a16="http://schemas.microsoft.com/office/drawing/2014/main" id="{97EAFEDA-229B-48C1-9976-60691FDB1C1A}"/>
              </a:ext>
            </a:extLst>
          </p:cNvPr>
          <p:cNvSpPr/>
          <p:nvPr/>
        </p:nvSpPr>
        <p:spPr>
          <a:xfrm>
            <a:off x="743688" y="1108941"/>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92984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34" name="图片 33">
            <a:extLst>
              <a:ext uri="{FF2B5EF4-FFF2-40B4-BE49-F238E27FC236}">
                <a16:creationId xmlns:a16="http://schemas.microsoft.com/office/drawing/2014/main" id="{5526088D-9265-4EC6-A182-3D1B70A52E2C}"/>
              </a:ext>
            </a:extLst>
          </p:cNvPr>
          <p:cNvPicPr>
            <a:picLocks noChangeAspect="1"/>
          </p:cNvPicPr>
          <p:nvPr/>
        </p:nvPicPr>
        <p:blipFill>
          <a:blip r:embed="rId3"/>
          <a:stretch>
            <a:fillRect/>
          </a:stretch>
        </p:blipFill>
        <p:spPr>
          <a:xfrm>
            <a:off x="1165158" y="3158052"/>
            <a:ext cx="728673" cy="1179299"/>
          </a:xfrm>
          <a:prstGeom prst="rect">
            <a:avLst/>
          </a:prstGeom>
        </p:spPr>
      </p:pic>
      <p:pic>
        <p:nvPicPr>
          <p:cNvPr id="35" name="图片 34">
            <a:extLst>
              <a:ext uri="{FF2B5EF4-FFF2-40B4-BE49-F238E27FC236}">
                <a16:creationId xmlns:a16="http://schemas.microsoft.com/office/drawing/2014/main" id="{3AC72395-B592-424C-83D8-915BD648212E}"/>
              </a:ext>
            </a:extLst>
          </p:cNvPr>
          <p:cNvPicPr>
            <a:picLocks noChangeAspect="1"/>
          </p:cNvPicPr>
          <p:nvPr/>
        </p:nvPicPr>
        <p:blipFill>
          <a:blip r:embed="rId4"/>
          <a:stretch>
            <a:fillRect/>
          </a:stretch>
        </p:blipFill>
        <p:spPr>
          <a:xfrm>
            <a:off x="712006" y="1764808"/>
            <a:ext cx="1313902" cy="1218187"/>
          </a:xfrm>
          <a:prstGeom prst="rect">
            <a:avLst/>
          </a:prstGeom>
        </p:spPr>
      </p:pic>
      <p:pic>
        <p:nvPicPr>
          <p:cNvPr id="36" name="图片 35">
            <a:extLst>
              <a:ext uri="{FF2B5EF4-FFF2-40B4-BE49-F238E27FC236}">
                <a16:creationId xmlns:a16="http://schemas.microsoft.com/office/drawing/2014/main" id="{9F033918-6094-4EA5-811A-74BCFA4D743B}"/>
              </a:ext>
            </a:extLst>
          </p:cNvPr>
          <p:cNvPicPr>
            <a:picLocks noChangeAspect="1"/>
          </p:cNvPicPr>
          <p:nvPr/>
        </p:nvPicPr>
        <p:blipFill>
          <a:blip r:embed="rId5"/>
          <a:stretch>
            <a:fillRect/>
          </a:stretch>
        </p:blipFill>
        <p:spPr>
          <a:xfrm>
            <a:off x="3149360" y="1879571"/>
            <a:ext cx="1553613" cy="1619725"/>
          </a:xfrm>
          <a:prstGeom prst="rect">
            <a:avLst/>
          </a:prstGeom>
        </p:spPr>
      </p:pic>
      <p:pic>
        <p:nvPicPr>
          <p:cNvPr id="37" name="图片 36">
            <a:extLst>
              <a:ext uri="{FF2B5EF4-FFF2-40B4-BE49-F238E27FC236}">
                <a16:creationId xmlns:a16="http://schemas.microsoft.com/office/drawing/2014/main" id="{FAC2162D-C8BF-4646-BC10-274A6D24F389}"/>
              </a:ext>
            </a:extLst>
          </p:cNvPr>
          <p:cNvPicPr>
            <a:picLocks noChangeAspect="1"/>
          </p:cNvPicPr>
          <p:nvPr/>
        </p:nvPicPr>
        <p:blipFill>
          <a:blip r:embed="rId6"/>
          <a:stretch>
            <a:fillRect/>
          </a:stretch>
        </p:blipFill>
        <p:spPr>
          <a:xfrm>
            <a:off x="5817106" y="1937243"/>
            <a:ext cx="1579064" cy="1504379"/>
          </a:xfrm>
          <a:prstGeom prst="rect">
            <a:avLst/>
          </a:prstGeom>
        </p:spPr>
      </p:pic>
      <p:sp>
        <p:nvSpPr>
          <p:cNvPr id="38" name="TextBox 1">
            <a:extLst>
              <a:ext uri="{FF2B5EF4-FFF2-40B4-BE49-F238E27FC236}">
                <a16:creationId xmlns:a16="http://schemas.microsoft.com/office/drawing/2014/main" id="{E9EBC59D-6122-4224-94E9-D2C443DAA2B1}"/>
              </a:ext>
            </a:extLst>
          </p:cNvPr>
          <p:cNvSpPr txBox="1"/>
          <p:nvPr/>
        </p:nvSpPr>
        <p:spPr>
          <a:xfrm>
            <a:off x="3246658" y="3389568"/>
            <a:ext cx="151980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
            <a:extLst>
              <a:ext uri="{FF2B5EF4-FFF2-40B4-BE49-F238E27FC236}">
                <a16:creationId xmlns:a16="http://schemas.microsoft.com/office/drawing/2014/main" id="{48A38785-1D38-4096-8E6B-C9FB0B6FC70E}"/>
              </a:ext>
            </a:extLst>
          </p:cNvPr>
          <p:cNvSpPr txBox="1"/>
          <p:nvPr/>
        </p:nvSpPr>
        <p:spPr>
          <a:xfrm>
            <a:off x="5981356" y="3333412"/>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直接箭头连接符 39">
            <a:extLst>
              <a:ext uri="{FF2B5EF4-FFF2-40B4-BE49-F238E27FC236}">
                <a16:creationId xmlns:a16="http://schemas.microsoft.com/office/drawing/2014/main" id="{80A8E560-6CB1-4402-880F-B21DD27F8F76}"/>
              </a:ext>
            </a:extLst>
          </p:cNvPr>
          <p:cNvCxnSpPr/>
          <p:nvPr/>
        </p:nvCxnSpPr>
        <p:spPr>
          <a:xfrm>
            <a:off x="2156088" y="2268864"/>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80578BD4-DC72-4A21-AB57-3368274DAC5D}"/>
              </a:ext>
            </a:extLst>
          </p:cNvPr>
          <p:cNvCxnSpPr/>
          <p:nvPr/>
        </p:nvCxnSpPr>
        <p:spPr>
          <a:xfrm flipV="1">
            <a:off x="2027865" y="3158052"/>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6F6E8B4-40FF-4A4A-B171-336BC805A2DB}"/>
              </a:ext>
            </a:extLst>
          </p:cNvPr>
          <p:cNvCxnSpPr/>
          <p:nvPr/>
        </p:nvCxnSpPr>
        <p:spPr>
          <a:xfrm>
            <a:off x="4829959" y="2868263"/>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1">
            <a:extLst>
              <a:ext uri="{FF2B5EF4-FFF2-40B4-BE49-F238E27FC236}">
                <a16:creationId xmlns:a16="http://schemas.microsoft.com/office/drawing/2014/main" id="{4C2CB02B-C8ED-4F36-BEAB-F5885210447C}"/>
              </a:ext>
            </a:extLst>
          </p:cNvPr>
          <p:cNvSpPr txBox="1"/>
          <p:nvPr/>
        </p:nvSpPr>
        <p:spPr>
          <a:xfrm>
            <a:off x="557072" y="357609"/>
            <a:ext cx="7776864" cy="1477328"/>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右箭头 12">
            <a:extLst>
              <a:ext uri="{FF2B5EF4-FFF2-40B4-BE49-F238E27FC236}">
                <a16:creationId xmlns:a16="http://schemas.microsoft.com/office/drawing/2014/main" id="{9BBDB1D9-96CF-4A59-80D2-AA7FBD50AF77}"/>
              </a:ext>
            </a:extLst>
          </p:cNvPr>
          <p:cNvSpPr/>
          <p:nvPr/>
        </p:nvSpPr>
        <p:spPr>
          <a:xfrm rot="5400000">
            <a:off x="3726030" y="382449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5" name="右箭头 13">
            <a:extLst>
              <a:ext uri="{FF2B5EF4-FFF2-40B4-BE49-F238E27FC236}">
                <a16:creationId xmlns:a16="http://schemas.microsoft.com/office/drawing/2014/main" id="{B2BEF932-B64C-46E3-8175-6A906DE32D3E}"/>
              </a:ext>
            </a:extLst>
          </p:cNvPr>
          <p:cNvSpPr/>
          <p:nvPr/>
        </p:nvSpPr>
        <p:spPr>
          <a:xfrm rot="5400000">
            <a:off x="6473940" y="377635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6" name="TextBox 1">
            <a:extLst>
              <a:ext uri="{FF2B5EF4-FFF2-40B4-BE49-F238E27FC236}">
                <a16:creationId xmlns:a16="http://schemas.microsoft.com/office/drawing/2014/main" id="{6D41F600-3C29-4AB4-A1C9-F2869115B4C0}"/>
              </a:ext>
            </a:extLst>
          </p:cNvPr>
          <p:cNvSpPr txBox="1"/>
          <p:nvPr/>
        </p:nvSpPr>
        <p:spPr>
          <a:xfrm>
            <a:off x="2861328" y="447081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
            <a:extLst>
              <a:ext uri="{FF2B5EF4-FFF2-40B4-BE49-F238E27FC236}">
                <a16:creationId xmlns:a16="http://schemas.microsoft.com/office/drawing/2014/main" id="{3AF6C78E-6817-4CA6-859C-4F6A93A3D2CA}"/>
              </a:ext>
            </a:extLst>
          </p:cNvPr>
          <p:cNvSpPr txBox="1"/>
          <p:nvPr/>
        </p:nvSpPr>
        <p:spPr>
          <a:xfrm>
            <a:off x="6141520" y="4422044"/>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90113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up)">
                                      <p:cBhvr>
                                        <p:cTn id="13" dur="500"/>
                                        <p:tgtEl>
                                          <p:spTgt spid="4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--list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A4A97F9C-9CC3-49E4-89A1-91748BFDA415}"/>
              </a:ext>
            </a:extLst>
          </p:cNvPr>
          <p:cNvSpPr/>
          <p:nvPr/>
        </p:nvSpPr>
        <p:spPr>
          <a:xfrm>
            <a:off x="502307" y="751925"/>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linsert</a:t>
            </a:r>
            <a:r>
              <a:rPr lang="en-US" altLang="zh-CN" dirty="0">
                <a:solidFill>
                  <a:srgbClr val="007C6A"/>
                </a:solidFill>
                <a:latin typeface="Verdana" panose="020B0604030504040204" pitchFamily="34" charset="0"/>
              </a:rPr>
              <a:t> &lt;key&gt;  before &lt;value</a:t>
            </a:r>
            <a:r>
              <a:rPr lang="en-US" altLang="zh-CN" sz="2400" dirty="0">
                <a:solidFill>
                  <a:srgbClr val="007C6A"/>
                </a:solidFill>
              </a:rPr>
              <a:t>&gt;  &lt;</a:t>
            </a:r>
            <a:r>
              <a:rPr lang="en-US" altLang="zh-CN" sz="2400" dirty="0" err="1">
                <a:solidFill>
                  <a:srgbClr val="007C6A"/>
                </a:solidFill>
              </a:rPr>
              <a:t>newvalue</a:t>
            </a:r>
            <a:r>
              <a:rPr lang="en-US" altLang="zh-CN" sz="2400" dirty="0">
                <a:solidFill>
                  <a:srgbClr val="007C6A"/>
                </a:solidFill>
              </a:rPr>
              <a:t>&gt;</a:t>
            </a:r>
            <a:r>
              <a:rPr lang="en-US" altLang="zh-CN" sz="2400" dirty="0">
                <a:solidFill>
                  <a:srgbClr val="007C6A"/>
                </a:solidFill>
                <a:latin typeface="Verdana" panose="020B0604030504040204" pitchFamily="34" charset="0"/>
              </a:rPr>
              <a:t>  </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EC4C5181-4734-4243-B022-D6423F34B7E6}"/>
              </a:ext>
            </a:extLst>
          </p:cNvPr>
          <p:cNvSpPr/>
          <p:nvPr/>
        </p:nvSpPr>
        <p:spPr>
          <a:xfrm>
            <a:off x="934355" y="1237228"/>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767C5CBC-650D-46A3-8B34-1973BF33CAE2}"/>
              </a:ext>
            </a:extLst>
          </p:cNvPr>
          <p:cNvSpPr/>
          <p:nvPr/>
        </p:nvSpPr>
        <p:spPr>
          <a:xfrm>
            <a:off x="527422" y="2264093"/>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D3DC1743-D75F-4350-AF49-BAF71675FAC3}"/>
              </a:ext>
            </a:extLst>
          </p:cNvPr>
          <p:cNvSpPr/>
          <p:nvPr/>
        </p:nvSpPr>
        <p:spPr>
          <a:xfrm>
            <a:off x="770144" y="2665296"/>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218638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96DD0838-3AF2-40F7-BCF7-3CD513A43647}"/>
              </a:ext>
            </a:extLst>
          </p:cNvPr>
          <p:cNvSpPr/>
          <p:nvPr/>
        </p:nvSpPr>
        <p:spPr>
          <a:xfrm>
            <a:off x="388271" y="3086771"/>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8" name="矩形 7">
            <a:extLst>
              <a:ext uri="{FF2B5EF4-FFF2-40B4-BE49-F238E27FC236}">
                <a16:creationId xmlns:a16="http://schemas.microsoft.com/office/drawing/2014/main" id="{B0CB66F8-10F8-41A2-9D79-7745C9CFD1CF}"/>
              </a:ext>
            </a:extLst>
          </p:cNvPr>
          <p:cNvSpPr/>
          <p:nvPr/>
        </p:nvSpPr>
        <p:spPr>
          <a:xfrm>
            <a:off x="388271" y="294209"/>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custDataLst>
      <p:tags r:id="rId1"/>
    </p:custDataLst>
    <p:extLst>
      <p:ext uri="{BB962C8B-B14F-4D97-AF65-F5344CB8AC3E}">
        <p14:creationId xmlns:p14="http://schemas.microsoft.com/office/powerpoint/2010/main" val="561381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21D427D7-1A25-46CB-B28D-01C6CDBD45E7}"/>
              </a:ext>
            </a:extLst>
          </p:cNvPr>
          <p:cNvSpPr/>
          <p:nvPr/>
        </p:nvSpPr>
        <p:spPr>
          <a:xfrm>
            <a:off x="363758" y="500134"/>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sadd</a:t>
            </a:r>
            <a:r>
              <a:rPr lang="en-US" altLang="zh-CN" sz="2000">
                <a:solidFill>
                  <a:srgbClr val="007C6A"/>
                </a:solidFill>
                <a:latin typeface="Verdana" panose="020B0604030504040204" pitchFamily="34" charset="0"/>
              </a:rPr>
              <a:t> &lt;key&gt;  &lt;value1&gt;  &lt;value2&gt; .....</a:t>
            </a:r>
            <a:r>
              <a:rPr lang="en-US" altLang="zh-CN" sz="2800">
                <a:solidFill>
                  <a:srgbClr val="007C6A"/>
                </a:solidFill>
                <a:latin typeface="Verdana" panose="020B0604030504040204" pitchFamily="34" charset="0"/>
              </a:rPr>
              <a:t>  </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D142D699-223B-4FA8-AF39-4A7D69D96583}"/>
              </a:ext>
            </a:extLst>
          </p:cNvPr>
          <p:cNvSpPr/>
          <p:nvPr/>
        </p:nvSpPr>
        <p:spPr>
          <a:xfrm>
            <a:off x="723798" y="961799"/>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10" name="矩形 9">
            <a:extLst>
              <a:ext uri="{FF2B5EF4-FFF2-40B4-BE49-F238E27FC236}">
                <a16:creationId xmlns:a16="http://schemas.microsoft.com/office/drawing/2014/main" id="{99DCD7C5-BF67-4C23-A225-6A8A590B4777}"/>
              </a:ext>
            </a:extLst>
          </p:cNvPr>
          <p:cNvSpPr/>
          <p:nvPr/>
        </p:nvSpPr>
        <p:spPr>
          <a:xfrm>
            <a:off x="500362" y="3535527"/>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FD16DC56-64D2-45A3-B263-DF1E2AF3C78D}"/>
              </a:ext>
            </a:extLst>
          </p:cNvPr>
          <p:cNvSpPr/>
          <p:nvPr/>
        </p:nvSpPr>
        <p:spPr>
          <a:xfrm>
            <a:off x="932410" y="3938147"/>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F018C0AC-7897-4904-9ED3-AF290D77259F}"/>
              </a:ext>
            </a:extLst>
          </p:cNvPr>
          <p:cNvSpPr/>
          <p:nvPr/>
        </p:nvSpPr>
        <p:spPr>
          <a:xfrm>
            <a:off x="425437" y="2179865"/>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CA167A27-B26F-4FEE-B25F-41F8A4DC4FA9}"/>
              </a:ext>
            </a:extLst>
          </p:cNvPr>
          <p:cNvSpPr/>
          <p:nvPr/>
        </p:nvSpPr>
        <p:spPr>
          <a:xfrm>
            <a:off x="857485" y="2563826"/>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Tree>
    <p:custDataLst>
      <p:tags r:id="rId1"/>
    </p:custDataLst>
    <p:extLst>
      <p:ext uri="{BB962C8B-B14F-4D97-AF65-F5344CB8AC3E}">
        <p14:creationId xmlns:p14="http://schemas.microsoft.com/office/powerpoint/2010/main" val="1548086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FF8985A9-1DAF-4C18-8E40-E21144A4B163}"/>
              </a:ext>
            </a:extLst>
          </p:cNvPr>
          <p:cNvSpPr/>
          <p:nvPr/>
        </p:nvSpPr>
        <p:spPr>
          <a:xfrm>
            <a:off x="488774" y="547396"/>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13FE04A0-FCC6-4F45-83E2-367C088EE66B}"/>
              </a:ext>
            </a:extLst>
          </p:cNvPr>
          <p:cNvSpPr/>
          <p:nvPr/>
        </p:nvSpPr>
        <p:spPr>
          <a:xfrm>
            <a:off x="1003960" y="916728"/>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p>
        </p:txBody>
      </p:sp>
      <p:sp>
        <p:nvSpPr>
          <p:cNvPr id="16" name="矩形 15">
            <a:extLst>
              <a:ext uri="{FF2B5EF4-FFF2-40B4-BE49-F238E27FC236}">
                <a16:creationId xmlns:a16="http://schemas.microsoft.com/office/drawing/2014/main" id="{9D602634-6684-4EA0-B887-18A3ACB00C76}"/>
              </a:ext>
            </a:extLst>
          </p:cNvPr>
          <p:cNvSpPr/>
          <p:nvPr/>
        </p:nvSpPr>
        <p:spPr>
          <a:xfrm>
            <a:off x="488772" y="148938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srem</a:t>
            </a:r>
            <a:r>
              <a:rPr lang="en-US" altLang="zh-CN" dirty="0">
                <a:solidFill>
                  <a:srgbClr val="007C6A"/>
                </a:solidFill>
                <a:latin typeface="Verdana" panose="020B0604030504040204" pitchFamily="34" charset="0"/>
              </a:rPr>
              <a:t> &lt;key&gt; &lt;value1&gt; &lt;value2&gt; ....</a:t>
            </a:r>
            <a:endParaRPr lang="zh-CN" altLang="en-US"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C019FC0C-B983-4F5A-985E-EE9415ED31F1}"/>
              </a:ext>
            </a:extLst>
          </p:cNvPr>
          <p:cNvSpPr/>
          <p:nvPr/>
        </p:nvSpPr>
        <p:spPr>
          <a:xfrm>
            <a:off x="1003960" y="1917214"/>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删除集合中的某个元素。</a:t>
            </a:r>
          </a:p>
        </p:txBody>
      </p:sp>
      <p:sp>
        <p:nvSpPr>
          <p:cNvPr id="18" name="矩形 17">
            <a:extLst>
              <a:ext uri="{FF2B5EF4-FFF2-40B4-BE49-F238E27FC236}">
                <a16:creationId xmlns:a16="http://schemas.microsoft.com/office/drawing/2014/main" id="{6AA8C12B-1F41-47D5-83D4-D00A2EF93FE9}"/>
              </a:ext>
            </a:extLst>
          </p:cNvPr>
          <p:cNvSpPr/>
          <p:nvPr/>
        </p:nvSpPr>
        <p:spPr>
          <a:xfrm>
            <a:off x="514382" y="246464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19" name="矩形 18">
            <a:extLst>
              <a:ext uri="{FF2B5EF4-FFF2-40B4-BE49-F238E27FC236}">
                <a16:creationId xmlns:a16="http://schemas.microsoft.com/office/drawing/2014/main" id="{B9B726DE-A35A-4294-B7AA-1472A2918CAE}"/>
              </a:ext>
            </a:extLst>
          </p:cNvPr>
          <p:cNvSpPr/>
          <p:nvPr/>
        </p:nvSpPr>
        <p:spPr>
          <a:xfrm>
            <a:off x="488771" y="350415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A9FC7DB7-E946-4E80-85AA-591850BF2DEE}"/>
              </a:ext>
            </a:extLst>
          </p:cNvPr>
          <p:cNvSpPr/>
          <p:nvPr/>
        </p:nvSpPr>
        <p:spPr>
          <a:xfrm>
            <a:off x="1003960" y="29111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随机从该集合中吐出一个值。</a:t>
            </a:r>
          </a:p>
        </p:txBody>
      </p:sp>
      <p:sp>
        <p:nvSpPr>
          <p:cNvPr id="21" name="矩形 20">
            <a:extLst>
              <a:ext uri="{FF2B5EF4-FFF2-40B4-BE49-F238E27FC236}">
                <a16:creationId xmlns:a16="http://schemas.microsoft.com/office/drawing/2014/main" id="{B9666888-1C6D-4C2E-90C2-A848C0A4A2C8}"/>
              </a:ext>
            </a:extLst>
          </p:cNvPr>
          <p:cNvSpPr/>
          <p:nvPr/>
        </p:nvSpPr>
        <p:spPr>
          <a:xfrm>
            <a:off x="1003960" y="4041772"/>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p>
        </p:txBody>
      </p:sp>
    </p:spTree>
    <p:custDataLst>
      <p:tags r:id="rId1"/>
    </p:custDataLst>
    <p:extLst>
      <p:ext uri="{BB962C8B-B14F-4D97-AF65-F5344CB8AC3E}">
        <p14:creationId xmlns:p14="http://schemas.microsoft.com/office/powerpoint/2010/main" val="884794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918C9F49-082E-4E50-9D7F-039F630D7EDC}"/>
              </a:ext>
            </a:extLst>
          </p:cNvPr>
          <p:cNvSpPr/>
          <p:nvPr/>
        </p:nvSpPr>
        <p:spPr>
          <a:xfrm>
            <a:off x="643370" y="205142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7939E380-0E1B-4B2A-BAA1-EF14A30A424A}"/>
              </a:ext>
            </a:extLst>
          </p:cNvPr>
          <p:cNvSpPr/>
          <p:nvPr/>
        </p:nvSpPr>
        <p:spPr>
          <a:xfrm>
            <a:off x="779004" y="1191954"/>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13" name="矩形 12">
            <a:extLst>
              <a:ext uri="{FF2B5EF4-FFF2-40B4-BE49-F238E27FC236}">
                <a16:creationId xmlns:a16="http://schemas.microsoft.com/office/drawing/2014/main" id="{70CEF8C8-8042-416C-B88E-FE0B6FDFD615}"/>
              </a:ext>
            </a:extLst>
          </p:cNvPr>
          <p:cNvSpPr/>
          <p:nvPr/>
        </p:nvSpPr>
        <p:spPr>
          <a:xfrm>
            <a:off x="643371" y="81068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9BE1F9B7-771D-45AD-BB47-BB85C5636F02}"/>
              </a:ext>
            </a:extLst>
          </p:cNvPr>
          <p:cNvSpPr/>
          <p:nvPr/>
        </p:nvSpPr>
        <p:spPr>
          <a:xfrm>
            <a:off x="704363" y="249693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23" name="矩形 22">
            <a:extLst>
              <a:ext uri="{FF2B5EF4-FFF2-40B4-BE49-F238E27FC236}">
                <a16:creationId xmlns:a16="http://schemas.microsoft.com/office/drawing/2014/main" id="{D20EBAA8-2327-44AE-8D8B-336263A2EA26}"/>
              </a:ext>
            </a:extLst>
          </p:cNvPr>
          <p:cNvSpPr/>
          <p:nvPr/>
        </p:nvSpPr>
        <p:spPr>
          <a:xfrm>
            <a:off x="704363" y="3366377"/>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24" name="矩形 23">
            <a:extLst>
              <a:ext uri="{FF2B5EF4-FFF2-40B4-BE49-F238E27FC236}">
                <a16:creationId xmlns:a16="http://schemas.microsoft.com/office/drawing/2014/main" id="{6C832BE6-8935-4281-B2E5-800E3FDE52A6}"/>
              </a:ext>
            </a:extLst>
          </p:cNvPr>
          <p:cNvSpPr/>
          <p:nvPr/>
        </p:nvSpPr>
        <p:spPr>
          <a:xfrm>
            <a:off x="765356" y="381188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Tree>
    <p:custDataLst>
      <p:tags r:id="rId1"/>
    </p:custDataLst>
    <p:extLst>
      <p:ext uri="{BB962C8B-B14F-4D97-AF65-F5344CB8AC3E}">
        <p14:creationId xmlns:p14="http://schemas.microsoft.com/office/powerpoint/2010/main" val="3495472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--hash</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2097B2C1-E414-4848-9297-AFF983FCDFA2}"/>
              </a:ext>
            </a:extLst>
          </p:cNvPr>
          <p:cNvSpPr/>
          <p:nvPr/>
        </p:nvSpPr>
        <p:spPr>
          <a:xfrm>
            <a:off x="643371" y="1456995"/>
            <a:ext cx="8112358" cy="293759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String,Object</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10" name="矩形 9">
            <a:extLst>
              <a:ext uri="{FF2B5EF4-FFF2-40B4-BE49-F238E27FC236}">
                <a16:creationId xmlns:a16="http://schemas.microsoft.com/office/drawing/2014/main" id="{FE958356-9405-4DF6-97A7-75B7BF3797B3}"/>
              </a:ext>
            </a:extLst>
          </p:cNvPr>
          <p:cNvSpPr/>
          <p:nvPr/>
        </p:nvSpPr>
        <p:spPr>
          <a:xfrm>
            <a:off x="571363" y="532297"/>
            <a:ext cx="1151277" cy="523220"/>
          </a:xfrm>
          <a:prstGeom prst="rect">
            <a:avLst/>
          </a:prstGeom>
        </p:spPr>
        <p:txBody>
          <a:bodyPr wrap="none">
            <a:spAutoFit/>
          </a:bodyPr>
          <a:lstStyle/>
          <a:p>
            <a:r>
              <a:rPr lang="en-US" altLang="zh-CN" sz="2800" b="1" dirty="0">
                <a:solidFill>
                  <a:srgbClr val="007C6A"/>
                </a:solidFill>
                <a:latin typeface="Verdana" panose="020B0604030504040204" pitchFamily="34" charset="0"/>
                <a:ea typeface="Verdana" panose="020B0604030504040204" pitchFamily="34" charset="0"/>
              </a:rPr>
              <a:t>hash</a:t>
            </a:r>
            <a:endParaRPr lang="zh-CN" altLang="en-US" sz="2800" b="1" dirty="0">
              <a:solidFill>
                <a:srgbClr val="007C6A"/>
              </a:solidFill>
            </a:endParaRPr>
          </a:p>
        </p:txBody>
      </p:sp>
    </p:spTree>
    <p:custDataLst>
      <p:tags r:id="rId1"/>
    </p:custDataLst>
    <p:extLst>
      <p:ext uri="{BB962C8B-B14F-4D97-AF65-F5344CB8AC3E}">
        <p14:creationId xmlns:p14="http://schemas.microsoft.com/office/powerpoint/2010/main" val="3709915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--hash</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6" name="Picture 2" descr="http://image83.360doc.com/DownloadImg/2015/03/2416/51550047_2">
            <a:extLst>
              <a:ext uri="{FF2B5EF4-FFF2-40B4-BE49-F238E27FC236}">
                <a16:creationId xmlns:a16="http://schemas.microsoft.com/office/drawing/2014/main" id="{6863C3AE-9B97-42DE-A0C6-AAE0326EF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49223"/>
            <a:ext cx="2933700"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image83.360doc.com/DownloadImg/2015/03/2416/51550047_3">
            <a:extLst>
              <a:ext uri="{FF2B5EF4-FFF2-40B4-BE49-F238E27FC236}">
                <a16:creationId xmlns:a16="http://schemas.microsoft.com/office/drawing/2014/main" id="{4CB50D7B-C20C-4B2C-8D4F-359EAC679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049223"/>
            <a:ext cx="3076575"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6" descr="http://image83.360doc.com/DownloadImg/2015/03/2416/51550047_4">
            <a:extLst>
              <a:ext uri="{FF2B5EF4-FFF2-40B4-BE49-F238E27FC236}">
                <a16:creationId xmlns:a16="http://schemas.microsoft.com/office/drawing/2014/main" id="{002DCB58-498C-49E6-89CD-74415031A8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206" y="3314700"/>
            <a:ext cx="3648075" cy="16836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906657D1-3137-4A62-AF29-98EC56D7DDC2}"/>
              </a:ext>
            </a:extLst>
          </p:cNvPr>
          <p:cNvSpPr/>
          <p:nvPr/>
        </p:nvSpPr>
        <p:spPr>
          <a:xfrm>
            <a:off x="467544" y="400227"/>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12" name="矩形 11">
            <a:extLst>
              <a:ext uri="{FF2B5EF4-FFF2-40B4-BE49-F238E27FC236}">
                <a16:creationId xmlns:a16="http://schemas.microsoft.com/office/drawing/2014/main" id="{F0541FB0-A90A-403F-8AC6-76CA9891A123}"/>
              </a:ext>
            </a:extLst>
          </p:cNvPr>
          <p:cNvSpPr/>
          <p:nvPr/>
        </p:nvSpPr>
        <p:spPr>
          <a:xfrm>
            <a:off x="402551" y="2760824"/>
            <a:ext cx="3240360" cy="523220"/>
          </a:xfrm>
          <a:prstGeom prst="rect">
            <a:avLst/>
          </a:prstGeom>
        </p:spPr>
        <p:txBody>
          <a:bodyPr wrap="square">
            <a:spAutoFit/>
          </a:bodyPr>
          <a:lstStyle/>
          <a:p>
            <a:r>
              <a:rPr lang="zh-CN" altLang="en-US" sz="1400" b="1" dirty="0">
                <a:solidFill>
                  <a:srgbClr val="007C6A"/>
                </a:solidFill>
              </a:rPr>
              <a:t>每次修改用户的某个属性需要，先反序列化改好后再序列化回去。开销较大。</a:t>
            </a:r>
          </a:p>
        </p:txBody>
      </p:sp>
      <p:sp>
        <p:nvSpPr>
          <p:cNvPr id="13" name="矩形 12">
            <a:extLst>
              <a:ext uri="{FF2B5EF4-FFF2-40B4-BE49-F238E27FC236}">
                <a16:creationId xmlns:a16="http://schemas.microsoft.com/office/drawing/2014/main" id="{D20DAA1D-B532-484A-872A-E96CB0F041EF}"/>
              </a:ext>
            </a:extLst>
          </p:cNvPr>
          <p:cNvSpPr/>
          <p:nvPr/>
        </p:nvSpPr>
        <p:spPr>
          <a:xfrm>
            <a:off x="4850147" y="2770300"/>
            <a:ext cx="3240360" cy="307777"/>
          </a:xfrm>
          <a:prstGeom prst="rect">
            <a:avLst/>
          </a:prstGeom>
        </p:spPr>
        <p:txBody>
          <a:bodyPr wrap="square">
            <a:spAutoFit/>
          </a:bodyPr>
          <a:lstStyle/>
          <a:p>
            <a:r>
              <a:rPr lang="zh-CN" altLang="en-US" sz="1400" b="1" dirty="0">
                <a:solidFill>
                  <a:srgbClr val="007C6A"/>
                </a:solidFill>
              </a:rPr>
              <a:t>用户</a:t>
            </a:r>
            <a:r>
              <a:rPr lang="en-US" altLang="zh-CN" sz="1400" b="1" dirty="0">
                <a:solidFill>
                  <a:srgbClr val="007C6A"/>
                </a:solidFill>
              </a:rPr>
              <a:t>ID</a:t>
            </a:r>
            <a:r>
              <a:rPr lang="zh-CN" altLang="en-US" sz="1400" b="1" dirty="0">
                <a:solidFill>
                  <a:srgbClr val="007C6A"/>
                </a:solidFill>
              </a:rPr>
              <a:t>数据冗余</a:t>
            </a:r>
          </a:p>
        </p:txBody>
      </p:sp>
      <p:sp>
        <p:nvSpPr>
          <p:cNvPr id="14" name="矩形 13">
            <a:extLst>
              <a:ext uri="{FF2B5EF4-FFF2-40B4-BE49-F238E27FC236}">
                <a16:creationId xmlns:a16="http://schemas.microsoft.com/office/drawing/2014/main" id="{D5F17F1C-C1ED-4DB3-8E1C-3483CC7B4260}"/>
              </a:ext>
            </a:extLst>
          </p:cNvPr>
          <p:cNvSpPr/>
          <p:nvPr/>
        </p:nvSpPr>
        <p:spPr>
          <a:xfrm>
            <a:off x="5328735" y="3617223"/>
            <a:ext cx="3240360" cy="954107"/>
          </a:xfrm>
          <a:prstGeom prst="rect">
            <a:avLst/>
          </a:prstGeom>
        </p:spPr>
        <p:txBody>
          <a:bodyPr wrap="square">
            <a:spAutoFit/>
          </a:bodyPr>
          <a:lstStyle/>
          <a:p>
            <a:r>
              <a:rPr lang="zh-CN" altLang="en-US" sz="1400" b="1" dirty="0">
                <a:solidFill>
                  <a:srgbClr val="007C6A"/>
                </a:solidFill>
              </a:rPr>
              <a:t>通过 </a:t>
            </a:r>
            <a:r>
              <a:rPr lang="en-US" altLang="zh-CN" sz="1400" b="1" dirty="0">
                <a:solidFill>
                  <a:srgbClr val="007C6A"/>
                </a:solidFill>
              </a:rPr>
              <a:t>key(</a:t>
            </a:r>
            <a:r>
              <a:rPr lang="zh-CN" altLang="en-US" sz="1400" b="1" dirty="0">
                <a:solidFill>
                  <a:srgbClr val="007C6A"/>
                </a:solidFill>
              </a:rPr>
              <a:t>用户</a:t>
            </a:r>
            <a:r>
              <a:rPr lang="en-US" altLang="zh-CN" sz="1400" b="1" dirty="0">
                <a:solidFill>
                  <a:srgbClr val="007C6A"/>
                </a:solidFill>
              </a:rPr>
              <a:t>ID) + field(</a:t>
            </a:r>
            <a:r>
              <a:rPr lang="zh-CN" altLang="en-US" sz="1400" b="1" dirty="0">
                <a:solidFill>
                  <a:srgbClr val="007C6A"/>
                </a:solidFill>
              </a:rPr>
              <a:t>属性标签</a:t>
            </a:r>
            <a:r>
              <a:rPr lang="en-US" altLang="zh-CN" sz="1400" b="1" dirty="0">
                <a:solidFill>
                  <a:srgbClr val="007C6A"/>
                </a:solidFill>
              </a:rPr>
              <a:t>) </a:t>
            </a:r>
            <a:r>
              <a:rPr lang="zh-CN" altLang="en-US" sz="1400" b="1" dirty="0">
                <a:solidFill>
                  <a:srgbClr val="007C6A"/>
                </a:solidFill>
              </a:rPr>
              <a:t>就可以操作对应属性数据了，既不需要重复存储数据，也不会带来序列化和并发修改控制的问题</a:t>
            </a:r>
          </a:p>
        </p:txBody>
      </p:sp>
    </p:spTree>
    <p:custDataLst>
      <p:tags r:id="rId1"/>
    </p:custDataLst>
    <p:extLst>
      <p:ext uri="{BB962C8B-B14F-4D97-AF65-F5344CB8AC3E}">
        <p14:creationId xmlns:p14="http://schemas.microsoft.com/office/powerpoint/2010/main" val="275912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--hash</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6C7C0DE8-08E1-42D1-9E8B-3F5150294E1D}"/>
              </a:ext>
            </a:extLst>
          </p:cNvPr>
          <p:cNvSpPr/>
          <p:nvPr/>
        </p:nvSpPr>
        <p:spPr>
          <a:xfrm>
            <a:off x="382757" y="61365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15" name="矩形 14">
            <a:extLst>
              <a:ext uri="{FF2B5EF4-FFF2-40B4-BE49-F238E27FC236}">
                <a16:creationId xmlns:a16="http://schemas.microsoft.com/office/drawing/2014/main" id="{CB6230B4-51B8-4D4A-8C49-03AD1528A748}"/>
              </a:ext>
            </a:extLst>
          </p:cNvPr>
          <p:cNvSpPr/>
          <p:nvPr/>
        </p:nvSpPr>
        <p:spPr>
          <a:xfrm>
            <a:off x="670789" y="1147329"/>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58CCBA32-CB26-4C08-8568-F7141D961E0A}"/>
              </a:ext>
            </a:extLst>
          </p:cNvPr>
          <p:cNvSpPr/>
          <p:nvPr/>
        </p:nvSpPr>
        <p:spPr>
          <a:xfrm>
            <a:off x="407229" y="2341848"/>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&lt;key1&gt;  &lt;field&gt;   </a:t>
            </a:r>
            <a:endParaRPr lang="zh-CN" altLang="en-US"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B3BBEA6C-9630-4BBC-96E2-B0C42EBFC123}"/>
              </a:ext>
            </a:extLst>
          </p:cNvPr>
          <p:cNvSpPr/>
          <p:nvPr/>
        </p:nvSpPr>
        <p:spPr>
          <a:xfrm>
            <a:off x="695261" y="2875521"/>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18" name="矩形 17">
            <a:extLst>
              <a:ext uri="{FF2B5EF4-FFF2-40B4-BE49-F238E27FC236}">
                <a16:creationId xmlns:a16="http://schemas.microsoft.com/office/drawing/2014/main" id="{FE997FF9-3902-4837-A07A-2A3DDF1127FE}"/>
              </a:ext>
            </a:extLst>
          </p:cNvPr>
          <p:cNvSpPr/>
          <p:nvPr/>
        </p:nvSpPr>
        <p:spPr>
          <a:xfrm>
            <a:off x="526773" y="407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19" name="矩形 18">
            <a:extLst>
              <a:ext uri="{FF2B5EF4-FFF2-40B4-BE49-F238E27FC236}">
                <a16:creationId xmlns:a16="http://schemas.microsoft.com/office/drawing/2014/main" id="{9B8DBD0C-FD6C-4724-8BED-C2F45255270C}"/>
              </a:ext>
            </a:extLst>
          </p:cNvPr>
          <p:cNvSpPr/>
          <p:nvPr/>
        </p:nvSpPr>
        <p:spPr>
          <a:xfrm>
            <a:off x="814805" y="4603713"/>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Tree>
    <p:custDataLst>
      <p:tags r:id="rId1"/>
    </p:custDataLst>
    <p:extLst>
      <p:ext uri="{BB962C8B-B14F-4D97-AF65-F5344CB8AC3E}">
        <p14:creationId xmlns:p14="http://schemas.microsoft.com/office/powerpoint/2010/main" val="1119630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--hash</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19729324-6BAC-4106-B092-B80D695B0239}"/>
              </a:ext>
            </a:extLst>
          </p:cNvPr>
          <p:cNvSpPr/>
          <p:nvPr/>
        </p:nvSpPr>
        <p:spPr>
          <a:xfrm>
            <a:off x="340770" y="400227"/>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hexists</a:t>
            </a:r>
            <a:r>
              <a:rPr lang="en-US" altLang="zh-CN">
                <a:solidFill>
                  <a:srgbClr val="007C6A"/>
                </a:solidFill>
                <a:latin typeface="Verdana" panose="020B0604030504040204" pitchFamily="34" charset="0"/>
              </a:rPr>
              <a:t> key  &lt;field&gt;</a:t>
            </a:r>
          </a:p>
          <a:p>
            <a:endParaRPr lang="zh-CN" altLang="en-US">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E53C59DF-7C03-45BA-BF31-73E1EB5FA94C}"/>
              </a:ext>
            </a:extLst>
          </p:cNvPr>
          <p:cNvSpPr/>
          <p:nvPr/>
        </p:nvSpPr>
        <p:spPr>
          <a:xfrm>
            <a:off x="988842" y="760654"/>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p>
        </p:txBody>
      </p:sp>
      <p:sp>
        <p:nvSpPr>
          <p:cNvPr id="12" name="矩形 11">
            <a:extLst>
              <a:ext uri="{FF2B5EF4-FFF2-40B4-BE49-F238E27FC236}">
                <a16:creationId xmlns:a16="http://schemas.microsoft.com/office/drawing/2014/main" id="{2889DF73-D1B9-498A-874F-87C30AC3F8A1}"/>
              </a:ext>
            </a:extLst>
          </p:cNvPr>
          <p:cNvSpPr/>
          <p:nvPr/>
        </p:nvSpPr>
        <p:spPr>
          <a:xfrm>
            <a:off x="340770" y="124193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26A77574-0674-42AD-9A22-54FA89E0F4A0}"/>
              </a:ext>
            </a:extLst>
          </p:cNvPr>
          <p:cNvSpPr/>
          <p:nvPr/>
        </p:nvSpPr>
        <p:spPr>
          <a:xfrm>
            <a:off x="317002" y="2043369"/>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hvals</a:t>
            </a:r>
            <a:r>
              <a:rPr lang="en-US" altLang="zh-CN" dirty="0">
                <a:solidFill>
                  <a:srgbClr val="007C6A"/>
                </a:solidFill>
                <a:latin typeface="Verdana" panose="020B0604030504040204" pitchFamily="34" charset="0"/>
              </a:rPr>
              <a:t> &lt;key&gt;   </a:t>
            </a:r>
            <a:r>
              <a:rPr lang="zh-CN" altLang="en-US" dirty="0">
                <a:solidFill>
                  <a:srgbClr val="007C6A"/>
                </a:solidFill>
                <a:latin typeface="Verdana" panose="020B0604030504040204" pitchFamily="34" charset="0"/>
              </a:rPr>
              <a:t> </a:t>
            </a:r>
          </a:p>
        </p:txBody>
      </p:sp>
      <p:sp>
        <p:nvSpPr>
          <p:cNvPr id="14" name="矩形 13">
            <a:extLst>
              <a:ext uri="{FF2B5EF4-FFF2-40B4-BE49-F238E27FC236}">
                <a16:creationId xmlns:a16="http://schemas.microsoft.com/office/drawing/2014/main" id="{B0B1A670-D090-4D2B-8360-3F2134312F6B}"/>
              </a:ext>
            </a:extLst>
          </p:cNvPr>
          <p:cNvSpPr/>
          <p:nvPr/>
        </p:nvSpPr>
        <p:spPr>
          <a:xfrm>
            <a:off x="340770" y="401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hsetnx</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33EECE0D-46B3-4A70-9496-4F009F0EBF44}"/>
              </a:ext>
            </a:extLst>
          </p:cNvPr>
          <p:cNvSpPr/>
          <p:nvPr/>
        </p:nvSpPr>
        <p:spPr>
          <a:xfrm>
            <a:off x="988842" y="3518395"/>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C277288B-F2D5-4539-93F0-DE8B6E7A35FD}"/>
              </a:ext>
            </a:extLst>
          </p:cNvPr>
          <p:cNvSpPr/>
          <p:nvPr/>
        </p:nvSpPr>
        <p:spPr>
          <a:xfrm>
            <a:off x="988842" y="154995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列出该</a:t>
            </a:r>
            <a:r>
              <a:rPr lang="en-US" altLang="zh-CN" dirty="0">
                <a:solidFill>
                  <a:srgbClr val="007C6A"/>
                </a:solidFill>
                <a:latin typeface="Verdana" panose="020B0604030504040204" pitchFamily="34" charset="0"/>
              </a:rPr>
              <a:t>hash</a:t>
            </a:r>
            <a:r>
              <a:rPr lang="zh-CN" altLang="en-US" dirty="0">
                <a:solidFill>
                  <a:srgbClr val="007C6A"/>
                </a:solidFill>
                <a:latin typeface="Verdana" panose="020B0604030504040204" pitchFamily="34" charset="0"/>
              </a:rPr>
              <a:t>集合的所有</a:t>
            </a:r>
            <a:r>
              <a:rPr lang="en-US" altLang="zh-CN" dirty="0">
                <a:solidFill>
                  <a:srgbClr val="007C6A"/>
                </a:solidFill>
                <a:latin typeface="Verdana" panose="020B0604030504040204" pitchFamily="34" charset="0"/>
              </a:rPr>
              <a:t>field</a:t>
            </a:r>
            <a:endParaRPr lang="zh-CN" altLang="en-US" dirty="0">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7931A650-7320-498D-8142-A9CB0D1C223E}"/>
              </a:ext>
            </a:extLst>
          </p:cNvPr>
          <p:cNvSpPr/>
          <p:nvPr/>
        </p:nvSpPr>
        <p:spPr>
          <a:xfrm>
            <a:off x="988842" y="2443155"/>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23" name="矩形 22">
            <a:extLst>
              <a:ext uri="{FF2B5EF4-FFF2-40B4-BE49-F238E27FC236}">
                <a16:creationId xmlns:a16="http://schemas.microsoft.com/office/drawing/2014/main" id="{34607BDF-8F0E-48D2-9497-F54A0DF588CD}"/>
              </a:ext>
            </a:extLst>
          </p:cNvPr>
          <p:cNvSpPr/>
          <p:nvPr/>
        </p:nvSpPr>
        <p:spPr>
          <a:xfrm>
            <a:off x="340770" y="3008607"/>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p>
        </p:txBody>
      </p:sp>
      <p:sp>
        <p:nvSpPr>
          <p:cNvPr id="24" name="矩形 23">
            <a:extLst>
              <a:ext uri="{FF2B5EF4-FFF2-40B4-BE49-F238E27FC236}">
                <a16:creationId xmlns:a16="http://schemas.microsoft.com/office/drawing/2014/main" id="{A2038F78-CA8F-47E3-BEE4-F0651222E7CA}"/>
              </a:ext>
            </a:extLst>
          </p:cNvPr>
          <p:cNvSpPr/>
          <p:nvPr/>
        </p:nvSpPr>
        <p:spPr>
          <a:xfrm>
            <a:off x="988842" y="4472959"/>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494529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a:t>
            </a:r>
            <a:r>
              <a:rPr lang="en-US" altLang="zh-CN" sz="2000" dirty="0" err="1">
                <a:ln/>
                <a:effectLst>
                  <a:outerShdw blurRad="38100" dist="19050" dir="2700000" algn="tl" rotWithShape="0">
                    <a:schemeClr val="dk1">
                      <a:alpha val="40000"/>
                    </a:schemeClr>
                  </a:outerShdw>
                </a:effectLst>
              </a:rPr>
              <a:t>zset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9BEAA8D9-0FA4-4831-9D93-248CEA4367BD}"/>
              </a:ext>
            </a:extLst>
          </p:cNvPr>
          <p:cNvSpPr/>
          <p:nvPr/>
        </p:nvSpPr>
        <p:spPr>
          <a:xfrm>
            <a:off x="589045" y="1106335"/>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非常相似，是一个没有重复元素的字符串集合。不同之处是有序集合的每个成员都关联了一个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16" name="矩形 15">
            <a:extLst>
              <a:ext uri="{FF2B5EF4-FFF2-40B4-BE49-F238E27FC236}">
                <a16:creationId xmlns:a16="http://schemas.microsoft.com/office/drawing/2014/main" id="{A98C0DC5-2146-41B0-A55A-DF54D948397F}"/>
              </a:ext>
            </a:extLst>
          </p:cNvPr>
          <p:cNvSpPr/>
          <p:nvPr/>
        </p:nvSpPr>
        <p:spPr>
          <a:xfrm>
            <a:off x="242257" y="400227"/>
            <a:ext cx="3044423" cy="523220"/>
          </a:xfrm>
          <a:prstGeom prst="rect">
            <a:avLst/>
          </a:prstGeom>
        </p:spPr>
        <p:txBody>
          <a:bodyPr wrap="none">
            <a:spAutoFit/>
          </a:bodyPr>
          <a:lstStyle/>
          <a:p>
            <a:r>
              <a:rPr lang="en-US" altLang="zh-CN" sz="2800" b="1" dirty="0" err="1">
                <a:solidFill>
                  <a:srgbClr val="007C6A"/>
                </a:solidFill>
              </a:rPr>
              <a:t>zset</a:t>
            </a:r>
            <a:r>
              <a:rPr lang="en-US" altLang="zh-CN" sz="2800" b="1" dirty="0">
                <a:solidFill>
                  <a:srgbClr val="007C6A"/>
                </a:solidFill>
              </a:rPr>
              <a:t>  (sorted set)</a:t>
            </a:r>
            <a:endParaRPr lang="zh-CN" altLang="en-US" sz="2800" b="1" dirty="0">
              <a:solidFill>
                <a:srgbClr val="007C6A"/>
              </a:solidFill>
            </a:endParaRPr>
          </a:p>
        </p:txBody>
      </p:sp>
    </p:spTree>
    <p:custDataLst>
      <p:tags r:id="rId1"/>
    </p:custDataLst>
    <p:extLst>
      <p:ext uri="{BB962C8B-B14F-4D97-AF65-F5344CB8AC3E}">
        <p14:creationId xmlns:p14="http://schemas.microsoft.com/office/powerpoint/2010/main" val="303948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352" y="30112"/>
            <a:ext cx="5416869"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解决服务器</a:t>
            </a:r>
            <a:r>
              <a:rPr lang="en-US" altLang="zh-CN" sz="2000" dirty="0">
                <a:ln/>
                <a:effectLst>
                  <a:outerShdw blurRad="38100" dist="19050" dir="2700000" algn="tl" rotWithShape="0">
                    <a:schemeClr val="dk1">
                      <a:alpha val="40000"/>
                    </a:schemeClr>
                  </a:outerShdw>
                </a:effectLst>
              </a:rPr>
              <a:t>CPU</a:t>
            </a:r>
            <a:r>
              <a:rPr lang="zh-CN" altLang="en-US" sz="2000" dirty="0">
                <a:ln/>
                <a:effectLst>
                  <a:outerShdw blurRad="38100" dist="19050" dir="2700000" algn="tl" rotWithShape="0">
                    <a:schemeClr val="dk1">
                      <a:alpha val="40000"/>
                    </a:schemeClr>
                  </a:outerShdw>
                </a:effectLst>
              </a:rPr>
              <a:t>内存压力</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17" name="图片 16">
            <a:extLst>
              <a:ext uri="{FF2B5EF4-FFF2-40B4-BE49-F238E27FC236}">
                <a16:creationId xmlns:a16="http://schemas.microsoft.com/office/drawing/2014/main" id="{4179F788-B631-4E10-B719-F8BE579637B4}"/>
              </a:ext>
            </a:extLst>
          </p:cNvPr>
          <p:cNvPicPr>
            <a:picLocks noChangeAspect="1"/>
          </p:cNvPicPr>
          <p:nvPr/>
        </p:nvPicPr>
        <p:blipFill>
          <a:blip r:embed="rId3"/>
          <a:stretch>
            <a:fillRect/>
          </a:stretch>
        </p:blipFill>
        <p:spPr>
          <a:xfrm>
            <a:off x="243816" y="1049365"/>
            <a:ext cx="1313902" cy="1218187"/>
          </a:xfrm>
          <a:prstGeom prst="rect">
            <a:avLst/>
          </a:prstGeom>
        </p:spPr>
      </p:pic>
      <p:pic>
        <p:nvPicPr>
          <p:cNvPr id="18" name="图片 17">
            <a:extLst>
              <a:ext uri="{FF2B5EF4-FFF2-40B4-BE49-F238E27FC236}">
                <a16:creationId xmlns:a16="http://schemas.microsoft.com/office/drawing/2014/main" id="{7F36B282-047F-4431-8C7D-A90A5C205896}"/>
              </a:ext>
            </a:extLst>
          </p:cNvPr>
          <p:cNvPicPr>
            <a:picLocks noChangeAspect="1"/>
          </p:cNvPicPr>
          <p:nvPr/>
        </p:nvPicPr>
        <p:blipFill>
          <a:blip r:embed="rId4"/>
          <a:stretch>
            <a:fillRect/>
          </a:stretch>
        </p:blipFill>
        <p:spPr>
          <a:xfrm>
            <a:off x="4616109" y="426398"/>
            <a:ext cx="1011099" cy="1054125"/>
          </a:xfrm>
          <a:prstGeom prst="rect">
            <a:avLst/>
          </a:prstGeom>
        </p:spPr>
      </p:pic>
      <p:cxnSp>
        <p:nvCxnSpPr>
          <p:cNvPr id="19" name="直接箭头连接符 18">
            <a:extLst>
              <a:ext uri="{FF2B5EF4-FFF2-40B4-BE49-F238E27FC236}">
                <a16:creationId xmlns:a16="http://schemas.microsoft.com/office/drawing/2014/main" id="{51A9E167-C698-453F-9DC7-7C8915AE52F4}"/>
              </a:ext>
            </a:extLst>
          </p:cNvPr>
          <p:cNvCxnSpPr/>
          <p:nvPr/>
        </p:nvCxnSpPr>
        <p:spPr>
          <a:xfrm flipV="1">
            <a:off x="3793178" y="921596"/>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72A45308-C3F8-4C4E-A051-4773CFA166F2}"/>
              </a:ext>
            </a:extLst>
          </p:cNvPr>
          <p:cNvPicPr>
            <a:picLocks noChangeAspect="1"/>
          </p:cNvPicPr>
          <p:nvPr/>
        </p:nvPicPr>
        <p:blipFill>
          <a:blip r:embed="rId4"/>
          <a:stretch>
            <a:fillRect/>
          </a:stretch>
        </p:blipFill>
        <p:spPr>
          <a:xfrm>
            <a:off x="4576333" y="1769183"/>
            <a:ext cx="1011099" cy="1054125"/>
          </a:xfrm>
          <a:prstGeom prst="rect">
            <a:avLst/>
          </a:prstGeom>
        </p:spPr>
      </p:pic>
      <p:cxnSp>
        <p:nvCxnSpPr>
          <p:cNvPr id="21" name="直接箭头连接符 20">
            <a:extLst>
              <a:ext uri="{FF2B5EF4-FFF2-40B4-BE49-F238E27FC236}">
                <a16:creationId xmlns:a16="http://schemas.microsoft.com/office/drawing/2014/main" id="{5B9521D6-A2C7-4D34-A80F-0AEC39327E61}"/>
              </a:ext>
            </a:extLst>
          </p:cNvPr>
          <p:cNvCxnSpPr/>
          <p:nvPr/>
        </p:nvCxnSpPr>
        <p:spPr>
          <a:xfrm flipV="1">
            <a:off x="1801706" y="1658459"/>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F27D6CB-0DDE-40C8-8703-E2DE1BE847D0}"/>
              </a:ext>
            </a:extLst>
          </p:cNvPr>
          <p:cNvPicPr>
            <a:picLocks noChangeAspect="1"/>
          </p:cNvPicPr>
          <p:nvPr/>
        </p:nvPicPr>
        <p:blipFill>
          <a:blip r:embed="rId5"/>
          <a:stretch>
            <a:fillRect/>
          </a:stretch>
        </p:blipFill>
        <p:spPr>
          <a:xfrm>
            <a:off x="2836772" y="1163271"/>
            <a:ext cx="883001" cy="1069652"/>
          </a:xfrm>
          <a:prstGeom prst="rect">
            <a:avLst/>
          </a:prstGeom>
        </p:spPr>
      </p:pic>
      <p:cxnSp>
        <p:nvCxnSpPr>
          <p:cNvPr id="23" name="直接箭头连接符 22">
            <a:extLst>
              <a:ext uri="{FF2B5EF4-FFF2-40B4-BE49-F238E27FC236}">
                <a16:creationId xmlns:a16="http://schemas.microsoft.com/office/drawing/2014/main" id="{A71212A2-5ADC-494E-AB91-5171F0EB5BC4}"/>
              </a:ext>
            </a:extLst>
          </p:cNvPr>
          <p:cNvCxnSpPr/>
          <p:nvPr/>
        </p:nvCxnSpPr>
        <p:spPr>
          <a:xfrm>
            <a:off x="3756475" y="1831371"/>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068A4525-B51E-467A-A468-40B00BD3D59D}"/>
              </a:ext>
            </a:extLst>
          </p:cNvPr>
          <p:cNvPicPr>
            <a:picLocks noChangeAspect="1"/>
          </p:cNvPicPr>
          <p:nvPr/>
        </p:nvPicPr>
        <p:blipFill>
          <a:blip r:embed="rId6"/>
          <a:stretch>
            <a:fillRect/>
          </a:stretch>
        </p:blipFill>
        <p:spPr>
          <a:xfrm>
            <a:off x="2582275" y="1715138"/>
            <a:ext cx="632512" cy="566216"/>
          </a:xfrm>
          <a:prstGeom prst="rect">
            <a:avLst/>
          </a:prstGeom>
        </p:spPr>
      </p:pic>
      <p:sp>
        <p:nvSpPr>
          <p:cNvPr id="25" name="TextBox 1">
            <a:extLst>
              <a:ext uri="{FF2B5EF4-FFF2-40B4-BE49-F238E27FC236}">
                <a16:creationId xmlns:a16="http://schemas.microsoft.com/office/drawing/2014/main" id="{28B1CE97-8753-4E30-9A9D-A092EBE3674C}"/>
              </a:ext>
            </a:extLst>
          </p:cNvPr>
          <p:cNvSpPr txBox="1"/>
          <p:nvPr/>
        </p:nvSpPr>
        <p:spPr>
          <a:xfrm>
            <a:off x="167581" y="2312657"/>
            <a:ext cx="2688978" cy="646331"/>
          </a:xfrm>
          <a:prstGeom prst="rect">
            <a:avLst/>
          </a:prstGeom>
          <a:noFill/>
        </p:spPr>
        <p:txBody>
          <a:bodyPr wrap="square" rtlCol="0">
            <a:spAutoFit/>
          </a:bodyPr>
          <a:lstStyle/>
          <a:p>
            <a:pPr>
              <a:lnSpc>
                <a:spcPct val="150000"/>
              </a:lnSpc>
            </a:pPr>
            <a:r>
              <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a:extLst>
              <a:ext uri="{FF2B5EF4-FFF2-40B4-BE49-F238E27FC236}">
                <a16:creationId xmlns:a16="http://schemas.microsoft.com/office/drawing/2014/main" id="{D1A1FF96-BF33-4CB3-BE1B-442DB3CC825E}"/>
              </a:ext>
            </a:extLst>
          </p:cNvPr>
          <p:cNvSpPr txBox="1"/>
          <p:nvPr/>
        </p:nvSpPr>
        <p:spPr>
          <a:xfrm>
            <a:off x="124342" y="2845430"/>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箭头连接符 26">
            <a:extLst>
              <a:ext uri="{FF2B5EF4-FFF2-40B4-BE49-F238E27FC236}">
                <a16:creationId xmlns:a16="http://schemas.microsoft.com/office/drawing/2014/main" id="{91C3545C-B1D6-4EB0-AA14-70D36469908F}"/>
              </a:ext>
            </a:extLst>
          </p:cNvPr>
          <p:cNvCxnSpPr/>
          <p:nvPr/>
        </p:nvCxnSpPr>
        <p:spPr>
          <a:xfrm flipH="1" flipV="1">
            <a:off x="1676047" y="2185016"/>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B33842A-507F-47CD-9B13-83813104E771}"/>
              </a:ext>
            </a:extLst>
          </p:cNvPr>
          <p:cNvCxnSpPr/>
          <p:nvPr/>
        </p:nvCxnSpPr>
        <p:spPr>
          <a:xfrm flipH="1">
            <a:off x="1801706" y="677748"/>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TextBox 1">
            <a:extLst>
              <a:ext uri="{FF2B5EF4-FFF2-40B4-BE49-F238E27FC236}">
                <a16:creationId xmlns:a16="http://schemas.microsoft.com/office/drawing/2014/main" id="{59B5CEA1-FE28-4816-8763-76277C657819}"/>
              </a:ext>
            </a:extLst>
          </p:cNvPr>
          <p:cNvSpPr txBox="1"/>
          <p:nvPr/>
        </p:nvSpPr>
        <p:spPr>
          <a:xfrm>
            <a:off x="294595" y="3266723"/>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
            <a:extLst>
              <a:ext uri="{FF2B5EF4-FFF2-40B4-BE49-F238E27FC236}">
                <a16:creationId xmlns:a16="http://schemas.microsoft.com/office/drawing/2014/main" id="{AC651990-A684-4F73-8409-A87D70EF34C7}"/>
              </a:ext>
            </a:extLst>
          </p:cNvPr>
          <p:cNvSpPr txBox="1"/>
          <p:nvPr/>
        </p:nvSpPr>
        <p:spPr>
          <a:xfrm>
            <a:off x="167581" y="4068080"/>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a:extLst>
              <a:ext uri="{FF2B5EF4-FFF2-40B4-BE49-F238E27FC236}">
                <a16:creationId xmlns:a16="http://schemas.microsoft.com/office/drawing/2014/main" id="{406D9F01-20E6-4EB1-90E6-C52CF043B55D}"/>
              </a:ext>
            </a:extLst>
          </p:cNvPr>
          <p:cNvPicPr>
            <a:picLocks noChangeAspect="1"/>
          </p:cNvPicPr>
          <p:nvPr/>
        </p:nvPicPr>
        <p:blipFill>
          <a:blip r:embed="rId7"/>
          <a:stretch>
            <a:fillRect/>
          </a:stretch>
        </p:blipFill>
        <p:spPr>
          <a:xfrm>
            <a:off x="7020272" y="446271"/>
            <a:ext cx="844328" cy="850232"/>
          </a:xfrm>
          <a:prstGeom prst="rect">
            <a:avLst/>
          </a:prstGeom>
        </p:spPr>
      </p:pic>
      <p:cxnSp>
        <p:nvCxnSpPr>
          <p:cNvPr id="32" name="直接箭头连接符 31">
            <a:extLst>
              <a:ext uri="{FF2B5EF4-FFF2-40B4-BE49-F238E27FC236}">
                <a16:creationId xmlns:a16="http://schemas.microsoft.com/office/drawing/2014/main" id="{B167A545-28A9-4D1E-9794-3BED7A1B9389}"/>
              </a:ext>
            </a:extLst>
          </p:cNvPr>
          <p:cNvCxnSpPr>
            <a:stCxn id="31" idx="1"/>
            <a:endCxn id="18" idx="3"/>
          </p:cNvCxnSpPr>
          <p:nvPr/>
        </p:nvCxnSpPr>
        <p:spPr>
          <a:xfrm flipH="1">
            <a:off x="5627208" y="871387"/>
            <a:ext cx="1393064" cy="8207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D12C45F-803E-4583-B979-6FA8D8894738}"/>
              </a:ext>
            </a:extLst>
          </p:cNvPr>
          <p:cNvCxnSpPr/>
          <p:nvPr/>
        </p:nvCxnSpPr>
        <p:spPr>
          <a:xfrm flipH="1">
            <a:off x="5587433" y="1147659"/>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1">
            <a:extLst>
              <a:ext uri="{FF2B5EF4-FFF2-40B4-BE49-F238E27FC236}">
                <a16:creationId xmlns:a16="http://schemas.microsoft.com/office/drawing/2014/main" id="{930A0F27-55C3-44CF-80F5-4DD5B5E13008}"/>
              </a:ext>
            </a:extLst>
          </p:cNvPr>
          <p:cNvSpPr txBox="1"/>
          <p:nvPr/>
        </p:nvSpPr>
        <p:spPr>
          <a:xfrm>
            <a:off x="379198" y="3665920"/>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
            <a:extLst>
              <a:ext uri="{FF2B5EF4-FFF2-40B4-BE49-F238E27FC236}">
                <a16:creationId xmlns:a16="http://schemas.microsoft.com/office/drawing/2014/main" id="{CD789835-C713-4327-A063-5152AE5C9C1B}"/>
              </a:ext>
            </a:extLst>
          </p:cNvPr>
          <p:cNvSpPr txBox="1"/>
          <p:nvPr/>
        </p:nvSpPr>
        <p:spPr>
          <a:xfrm>
            <a:off x="243816" y="4501606"/>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
            <a:extLst>
              <a:ext uri="{FF2B5EF4-FFF2-40B4-BE49-F238E27FC236}">
                <a16:creationId xmlns:a16="http://schemas.microsoft.com/office/drawing/2014/main" id="{FE48C28F-3CCD-4A34-A8AF-B5470A745F86}"/>
              </a:ext>
            </a:extLst>
          </p:cNvPr>
          <p:cNvSpPr txBox="1"/>
          <p:nvPr/>
        </p:nvSpPr>
        <p:spPr>
          <a:xfrm>
            <a:off x="7661538" y="3480142"/>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a:extLst>
              <a:ext uri="{FF2B5EF4-FFF2-40B4-BE49-F238E27FC236}">
                <a16:creationId xmlns:a16="http://schemas.microsoft.com/office/drawing/2014/main" id="{BE59CB0F-4CEC-41B2-8197-0B79C96D68D2}"/>
              </a:ext>
            </a:extLst>
          </p:cNvPr>
          <p:cNvPicPr>
            <a:picLocks noChangeAspect="1"/>
          </p:cNvPicPr>
          <p:nvPr/>
        </p:nvPicPr>
        <p:blipFill>
          <a:blip r:embed="rId8"/>
          <a:stretch>
            <a:fillRect/>
          </a:stretch>
        </p:blipFill>
        <p:spPr>
          <a:xfrm>
            <a:off x="7827207" y="455258"/>
            <a:ext cx="883009" cy="841245"/>
          </a:xfrm>
          <a:prstGeom prst="rect">
            <a:avLst/>
          </a:prstGeom>
        </p:spPr>
      </p:pic>
      <p:sp>
        <p:nvSpPr>
          <p:cNvPr id="52" name="TextBox 1">
            <a:extLst>
              <a:ext uri="{FF2B5EF4-FFF2-40B4-BE49-F238E27FC236}">
                <a16:creationId xmlns:a16="http://schemas.microsoft.com/office/drawing/2014/main" id="{21C6EC0B-0CDF-4046-9F4B-1221B6B467E5}"/>
              </a:ext>
            </a:extLst>
          </p:cNvPr>
          <p:cNvSpPr txBox="1"/>
          <p:nvPr/>
        </p:nvSpPr>
        <p:spPr>
          <a:xfrm>
            <a:off x="6751569" y="3442389"/>
            <a:ext cx="10268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a:extLst>
              <a:ext uri="{FF2B5EF4-FFF2-40B4-BE49-F238E27FC236}">
                <a16:creationId xmlns:a16="http://schemas.microsoft.com/office/drawing/2014/main" id="{D8ADF0D5-7DFC-499B-A86D-C82ED4C9D65A}"/>
              </a:ext>
            </a:extLst>
          </p:cNvPr>
          <p:cNvGrpSpPr/>
          <p:nvPr/>
        </p:nvGrpSpPr>
        <p:grpSpPr>
          <a:xfrm>
            <a:off x="6395966" y="2517732"/>
            <a:ext cx="1179527" cy="1069652"/>
            <a:chOff x="5918239" y="3725516"/>
            <a:chExt cx="1179527" cy="1069652"/>
          </a:xfrm>
        </p:grpSpPr>
        <p:pic>
          <p:nvPicPr>
            <p:cNvPr id="54" name="图片 53">
              <a:extLst>
                <a:ext uri="{FF2B5EF4-FFF2-40B4-BE49-F238E27FC236}">
                  <a16:creationId xmlns:a16="http://schemas.microsoft.com/office/drawing/2014/main" id="{A016637F-ECAD-4FF1-B0DF-B0B9740F5ADF}"/>
                </a:ext>
              </a:extLst>
            </p:cNvPr>
            <p:cNvPicPr>
              <a:picLocks noChangeAspect="1"/>
            </p:cNvPicPr>
            <p:nvPr/>
          </p:nvPicPr>
          <p:blipFill>
            <a:blip r:embed="rId5"/>
            <a:stretch>
              <a:fillRect/>
            </a:stretch>
          </p:blipFill>
          <p:spPr>
            <a:xfrm>
              <a:off x="6214765" y="3725516"/>
              <a:ext cx="883001" cy="1069652"/>
            </a:xfrm>
            <a:prstGeom prst="rect">
              <a:avLst/>
            </a:prstGeom>
          </p:spPr>
        </p:pic>
        <p:pic>
          <p:nvPicPr>
            <p:cNvPr id="55" name="图片 54">
              <a:extLst>
                <a:ext uri="{FF2B5EF4-FFF2-40B4-BE49-F238E27FC236}">
                  <a16:creationId xmlns:a16="http://schemas.microsoft.com/office/drawing/2014/main" id="{B06E5EB5-6E76-41A5-834C-09412A71FAC2}"/>
                </a:ext>
              </a:extLst>
            </p:cNvPr>
            <p:cNvPicPr>
              <a:picLocks noChangeAspect="1"/>
            </p:cNvPicPr>
            <p:nvPr/>
          </p:nvPicPr>
          <p:blipFill>
            <a:blip r:embed="rId9"/>
            <a:stretch>
              <a:fillRect/>
            </a:stretch>
          </p:blipFill>
          <p:spPr>
            <a:xfrm>
              <a:off x="5918239" y="4216548"/>
              <a:ext cx="669011" cy="578620"/>
            </a:xfrm>
            <a:prstGeom prst="rect">
              <a:avLst/>
            </a:prstGeom>
          </p:spPr>
        </p:pic>
      </p:grpSp>
      <p:cxnSp>
        <p:nvCxnSpPr>
          <p:cNvPr id="56" name="直接箭头连接符 55">
            <a:extLst>
              <a:ext uri="{FF2B5EF4-FFF2-40B4-BE49-F238E27FC236}">
                <a16:creationId xmlns:a16="http://schemas.microsoft.com/office/drawing/2014/main" id="{0BEC06AE-0216-4084-A0A5-C477DB2B3223}"/>
              </a:ext>
            </a:extLst>
          </p:cNvPr>
          <p:cNvCxnSpPr/>
          <p:nvPr/>
        </p:nvCxnSpPr>
        <p:spPr>
          <a:xfrm flipH="1" flipV="1">
            <a:off x="5627208" y="1286370"/>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6348909-8E16-4453-9174-86A7E7887956}"/>
              </a:ext>
            </a:extLst>
          </p:cNvPr>
          <p:cNvCxnSpPr/>
          <p:nvPr/>
        </p:nvCxnSpPr>
        <p:spPr>
          <a:xfrm flipH="1" flipV="1">
            <a:off x="5467575" y="2823310"/>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1">
            <a:extLst>
              <a:ext uri="{FF2B5EF4-FFF2-40B4-BE49-F238E27FC236}">
                <a16:creationId xmlns:a16="http://schemas.microsoft.com/office/drawing/2014/main" id="{61BBBE1B-040B-4C64-BA0B-8FD80E725430}"/>
              </a:ext>
            </a:extLst>
          </p:cNvPr>
          <p:cNvSpPr txBox="1"/>
          <p:nvPr/>
        </p:nvSpPr>
        <p:spPr>
          <a:xfrm>
            <a:off x="6971504" y="3860713"/>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
            <a:extLst>
              <a:ext uri="{FF2B5EF4-FFF2-40B4-BE49-F238E27FC236}">
                <a16:creationId xmlns:a16="http://schemas.microsoft.com/office/drawing/2014/main" id="{A0C215D3-C929-4982-93AC-EFE00CCE71E0}"/>
              </a:ext>
            </a:extLst>
          </p:cNvPr>
          <p:cNvSpPr txBox="1"/>
          <p:nvPr/>
        </p:nvSpPr>
        <p:spPr>
          <a:xfrm>
            <a:off x="6971504" y="4260098"/>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1">
            <a:extLst>
              <a:ext uri="{FF2B5EF4-FFF2-40B4-BE49-F238E27FC236}">
                <a16:creationId xmlns:a16="http://schemas.microsoft.com/office/drawing/2014/main" id="{BC0A7F41-F6AF-4643-A534-D98893553B0C}"/>
              </a:ext>
            </a:extLst>
          </p:cNvPr>
          <p:cNvSpPr txBox="1"/>
          <p:nvPr/>
        </p:nvSpPr>
        <p:spPr>
          <a:xfrm>
            <a:off x="6775090" y="1179761"/>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
            <a:extLst>
              <a:ext uri="{FF2B5EF4-FFF2-40B4-BE49-F238E27FC236}">
                <a16:creationId xmlns:a16="http://schemas.microsoft.com/office/drawing/2014/main" id="{599DD677-0A6D-42BA-855A-1A451FC2B19E}"/>
              </a:ext>
            </a:extLst>
          </p:cNvPr>
          <p:cNvSpPr txBox="1"/>
          <p:nvPr/>
        </p:nvSpPr>
        <p:spPr>
          <a:xfrm>
            <a:off x="7900689" y="1179760"/>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
            <a:extLst>
              <a:ext uri="{FF2B5EF4-FFF2-40B4-BE49-F238E27FC236}">
                <a16:creationId xmlns:a16="http://schemas.microsoft.com/office/drawing/2014/main" id="{2A12435C-06A3-4C9F-84C8-6F612945A379}"/>
              </a:ext>
            </a:extLst>
          </p:cNvPr>
          <p:cNvSpPr txBox="1"/>
          <p:nvPr/>
        </p:nvSpPr>
        <p:spPr>
          <a:xfrm>
            <a:off x="2170413" y="487537"/>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63" name="TextBox 1">
            <a:extLst>
              <a:ext uri="{FF2B5EF4-FFF2-40B4-BE49-F238E27FC236}">
                <a16:creationId xmlns:a16="http://schemas.microsoft.com/office/drawing/2014/main" id="{D12A4E5C-8A92-4B6E-8252-DFEC6DD7BF97}"/>
              </a:ext>
            </a:extLst>
          </p:cNvPr>
          <p:cNvSpPr txBox="1"/>
          <p:nvPr/>
        </p:nvSpPr>
        <p:spPr>
          <a:xfrm>
            <a:off x="2722447" y="2095366"/>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1">
            <a:extLst>
              <a:ext uri="{FF2B5EF4-FFF2-40B4-BE49-F238E27FC236}">
                <a16:creationId xmlns:a16="http://schemas.microsoft.com/office/drawing/2014/main" id="{E4666F86-11CD-417C-880F-60A7DFE4B4A2}"/>
              </a:ext>
            </a:extLst>
          </p:cNvPr>
          <p:cNvSpPr txBox="1"/>
          <p:nvPr/>
        </p:nvSpPr>
        <p:spPr>
          <a:xfrm>
            <a:off x="6259404" y="1742555"/>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
            <a:extLst>
              <a:ext uri="{FF2B5EF4-FFF2-40B4-BE49-F238E27FC236}">
                <a16:creationId xmlns:a16="http://schemas.microsoft.com/office/drawing/2014/main" id="{207E7FBF-D95A-4EA9-BB6A-2FAD1B5B4FF3}"/>
              </a:ext>
            </a:extLst>
          </p:cNvPr>
          <p:cNvSpPr txBox="1"/>
          <p:nvPr/>
        </p:nvSpPr>
        <p:spPr>
          <a:xfrm>
            <a:off x="3598497" y="2927689"/>
            <a:ext cx="23465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1">
            <a:extLst>
              <a:ext uri="{FF2B5EF4-FFF2-40B4-BE49-F238E27FC236}">
                <a16:creationId xmlns:a16="http://schemas.microsoft.com/office/drawing/2014/main" id="{916DA287-AAB7-42CC-9593-BAE8598E8B61}"/>
              </a:ext>
            </a:extLst>
          </p:cNvPr>
          <p:cNvSpPr txBox="1"/>
          <p:nvPr/>
        </p:nvSpPr>
        <p:spPr>
          <a:xfrm>
            <a:off x="4143092" y="3362737"/>
            <a:ext cx="2628053" cy="923330"/>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7" name="直接箭头连接符 66">
            <a:extLst>
              <a:ext uri="{FF2B5EF4-FFF2-40B4-BE49-F238E27FC236}">
                <a16:creationId xmlns:a16="http://schemas.microsoft.com/office/drawing/2014/main" id="{80A865D7-7ED9-4E67-B8D6-2EE706F3B6F4}"/>
              </a:ext>
            </a:extLst>
          </p:cNvPr>
          <p:cNvCxnSpPr/>
          <p:nvPr/>
        </p:nvCxnSpPr>
        <p:spPr>
          <a:xfrm flipV="1">
            <a:off x="5053906" y="1432611"/>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441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48" grpId="0"/>
      <p:bldP spid="49" grpId="0"/>
      <p:bldP spid="50" grpId="0"/>
      <p:bldP spid="52" grpId="0"/>
      <p:bldP spid="58" grpId="0"/>
      <p:bldP spid="59" grpId="0"/>
      <p:bldP spid="60" grpId="0"/>
      <p:bldP spid="61" grpId="0"/>
      <p:bldP spid="62" grpId="0"/>
      <p:bldP spid="64" grpId="0"/>
      <p:bldP spid="65" grpId="0"/>
      <p:bldP spid="6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a:t>
            </a:r>
            <a:r>
              <a:rPr lang="en-US" altLang="zh-CN" sz="2000" dirty="0" err="1">
                <a:ln/>
                <a:effectLst>
                  <a:outerShdw blurRad="38100" dist="19050" dir="2700000" algn="tl" rotWithShape="0">
                    <a:schemeClr val="dk1">
                      <a:alpha val="40000"/>
                    </a:schemeClr>
                  </a:outerShdw>
                </a:effectLst>
              </a:rPr>
              <a:t>zset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31F43304-FD50-4241-AED5-011BB4466D27}"/>
              </a:ext>
            </a:extLst>
          </p:cNvPr>
          <p:cNvSpPr/>
          <p:nvPr/>
        </p:nvSpPr>
        <p:spPr>
          <a:xfrm>
            <a:off x="431540" y="400227"/>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zadd</a:t>
            </a:r>
            <a:r>
              <a:rPr lang="en-US" altLang="zh-CN" dirty="0">
                <a:solidFill>
                  <a:srgbClr val="007C6A"/>
                </a:solidFill>
                <a:latin typeface="Verdana" panose="020B0604030504040204" pitchFamily="34" charset="0"/>
              </a:rPr>
              <a:t>  &lt;key&gt; &lt;score1&gt; &lt;value1&gt;  &lt;score2&gt; &lt;value2&gt;...</a:t>
            </a:r>
          </a:p>
          <a:p>
            <a:pPr marL="285750" indent="-285750">
              <a:buFont typeface="Wingdings" panose="05000000000000000000" pitchFamily="2" charset="2"/>
              <a:buChar char="Ø"/>
            </a:pPr>
            <a:endParaRPr lang="en-US" altLang="zh-CN"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EC1C95A9-2B6F-43CD-B00F-0822881013FD}"/>
              </a:ext>
            </a:extLst>
          </p:cNvPr>
          <p:cNvSpPr/>
          <p:nvPr/>
        </p:nvSpPr>
        <p:spPr>
          <a:xfrm>
            <a:off x="1079612" y="708616"/>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将一个或多个 </a:t>
            </a:r>
            <a:r>
              <a:rPr lang="en-US" altLang="zh-CN" dirty="0">
                <a:solidFill>
                  <a:srgbClr val="007C6A"/>
                </a:solidFill>
                <a:latin typeface="Verdana" panose="020B0604030504040204" pitchFamily="34" charset="0"/>
              </a:rPr>
              <a:t>member </a:t>
            </a:r>
            <a:r>
              <a:rPr lang="zh-CN" altLang="en-US" dirty="0">
                <a:solidFill>
                  <a:srgbClr val="007C6A"/>
                </a:solidFill>
                <a:latin typeface="Verdana" panose="020B0604030504040204" pitchFamily="34" charset="0"/>
              </a:rPr>
              <a:t>元素及其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值加入到有序集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当中。</a:t>
            </a:r>
          </a:p>
        </p:txBody>
      </p:sp>
      <p:sp>
        <p:nvSpPr>
          <p:cNvPr id="8" name="矩形 7">
            <a:extLst>
              <a:ext uri="{FF2B5EF4-FFF2-40B4-BE49-F238E27FC236}">
                <a16:creationId xmlns:a16="http://schemas.microsoft.com/office/drawing/2014/main" id="{365ADF36-D46D-4A53-A5FB-294EDFF1293E}"/>
              </a:ext>
            </a:extLst>
          </p:cNvPr>
          <p:cNvSpPr/>
          <p:nvPr/>
        </p:nvSpPr>
        <p:spPr>
          <a:xfrm>
            <a:off x="431540" y="1427464"/>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E94FD802-98F2-42C6-91E0-B27AFFBC2ACA}"/>
              </a:ext>
            </a:extLst>
          </p:cNvPr>
          <p:cNvSpPr/>
          <p:nvPr/>
        </p:nvSpPr>
        <p:spPr>
          <a:xfrm>
            <a:off x="431540" y="2597029"/>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zrangebyscore</a:t>
            </a:r>
            <a:r>
              <a:rPr lang="en-US" altLang="zh-CN" dirty="0">
                <a:solidFill>
                  <a:srgbClr val="007C6A"/>
                </a:solidFill>
                <a:latin typeface="Verdana" panose="020B0604030504040204" pitchFamily="34" charset="0"/>
              </a:rPr>
              <a:t>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A2938FD2-30C8-43F8-82AE-19FFB2C97ED2}"/>
              </a:ext>
            </a:extLst>
          </p:cNvPr>
          <p:cNvSpPr/>
          <p:nvPr/>
        </p:nvSpPr>
        <p:spPr>
          <a:xfrm>
            <a:off x="1079612" y="1756970"/>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A79EACD8-B319-48B6-AFE2-CF103CBF8715}"/>
              </a:ext>
            </a:extLst>
          </p:cNvPr>
          <p:cNvSpPr/>
          <p:nvPr/>
        </p:nvSpPr>
        <p:spPr>
          <a:xfrm>
            <a:off x="1079612" y="3051368"/>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中，所有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值介于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和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之间</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包括等于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或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的成员。有序集成员按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值递增</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从小到大</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次序排列。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9C788C7B-416A-424B-A6E5-E7024CDB0F1D}"/>
              </a:ext>
            </a:extLst>
          </p:cNvPr>
          <p:cNvSpPr/>
          <p:nvPr/>
        </p:nvSpPr>
        <p:spPr>
          <a:xfrm>
            <a:off x="431540" y="4222518"/>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AA975D4F-FC0E-4D1A-886A-468D6AE6B313}"/>
              </a:ext>
            </a:extLst>
          </p:cNvPr>
          <p:cNvSpPr/>
          <p:nvPr/>
        </p:nvSpPr>
        <p:spPr>
          <a:xfrm>
            <a:off x="1079612" y="453090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68499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a:t>
            </a:r>
            <a:r>
              <a:rPr lang="en-US" altLang="zh-CN" sz="2000" dirty="0" err="1">
                <a:ln/>
                <a:effectLst>
                  <a:outerShdw blurRad="38100" dist="19050" dir="2700000" algn="tl" rotWithShape="0">
                    <a:schemeClr val="dk1">
                      <a:alpha val="40000"/>
                    </a:schemeClr>
                  </a:outerShdw>
                </a:effectLst>
              </a:rPr>
              <a:t>zset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BC4DED46-90F6-4C6E-A84E-719090552C36}"/>
              </a:ext>
            </a:extLst>
          </p:cNvPr>
          <p:cNvSpPr/>
          <p:nvPr/>
        </p:nvSpPr>
        <p:spPr>
          <a:xfrm>
            <a:off x="359419" y="1498441"/>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p>
        </p:txBody>
      </p:sp>
      <p:sp>
        <p:nvSpPr>
          <p:cNvPr id="15" name="矩形 14">
            <a:extLst>
              <a:ext uri="{FF2B5EF4-FFF2-40B4-BE49-F238E27FC236}">
                <a16:creationId xmlns:a16="http://schemas.microsoft.com/office/drawing/2014/main" id="{11180549-F446-4C0E-981D-B0F9A8E0EC21}"/>
              </a:ext>
            </a:extLst>
          </p:cNvPr>
          <p:cNvSpPr/>
          <p:nvPr/>
        </p:nvSpPr>
        <p:spPr>
          <a:xfrm>
            <a:off x="1055103" y="183213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删除该集合下，指定值的元素</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0C18B80A-28BC-4795-998B-F870B2804F34}"/>
              </a:ext>
            </a:extLst>
          </p:cNvPr>
          <p:cNvSpPr/>
          <p:nvPr/>
        </p:nvSpPr>
        <p:spPr>
          <a:xfrm>
            <a:off x="344118" y="2624466"/>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p>
        </p:txBody>
      </p:sp>
      <p:sp>
        <p:nvSpPr>
          <p:cNvPr id="17" name="矩形 16">
            <a:extLst>
              <a:ext uri="{FF2B5EF4-FFF2-40B4-BE49-F238E27FC236}">
                <a16:creationId xmlns:a16="http://schemas.microsoft.com/office/drawing/2014/main" id="{88E40F77-5512-4788-8C13-998E1AB11D4B}"/>
              </a:ext>
            </a:extLst>
          </p:cNvPr>
          <p:cNvSpPr/>
          <p:nvPr/>
        </p:nvSpPr>
        <p:spPr>
          <a:xfrm>
            <a:off x="1055103" y="3040715"/>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统计该集合，分数区间内的元素个数</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B625C3E9-DB95-49BD-96E2-BF393717733F}"/>
              </a:ext>
            </a:extLst>
          </p:cNvPr>
          <p:cNvSpPr/>
          <p:nvPr/>
        </p:nvSpPr>
        <p:spPr>
          <a:xfrm>
            <a:off x="344118" y="3899442"/>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zrank</a:t>
            </a:r>
            <a:r>
              <a:rPr lang="en-US" altLang="zh-CN" dirty="0">
                <a:solidFill>
                  <a:srgbClr val="007C6A"/>
                </a:solidFill>
                <a:latin typeface="Verdana" panose="020B0604030504040204" pitchFamily="34" charset="0"/>
              </a:rPr>
              <a:t> &lt;key&gt;  &lt;value&gt; </a:t>
            </a:r>
          </a:p>
        </p:txBody>
      </p:sp>
      <p:sp>
        <p:nvSpPr>
          <p:cNvPr id="19" name="矩形 18">
            <a:extLst>
              <a:ext uri="{FF2B5EF4-FFF2-40B4-BE49-F238E27FC236}">
                <a16:creationId xmlns:a16="http://schemas.microsoft.com/office/drawing/2014/main" id="{3F180E0D-AA26-4969-83F6-2B5A3853642E}"/>
              </a:ext>
            </a:extLst>
          </p:cNvPr>
          <p:cNvSpPr/>
          <p:nvPr/>
        </p:nvSpPr>
        <p:spPr>
          <a:xfrm>
            <a:off x="1076314" y="471076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20" name="矩形 19">
            <a:extLst>
              <a:ext uri="{FF2B5EF4-FFF2-40B4-BE49-F238E27FC236}">
                <a16:creationId xmlns:a16="http://schemas.microsoft.com/office/drawing/2014/main" id="{EB610808-CD49-44D6-A2FE-30ECE8FFFE83}"/>
              </a:ext>
            </a:extLst>
          </p:cNvPr>
          <p:cNvSpPr/>
          <p:nvPr/>
        </p:nvSpPr>
        <p:spPr>
          <a:xfrm>
            <a:off x="1076314" y="4286036"/>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返回该值在集合中的排名，从</a:t>
            </a:r>
            <a:r>
              <a:rPr lang="en-US" altLang="zh-CN" dirty="0">
                <a:solidFill>
                  <a:srgbClr val="007C6A"/>
                </a:solidFill>
                <a:latin typeface="Verdana" panose="020B0604030504040204" pitchFamily="34" charset="0"/>
              </a:rPr>
              <a:t>0</a:t>
            </a:r>
            <a:r>
              <a:rPr lang="zh-CN" altLang="en-US" dirty="0">
                <a:solidFill>
                  <a:srgbClr val="007C6A"/>
                </a:solidFill>
                <a:latin typeface="Verdana" panose="020B0604030504040204" pitchFamily="34" charset="0"/>
              </a:rPr>
              <a:t>开始。</a:t>
            </a:r>
          </a:p>
        </p:txBody>
      </p:sp>
      <p:sp>
        <p:nvSpPr>
          <p:cNvPr id="21" name="矩形 20">
            <a:extLst>
              <a:ext uri="{FF2B5EF4-FFF2-40B4-BE49-F238E27FC236}">
                <a16:creationId xmlns:a16="http://schemas.microsoft.com/office/drawing/2014/main" id="{46CB96CC-4D4E-4CB5-8D8F-A4CC4334E59F}"/>
              </a:ext>
            </a:extLst>
          </p:cNvPr>
          <p:cNvSpPr/>
          <p:nvPr/>
        </p:nvSpPr>
        <p:spPr>
          <a:xfrm>
            <a:off x="359419" y="465571"/>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zincrby</a:t>
            </a:r>
            <a:r>
              <a:rPr lang="en-US" altLang="zh-CN">
                <a:solidFill>
                  <a:srgbClr val="007C6A"/>
                </a:solidFill>
                <a:latin typeface="Verdana" panose="020B0604030504040204" pitchFamily="34" charset="0"/>
              </a:rPr>
              <a:t> &lt;key&gt; &lt;increment&gt; &lt;value&gt;</a:t>
            </a:r>
            <a:endParaRPr lang="zh-CN" altLang="en-US">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5912E24E-2E9D-4934-9145-317D03325B1E}"/>
              </a:ext>
            </a:extLst>
          </p:cNvPr>
          <p:cNvSpPr/>
          <p:nvPr/>
        </p:nvSpPr>
        <p:spPr>
          <a:xfrm>
            <a:off x="1055103" y="859963"/>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p>
        </p:txBody>
      </p:sp>
    </p:spTree>
    <p:custDataLst>
      <p:tags r:id="rId1"/>
    </p:custDataLst>
    <p:extLst>
      <p:ext uri="{BB962C8B-B14F-4D97-AF65-F5344CB8AC3E}">
        <p14:creationId xmlns:p14="http://schemas.microsoft.com/office/powerpoint/2010/main" val="1017273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五大数据类型</a:t>
            </a:r>
            <a:r>
              <a:rPr lang="en-US" altLang="zh-CN" sz="2000" dirty="0">
                <a:ln/>
                <a:effectLst>
                  <a:outerShdw blurRad="38100" dist="19050" dir="2700000" algn="tl" rotWithShape="0">
                    <a:schemeClr val="dk1">
                      <a:alpha val="40000"/>
                    </a:schemeClr>
                  </a:outerShdw>
                </a:effectLst>
              </a:rPr>
              <a:t>--</a:t>
            </a:r>
            <a:r>
              <a:rPr lang="en-US" altLang="zh-CN" sz="2000" dirty="0" err="1">
                <a:ln/>
                <a:effectLst>
                  <a:outerShdw blurRad="38100" dist="19050" dir="2700000" algn="tl" rotWithShape="0">
                    <a:schemeClr val="dk1">
                      <a:alpha val="40000"/>
                    </a:schemeClr>
                  </a:outerShdw>
                </a:effectLst>
              </a:rPr>
              <a:t>zset</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53854D32-3E26-4C3B-B987-F0AA484C53A0}"/>
              </a:ext>
            </a:extLst>
          </p:cNvPr>
          <p:cNvSpPr/>
          <p:nvPr/>
        </p:nvSpPr>
        <p:spPr>
          <a:xfrm>
            <a:off x="579251" y="89993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dirty="0">
                <a:solidFill>
                  <a:srgbClr val="007C6A"/>
                </a:solidFill>
                <a:latin typeface="Verdana" panose="020B0604030504040204" pitchFamily="34" charset="0"/>
              </a:rPr>
              <a:t>如何利用</a:t>
            </a:r>
            <a:r>
              <a:rPr lang="en-US" altLang="zh-CN" sz="2400" dirty="0" err="1">
                <a:solidFill>
                  <a:srgbClr val="007C6A"/>
                </a:solidFill>
                <a:latin typeface="Verdana" panose="020B0604030504040204" pitchFamily="34" charset="0"/>
              </a:rPr>
              <a:t>zset</a:t>
            </a:r>
            <a:r>
              <a:rPr lang="zh-CN" altLang="en-US" sz="2400" dirty="0">
                <a:solidFill>
                  <a:srgbClr val="007C6A"/>
                </a:solidFill>
                <a:latin typeface="Verdana" panose="020B0604030504040204" pitchFamily="34" charset="0"/>
              </a:rPr>
              <a:t>实现一个文章访问量的排行榜？</a:t>
            </a:r>
          </a:p>
        </p:txBody>
      </p:sp>
    </p:spTree>
    <p:custDataLst>
      <p:tags r:id="rId1"/>
    </p:custDataLst>
    <p:extLst>
      <p:ext uri="{BB962C8B-B14F-4D97-AF65-F5344CB8AC3E}">
        <p14:creationId xmlns:p14="http://schemas.microsoft.com/office/powerpoint/2010/main" val="3949943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3420427" y="1563172"/>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76615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4" name="矩形 3">
            <a:extLst>
              <a:ext uri="{FF2B5EF4-FFF2-40B4-BE49-F238E27FC236}">
                <a16:creationId xmlns:a16="http://schemas.microsoft.com/office/drawing/2014/main" id="{41F6E164-9228-4385-A46F-1CC392B47EA9}"/>
              </a:ext>
            </a:extLst>
          </p:cNvPr>
          <p:cNvSpPr/>
          <p:nvPr/>
        </p:nvSpPr>
        <p:spPr>
          <a:xfrm>
            <a:off x="304529" y="560648"/>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p>
        </p:txBody>
      </p:sp>
      <p:pic>
        <p:nvPicPr>
          <p:cNvPr id="6" name="图片 5">
            <a:extLst>
              <a:ext uri="{FF2B5EF4-FFF2-40B4-BE49-F238E27FC236}">
                <a16:creationId xmlns:a16="http://schemas.microsoft.com/office/drawing/2014/main" id="{12D00FFA-08FA-42AE-AE60-E2DE93B97C92}"/>
              </a:ext>
            </a:extLst>
          </p:cNvPr>
          <p:cNvPicPr>
            <a:picLocks noChangeAspect="1"/>
          </p:cNvPicPr>
          <p:nvPr/>
        </p:nvPicPr>
        <p:blipFill>
          <a:blip r:embed="rId3"/>
          <a:stretch>
            <a:fillRect/>
          </a:stretch>
        </p:blipFill>
        <p:spPr>
          <a:xfrm>
            <a:off x="304529" y="1208720"/>
            <a:ext cx="8685501" cy="2592288"/>
          </a:xfrm>
          <a:prstGeom prst="rect">
            <a:avLst/>
          </a:prstGeom>
          <a:ln>
            <a:solidFill>
              <a:schemeClr val="accent1"/>
            </a:solidFill>
          </a:ln>
        </p:spPr>
      </p:pic>
      <p:sp>
        <p:nvSpPr>
          <p:cNvPr id="7" name="矩形 6">
            <a:extLst>
              <a:ext uri="{FF2B5EF4-FFF2-40B4-BE49-F238E27FC236}">
                <a16:creationId xmlns:a16="http://schemas.microsoft.com/office/drawing/2014/main" id="{DDBDC0AA-BC11-4798-A194-360922055F83}"/>
              </a:ext>
            </a:extLst>
          </p:cNvPr>
          <p:cNvSpPr/>
          <p:nvPr/>
        </p:nvSpPr>
        <p:spPr>
          <a:xfrm>
            <a:off x="664569" y="4233056"/>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p>
        </p:txBody>
      </p:sp>
    </p:spTree>
    <p:custDataLst>
      <p:tags r:id="rId1"/>
    </p:custDataLst>
    <p:extLst>
      <p:ext uri="{BB962C8B-B14F-4D97-AF65-F5344CB8AC3E}">
        <p14:creationId xmlns:p14="http://schemas.microsoft.com/office/powerpoint/2010/main" val="3148328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FDC10B66-CFC6-4FF6-BAD7-2E0127D2ECBA}"/>
              </a:ext>
            </a:extLst>
          </p:cNvPr>
          <p:cNvSpPr/>
          <p:nvPr/>
        </p:nvSpPr>
        <p:spPr>
          <a:xfrm>
            <a:off x="342527" y="426614"/>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include</a:t>
            </a:r>
            <a:endParaRPr lang="zh-CN" altLang="en-US" sz="2400">
              <a:solidFill>
                <a:srgbClr val="007C6A"/>
              </a:solidFill>
              <a:latin typeface="Verdana" panose="020B0604030504040204" pitchFamily="34" charset="0"/>
            </a:endParaRPr>
          </a:p>
        </p:txBody>
      </p:sp>
      <p:pic>
        <p:nvPicPr>
          <p:cNvPr id="9" name="图片 8">
            <a:extLst>
              <a:ext uri="{FF2B5EF4-FFF2-40B4-BE49-F238E27FC236}">
                <a16:creationId xmlns:a16="http://schemas.microsoft.com/office/drawing/2014/main" id="{9565AA56-A251-4438-A727-26C7EC2D8392}"/>
              </a:ext>
            </a:extLst>
          </p:cNvPr>
          <p:cNvPicPr>
            <a:picLocks noChangeAspect="1"/>
          </p:cNvPicPr>
          <p:nvPr/>
        </p:nvPicPr>
        <p:blipFill>
          <a:blip r:embed="rId3"/>
          <a:stretch>
            <a:fillRect/>
          </a:stretch>
        </p:blipFill>
        <p:spPr>
          <a:xfrm>
            <a:off x="558551" y="890655"/>
            <a:ext cx="6729228" cy="3090690"/>
          </a:xfrm>
          <a:prstGeom prst="rect">
            <a:avLst/>
          </a:prstGeom>
          <a:ln>
            <a:solidFill>
              <a:schemeClr val="accent1"/>
            </a:solidFill>
          </a:ln>
        </p:spPr>
      </p:pic>
      <p:sp>
        <p:nvSpPr>
          <p:cNvPr id="10" name="矩形 9">
            <a:extLst>
              <a:ext uri="{FF2B5EF4-FFF2-40B4-BE49-F238E27FC236}">
                <a16:creationId xmlns:a16="http://schemas.microsoft.com/office/drawing/2014/main" id="{2B6079CA-BF34-4D04-814B-EB83B0B34F09}"/>
              </a:ext>
            </a:extLst>
          </p:cNvPr>
          <p:cNvSpPr/>
          <p:nvPr/>
        </p:nvSpPr>
        <p:spPr>
          <a:xfrm>
            <a:off x="558551" y="3981345"/>
            <a:ext cx="7488832"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类似</a:t>
            </a:r>
            <a:r>
              <a:rPr lang="en-US" altLang="zh-CN" sz="2400" dirty="0" err="1">
                <a:solidFill>
                  <a:srgbClr val="007C6A"/>
                </a:solidFill>
                <a:latin typeface="Verdana" panose="020B0604030504040204" pitchFamily="34" charset="0"/>
              </a:rPr>
              <a:t>jsp</a:t>
            </a:r>
            <a:r>
              <a:rPr lang="zh-CN" altLang="en-US" sz="2400" dirty="0">
                <a:solidFill>
                  <a:srgbClr val="007C6A"/>
                </a:solidFill>
                <a:latin typeface="Verdana" panose="020B0604030504040204" pitchFamily="34" charset="0"/>
              </a:rPr>
              <a:t>中的</a:t>
            </a:r>
            <a:r>
              <a:rPr lang="en-US" altLang="zh-CN" sz="2400" dirty="0">
                <a:solidFill>
                  <a:srgbClr val="007C6A"/>
                </a:solidFill>
                <a:latin typeface="Verdana" panose="020B0604030504040204" pitchFamily="34" charset="0"/>
              </a:rPr>
              <a:t>include</a:t>
            </a:r>
            <a:r>
              <a:rPr lang="zh-CN" altLang="en-US" sz="2400" dirty="0">
                <a:solidFill>
                  <a:srgbClr val="007C6A"/>
                </a:solidFill>
                <a:latin typeface="Verdana" panose="020B0604030504040204" pitchFamily="34" charset="0"/>
              </a:rPr>
              <a:t>，多实例的情况可以把公用的配置文件提取出来</a:t>
            </a:r>
          </a:p>
        </p:txBody>
      </p:sp>
    </p:spTree>
    <p:custDataLst>
      <p:tags r:id="rId1"/>
    </p:custDataLst>
    <p:extLst>
      <p:ext uri="{BB962C8B-B14F-4D97-AF65-F5344CB8AC3E}">
        <p14:creationId xmlns:p14="http://schemas.microsoft.com/office/powerpoint/2010/main" val="131043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6" name="矩形 5">
            <a:extLst>
              <a:ext uri="{FF2B5EF4-FFF2-40B4-BE49-F238E27FC236}">
                <a16:creationId xmlns:a16="http://schemas.microsoft.com/office/drawing/2014/main" id="{97A57D0B-5CC9-4731-A1BF-526390B5A348}"/>
              </a:ext>
            </a:extLst>
          </p:cNvPr>
          <p:cNvSpPr/>
          <p:nvPr/>
        </p:nvSpPr>
        <p:spPr>
          <a:xfrm>
            <a:off x="316023" y="521151"/>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地址的绑定</a:t>
            </a:r>
            <a:r>
              <a:rPr lang="en-US" altLang="zh-CN" sz="2400">
                <a:solidFill>
                  <a:srgbClr val="007C6A"/>
                </a:solidFill>
                <a:latin typeface="Verdana" panose="020B0604030504040204" pitchFamily="34" charset="0"/>
              </a:rPr>
              <a:t>(bind)</a:t>
            </a:r>
            <a:endParaRPr lang="zh-CN" altLang="en-US"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58D8E8C-12DB-4D72-BC9D-BFA669201D79}"/>
              </a:ext>
            </a:extLst>
          </p:cNvPr>
          <p:cNvSpPr/>
          <p:nvPr/>
        </p:nvSpPr>
        <p:spPr>
          <a:xfrm>
            <a:off x="604055" y="120297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默认情况</a:t>
            </a:r>
            <a:r>
              <a:rPr lang="en-US" altLang="zh-CN" sz="2400" dirty="0">
                <a:solidFill>
                  <a:srgbClr val="007C6A"/>
                </a:solidFill>
                <a:latin typeface="Verdana" panose="020B0604030504040204" pitchFamily="34" charset="0"/>
              </a:rPr>
              <a:t>bind=127.0.0.1</a:t>
            </a:r>
            <a:r>
              <a:rPr lang="zh-CN" altLang="en-US" sz="2400" dirty="0">
                <a:solidFill>
                  <a:srgbClr val="007C6A"/>
                </a:solidFill>
                <a:latin typeface="Verdana" panose="020B0604030504040204" pitchFamily="34" charset="0"/>
              </a:rPr>
              <a:t>只能接受本机的访问请求</a:t>
            </a:r>
          </a:p>
        </p:txBody>
      </p:sp>
      <p:sp>
        <p:nvSpPr>
          <p:cNvPr id="11" name="矩形 10">
            <a:extLst>
              <a:ext uri="{FF2B5EF4-FFF2-40B4-BE49-F238E27FC236}">
                <a16:creationId xmlns:a16="http://schemas.microsoft.com/office/drawing/2014/main" id="{67BB5A52-35C7-437E-9A09-98A0B7AC66FF}"/>
              </a:ext>
            </a:extLst>
          </p:cNvPr>
          <p:cNvSpPr/>
          <p:nvPr/>
        </p:nvSpPr>
        <p:spPr>
          <a:xfrm>
            <a:off x="604055" y="1995060"/>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不写的情况下，无限制接受任何</a:t>
            </a:r>
            <a:r>
              <a:rPr lang="en-US" altLang="zh-CN" sz="2400" dirty="0" err="1">
                <a:solidFill>
                  <a:srgbClr val="007C6A"/>
                </a:solidFill>
                <a:latin typeface="Verdana" panose="020B0604030504040204" pitchFamily="34" charset="0"/>
              </a:rPr>
              <a:t>ip</a:t>
            </a:r>
            <a:r>
              <a:rPr lang="zh-CN" altLang="en-US" sz="2400" dirty="0">
                <a:solidFill>
                  <a:srgbClr val="007C6A"/>
                </a:solidFill>
                <a:latin typeface="Verdana" panose="020B0604030504040204" pitchFamily="34" charset="0"/>
              </a:rPr>
              <a:t>地址的访问</a:t>
            </a:r>
          </a:p>
        </p:txBody>
      </p:sp>
      <p:sp>
        <p:nvSpPr>
          <p:cNvPr id="12" name="矩形 11">
            <a:extLst>
              <a:ext uri="{FF2B5EF4-FFF2-40B4-BE49-F238E27FC236}">
                <a16:creationId xmlns:a16="http://schemas.microsoft.com/office/drawing/2014/main" id="{5AC23DA3-2B17-4AE9-AC87-EF1069BEE868}"/>
              </a:ext>
            </a:extLst>
          </p:cNvPr>
          <p:cNvSpPr/>
          <p:nvPr/>
        </p:nvSpPr>
        <p:spPr>
          <a:xfrm>
            <a:off x="632655" y="2787148"/>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生产环境肯定要写你应用服务器的地址</a:t>
            </a:r>
          </a:p>
        </p:txBody>
      </p:sp>
      <p:sp>
        <p:nvSpPr>
          <p:cNvPr id="13" name="矩形 12">
            <a:extLst>
              <a:ext uri="{FF2B5EF4-FFF2-40B4-BE49-F238E27FC236}">
                <a16:creationId xmlns:a16="http://schemas.microsoft.com/office/drawing/2014/main" id="{7B5DC746-1555-4FF2-A8BE-F15EB7D6CB9E}"/>
              </a:ext>
            </a:extLst>
          </p:cNvPr>
          <p:cNvSpPr/>
          <p:nvPr/>
        </p:nvSpPr>
        <p:spPr>
          <a:xfrm>
            <a:off x="604055" y="3583868"/>
            <a:ext cx="7532240" cy="830997"/>
          </a:xfrm>
          <a:prstGeom prst="rect">
            <a:avLst/>
          </a:prstGeom>
        </p:spPr>
        <p:txBody>
          <a:bodyPr wrap="square">
            <a:spAutoFit/>
          </a:bodyPr>
          <a:lstStyle/>
          <a:p>
            <a:r>
              <a:rPr lang="zh-CN" altLang="en-US" sz="2400" dirty="0">
                <a:solidFill>
                  <a:srgbClr val="007C6A"/>
                </a:solidFill>
              </a:rPr>
              <a:t>如果开启了protected-mode，那么在没有设定</a:t>
            </a:r>
            <a:r>
              <a:rPr lang="en-US" altLang="zh-CN" sz="2400" dirty="0">
                <a:solidFill>
                  <a:srgbClr val="007C6A"/>
                </a:solidFill>
              </a:rPr>
              <a:t>bind </a:t>
            </a:r>
            <a:r>
              <a:rPr lang="en-US" altLang="zh-CN" sz="2400" dirty="0" err="1">
                <a:solidFill>
                  <a:srgbClr val="007C6A"/>
                </a:solidFill>
              </a:rPr>
              <a:t>ip</a:t>
            </a:r>
            <a:r>
              <a:rPr lang="zh-CN" altLang="en-US" sz="2400" dirty="0">
                <a:solidFill>
                  <a:srgbClr val="007C6A"/>
                </a:solidFill>
              </a:rPr>
              <a:t>且没有设密码的情况下，</a:t>
            </a:r>
            <a:r>
              <a:rPr lang="en-US" altLang="zh-CN" sz="2400" dirty="0">
                <a:solidFill>
                  <a:srgbClr val="007C6A"/>
                </a:solidFill>
              </a:rPr>
              <a:t>Redis</a:t>
            </a:r>
            <a:r>
              <a:rPr lang="zh-CN" altLang="en-US" sz="2400" dirty="0">
                <a:solidFill>
                  <a:srgbClr val="007C6A"/>
                </a:solidFill>
              </a:rPr>
              <a:t>只允许接受本机的相应</a:t>
            </a:r>
          </a:p>
        </p:txBody>
      </p:sp>
    </p:spTree>
    <p:custDataLst>
      <p:tags r:id="rId1"/>
    </p:custDataLst>
    <p:extLst>
      <p:ext uri="{BB962C8B-B14F-4D97-AF65-F5344CB8AC3E}">
        <p14:creationId xmlns:p14="http://schemas.microsoft.com/office/powerpoint/2010/main" val="2657309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94A663C0-3802-4F6C-9C75-FE5B6A1E32BE}"/>
              </a:ext>
            </a:extLst>
          </p:cNvPr>
          <p:cNvSpPr/>
          <p:nvPr/>
        </p:nvSpPr>
        <p:spPr>
          <a:xfrm>
            <a:off x="302771" y="547656"/>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3BF327E-9040-4D55-8FCD-2D92EFAF1FAD}"/>
              </a:ext>
            </a:extLst>
          </p:cNvPr>
          <p:cNvSpPr/>
          <p:nvPr/>
        </p:nvSpPr>
        <p:spPr>
          <a:xfrm>
            <a:off x="590803" y="12294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可以理解是一个请求到达后至到接受进程处理前的队列</a:t>
            </a:r>
          </a:p>
        </p:txBody>
      </p:sp>
      <p:sp>
        <p:nvSpPr>
          <p:cNvPr id="10" name="矩形 9">
            <a:extLst>
              <a:ext uri="{FF2B5EF4-FFF2-40B4-BE49-F238E27FC236}">
                <a16:creationId xmlns:a16="http://schemas.microsoft.com/office/drawing/2014/main" id="{B6E122EB-0A6C-4A91-9F34-B830FB9A296B}"/>
              </a:ext>
            </a:extLst>
          </p:cNvPr>
          <p:cNvSpPr/>
          <p:nvPr/>
        </p:nvSpPr>
        <p:spPr>
          <a:xfrm>
            <a:off x="518795" y="1911298"/>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 </a:t>
            </a:r>
            <a:r>
              <a:rPr lang="en-US" altLang="zh-CN" sz="2400" dirty="0">
                <a:solidFill>
                  <a:srgbClr val="007C6A"/>
                </a:solidFill>
                <a:latin typeface="Verdana" panose="020B0604030504040204" pitchFamily="34" charset="0"/>
              </a:rPr>
              <a:t>backlog</a:t>
            </a:r>
            <a:r>
              <a:rPr lang="zh-CN" altLang="en-US" sz="2400" dirty="0">
                <a:solidFill>
                  <a:srgbClr val="007C6A"/>
                </a:solidFill>
                <a:latin typeface="Verdana" panose="020B0604030504040204" pitchFamily="34" charset="0"/>
              </a:rPr>
              <a:t>队列总和</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未完成三次握手队列 </a:t>
            </a:r>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已经完成三次握手队列 </a:t>
            </a:r>
          </a:p>
        </p:txBody>
      </p:sp>
      <p:sp>
        <p:nvSpPr>
          <p:cNvPr id="14" name="矩形 13">
            <a:extLst>
              <a:ext uri="{FF2B5EF4-FFF2-40B4-BE49-F238E27FC236}">
                <a16:creationId xmlns:a16="http://schemas.microsoft.com/office/drawing/2014/main" id="{2B8C9125-0031-440A-81AC-6BFF65DF1E44}"/>
              </a:ext>
            </a:extLst>
          </p:cNvPr>
          <p:cNvSpPr/>
          <p:nvPr/>
        </p:nvSpPr>
        <p:spPr>
          <a:xfrm>
            <a:off x="604176" y="3533733"/>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高并发环境</a:t>
            </a:r>
            <a:r>
              <a:rPr lang="en-US" altLang="zh-CN" sz="2400" dirty="0" err="1">
                <a:solidFill>
                  <a:srgbClr val="007C6A"/>
                </a:solidFill>
                <a:latin typeface="Verdana" panose="020B0604030504040204" pitchFamily="34" charset="0"/>
              </a:rPr>
              <a:t>tcp</a:t>
            </a:r>
            <a:r>
              <a:rPr lang="en-US" altLang="zh-CN" sz="2400" dirty="0">
                <a:solidFill>
                  <a:srgbClr val="007C6A"/>
                </a:solidFill>
                <a:latin typeface="Verdana" panose="020B0604030504040204" pitchFamily="34" charset="0"/>
              </a:rPr>
              <a:t>-backlog </a:t>
            </a:r>
            <a:r>
              <a:rPr lang="zh-CN" altLang="en-US" sz="2400" dirty="0">
                <a:solidFill>
                  <a:srgbClr val="007C6A"/>
                </a:solidFill>
                <a:latin typeface="Verdana" panose="020B0604030504040204" pitchFamily="34" charset="0"/>
              </a:rPr>
              <a:t>设置值跟超时时限内的</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吞吐量决定</a:t>
            </a:r>
          </a:p>
        </p:txBody>
      </p:sp>
    </p:spTree>
    <p:custDataLst>
      <p:tags r:id="rId1"/>
    </p:custDataLst>
    <p:extLst>
      <p:ext uri="{BB962C8B-B14F-4D97-AF65-F5344CB8AC3E}">
        <p14:creationId xmlns:p14="http://schemas.microsoft.com/office/powerpoint/2010/main" val="2047725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7" name="矩形 6">
            <a:extLst>
              <a:ext uri="{FF2B5EF4-FFF2-40B4-BE49-F238E27FC236}">
                <a16:creationId xmlns:a16="http://schemas.microsoft.com/office/drawing/2014/main" id="{8156DBD5-5772-46F7-BD53-1E924AAC96AB}"/>
              </a:ext>
            </a:extLst>
          </p:cNvPr>
          <p:cNvSpPr/>
          <p:nvPr/>
        </p:nvSpPr>
        <p:spPr>
          <a:xfrm>
            <a:off x="342527" y="627169"/>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3477E18C-E09C-4ECF-81CF-2104382B4A06}"/>
              </a:ext>
            </a:extLst>
          </p:cNvPr>
          <p:cNvSpPr/>
          <p:nvPr/>
        </p:nvSpPr>
        <p:spPr>
          <a:xfrm>
            <a:off x="774575" y="1236982"/>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一个空闲的客户端维持多少秒会关闭，</a:t>
            </a:r>
            <a:r>
              <a:rPr lang="en-US" altLang="zh-CN" sz="2400" dirty="0">
                <a:solidFill>
                  <a:srgbClr val="007C6A"/>
                </a:solidFill>
                <a:latin typeface="Verdana" panose="020B0604030504040204" pitchFamily="34" charset="0"/>
              </a:rPr>
              <a:t>0</a:t>
            </a:r>
            <a:r>
              <a:rPr lang="zh-CN" altLang="en-US" sz="2400" dirty="0">
                <a:solidFill>
                  <a:srgbClr val="007C6A"/>
                </a:solidFill>
                <a:latin typeface="Verdana" panose="020B0604030504040204" pitchFamily="34" charset="0"/>
              </a:rPr>
              <a:t>为永不关闭。</a:t>
            </a:r>
          </a:p>
        </p:txBody>
      </p:sp>
      <p:sp>
        <p:nvSpPr>
          <p:cNvPr id="12" name="矩形 11">
            <a:extLst>
              <a:ext uri="{FF2B5EF4-FFF2-40B4-BE49-F238E27FC236}">
                <a16:creationId xmlns:a16="http://schemas.microsoft.com/office/drawing/2014/main" id="{911EC769-8C28-42A5-B465-0183C59AEDDE}"/>
              </a:ext>
            </a:extLst>
          </p:cNvPr>
          <p:cNvSpPr/>
          <p:nvPr/>
        </p:nvSpPr>
        <p:spPr>
          <a:xfrm>
            <a:off x="359460" y="2677142"/>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TCP keepalive</a:t>
            </a:r>
            <a:endParaRPr lang="zh-CN" altLang="en-US" sz="2400" dirty="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6BFB7E44-6440-43C9-ACBF-FF2D3AF3FDDF}"/>
              </a:ext>
            </a:extLst>
          </p:cNvPr>
          <p:cNvSpPr/>
          <p:nvPr/>
        </p:nvSpPr>
        <p:spPr>
          <a:xfrm>
            <a:off x="791508" y="3286955"/>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对访问客户端的一种心跳检测，每个</a:t>
            </a:r>
            <a:r>
              <a:rPr lang="en-US" altLang="zh-CN" sz="2400" dirty="0">
                <a:solidFill>
                  <a:srgbClr val="007C6A"/>
                </a:solidFill>
                <a:latin typeface="Verdana" panose="020B0604030504040204" pitchFamily="34" charset="0"/>
              </a:rPr>
              <a:t>n</a:t>
            </a:r>
            <a:r>
              <a:rPr lang="zh-CN" altLang="en-US" sz="2400" dirty="0">
                <a:solidFill>
                  <a:srgbClr val="007C6A"/>
                </a:solidFill>
                <a:latin typeface="Verdana" panose="020B0604030504040204" pitchFamily="34" charset="0"/>
              </a:rPr>
              <a:t>秒检测一次。</a:t>
            </a:r>
          </a:p>
        </p:txBody>
      </p:sp>
      <p:sp>
        <p:nvSpPr>
          <p:cNvPr id="15" name="矩形 14">
            <a:extLst>
              <a:ext uri="{FF2B5EF4-FFF2-40B4-BE49-F238E27FC236}">
                <a16:creationId xmlns:a16="http://schemas.microsoft.com/office/drawing/2014/main" id="{F7E0D9D7-E455-4844-990B-C88BA98C42E1}"/>
              </a:ext>
            </a:extLst>
          </p:cNvPr>
          <p:cNvSpPr/>
          <p:nvPr/>
        </p:nvSpPr>
        <p:spPr>
          <a:xfrm>
            <a:off x="796503" y="41173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官方推荐设为</a:t>
            </a:r>
            <a:r>
              <a:rPr lang="en-US" altLang="zh-CN" sz="2400" dirty="0">
                <a:solidFill>
                  <a:srgbClr val="007C6A"/>
                </a:solidFill>
                <a:latin typeface="Verdana" panose="020B0604030504040204" pitchFamily="34" charset="0"/>
              </a:rPr>
              <a:t>60</a:t>
            </a:r>
            <a:r>
              <a:rPr lang="zh-CN" altLang="en-US" sz="2400" dirty="0">
                <a:solidFill>
                  <a:srgbClr val="007C6A"/>
                </a:solidFill>
                <a:latin typeface="Verdana" panose="020B0604030504040204" pitchFamily="34" charset="0"/>
              </a:rPr>
              <a:t>秒。</a:t>
            </a:r>
          </a:p>
        </p:txBody>
      </p:sp>
    </p:spTree>
    <p:custDataLst>
      <p:tags r:id="rId1"/>
    </p:custDataLst>
    <p:extLst>
      <p:ext uri="{BB962C8B-B14F-4D97-AF65-F5344CB8AC3E}">
        <p14:creationId xmlns:p14="http://schemas.microsoft.com/office/powerpoint/2010/main" val="3823600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900DE887-2CBC-42EB-AE48-F11CA43F8441}"/>
              </a:ext>
            </a:extLst>
          </p:cNvPr>
          <p:cNvSpPr/>
          <p:nvPr/>
        </p:nvSpPr>
        <p:spPr>
          <a:xfrm>
            <a:off x="223257" y="68017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daemonize</a:t>
            </a:r>
            <a:r>
              <a:rPr lang="en-US" altLang="zh-CN" sz="2400">
                <a:solidFill>
                  <a:srgbClr val="007C6A"/>
                </a:solidFill>
                <a:latin typeface="Verdana" panose="020B0604030504040204" pitchFamily="34" charset="0"/>
              </a:rPr>
              <a:t> </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DA7F6563-667A-4F9C-88C0-2F3CA2BFC06A}"/>
              </a:ext>
            </a:extLst>
          </p:cNvPr>
          <p:cNvSpPr/>
          <p:nvPr/>
        </p:nvSpPr>
        <p:spPr>
          <a:xfrm>
            <a:off x="655305" y="1289991"/>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是否为后台进程</a:t>
            </a:r>
          </a:p>
        </p:txBody>
      </p:sp>
      <p:sp>
        <p:nvSpPr>
          <p:cNvPr id="10" name="矩形 9">
            <a:extLst>
              <a:ext uri="{FF2B5EF4-FFF2-40B4-BE49-F238E27FC236}">
                <a16:creationId xmlns:a16="http://schemas.microsoft.com/office/drawing/2014/main" id="{6D768F12-68DA-455C-9ED4-0D229239595A}"/>
              </a:ext>
            </a:extLst>
          </p:cNvPr>
          <p:cNvSpPr/>
          <p:nvPr/>
        </p:nvSpPr>
        <p:spPr>
          <a:xfrm>
            <a:off x="240683" y="2377234"/>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pidfile</a:t>
            </a:r>
          </a:p>
        </p:txBody>
      </p:sp>
      <p:sp>
        <p:nvSpPr>
          <p:cNvPr id="14" name="矩形 13">
            <a:extLst>
              <a:ext uri="{FF2B5EF4-FFF2-40B4-BE49-F238E27FC236}">
                <a16:creationId xmlns:a16="http://schemas.microsoft.com/office/drawing/2014/main" id="{8458453A-78D8-4908-8BA0-605D8EE38FAD}"/>
              </a:ext>
            </a:extLst>
          </p:cNvPr>
          <p:cNvSpPr/>
          <p:nvPr/>
        </p:nvSpPr>
        <p:spPr>
          <a:xfrm>
            <a:off x="655305" y="30402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存放</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文件的位置，每个实例会产生一个不同的</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a:t>
            </a:r>
          </a:p>
        </p:txBody>
      </p:sp>
    </p:spTree>
    <p:custDataLst>
      <p:tags r:id="rId1"/>
    </p:custDataLst>
    <p:extLst>
      <p:ext uri="{BB962C8B-B14F-4D97-AF65-F5344CB8AC3E}">
        <p14:creationId xmlns:p14="http://schemas.microsoft.com/office/powerpoint/2010/main" val="79494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128" y="12192"/>
            <a:ext cx="3860352"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r>
              <a:rPr lang="en-US" altLang="zh-CN" sz="2000" dirty="0">
                <a:ln/>
                <a:effectLst>
                  <a:outerShdw blurRad="38100" dist="19050" dir="2700000" algn="tl" rotWithShape="0">
                    <a:schemeClr val="dk1">
                      <a:alpha val="40000"/>
                    </a:schemeClr>
                  </a:outerShdw>
                </a:effectLst>
              </a:rPr>
              <a:t>—</a:t>
            </a:r>
            <a:r>
              <a:rPr lang="zh-CN" altLang="en-US" sz="2000" dirty="0">
                <a:ln/>
                <a:effectLst>
                  <a:outerShdw blurRad="38100" dist="19050" dir="2700000" algn="tl" rotWithShape="0">
                    <a:schemeClr val="dk1">
                      <a:alpha val="40000"/>
                    </a:schemeClr>
                  </a:outerShdw>
                </a:effectLst>
              </a:rPr>
              <a:t>解决</a:t>
            </a:r>
            <a:r>
              <a:rPr lang="en-US" altLang="zh-CN" sz="2000" dirty="0">
                <a:ln/>
                <a:effectLst>
                  <a:outerShdw blurRad="38100" dist="19050" dir="2700000" algn="tl" rotWithShape="0">
                    <a:schemeClr val="dk1">
                      <a:alpha val="40000"/>
                    </a:schemeClr>
                  </a:outerShdw>
                </a:effectLst>
              </a:rPr>
              <a:t>IO</a:t>
            </a:r>
            <a:r>
              <a:rPr lang="zh-CN" altLang="en-US" sz="2000" dirty="0">
                <a:ln/>
                <a:effectLst>
                  <a:outerShdw blurRad="38100" dist="19050" dir="2700000" algn="tl" rotWithShape="0">
                    <a:schemeClr val="dk1">
                      <a:alpha val="40000"/>
                    </a:schemeClr>
                  </a:outerShdw>
                </a:effectLst>
              </a:rPr>
              <a:t>压力</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40" name="图片 39">
            <a:extLst>
              <a:ext uri="{FF2B5EF4-FFF2-40B4-BE49-F238E27FC236}">
                <a16:creationId xmlns:a16="http://schemas.microsoft.com/office/drawing/2014/main" id="{0B91EFE1-5D9B-4E57-83D9-ACD92D558474}"/>
              </a:ext>
            </a:extLst>
          </p:cNvPr>
          <p:cNvPicPr>
            <a:picLocks noChangeAspect="1"/>
          </p:cNvPicPr>
          <p:nvPr/>
        </p:nvPicPr>
        <p:blipFill>
          <a:blip r:embed="rId3"/>
          <a:stretch>
            <a:fillRect/>
          </a:stretch>
        </p:blipFill>
        <p:spPr>
          <a:xfrm>
            <a:off x="5220072" y="1841640"/>
            <a:ext cx="1130454" cy="1076987"/>
          </a:xfrm>
          <a:prstGeom prst="rect">
            <a:avLst/>
          </a:prstGeom>
        </p:spPr>
      </p:pic>
      <p:pic>
        <p:nvPicPr>
          <p:cNvPr id="41" name="图片 40">
            <a:extLst>
              <a:ext uri="{FF2B5EF4-FFF2-40B4-BE49-F238E27FC236}">
                <a16:creationId xmlns:a16="http://schemas.microsoft.com/office/drawing/2014/main" id="{7518B430-4EFB-4E8B-8F4D-F32F70A7AB25}"/>
              </a:ext>
            </a:extLst>
          </p:cNvPr>
          <p:cNvPicPr>
            <a:picLocks noChangeAspect="1"/>
          </p:cNvPicPr>
          <p:nvPr/>
        </p:nvPicPr>
        <p:blipFill>
          <a:blip r:embed="rId4"/>
          <a:stretch>
            <a:fillRect/>
          </a:stretch>
        </p:blipFill>
        <p:spPr>
          <a:xfrm>
            <a:off x="150362" y="1694636"/>
            <a:ext cx="1313902" cy="1218187"/>
          </a:xfrm>
          <a:prstGeom prst="rect">
            <a:avLst/>
          </a:prstGeom>
        </p:spPr>
      </p:pic>
      <p:cxnSp>
        <p:nvCxnSpPr>
          <p:cNvPr id="42" name="直接箭头连接符 41">
            <a:extLst>
              <a:ext uri="{FF2B5EF4-FFF2-40B4-BE49-F238E27FC236}">
                <a16:creationId xmlns:a16="http://schemas.microsoft.com/office/drawing/2014/main" id="{113E02E5-0F63-4336-A6F1-8F31E7F08BAC}"/>
              </a:ext>
            </a:extLst>
          </p:cNvPr>
          <p:cNvCxnSpPr>
            <a:cxnSpLocks/>
          </p:cNvCxnSpPr>
          <p:nvPr/>
        </p:nvCxnSpPr>
        <p:spPr>
          <a:xfrm flipV="1">
            <a:off x="3425235" y="1216912"/>
            <a:ext cx="774488" cy="460534"/>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445D5527-C60E-430E-9BDB-F3827E52CA06}"/>
              </a:ext>
            </a:extLst>
          </p:cNvPr>
          <p:cNvGrpSpPr/>
          <p:nvPr/>
        </p:nvGrpSpPr>
        <p:grpSpPr>
          <a:xfrm>
            <a:off x="4308278" y="529003"/>
            <a:ext cx="1163878" cy="1080120"/>
            <a:chOff x="5918239" y="3725516"/>
            <a:chExt cx="1179527" cy="1069652"/>
          </a:xfrm>
        </p:grpSpPr>
        <p:pic>
          <p:nvPicPr>
            <p:cNvPr id="44" name="图片 43">
              <a:extLst>
                <a:ext uri="{FF2B5EF4-FFF2-40B4-BE49-F238E27FC236}">
                  <a16:creationId xmlns:a16="http://schemas.microsoft.com/office/drawing/2014/main" id="{088B2CA4-518D-4326-B055-6B1907E255BE}"/>
                </a:ext>
              </a:extLst>
            </p:cNvPr>
            <p:cNvPicPr>
              <a:picLocks noChangeAspect="1"/>
            </p:cNvPicPr>
            <p:nvPr/>
          </p:nvPicPr>
          <p:blipFill>
            <a:blip r:embed="rId5"/>
            <a:stretch>
              <a:fillRect/>
            </a:stretch>
          </p:blipFill>
          <p:spPr>
            <a:xfrm>
              <a:off x="6214765" y="3725516"/>
              <a:ext cx="883001" cy="1069652"/>
            </a:xfrm>
            <a:prstGeom prst="rect">
              <a:avLst/>
            </a:prstGeom>
          </p:spPr>
        </p:pic>
        <p:pic>
          <p:nvPicPr>
            <p:cNvPr id="45" name="图片 44">
              <a:extLst>
                <a:ext uri="{FF2B5EF4-FFF2-40B4-BE49-F238E27FC236}">
                  <a16:creationId xmlns:a16="http://schemas.microsoft.com/office/drawing/2014/main" id="{714F51F9-CDF7-44CF-9EDF-1488822D1A51}"/>
                </a:ext>
              </a:extLst>
            </p:cNvPr>
            <p:cNvPicPr>
              <a:picLocks noChangeAspect="1"/>
            </p:cNvPicPr>
            <p:nvPr/>
          </p:nvPicPr>
          <p:blipFill>
            <a:blip r:embed="rId6"/>
            <a:stretch>
              <a:fillRect/>
            </a:stretch>
          </p:blipFill>
          <p:spPr>
            <a:xfrm>
              <a:off x="5918239" y="4216548"/>
              <a:ext cx="669011" cy="578620"/>
            </a:xfrm>
            <a:prstGeom prst="rect">
              <a:avLst/>
            </a:prstGeom>
          </p:spPr>
        </p:pic>
      </p:grpSp>
      <p:cxnSp>
        <p:nvCxnSpPr>
          <p:cNvPr id="46" name="直接箭头连接符 45">
            <a:extLst>
              <a:ext uri="{FF2B5EF4-FFF2-40B4-BE49-F238E27FC236}">
                <a16:creationId xmlns:a16="http://schemas.microsoft.com/office/drawing/2014/main" id="{9E96906E-9F0F-4DF0-9B8E-BC00B0AD9007}"/>
              </a:ext>
            </a:extLst>
          </p:cNvPr>
          <p:cNvCxnSpPr>
            <a:endCxn id="40" idx="1"/>
          </p:cNvCxnSpPr>
          <p:nvPr/>
        </p:nvCxnSpPr>
        <p:spPr>
          <a:xfrm flipV="1">
            <a:off x="3731544" y="2380134"/>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6965AED9-1F16-41B0-86C1-5852FEFCE9AF}"/>
              </a:ext>
            </a:extLst>
          </p:cNvPr>
          <p:cNvPicPr>
            <a:picLocks noChangeAspect="1"/>
          </p:cNvPicPr>
          <p:nvPr/>
        </p:nvPicPr>
        <p:blipFill>
          <a:blip r:embed="rId7"/>
          <a:stretch>
            <a:fillRect/>
          </a:stretch>
        </p:blipFill>
        <p:spPr>
          <a:xfrm>
            <a:off x="2601596" y="1776668"/>
            <a:ext cx="1011099" cy="1054125"/>
          </a:xfrm>
          <a:prstGeom prst="rect">
            <a:avLst/>
          </a:prstGeom>
        </p:spPr>
      </p:pic>
      <p:pic>
        <p:nvPicPr>
          <p:cNvPr id="68" name="图片 67">
            <a:extLst>
              <a:ext uri="{FF2B5EF4-FFF2-40B4-BE49-F238E27FC236}">
                <a16:creationId xmlns:a16="http://schemas.microsoft.com/office/drawing/2014/main" id="{EEC846F9-7F31-42FF-AB4C-5D334085BC90}"/>
              </a:ext>
            </a:extLst>
          </p:cNvPr>
          <p:cNvPicPr>
            <a:picLocks noChangeAspect="1"/>
          </p:cNvPicPr>
          <p:nvPr/>
        </p:nvPicPr>
        <p:blipFill>
          <a:blip r:embed="rId8"/>
          <a:stretch>
            <a:fillRect/>
          </a:stretch>
        </p:blipFill>
        <p:spPr>
          <a:xfrm>
            <a:off x="6365034" y="1126947"/>
            <a:ext cx="520624" cy="621985"/>
          </a:xfrm>
          <a:prstGeom prst="rect">
            <a:avLst/>
          </a:prstGeom>
        </p:spPr>
      </p:pic>
      <p:pic>
        <p:nvPicPr>
          <p:cNvPr id="69" name="图片 68">
            <a:extLst>
              <a:ext uri="{FF2B5EF4-FFF2-40B4-BE49-F238E27FC236}">
                <a16:creationId xmlns:a16="http://schemas.microsoft.com/office/drawing/2014/main" id="{CCA88B7C-AE03-432B-A61F-EA368251AF11}"/>
              </a:ext>
            </a:extLst>
          </p:cNvPr>
          <p:cNvPicPr>
            <a:picLocks noChangeAspect="1"/>
          </p:cNvPicPr>
          <p:nvPr/>
        </p:nvPicPr>
        <p:blipFill>
          <a:blip r:embed="rId8"/>
          <a:stretch>
            <a:fillRect/>
          </a:stretch>
        </p:blipFill>
        <p:spPr>
          <a:xfrm>
            <a:off x="6365034" y="1748932"/>
            <a:ext cx="500449" cy="597882"/>
          </a:xfrm>
          <a:prstGeom prst="rect">
            <a:avLst/>
          </a:prstGeom>
        </p:spPr>
      </p:pic>
      <p:pic>
        <p:nvPicPr>
          <p:cNvPr id="70" name="图片 69">
            <a:extLst>
              <a:ext uri="{FF2B5EF4-FFF2-40B4-BE49-F238E27FC236}">
                <a16:creationId xmlns:a16="http://schemas.microsoft.com/office/drawing/2014/main" id="{7D9D458F-6427-4A58-B54B-EEE22F0CCD3D}"/>
              </a:ext>
            </a:extLst>
          </p:cNvPr>
          <p:cNvPicPr>
            <a:picLocks noChangeAspect="1"/>
          </p:cNvPicPr>
          <p:nvPr/>
        </p:nvPicPr>
        <p:blipFill>
          <a:blip r:embed="rId8"/>
          <a:stretch>
            <a:fillRect/>
          </a:stretch>
        </p:blipFill>
        <p:spPr>
          <a:xfrm>
            <a:off x="6376416" y="2364829"/>
            <a:ext cx="500449" cy="597882"/>
          </a:xfrm>
          <a:prstGeom prst="rect">
            <a:avLst/>
          </a:prstGeom>
        </p:spPr>
      </p:pic>
      <p:cxnSp>
        <p:nvCxnSpPr>
          <p:cNvPr id="71" name="直接箭头连接符 70">
            <a:extLst>
              <a:ext uri="{FF2B5EF4-FFF2-40B4-BE49-F238E27FC236}">
                <a16:creationId xmlns:a16="http://schemas.microsoft.com/office/drawing/2014/main" id="{12E80559-527D-403C-BAD8-E694FCE079A1}"/>
              </a:ext>
            </a:extLst>
          </p:cNvPr>
          <p:cNvCxnSpPr>
            <a:cxnSpLocks/>
          </p:cNvCxnSpPr>
          <p:nvPr/>
        </p:nvCxnSpPr>
        <p:spPr>
          <a:xfrm flipH="1">
            <a:off x="3623313" y="1531549"/>
            <a:ext cx="632020" cy="38975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1C16D4DE-A01B-4136-8721-1FBFD84A7049}"/>
              </a:ext>
            </a:extLst>
          </p:cNvPr>
          <p:cNvCxnSpPr/>
          <p:nvPr/>
        </p:nvCxnSpPr>
        <p:spPr>
          <a:xfrm>
            <a:off x="1549859" y="2303729"/>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18FC3B9-5A05-4E9E-9726-E77F5BEF7035}"/>
              </a:ext>
            </a:extLst>
          </p:cNvPr>
          <p:cNvCxnSpPr/>
          <p:nvPr/>
        </p:nvCxnSpPr>
        <p:spPr>
          <a:xfrm>
            <a:off x="3718966" y="2930015"/>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1">
            <a:extLst>
              <a:ext uri="{FF2B5EF4-FFF2-40B4-BE49-F238E27FC236}">
                <a16:creationId xmlns:a16="http://schemas.microsoft.com/office/drawing/2014/main" id="{90AB7245-3788-45EB-845B-A44B76E1E1C7}"/>
              </a:ext>
            </a:extLst>
          </p:cNvPr>
          <p:cNvSpPr txBox="1"/>
          <p:nvPr/>
        </p:nvSpPr>
        <p:spPr>
          <a:xfrm>
            <a:off x="7056307" y="903031"/>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a:extLst>
              <a:ext uri="{FF2B5EF4-FFF2-40B4-BE49-F238E27FC236}">
                <a16:creationId xmlns:a16="http://schemas.microsoft.com/office/drawing/2014/main" id="{92F9C828-F99D-46E2-AF43-ED895FDFBA65}"/>
              </a:ext>
            </a:extLst>
          </p:cNvPr>
          <p:cNvGrpSpPr/>
          <p:nvPr/>
        </p:nvGrpSpPr>
        <p:grpSpPr>
          <a:xfrm>
            <a:off x="5182397" y="3244332"/>
            <a:ext cx="1084173" cy="1080120"/>
            <a:chOff x="5283065" y="3846485"/>
            <a:chExt cx="1084173" cy="1080120"/>
          </a:xfrm>
        </p:grpSpPr>
        <p:pic>
          <p:nvPicPr>
            <p:cNvPr id="76" name="图片 75">
              <a:extLst>
                <a:ext uri="{FF2B5EF4-FFF2-40B4-BE49-F238E27FC236}">
                  <a16:creationId xmlns:a16="http://schemas.microsoft.com/office/drawing/2014/main" id="{932B1241-561A-450E-A67D-8A411034FCC4}"/>
                </a:ext>
              </a:extLst>
            </p:cNvPr>
            <p:cNvPicPr>
              <a:picLocks noChangeAspect="1"/>
            </p:cNvPicPr>
            <p:nvPr/>
          </p:nvPicPr>
          <p:blipFill>
            <a:blip r:embed="rId5"/>
            <a:stretch>
              <a:fillRect/>
            </a:stretch>
          </p:blipFill>
          <p:spPr>
            <a:xfrm>
              <a:off x="5495952" y="3846485"/>
              <a:ext cx="871286" cy="1080120"/>
            </a:xfrm>
            <a:prstGeom prst="rect">
              <a:avLst/>
            </a:prstGeom>
          </p:spPr>
        </p:pic>
        <p:pic>
          <p:nvPicPr>
            <p:cNvPr id="77" name="图片 76">
              <a:extLst>
                <a:ext uri="{FF2B5EF4-FFF2-40B4-BE49-F238E27FC236}">
                  <a16:creationId xmlns:a16="http://schemas.microsoft.com/office/drawing/2014/main" id="{A91D930D-0816-4AFA-AD82-AED909B7583B}"/>
                </a:ext>
              </a:extLst>
            </p:cNvPr>
            <p:cNvPicPr>
              <a:picLocks noChangeAspect="1"/>
            </p:cNvPicPr>
            <p:nvPr/>
          </p:nvPicPr>
          <p:blipFill>
            <a:blip r:embed="rId9"/>
            <a:stretch>
              <a:fillRect/>
            </a:stretch>
          </p:blipFill>
          <p:spPr>
            <a:xfrm>
              <a:off x="5283065" y="4271830"/>
              <a:ext cx="644748" cy="573125"/>
            </a:xfrm>
            <a:prstGeom prst="rect">
              <a:avLst/>
            </a:prstGeom>
          </p:spPr>
        </p:pic>
      </p:grpSp>
      <p:cxnSp>
        <p:nvCxnSpPr>
          <p:cNvPr id="78" name="直接箭头连接符 77">
            <a:extLst>
              <a:ext uri="{FF2B5EF4-FFF2-40B4-BE49-F238E27FC236}">
                <a16:creationId xmlns:a16="http://schemas.microsoft.com/office/drawing/2014/main" id="{BA317623-90D1-42B6-88ED-A045FF8B8A61}"/>
              </a:ext>
            </a:extLst>
          </p:cNvPr>
          <p:cNvCxnSpPr>
            <a:cxnSpLocks/>
          </p:cNvCxnSpPr>
          <p:nvPr/>
        </p:nvCxnSpPr>
        <p:spPr>
          <a:xfrm>
            <a:off x="3254817" y="2964375"/>
            <a:ext cx="706787" cy="85357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组合 78">
            <a:extLst>
              <a:ext uri="{FF2B5EF4-FFF2-40B4-BE49-F238E27FC236}">
                <a16:creationId xmlns:a16="http://schemas.microsoft.com/office/drawing/2014/main" id="{7BE0B8A3-186F-446D-B931-FF86CE389891}"/>
              </a:ext>
            </a:extLst>
          </p:cNvPr>
          <p:cNvGrpSpPr/>
          <p:nvPr/>
        </p:nvGrpSpPr>
        <p:grpSpPr>
          <a:xfrm>
            <a:off x="3771400" y="3560886"/>
            <a:ext cx="1160905" cy="1080120"/>
            <a:chOff x="4557803" y="4861175"/>
            <a:chExt cx="1160905" cy="1080120"/>
          </a:xfrm>
        </p:grpSpPr>
        <p:pic>
          <p:nvPicPr>
            <p:cNvPr id="80" name="图片 79">
              <a:extLst>
                <a:ext uri="{FF2B5EF4-FFF2-40B4-BE49-F238E27FC236}">
                  <a16:creationId xmlns:a16="http://schemas.microsoft.com/office/drawing/2014/main" id="{122533B1-0F65-4EDB-8321-1515408401DC}"/>
                </a:ext>
              </a:extLst>
            </p:cNvPr>
            <p:cNvPicPr>
              <a:picLocks noChangeAspect="1"/>
            </p:cNvPicPr>
            <p:nvPr/>
          </p:nvPicPr>
          <p:blipFill>
            <a:blip r:embed="rId5"/>
            <a:stretch>
              <a:fillRect/>
            </a:stretch>
          </p:blipFill>
          <p:spPr>
            <a:xfrm>
              <a:off x="4847422" y="4861175"/>
              <a:ext cx="871286" cy="1080120"/>
            </a:xfrm>
            <a:prstGeom prst="rect">
              <a:avLst/>
            </a:prstGeom>
          </p:spPr>
        </p:pic>
        <p:pic>
          <p:nvPicPr>
            <p:cNvPr id="81" name="图片 80">
              <a:extLst>
                <a:ext uri="{FF2B5EF4-FFF2-40B4-BE49-F238E27FC236}">
                  <a16:creationId xmlns:a16="http://schemas.microsoft.com/office/drawing/2014/main" id="{D662BFEC-6677-4DA1-AD4A-8855C4FAAF2F}"/>
                </a:ext>
              </a:extLst>
            </p:cNvPr>
            <p:cNvPicPr>
              <a:picLocks noChangeAspect="1"/>
            </p:cNvPicPr>
            <p:nvPr/>
          </p:nvPicPr>
          <p:blipFill>
            <a:blip r:embed="rId10"/>
            <a:stretch>
              <a:fillRect/>
            </a:stretch>
          </p:blipFill>
          <p:spPr>
            <a:xfrm>
              <a:off x="4557803" y="5257764"/>
              <a:ext cx="676243" cy="601121"/>
            </a:xfrm>
            <a:prstGeom prst="rect">
              <a:avLst/>
            </a:prstGeom>
          </p:spPr>
        </p:pic>
      </p:grpSp>
      <p:sp>
        <p:nvSpPr>
          <p:cNvPr id="82" name="TextBox 1">
            <a:extLst>
              <a:ext uri="{FF2B5EF4-FFF2-40B4-BE49-F238E27FC236}">
                <a16:creationId xmlns:a16="http://schemas.microsoft.com/office/drawing/2014/main" id="{B821D3FB-2A74-474B-BC00-1085755D74DE}"/>
              </a:ext>
            </a:extLst>
          </p:cNvPr>
          <p:cNvSpPr txBox="1"/>
          <p:nvPr/>
        </p:nvSpPr>
        <p:spPr>
          <a:xfrm>
            <a:off x="101459" y="3047343"/>
            <a:ext cx="3227258" cy="1704954"/>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TextBox 1">
            <a:extLst>
              <a:ext uri="{FF2B5EF4-FFF2-40B4-BE49-F238E27FC236}">
                <a16:creationId xmlns:a16="http://schemas.microsoft.com/office/drawing/2014/main" id="{6082D56F-2EBF-49BF-B40D-B3712BB5C730}"/>
              </a:ext>
            </a:extLst>
          </p:cNvPr>
          <p:cNvSpPr txBox="1"/>
          <p:nvPr/>
        </p:nvSpPr>
        <p:spPr>
          <a:xfrm>
            <a:off x="7063133" y="2325472"/>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TextBox 1">
            <a:extLst>
              <a:ext uri="{FF2B5EF4-FFF2-40B4-BE49-F238E27FC236}">
                <a16:creationId xmlns:a16="http://schemas.microsoft.com/office/drawing/2014/main" id="{E363E96B-0C59-49B1-9670-EA75F916712E}"/>
              </a:ext>
            </a:extLst>
          </p:cNvPr>
          <p:cNvSpPr txBox="1"/>
          <p:nvPr/>
        </p:nvSpPr>
        <p:spPr>
          <a:xfrm>
            <a:off x="5413896" y="390325"/>
            <a:ext cx="394218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a:extLst>
              <a:ext uri="{FF2B5EF4-FFF2-40B4-BE49-F238E27FC236}">
                <a16:creationId xmlns:a16="http://schemas.microsoft.com/office/drawing/2014/main" id="{421F9900-C620-45D1-A1CD-A30341F6D784}"/>
              </a:ext>
            </a:extLst>
          </p:cNvPr>
          <p:cNvSpPr/>
          <p:nvPr/>
        </p:nvSpPr>
        <p:spPr>
          <a:xfrm>
            <a:off x="5460174" y="4343860"/>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86" name="矩形 85">
            <a:extLst>
              <a:ext uri="{FF2B5EF4-FFF2-40B4-BE49-F238E27FC236}">
                <a16:creationId xmlns:a16="http://schemas.microsoft.com/office/drawing/2014/main" id="{884E2256-C604-4977-9456-7AF00A1585C0}"/>
              </a:ext>
            </a:extLst>
          </p:cNvPr>
          <p:cNvSpPr/>
          <p:nvPr/>
        </p:nvSpPr>
        <p:spPr>
          <a:xfrm>
            <a:off x="3771400" y="4685253"/>
            <a:ext cx="1338828" cy="369332"/>
          </a:xfrm>
          <a:prstGeom prst="rect">
            <a:avLst/>
          </a:prstGeom>
        </p:spPr>
        <p:txBody>
          <a:bodyPr wrap="none">
            <a:spAutoFit/>
          </a:bodyPr>
          <a:lstStyle/>
          <a:p>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dirty="0"/>
          </a:p>
        </p:txBody>
      </p:sp>
    </p:spTree>
    <p:custDataLst>
      <p:tags r:id="rId1"/>
    </p:custDataLst>
    <p:extLst>
      <p:ext uri="{BB962C8B-B14F-4D97-AF65-F5344CB8AC3E}">
        <p14:creationId xmlns:p14="http://schemas.microsoft.com/office/powerpoint/2010/main" val="16606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1500"/>
                                        <p:tgtEl>
                                          <p:spTgt spid="82"/>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500"/>
                                        <p:tgtEl>
                                          <p:spTgt spid="8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1500"/>
                                        <p:tgtEl>
                                          <p:spTgt spid="86"/>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500"/>
                                        <p:tgtEl>
                                          <p:spTgt spid="78"/>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1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2" grpId="0"/>
      <p:bldP spid="83" grpId="0"/>
      <p:bldP spid="84" grpId="0"/>
      <p:bldP spid="85" grpId="0"/>
      <p:bldP spid="8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7" name="矩形 6">
            <a:extLst>
              <a:ext uri="{FF2B5EF4-FFF2-40B4-BE49-F238E27FC236}">
                <a16:creationId xmlns:a16="http://schemas.microsoft.com/office/drawing/2014/main" id="{FB071EBE-6BB4-4E93-B7CF-9F99B039F9DC}"/>
              </a:ext>
            </a:extLst>
          </p:cNvPr>
          <p:cNvSpPr/>
          <p:nvPr/>
        </p:nvSpPr>
        <p:spPr>
          <a:xfrm>
            <a:off x="217511" y="6759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A489D845-3031-44B4-824A-BC0065178189}"/>
              </a:ext>
            </a:extLst>
          </p:cNvPr>
          <p:cNvSpPr/>
          <p:nvPr/>
        </p:nvSpPr>
        <p:spPr>
          <a:xfrm>
            <a:off x="604669" y="1171646"/>
            <a:ext cx="792088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四个级别根据使用阶段来选择，生产环境选择</a:t>
            </a:r>
            <a:r>
              <a:rPr lang="en-US" altLang="zh-CN" sz="2400" dirty="0">
                <a:solidFill>
                  <a:srgbClr val="007C6A"/>
                </a:solidFill>
                <a:latin typeface="Verdana" panose="020B0604030504040204" pitchFamily="34" charset="0"/>
              </a:rPr>
              <a:t>notice </a:t>
            </a:r>
            <a:r>
              <a:rPr lang="zh-CN" altLang="en-US" sz="2400" dirty="0">
                <a:solidFill>
                  <a:srgbClr val="007C6A"/>
                </a:solidFill>
                <a:latin typeface="Verdana" panose="020B0604030504040204" pitchFamily="34" charset="0"/>
              </a:rPr>
              <a:t>或者</a:t>
            </a:r>
            <a:r>
              <a:rPr lang="en-US" altLang="zh-CN" sz="2400" dirty="0">
                <a:solidFill>
                  <a:srgbClr val="007C6A"/>
                </a:solidFill>
                <a:latin typeface="Verdana" panose="020B0604030504040204" pitchFamily="34" charset="0"/>
              </a:rPr>
              <a:t>warning</a:t>
            </a:r>
            <a:endParaRPr lang="zh-CN" altLang="en-US" sz="2400"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DE18FDE7-0C2D-4117-BA37-4CDCC98C8813}"/>
              </a:ext>
            </a:extLst>
          </p:cNvPr>
          <p:cNvSpPr/>
          <p:nvPr/>
        </p:nvSpPr>
        <p:spPr>
          <a:xfrm>
            <a:off x="217511" y="24041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3" name="矩形 12">
            <a:extLst>
              <a:ext uri="{FF2B5EF4-FFF2-40B4-BE49-F238E27FC236}">
                <a16:creationId xmlns:a16="http://schemas.microsoft.com/office/drawing/2014/main" id="{30585C89-548E-4A7E-BD92-B38BBBAEC532}"/>
              </a:ext>
            </a:extLst>
          </p:cNvPr>
          <p:cNvSpPr/>
          <p:nvPr/>
        </p:nvSpPr>
        <p:spPr>
          <a:xfrm>
            <a:off x="604669" y="2899838"/>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日志文件名称</a:t>
            </a:r>
          </a:p>
        </p:txBody>
      </p:sp>
    </p:spTree>
    <p:custDataLst>
      <p:tags r:id="rId1"/>
    </p:custDataLst>
    <p:extLst>
      <p:ext uri="{BB962C8B-B14F-4D97-AF65-F5344CB8AC3E}">
        <p14:creationId xmlns:p14="http://schemas.microsoft.com/office/powerpoint/2010/main" val="26834341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8" name="矩形 7">
            <a:extLst>
              <a:ext uri="{FF2B5EF4-FFF2-40B4-BE49-F238E27FC236}">
                <a16:creationId xmlns:a16="http://schemas.microsoft.com/office/drawing/2014/main" id="{2F0C6AAC-84DA-460D-8B55-1B6DFA396D29}"/>
              </a:ext>
            </a:extLst>
          </p:cNvPr>
          <p:cNvSpPr/>
          <p:nvPr/>
        </p:nvSpPr>
        <p:spPr>
          <a:xfrm>
            <a:off x="290843" y="42661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A257CF9B-FD9D-4B3B-B8D3-5E4980CB04B8}"/>
              </a:ext>
            </a:extLst>
          </p:cNvPr>
          <p:cNvSpPr/>
          <p:nvPr/>
        </p:nvSpPr>
        <p:spPr>
          <a:xfrm>
            <a:off x="648414" y="888279"/>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日志输送到</a:t>
            </a:r>
            <a:r>
              <a:rPr lang="en-US" altLang="zh-CN" sz="2400" dirty="0" err="1">
                <a:solidFill>
                  <a:srgbClr val="007C6A"/>
                </a:solidFill>
                <a:latin typeface="Verdana" panose="020B0604030504040204" pitchFamily="34" charset="0"/>
              </a:rPr>
              <a:t>linux</a:t>
            </a:r>
            <a:r>
              <a:rPr lang="zh-CN" altLang="en-US" sz="2400" dirty="0">
                <a:solidFill>
                  <a:srgbClr val="007C6A"/>
                </a:solidFill>
                <a:latin typeface="Verdana" panose="020B0604030504040204" pitchFamily="34" charset="0"/>
              </a:rPr>
              <a:t>系统日志服务中</a:t>
            </a:r>
          </a:p>
        </p:txBody>
      </p:sp>
      <p:sp>
        <p:nvSpPr>
          <p:cNvPr id="10" name="矩形 9">
            <a:extLst>
              <a:ext uri="{FF2B5EF4-FFF2-40B4-BE49-F238E27FC236}">
                <a16:creationId xmlns:a16="http://schemas.microsoft.com/office/drawing/2014/main" id="{AA527BBD-CD70-42D0-91B1-2BB17E8F7DB8}"/>
              </a:ext>
            </a:extLst>
          </p:cNvPr>
          <p:cNvSpPr/>
          <p:nvPr/>
        </p:nvSpPr>
        <p:spPr>
          <a:xfrm>
            <a:off x="290843" y="1636201"/>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syslog-ident</a:t>
            </a:r>
            <a:endParaRPr lang="zh-CN" altLang="en-US" sz="2400" dirty="0">
              <a:solidFill>
                <a:srgbClr val="007C6A"/>
              </a:solidFill>
              <a:latin typeface="Verdana" panose="020B0604030504040204" pitchFamily="34" charset="0"/>
            </a:endParaRPr>
          </a:p>
        </p:txBody>
      </p:sp>
      <p:sp>
        <p:nvSpPr>
          <p:cNvPr id="14" name="矩形 13">
            <a:extLst>
              <a:ext uri="{FF2B5EF4-FFF2-40B4-BE49-F238E27FC236}">
                <a16:creationId xmlns:a16="http://schemas.microsoft.com/office/drawing/2014/main" id="{E9A5FDC0-1D63-4B3D-8658-1D5B66EC6BE6}"/>
              </a:ext>
            </a:extLst>
          </p:cNvPr>
          <p:cNvSpPr/>
          <p:nvPr/>
        </p:nvSpPr>
        <p:spPr>
          <a:xfrm>
            <a:off x="579251" y="2060846"/>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日志的标志</a:t>
            </a:r>
          </a:p>
        </p:txBody>
      </p:sp>
      <p:sp>
        <p:nvSpPr>
          <p:cNvPr id="15" name="矩形 14">
            <a:extLst>
              <a:ext uri="{FF2B5EF4-FFF2-40B4-BE49-F238E27FC236}">
                <a16:creationId xmlns:a16="http://schemas.microsoft.com/office/drawing/2014/main" id="{97B4E58D-3715-4258-AFC0-D0DB7C0DC26A}"/>
              </a:ext>
            </a:extLst>
          </p:cNvPr>
          <p:cNvSpPr/>
          <p:nvPr/>
        </p:nvSpPr>
        <p:spPr>
          <a:xfrm>
            <a:off x="290843" y="285550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syslog-facility </a:t>
            </a:r>
            <a:endParaRPr lang="zh-CN" altLang="en-US" sz="2400" dirty="0">
              <a:solidFill>
                <a:srgbClr val="007C6A"/>
              </a:solidFill>
              <a:latin typeface="Verdana" panose="020B0604030504040204" pitchFamily="34" charset="0"/>
            </a:endParaRPr>
          </a:p>
        </p:txBody>
      </p:sp>
      <p:sp>
        <p:nvSpPr>
          <p:cNvPr id="16" name="矩形 15">
            <a:extLst>
              <a:ext uri="{FF2B5EF4-FFF2-40B4-BE49-F238E27FC236}">
                <a16:creationId xmlns:a16="http://schemas.microsoft.com/office/drawing/2014/main" id="{579A7687-04E9-4C55-8692-6B5505211236}"/>
              </a:ext>
            </a:extLst>
          </p:cNvPr>
          <p:cNvSpPr/>
          <p:nvPr/>
        </p:nvSpPr>
        <p:spPr>
          <a:xfrm>
            <a:off x="648414" y="32860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输出日志的设备</a:t>
            </a:r>
          </a:p>
        </p:txBody>
      </p:sp>
      <p:sp>
        <p:nvSpPr>
          <p:cNvPr id="17" name="矩形 16">
            <a:extLst>
              <a:ext uri="{FF2B5EF4-FFF2-40B4-BE49-F238E27FC236}">
                <a16:creationId xmlns:a16="http://schemas.microsoft.com/office/drawing/2014/main" id="{C32729FD-B213-47B9-BCAF-A055B1A23CDE}"/>
              </a:ext>
            </a:extLst>
          </p:cNvPr>
          <p:cNvSpPr/>
          <p:nvPr/>
        </p:nvSpPr>
        <p:spPr>
          <a:xfrm>
            <a:off x="290843" y="3945575"/>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database</a:t>
            </a:r>
            <a:endParaRPr lang="zh-CN" altLang="en-US" sz="2400" dirty="0">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7AD58851-5654-4CD7-BA4C-AE036D511DFD}"/>
              </a:ext>
            </a:extLst>
          </p:cNvPr>
          <p:cNvSpPr/>
          <p:nvPr/>
        </p:nvSpPr>
        <p:spPr>
          <a:xfrm>
            <a:off x="611560" y="438239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设定库的数量 默认</a:t>
            </a:r>
            <a:r>
              <a:rPr lang="en-US" altLang="zh-CN" sz="2400" dirty="0">
                <a:solidFill>
                  <a:srgbClr val="007C6A"/>
                </a:solidFill>
                <a:latin typeface="Verdana" panose="020B0604030504040204" pitchFamily="34" charset="0"/>
              </a:rPr>
              <a:t>16</a:t>
            </a:r>
            <a:endParaRPr lang="zh-CN" altLang="en-US" sz="2400"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2466512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11" name="矩形 10">
            <a:extLst>
              <a:ext uri="{FF2B5EF4-FFF2-40B4-BE49-F238E27FC236}">
                <a16:creationId xmlns:a16="http://schemas.microsoft.com/office/drawing/2014/main" id="{1DC02841-E2E6-449F-AB91-7094C2340C30}"/>
              </a:ext>
            </a:extLst>
          </p:cNvPr>
          <p:cNvSpPr/>
          <p:nvPr/>
        </p:nvSpPr>
        <p:spPr>
          <a:xfrm>
            <a:off x="317348" y="42661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FBC98D17-42FE-4E53-A6A8-3222B6F66740}"/>
              </a:ext>
            </a:extLst>
          </p:cNvPr>
          <p:cNvSpPr/>
          <p:nvPr/>
        </p:nvSpPr>
        <p:spPr>
          <a:xfrm>
            <a:off x="705100" y="826724"/>
            <a:ext cx="3300904" cy="461665"/>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007C6A"/>
                </a:solidFill>
                <a:latin typeface="Verdana" panose="020B0604030504040204" pitchFamily="34" charset="0"/>
              </a:rPr>
              <a:t>在命令行中设置密码</a:t>
            </a:r>
          </a:p>
        </p:txBody>
      </p:sp>
      <p:pic>
        <p:nvPicPr>
          <p:cNvPr id="13" name="图片 12">
            <a:extLst>
              <a:ext uri="{FF2B5EF4-FFF2-40B4-BE49-F238E27FC236}">
                <a16:creationId xmlns:a16="http://schemas.microsoft.com/office/drawing/2014/main" id="{2313FEE3-C715-4A9D-A409-35F54EE3ECA0}"/>
              </a:ext>
            </a:extLst>
          </p:cNvPr>
          <p:cNvPicPr>
            <a:picLocks noChangeAspect="1"/>
          </p:cNvPicPr>
          <p:nvPr/>
        </p:nvPicPr>
        <p:blipFill>
          <a:blip r:embed="rId3"/>
          <a:stretch>
            <a:fillRect/>
          </a:stretch>
        </p:blipFill>
        <p:spPr>
          <a:xfrm>
            <a:off x="1191366" y="1440407"/>
            <a:ext cx="5629275" cy="3543300"/>
          </a:xfrm>
          <a:prstGeom prst="rect">
            <a:avLst/>
          </a:prstGeom>
        </p:spPr>
      </p:pic>
    </p:spTree>
    <p:custDataLst>
      <p:tags r:id="rId1"/>
    </p:custDataLst>
    <p:extLst>
      <p:ext uri="{BB962C8B-B14F-4D97-AF65-F5344CB8AC3E}">
        <p14:creationId xmlns:p14="http://schemas.microsoft.com/office/powerpoint/2010/main" val="39180308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6" name="矩形 5">
            <a:extLst>
              <a:ext uri="{FF2B5EF4-FFF2-40B4-BE49-F238E27FC236}">
                <a16:creationId xmlns:a16="http://schemas.microsoft.com/office/drawing/2014/main" id="{A92AD8DA-67DC-4A07-AB0F-716DBE0F9ED3}"/>
              </a:ext>
            </a:extLst>
          </p:cNvPr>
          <p:cNvSpPr/>
          <p:nvPr/>
        </p:nvSpPr>
        <p:spPr>
          <a:xfrm>
            <a:off x="359024" y="426614"/>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4F48EF9C-93CA-4FA5-8921-A3E89035CB1D}"/>
              </a:ext>
            </a:extLst>
          </p:cNvPr>
          <p:cNvSpPr/>
          <p:nvPr/>
        </p:nvSpPr>
        <p:spPr>
          <a:xfrm>
            <a:off x="579251" y="763379"/>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最大客户端连接数</a:t>
            </a:r>
            <a:endParaRPr lang="zh-CN" altLang="en-US" dirty="0">
              <a:solidFill>
                <a:srgbClr val="007C6A"/>
              </a:solidFill>
            </a:endParaRPr>
          </a:p>
        </p:txBody>
      </p:sp>
      <p:sp>
        <p:nvSpPr>
          <p:cNvPr id="8" name="矩形 7">
            <a:extLst>
              <a:ext uri="{FF2B5EF4-FFF2-40B4-BE49-F238E27FC236}">
                <a16:creationId xmlns:a16="http://schemas.microsoft.com/office/drawing/2014/main" id="{153DFB29-3CCA-4864-AF2B-FADEB4092BF3}"/>
              </a:ext>
            </a:extLst>
          </p:cNvPr>
          <p:cNvSpPr/>
          <p:nvPr/>
        </p:nvSpPr>
        <p:spPr>
          <a:xfrm>
            <a:off x="359024" y="1424601"/>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endParaRPr lang="zh-CN" altLang="en-US"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1D583AB9-0BC7-42D7-980F-20A028D78274}"/>
              </a:ext>
            </a:extLst>
          </p:cNvPr>
          <p:cNvSpPr/>
          <p:nvPr/>
        </p:nvSpPr>
        <p:spPr>
          <a:xfrm>
            <a:off x="579251" y="1828588"/>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设置</a:t>
            </a:r>
            <a:r>
              <a:rPr lang="en-US" altLang="zh-CN" sz="2400" dirty="0">
                <a:solidFill>
                  <a:srgbClr val="007C6A"/>
                </a:solidFill>
                <a:latin typeface="+mn-ea"/>
              </a:rPr>
              <a:t>Redis</a:t>
            </a:r>
            <a:r>
              <a:rPr lang="zh-CN" altLang="en-US" sz="2400" dirty="0">
                <a:solidFill>
                  <a:srgbClr val="007C6A"/>
                </a:solidFill>
                <a:latin typeface="+mn-ea"/>
              </a:rPr>
              <a:t>可以使用的内存量。一旦到达内存使用上限，</a:t>
            </a:r>
            <a:r>
              <a:rPr lang="en-US" altLang="zh-CN" sz="2400" dirty="0">
                <a:solidFill>
                  <a:srgbClr val="007C6A"/>
                </a:solidFill>
                <a:latin typeface="+mn-ea"/>
              </a:rPr>
              <a:t>Redis</a:t>
            </a:r>
            <a:r>
              <a:rPr lang="zh-CN" altLang="en-US" sz="2400" dirty="0">
                <a:solidFill>
                  <a:srgbClr val="007C6A"/>
                </a:solidFill>
                <a:latin typeface="+mn-ea"/>
              </a:rPr>
              <a:t>将会试图移除内部数据，移除规则可以通过</a:t>
            </a:r>
            <a:r>
              <a:rPr lang="en-US" altLang="zh-CN" sz="2400" dirty="0" err="1">
                <a:solidFill>
                  <a:srgbClr val="007C6A"/>
                </a:solidFill>
                <a:latin typeface="+mn-ea"/>
              </a:rPr>
              <a:t>maxmemory</a:t>
            </a:r>
            <a:r>
              <a:rPr lang="en-US" altLang="zh-CN" sz="2400" dirty="0">
                <a:solidFill>
                  <a:srgbClr val="007C6A"/>
                </a:solidFill>
                <a:latin typeface="+mn-ea"/>
              </a:rPr>
              <a:t>-policy</a:t>
            </a:r>
            <a:r>
              <a:rPr lang="zh-CN" altLang="en-US" sz="2400" dirty="0">
                <a:solidFill>
                  <a:srgbClr val="007C6A"/>
                </a:solidFill>
                <a:latin typeface="+mn-ea"/>
              </a:rPr>
              <a:t>来指定。如果</a:t>
            </a:r>
            <a:r>
              <a:rPr lang="en-US" altLang="zh-CN" sz="2400" dirty="0">
                <a:solidFill>
                  <a:srgbClr val="007C6A"/>
                </a:solidFill>
                <a:latin typeface="+mn-ea"/>
              </a:rPr>
              <a:t>Redis</a:t>
            </a:r>
            <a:r>
              <a:rPr lang="zh-CN" altLang="en-US" sz="2400" dirty="0">
                <a:solidFill>
                  <a:srgbClr val="007C6A"/>
                </a:solidFill>
                <a:latin typeface="+mn-ea"/>
              </a:rPr>
              <a:t>无法根据移除规则来移除内存中的数据，或者设置了“不允许移除</a:t>
            </a:r>
            <a:r>
              <a:rPr lang="zh-CN" altLang="en-US" sz="2400">
                <a:solidFill>
                  <a:srgbClr val="007C6A"/>
                </a:solidFill>
                <a:latin typeface="+mn-ea"/>
              </a:rPr>
              <a:t>”，那么</a:t>
            </a:r>
            <a:r>
              <a:rPr lang="en-US" altLang="zh-CN" sz="2400" dirty="0">
                <a:solidFill>
                  <a:srgbClr val="007C6A"/>
                </a:solidFill>
                <a:latin typeface="+mn-ea"/>
              </a:rPr>
              <a:t>Redis</a:t>
            </a:r>
            <a:r>
              <a:rPr lang="zh-CN" altLang="en-US" sz="2400" dirty="0">
                <a:solidFill>
                  <a:srgbClr val="007C6A"/>
                </a:solidFill>
                <a:latin typeface="+mn-ea"/>
              </a:rPr>
              <a:t>则会针对那些需要申请内存的指令返回错误信息，比如</a:t>
            </a:r>
            <a:r>
              <a:rPr lang="en-US" altLang="zh-CN" sz="2400" dirty="0">
                <a:solidFill>
                  <a:srgbClr val="007C6A"/>
                </a:solidFill>
                <a:latin typeface="+mn-ea"/>
              </a:rPr>
              <a:t>SET</a:t>
            </a:r>
            <a:r>
              <a:rPr lang="zh-CN" altLang="en-US" sz="2400" dirty="0">
                <a:solidFill>
                  <a:srgbClr val="007C6A"/>
                </a:solidFill>
                <a:latin typeface="+mn-ea"/>
              </a:rPr>
              <a:t>、</a:t>
            </a:r>
            <a:r>
              <a:rPr lang="en-US" altLang="zh-CN" sz="2400" dirty="0">
                <a:solidFill>
                  <a:srgbClr val="007C6A"/>
                </a:solidFill>
                <a:latin typeface="+mn-ea"/>
              </a:rPr>
              <a:t>LPUSH</a:t>
            </a:r>
            <a:r>
              <a:rPr lang="zh-CN" altLang="en-US" sz="2400" dirty="0">
                <a:solidFill>
                  <a:srgbClr val="007C6A"/>
                </a:solidFill>
                <a:latin typeface="+mn-ea"/>
              </a:rPr>
              <a:t>等。</a:t>
            </a:r>
            <a:endParaRPr lang="zh-CN" altLang="en-US" dirty="0">
              <a:solidFill>
                <a:srgbClr val="007C6A"/>
              </a:solidFill>
            </a:endParaRPr>
          </a:p>
        </p:txBody>
      </p:sp>
    </p:spTree>
    <p:custDataLst>
      <p:tags r:id="rId1"/>
    </p:custDataLst>
    <p:extLst>
      <p:ext uri="{BB962C8B-B14F-4D97-AF65-F5344CB8AC3E}">
        <p14:creationId xmlns:p14="http://schemas.microsoft.com/office/powerpoint/2010/main" val="2899046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10" name="矩形 9">
            <a:extLst>
              <a:ext uri="{FF2B5EF4-FFF2-40B4-BE49-F238E27FC236}">
                <a16:creationId xmlns:a16="http://schemas.microsoft.com/office/drawing/2014/main" id="{93A545C5-C5B4-4F61-901E-98A5DC705718}"/>
              </a:ext>
            </a:extLst>
          </p:cNvPr>
          <p:cNvSpPr/>
          <p:nvPr/>
        </p:nvSpPr>
        <p:spPr>
          <a:xfrm>
            <a:off x="261256" y="426614"/>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p>
        </p:txBody>
      </p:sp>
      <p:sp>
        <p:nvSpPr>
          <p:cNvPr id="11" name="矩形 10">
            <a:extLst>
              <a:ext uri="{FF2B5EF4-FFF2-40B4-BE49-F238E27FC236}">
                <a16:creationId xmlns:a16="http://schemas.microsoft.com/office/drawing/2014/main" id="{130BD7D9-9CA8-49DC-A21B-40809B6DB645}"/>
              </a:ext>
            </a:extLst>
          </p:cNvPr>
          <p:cNvSpPr/>
          <p:nvPr/>
        </p:nvSpPr>
        <p:spPr>
          <a:xfrm>
            <a:off x="418525" y="739887"/>
            <a:ext cx="7848872" cy="4175182"/>
          </a:xfrm>
          <a:prstGeom prst="rect">
            <a:avLst/>
          </a:prstGeom>
        </p:spPr>
        <p:txBody>
          <a:bodyPr wrap="square">
            <a:spAutoFit/>
          </a:bodyPr>
          <a:lstStyle/>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1</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算法移除</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2</a:t>
            </a:r>
            <a:r>
              <a:rPr lang="zh-CN" altLang="en-US" sz="2000" b="1" dirty="0">
                <a:solidFill>
                  <a:srgbClr val="007C6A"/>
                </a:solidFill>
                <a:latin typeface="+mn-ea"/>
              </a:rPr>
              <a:t>）</a:t>
            </a:r>
            <a:r>
              <a:rPr lang="en-US" altLang="zh-CN" sz="2000" b="1" dirty="0" err="1">
                <a:solidFill>
                  <a:srgbClr val="007C6A"/>
                </a:solidFill>
                <a:latin typeface="+mn-ea"/>
              </a:rPr>
              <a:t>allkeys-lru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算法移除</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3</a:t>
            </a:r>
            <a:r>
              <a:rPr lang="zh-CN" altLang="en-US" sz="2000" b="1" dirty="0">
                <a:solidFill>
                  <a:srgbClr val="007C6A"/>
                </a:solidFill>
                <a:latin typeface="+mn-ea"/>
              </a:rPr>
              <a:t>）</a:t>
            </a:r>
            <a:r>
              <a:rPr lang="en-US" altLang="zh-CN" sz="2000" b="1" dirty="0">
                <a:solidFill>
                  <a:srgbClr val="007C6A"/>
                </a:solidFill>
                <a:latin typeface="+mn-ea"/>
              </a:rPr>
              <a:t>volatile-random</a:t>
            </a:r>
            <a:r>
              <a:rPr lang="zh-CN" altLang="en-US" sz="2000" b="1" dirty="0">
                <a:solidFill>
                  <a:srgbClr val="007C6A"/>
                </a:solidFill>
                <a:latin typeface="+mn-ea"/>
              </a:rPr>
              <a:t>：在过期集合中移除随机的</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4</a:t>
            </a:r>
            <a:r>
              <a:rPr lang="zh-CN" altLang="en-US" sz="2000" b="1" dirty="0">
                <a:solidFill>
                  <a:srgbClr val="007C6A"/>
                </a:solidFill>
                <a:latin typeface="+mn-ea"/>
              </a:rPr>
              <a:t>）</a:t>
            </a:r>
            <a:r>
              <a:rPr lang="en-US" altLang="zh-CN" sz="2000" b="1" dirty="0" err="1">
                <a:solidFill>
                  <a:srgbClr val="007C6A"/>
                </a:solidFill>
                <a:latin typeface="+mn-ea"/>
              </a:rPr>
              <a:t>allkeys</a:t>
            </a:r>
            <a:r>
              <a:rPr lang="en-US" altLang="zh-CN" sz="2000" b="1" dirty="0">
                <a:solidFill>
                  <a:srgbClr val="007C6A"/>
                </a:solidFill>
                <a:latin typeface="+mn-ea"/>
              </a:rPr>
              <a:t>-random</a:t>
            </a:r>
            <a:r>
              <a:rPr lang="zh-CN" altLang="en-US" sz="2000" b="1" dirty="0">
                <a:solidFill>
                  <a:srgbClr val="007C6A"/>
                </a:solidFill>
                <a:latin typeface="+mn-ea"/>
              </a:rPr>
              <a:t>：移除随机的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5</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ttl</a:t>
            </a:r>
            <a:r>
              <a:rPr lang="zh-CN" altLang="en-US" sz="2000" b="1" dirty="0">
                <a:solidFill>
                  <a:srgbClr val="007C6A"/>
                </a:solidFill>
                <a:latin typeface="+mn-ea"/>
              </a:rPr>
              <a:t>：移除那些</a:t>
            </a:r>
            <a:r>
              <a:rPr lang="en-US" altLang="zh-CN" sz="2000" b="1" dirty="0">
                <a:solidFill>
                  <a:srgbClr val="007C6A"/>
                </a:solidFill>
                <a:latin typeface="+mn-ea"/>
              </a:rPr>
              <a:t>TTL</a:t>
            </a:r>
            <a:r>
              <a:rPr lang="zh-CN" altLang="en-US" sz="2000" b="1" dirty="0">
                <a:solidFill>
                  <a:srgbClr val="007C6A"/>
                </a:solidFill>
                <a:latin typeface="+mn-ea"/>
              </a:rPr>
              <a:t>值最小的</a:t>
            </a:r>
            <a:r>
              <a:rPr lang="en-US" altLang="zh-CN" sz="2000" b="1" dirty="0">
                <a:solidFill>
                  <a:srgbClr val="007C6A"/>
                </a:solidFill>
                <a:latin typeface="+mn-ea"/>
              </a:rPr>
              <a:t>key</a:t>
            </a:r>
            <a:r>
              <a:rPr lang="zh-CN" altLang="en-US" sz="2000" b="1" dirty="0">
                <a:solidFill>
                  <a:srgbClr val="007C6A"/>
                </a:solidFill>
                <a:latin typeface="+mn-ea"/>
              </a:rPr>
              <a:t>，即那些最近要过期的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6</a:t>
            </a:r>
            <a:r>
              <a:rPr lang="zh-CN" altLang="en-US" sz="2000" b="1" dirty="0">
                <a:solidFill>
                  <a:srgbClr val="007C6A"/>
                </a:solidFill>
                <a:latin typeface="+mn-ea"/>
              </a:rPr>
              <a:t>）</a:t>
            </a:r>
            <a:r>
              <a:rPr lang="en-US" altLang="zh-CN" sz="2000" b="1" dirty="0" err="1">
                <a:solidFill>
                  <a:srgbClr val="007C6A"/>
                </a:solidFill>
                <a:latin typeface="+mn-ea"/>
              </a:rPr>
              <a:t>noeviction</a:t>
            </a:r>
            <a:r>
              <a:rPr lang="zh-CN" altLang="en-US" sz="2000" b="1" dirty="0">
                <a:solidFill>
                  <a:srgbClr val="007C6A"/>
                </a:solidFill>
                <a:latin typeface="+mn-ea"/>
              </a:rPr>
              <a:t>：不进行移除。针对写操作，只是返回错误信息</a:t>
            </a:r>
          </a:p>
        </p:txBody>
      </p:sp>
    </p:spTree>
    <p:custDataLst>
      <p:tags r:id="rId1"/>
    </p:custDataLst>
    <p:extLst>
      <p:ext uri="{BB962C8B-B14F-4D97-AF65-F5344CB8AC3E}">
        <p14:creationId xmlns:p14="http://schemas.microsoft.com/office/powerpoint/2010/main" val="39298886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ln/>
                <a:solidFill>
                  <a:schemeClr val="tx1"/>
                </a:solidFill>
                <a:effectLst>
                  <a:outerShdw blurRad="38100" dist="19050" dir="2700000" algn="tl" rotWithShape="0">
                    <a:schemeClr val="dk1">
                      <a:alpha val="40000"/>
                    </a:schemeClr>
                  </a:outerShdw>
                </a:effectLst>
              </a:rPr>
              <a:t>Redis</a:t>
            </a:r>
            <a:r>
              <a:rPr lang="zh-CN" altLang="en-US" sz="2000" dirty="0">
                <a:ln/>
                <a:solidFill>
                  <a:schemeClr val="tx1"/>
                </a:solidFill>
                <a:effectLst>
                  <a:outerShdw blurRad="38100" dist="19050" dir="2700000" algn="tl" rotWithShape="0">
                    <a:schemeClr val="dk1">
                      <a:alpha val="40000"/>
                    </a:schemeClr>
                  </a:outerShdw>
                </a:effectLst>
              </a:rPr>
              <a:t>相关配置</a:t>
            </a:r>
          </a:p>
        </p:txBody>
      </p:sp>
      <p:sp>
        <p:nvSpPr>
          <p:cNvPr id="6" name="矩形 5">
            <a:extLst>
              <a:ext uri="{FF2B5EF4-FFF2-40B4-BE49-F238E27FC236}">
                <a16:creationId xmlns:a16="http://schemas.microsoft.com/office/drawing/2014/main" id="{829A12DD-5C18-4BF0-885E-4FAF60D79D25}"/>
              </a:ext>
            </a:extLst>
          </p:cNvPr>
          <p:cNvSpPr/>
          <p:nvPr/>
        </p:nvSpPr>
        <p:spPr>
          <a:xfrm>
            <a:off x="367274" y="566041"/>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r>
              <a:rPr lang="en-US" altLang="zh-CN" sz="2400" dirty="0">
                <a:solidFill>
                  <a:srgbClr val="007C6A"/>
                </a:solidFill>
                <a:latin typeface="Verdana" panose="020B0604030504040204" pitchFamily="34" charset="0"/>
              </a:rPr>
              <a:t>-samples</a:t>
            </a:r>
          </a:p>
        </p:txBody>
      </p:sp>
      <p:sp>
        <p:nvSpPr>
          <p:cNvPr id="7" name="矩形 6">
            <a:extLst>
              <a:ext uri="{FF2B5EF4-FFF2-40B4-BE49-F238E27FC236}">
                <a16:creationId xmlns:a16="http://schemas.microsoft.com/office/drawing/2014/main" id="{FA5E0A74-D970-4DBD-9488-2F8153FC9160}"/>
              </a:ext>
            </a:extLst>
          </p:cNvPr>
          <p:cNvSpPr/>
          <p:nvPr/>
        </p:nvSpPr>
        <p:spPr>
          <a:xfrm>
            <a:off x="579251" y="1167133"/>
            <a:ext cx="7056784"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设置样本数量，</a:t>
            </a:r>
            <a:r>
              <a:rPr lang="en-US" altLang="zh-CN" sz="2000" dirty="0">
                <a:solidFill>
                  <a:srgbClr val="007C6A"/>
                </a:solidFill>
              </a:rPr>
              <a:t>LRU</a:t>
            </a:r>
            <a:r>
              <a:rPr lang="zh-CN" altLang="en-US" sz="2000" dirty="0">
                <a:solidFill>
                  <a:srgbClr val="007C6A"/>
                </a:solidFill>
              </a:rPr>
              <a:t>算法和最小</a:t>
            </a:r>
            <a:r>
              <a:rPr lang="en-US" altLang="zh-CN" sz="2000" dirty="0">
                <a:solidFill>
                  <a:srgbClr val="007C6A"/>
                </a:solidFill>
              </a:rPr>
              <a:t>TTL</a:t>
            </a:r>
            <a:r>
              <a:rPr lang="zh-CN" altLang="en-US" sz="2000" dirty="0">
                <a:solidFill>
                  <a:srgbClr val="007C6A"/>
                </a:solidFill>
              </a:rPr>
              <a:t>算法都并非是精确的算法，而是估算值，所以你可以设置样本的大小。</a:t>
            </a:r>
            <a:endParaRPr lang="en-US" altLang="zh-CN"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rPr>
              <a:t>一般设置</a:t>
            </a:r>
            <a:r>
              <a:rPr lang="en-US" altLang="zh-CN" sz="2000" dirty="0">
                <a:solidFill>
                  <a:srgbClr val="007C6A"/>
                </a:solidFill>
              </a:rPr>
              <a:t>3</a:t>
            </a:r>
            <a:r>
              <a:rPr lang="zh-CN" altLang="en-US" sz="2000" dirty="0">
                <a:solidFill>
                  <a:srgbClr val="007C6A"/>
                </a:solidFill>
              </a:rPr>
              <a:t>到</a:t>
            </a:r>
            <a:r>
              <a:rPr lang="en-US" altLang="zh-CN" sz="2000" dirty="0">
                <a:solidFill>
                  <a:srgbClr val="007C6A"/>
                </a:solidFill>
              </a:rPr>
              <a:t>7</a:t>
            </a:r>
            <a:r>
              <a:rPr lang="zh-CN" altLang="en-US" sz="2000" dirty="0">
                <a:solidFill>
                  <a:srgbClr val="007C6A"/>
                </a:solidFill>
              </a:rPr>
              <a:t>的数字，数值越小样本越不准确，但是性能消耗也越小。</a:t>
            </a:r>
          </a:p>
        </p:txBody>
      </p:sp>
    </p:spTree>
    <p:custDataLst>
      <p:tags r:id="rId1"/>
    </p:custDataLst>
    <p:extLst>
      <p:ext uri="{BB962C8B-B14F-4D97-AF65-F5344CB8AC3E}">
        <p14:creationId xmlns:p14="http://schemas.microsoft.com/office/powerpoint/2010/main" val="18960338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ln/>
                <a:solidFill>
                  <a:schemeClr val="bg1"/>
                </a:solidFill>
                <a:effectLst>
                  <a:outerShdw blurRad="38100" dist="19050" dir="2700000" algn="tl" rotWithShape="0">
                    <a:schemeClr val="dk1">
                      <a:alpha val="40000"/>
                    </a:schemeClr>
                  </a:outerShdw>
                </a:effectLst>
              </a:rPr>
              <a:t>Redis</a:t>
            </a:r>
            <a:r>
              <a:rPr lang="zh-CN" altLang="en-US" sz="2000" b="1"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3423312" y="2041376"/>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22014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4CE73054-0CCE-4B50-BA9F-CD39A40760B4}"/>
              </a:ext>
            </a:extLst>
          </p:cNvPr>
          <p:cNvSpPr/>
          <p:nvPr/>
        </p:nvSpPr>
        <p:spPr>
          <a:xfrm>
            <a:off x="328675" y="687733"/>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9" name="矩形 8">
            <a:extLst>
              <a:ext uri="{FF2B5EF4-FFF2-40B4-BE49-F238E27FC236}">
                <a16:creationId xmlns:a16="http://schemas.microsoft.com/office/drawing/2014/main" id="{3EC9C186-2993-4A3B-A1CF-406B0CDBC556}"/>
              </a:ext>
            </a:extLst>
          </p:cNvPr>
          <p:cNvSpPr/>
          <p:nvPr/>
        </p:nvSpPr>
        <p:spPr>
          <a:xfrm>
            <a:off x="744965" y="1606870"/>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Commons-pool-1.6.jar</a:t>
            </a:r>
          </a:p>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Jedis-2.1.0.jar</a:t>
            </a:r>
          </a:p>
        </p:txBody>
      </p:sp>
      <p:sp>
        <p:nvSpPr>
          <p:cNvPr id="10" name="矩形 9">
            <a:extLst>
              <a:ext uri="{FF2B5EF4-FFF2-40B4-BE49-F238E27FC236}">
                <a16:creationId xmlns:a16="http://schemas.microsoft.com/office/drawing/2014/main" id="{09347AA1-B119-4BA7-B0BB-801B68BD3FC5}"/>
              </a:ext>
            </a:extLst>
          </p:cNvPr>
          <p:cNvSpPr/>
          <p:nvPr/>
        </p:nvSpPr>
        <p:spPr>
          <a:xfrm>
            <a:off x="2041109" y="-45681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Tree>
    <p:custDataLst>
      <p:tags r:id="rId1"/>
    </p:custDataLst>
    <p:extLst>
      <p:ext uri="{BB962C8B-B14F-4D97-AF65-F5344CB8AC3E}">
        <p14:creationId xmlns:p14="http://schemas.microsoft.com/office/powerpoint/2010/main" val="32182083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48C35EC7-6875-48E8-848A-7083583980C6}"/>
              </a:ext>
            </a:extLst>
          </p:cNvPr>
          <p:cNvSpPr/>
          <p:nvPr/>
        </p:nvSpPr>
        <p:spPr>
          <a:xfrm>
            <a:off x="347265" y="611819"/>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p>
        </p:txBody>
      </p:sp>
      <p:sp>
        <p:nvSpPr>
          <p:cNvPr id="7" name="矩形 6">
            <a:extLst>
              <a:ext uri="{FF2B5EF4-FFF2-40B4-BE49-F238E27FC236}">
                <a16:creationId xmlns:a16="http://schemas.microsoft.com/office/drawing/2014/main" id="{4A5711BD-7D8C-4149-B725-95C1B538C5E0}"/>
              </a:ext>
            </a:extLst>
          </p:cNvPr>
          <p:cNvSpPr/>
          <p:nvPr/>
        </p:nvSpPr>
        <p:spPr>
          <a:xfrm>
            <a:off x="115483" y="1451444"/>
            <a:ext cx="8248720"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r>
              <a:rPr lang="en-US" altLang="zh-CN" sz="2000" dirty="0">
                <a:solidFill>
                  <a:srgbClr val="007C6A"/>
                </a:solidFill>
                <a:latin typeface="Verdana" panose="020B0604030504040204" pitchFamily="34" charset="0"/>
              </a:rPr>
              <a:t>Linux(CentOS7)</a:t>
            </a:r>
            <a:r>
              <a:rPr lang="zh-CN" altLang="en-US" sz="2000" dirty="0">
                <a:solidFill>
                  <a:srgbClr val="007C6A"/>
                </a:solidFill>
                <a:latin typeface="Verdana" panose="020B0604030504040204" pitchFamily="34" charset="0"/>
              </a:rPr>
              <a:t>里执行命令</a:t>
            </a:r>
            <a:endParaRPr lang="en-US" altLang="zh-CN" sz="2000" dirty="0">
              <a:solidFill>
                <a:srgbClr val="007C6A"/>
              </a:solidFill>
              <a:latin typeface="Verdana" panose="020B0604030504040204" pitchFamily="34" charset="0"/>
            </a:endParaRPr>
          </a:p>
          <a:p>
            <a:pPr>
              <a:lnSpc>
                <a:spcPct val="200000"/>
              </a:lnSpc>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 </a:t>
            </a:r>
            <a:r>
              <a:rPr lang="en-US" altLang="zh-CN" sz="2000" b="1" dirty="0" err="1">
                <a:solidFill>
                  <a:srgbClr val="007C6A"/>
                </a:solidFill>
                <a:latin typeface="Verdana" panose="020B0604030504040204" pitchFamily="34" charset="0"/>
              </a:rPr>
              <a:t>systemctl</a:t>
            </a:r>
            <a:r>
              <a:rPr lang="en-US" altLang="zh-CN" sz="2000" b="1" dirty="0">
                <a:solidFill>
                  <a:srgbClr val="007C6A"/>
                </a:solidFill>
                <a:latin typeface="Verdana" panose="020B0604030504040204" pitchFamily="34" charset="0"/>
              </a:rPr>
              <a:t> stop </a:t>
            </a:r>
            <a:r>
              <a:rPr lang="en-US" altLang="zh-CN" sz="2000" b="1" dirty="0" err="1">
                <a:solidFill>
                  <a:srgbClr val="007C6A"/>
                </a:solidFill>
                <a:latin typeface="Verdana" panose="020B0604030504040204" pitchFamily="34" charset="0"/>
              </a:rPr>
              <a:t>firewalld.service</a:t>
            </a:r>
            <a:r>
              <a:rPr lang="en-US" altLang="zh-CN" sz="2000" b="1" dirty="0">
                <a:solidFill>
                  <a:srgbClr val="007C6A"/>
                </a:solidFill>
                <a:latin typeface="Verdana" panose="020B0604030504040204" pitchFamily="34" charset="0"/>
              </a:rPr>
              <a:t>   </a:t>
            </a: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中注释掉</a:t>
            </a:r>
            <a:r>
              <a:rPr lang="en-US" altLang="zh-CN" sz="2000" dirty="0">
                <a:solidFill>
                  <a:srgbClr val="007C6A"/>
                </a:solidFill>
                <a:latin typeface="Verdana" panose="020B0604030504040204" pitchFamily="34" charset="0"/>
              </a:rPr>
              <a:t>bind 127.0.0.1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 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33141032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6C582CA7-4F6D-43FA-BE74-F1DB556F96AC}"/>
              </a:ext>
            </a:extLst>
          </p:cNvPr>
          <p:cNvSpPr/>
          <p:nvPr/>
        </p:nvSpPr>
        <p:spPr>
          <a:xfrm>
            <a:off x="354021" y="1565244"/>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9" name="矩形 8">
            <a:extLst>
              <a:ext uri="{FF2B5EF4-FFF2-40B4-BE49-F238E27FC236}">
                <a16:creationId xmlns:a16="http://schemas.microsoft.com/office/drawing/2014/main" id="{0C9D0C26-1252-4784-8D12-64814E8D557A}"/>
              </a:ext>
            </a:extLst>
          </p:cNvPr>
          <p:cNvSpPr/>
          <p:nvPr/>
        </p:nvSpPr>
        <p:spPr>
          <a:xfrm>
            <a:off x="336371" y="557132"/>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zh-CN" altLang="en-US" sz="2400" b="1" dirty="0">
                <a:solidFill>
                  <a:srgbClr val="007C6A"/>
                </a:solidFill>
                <a:latin typeface="Arial" panose="020B0604020202020204" pitchFamily="34" charset="0"/>
              </a:rPr>
              <a:t>测试连通性</a:t>
            </a:r>
          </a:p>
        </p:txBody>
      </p:sp>
    </p:spTree>
    <p:custDataLst>
      <p:tags r:id="rId1"/>
    </p:custDataLst>
    <p:extLst>
      <p:ext uri="{BB962C8B-B14F-4D97-AF65-F5344CB8AC3E}">
        <p14:creationId xmlns:p14="http://schemas.microsoft.com/office/powerpoint/2010/main" val="362863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30" name="文本框 14">
            <a:extLst>
              <a:ext uri="{FF2B5EF4-FFF2-40B4-BE49-F238E27FC236}">
                <a16:creationId xmlns:a16="http://schemas.microsoft.com/office/drawing/2014/main" id="{D445ECEE-39B4-431D-97DE-2F5668BF8B51}"/>
              </a:ext>
            </a:extLst>
          </p:cNvPr>
          <p:cNvSpPr txBox="1"/>
          <p:nvPr/>
        </p:nvSpPr>
        <p:spPr>
          <a:xfrm>
            <a:off x="467544" y="548486"/>
            <a:ext cx="8208912" cy="2246769"/>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dirty="0">
                <a:solidFill>
                  <a:srgbClr val="007C6A"/>
                </a:solidFill>
              </a:rPr>
              <a:t>NoSQL(NoSQL = Not Only SQL )</a:t>
            </a:r>
            <a:r>
              <a:rPr lang="zh-CN" altLang="en-US" sz="2000" dirty="0">
                <a:solidFill>
                  <a:srgbClr val="007C6A"/>
                </a:solidFill>
              </a:rPr>
              <a:t>，意即</a:t>
            </a:r>
            <a:r>
              <a:rPr lang="en-US" altLang="zh-CN" sz="2000" dirty="0">
                <a:solidFill>
                  <a:srgbClr val="007C6A"/>
                </a:solidFill>
              </a:rPr>
              <a:t>“</a:t>
            </a:r>
            <a:r>
              <a:rPr lang="zh-CN" altLang="en-US" sz="2000" dirty="0">
                <a:solidFill>
                  <a:srgbClr val="007C6A"/>
                </a:solidFill>
              </a:rPr>
              <a:t>不仅仅是</a:t>
            </a:r>
            <a:r>
              <a:rPr lang="en-US" altLang="zh-CN" sz="2000" dirty="0">
                <a:solidFill>
                  <a:srgbClr val="007C6A"/>
                </a:solidFill>
              </a:rPr>
              <a:t>SQL”</a:t>
            </a:r>
            <a:r>
              <a:rPr lang="zh-CN" altLang="en-US" sz="2000" dirty="0">
                <a:solidFill>
                  <a:srgbClr val="007C6A"/>
                </a:solidFill>
              </a:rPr>
              <a:t>，泛指非关系型的数据库。 </a:t>
            </a:r>
          </a:p>
          <a:p>
            <a:pPr marL="342900" indent="-342900">
              <a:buFont typeface="Arial" panose="020B0604020202020204" pitchFamily="34" charset="0"/>
              <a:buChar char="•"/>
            </a:pPr>
            <a:r>
              <a:rPr lang="en-US" altLang="zh-CN" sz="2000" dirty="0">
                <a:solidFill>
                  <a:srgbClr val="007C6A"/>
                </a:solidFill>
              </a:rPr>
              <a:t>NoSQL </a:t>
            </a:r>
            <a:r>
              <a:rPr lang="zh-CN" altLang="en-US" sz="2000" dirty="0">
                <a:solidFill>
                  <a:srgbClr val="007C6A"/>
                </a:solidFill>
              </a:rPr>
              <a:t>不依赖业务逻辑方式存储，而以简单的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a:extLst>
              <a:ext uri="{FF2B5EF4-FFF2-40B4-BE49-F238E27FC236}">
                <a16:creationId xmlns:a16="http://schemas.microsoft.com/office/drawing/2014/main" id="{100A24BB-7FFE-4832-881C-485974ACFE5C}"/>
              </a:ext>
            </a:extLst>
          </p:cNvPr>
          <p:cNvSpPr/>
          <p:nvPr/>
        </p:nvSpPr>
        <p:spPr>
          <a:xfrm>
            <a:off x="467544" y="26121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a:extLst>
              <a:ext uri="{FF2B5EF4-FFF2-40B4-BE49-F238E27FC236}">
                <a16:creationId xmlns:a16="http://schemas.microsoft.com/office/drawing/2014/main" id="{6413ABAA-0F86-4CF0-BFC9-A04500947132}"/>
              </a:ext>
            </a:extLst>
          </p:cNvPr>
          <p:cNvSpPr/>
          <p:nvPr/>
        </p:nvSpPr>
        <p:spPr>
          <a:xfrm>
            <a:off x="467544" y="32143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a:extLst>
              <a:ext uri="{FF2B5EF4-FFF2-40B4-BE49-F238E27FC236}">
                <a16:creationId xmlns:a16="http://schemas.microsoft.com/office/drawing/2014/main" id="{FA471559-D60E-4DEC-8FDC-96D23CC3B957}"/>
              </a:ext>
            </a:extLst>
          </p:cNvPr>
          <p:cNvSpPr/>
          <p:nvPr/>
        </p:nvSpPr>
        <p:spPr>
          <a:xfrm>
            <a:off x="467544" y="38165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4211253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AF32F8F4-C3B7-4595-8B49-ED25E4942253}"/>
              </a:ext>
            </a:extLst>
          </p:cNvPr>
          <p:cNvSpPr/>
          <p:nvPr/>
        </p:nvSpPr>
        <p:spPr>
          <a:xfrm>
            <a:off x="402632" y="1047936"/>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7" name="矩形 6">
            <a:extLst>
              <a:ext uri="{FF2B5EF4-FFF2-40B4-BE49-F238E27FC236}">
                <a16:creationId xmlns:a16="http://schemas.microsoft.com/office/drawing/2014/main" id="{91BD8BB7-9FED-4E79-8CC8-7E3068A3CB54}"/>
              </a:ext>
            </a:extLst>
          </p:cNvPr>
          <p:cNvSpPr/>
          <p:nvPr/>
        </p:nvSpPr>
        <p:spPr>
          <a:xfrm>
            <a:off x="402632" y="543880"/>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280246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D7F21B67-4CBE-43E0-A95E-A3852C25C361}"/>
              </a:ext>
            </a:extLst>
          </p:cNvPr>
          <p:cNvSpPr/>
          <p:nvPr/>
        </p:nvSpPr>
        <p:spPr>
          <a:xfrm>
            <a:off x="401283" y="400110"/>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9" name="矩形 8">
            <a:extLst>
              <a:ext uri="{FF2B5EF4-FFF2-40B4-BE49-F238E27FC236}">
                <a16:creationId xmlns:a16="http://schemas.microsoft.com/office/drawing/2014/main" id="{5D18DD3B-614C-438B-8017-B74071C0F4E2}"/>
              </a:ext>
            </a:extLst>
          </p:cNvPr>
          <p:cNvSpPr/>
          <p:nvPr/>
        </p:nvSpPr>
        <p:spPr>
          <a:xfrm>
            <a:off x="401282" y="1011225"/>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10" name="矩形 9">
            <a:extLst>
              <a:ext uri="{FF2B5EF4-FFF2-40B4-BE49-F238E27FC236}">
                <a16:creationId xmlns:a16="http://schemas.microsoft.com/office/drawing/2014/main" id="{7B4CC5A8-86E8-4723-9C80-AEDCA9A154B9}"/>
              </a:ext>
            </a:extLst>
          </p:cNvPr>
          <p:cNvSpPr/>
          <p:nvPr/>
        </p:nvSpPr>
        <p:spPr>
          <a:xfrm>
            <a:off x="724842" y="3543061"/>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11" name="矩形 10">
            <a:extLst>
              <a:ext uri="{FF2B5EF4-FFF2-40B4-BE49-F238E27FC236}">
                <a16:creationId xmlns:a16="http://schemas.microsoft.com/office/drawing/2014/main" id="{604C1F03-6AB0-455D-BA76-11159CC8D9AC}"/>
              </a:ext>
            </a:extLst>
          </p:cNvPr>
          <p:cNvSpPr/>
          <p:nvPr/>
        </p:nvSpPr>
        <p:spPr>
          <a:xfrm>
            <a:off x="401282" y="270241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List</a:t>
            </a:r>
            <a:endParaRPr lang="zh-CN" altLang="en-US" sz="2400" b="1" dirty="0">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2968867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70473ED7-2578-46C5-B922-8207A3411361}"/>
              </a:ext>
            </a:extLst>
          </p:cNvPr>
          <p:cNvSpPr/>
          <p:nvPr/>
        </p:nvSpPr>
        <p:spPr>
          <a:xfrm>
            <a:off x="460039" y="1352737"/>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12" name="矩形 11">
            <a:extLst>
              <a:ext uri="{FF2B5EF4-FFF2-40B4-BE49-F238E27FC236}">
                <a16:creationId xmlns:a16="http://schemas.microsoft.com/office/drawing/2014/main" id="{2E0B5C10-6B67-4B6C-B4BE-B205541F4D0C}"/>
              </a:ext>
            </a:extLst>
          </p:cNvPr>
          <p:cNvSpPr/>
          <p:nvPr/>
        </p:nvSpPr>
        <p:spPr>
          <a:xfrm>
            <a:off x="388031" y="416633"/>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set</a:t>
            </a:r>
            <a:endParaRPr lang="zh-CN" altLang="en-US" sz="2400" b="1" dirty="0">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8070391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C18F6466-5210-402E-BFAA-07A9E5BAB78D}"/>
              </a:ext>
            </a:extLst>
          </p:cNvPr>
          <p:cNvSpPr/>
          <p:nvPr/>
        </p:nvSpPr>
        <p:spPr>
          <a:xfrm>
            <a:off x="158755" y="144797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8" name="矩形 7">
            <a:extLst>
              <a:ext uri="{FF2B5EF4-FFF2-40B4-BE49-F238E27FC236}">
                <a16:creationId xmlns:a16="http://schemas.microsoft.com/office/drawing/2014/main" id="{CBA21C33-A76B-4F4C-8496-1609741F3162}"/>
              </a:ext>
            </a:extLst>
          </p:cNvPr>
          <p:cNvSpPr/>
          <p:nvPr/>
        </p:nvSpPr>
        <p:spPr>
          <a:xfrm>
            <a:off x="374779" y="43986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35117431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CE515363-519C-4BE1-AFF8-064DB3BEA8C6}"/>
              </a:ext>
            </a:extLst>
          </p:cNvPr>
          <p:cNvSpPr/>
          <p:nvPr/>
        </p:nvSpPr>
        <p:spPr>
          <a:xfrm>
            <a:off x="532047" y="1218702"/>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p>
          <a:p>
            <a:r>
              <a:rPr lang="en-US" altLang="zh-CN" dirty="0">
                <a:solidFill>
                  <a:srgbClr val="000000"/>
                </a:solidFill>
                <a:latin typeface="Verdana" panose="020B0604030504040204" pitchFamily="34" charset="0"/>
              </a:rPr>
              <a:t>     }</a:t>
            </a:r>
            <a:endParaRPr lang="zh-CN" altLang="en-US" dirty="0"/>
          </a:p>
        </p:txBody>
      </p:sp>
      <p:sp>
        <p:nvSpPr>
          <p:cNvPr id="9" name="矩形 8">
            <a:extLst>
              <a:ext uri="{FF2B5EF4-FFF2-40B4-BE49-F238E27FC236}">
                <a16:creationId xmlns:a16="http://schemas.microsoft.com/office/drawing/2014/main" id="{420F89AD-48C3-4D91-963A-11585BD75C04}"/>
              </a:ext>
            </a:extLst>
          </p:cNvPr>
          <p:cNvSpPr/>
          <p:nvPr/>
        </p:nvSpPr>
        <p:spPr>
          <a:xfrm>
            <a:off x="388031" y="426614"/>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1944751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的</a:t>
            </a:r>
            <a:r>
              <a:rPr lang="en-US" altLang="zh-CN" sz="2000" dirty="0">
                <a:ln/>
                <a:effectLst>
                  <a:outerShdw blurRad="38100" dist="19050" dir="2700000" algn="tl" rotWithShape="0">
                    <a:schemeClr val="dk1">
                      <a:alpha val="40000"/>
                    </a:schemeClr>
                  </a:outerShdw>
                </a:effectLst>
              </a:rPr>
              <a:t>java</a:t>
            </a:r>
            <a:r>
              <a:rPr lang="zh-CN" altLang="en-US" sz="2000" dirty="0">
                <a:ln/>
                <a:effectLst>
                  <a:outerShdw blurRad="38100" dist="19050" dir="2700000" algn="tl" rotWithShape="0">
                    <a:schemeClr val="dk1">
                      <a:alpha val="40000"/>
                    </a:schemeClr>
                  </a:outerShdw>
                </a:effectLst>
              </a:rPr>
              <a:t>客户端</a:t>
            </a:r>
            <a:r>
              <a:rPr lang="en-US" altLang="zh-CN" sz="2000" dirty="0" err="1">
                <a:ln/>
                <a:effectLst>
                  <a:outerShdw blurRad="38100" dist="19050" dir="2700000" algn="tl" rotWithShape="0">
                    <a:schemeClr val="dk1">
                      <a:alpha val="40000"/>
                    </a:schemeClr>
                  </a:outerShdw>
                </a:effectLst>
              </a:rPr>
              <a:t>Jedis</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FC5F2C38-10A1-47F1-919A-FD5DBE5850CE}"/>
              </a:ext>
            </a:extLst>
          </p:cNvPr>
          <p:cNvSpPr/>
          <p:nvPr/>
        </p:nvSpPr>
        <p:spPr>
          <a:xfrm>
            <a:off x="401283" y="456389"/>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作业完成一个手机验证码功能</a:t>
            </a:r>
          </a:p>
        </p:txBody>
      </p:sp>
      <p:sp>
        <p:nvSpPr>
          <p:cNvPr id="8" name="矩形 7">
            <a:extLst>
              <a:ext uri="{FF2B5EF4-FFF2-40B4-BE49-F238E27FC236}">
                <a16:creationId xmlns:a16="http://schemas.microsoft.com/office/drawing/2014/main" id="{A2EA14D8-E0EA-477B-A107-A8CDBB1F9B32}"/>
              </a:ext>
            </a:extLst>
          </p:cNvPr>
          <p:cNvSpPr/>
          <p:nvPr/>
        </p:nvSpPr>
        <p:spPr>
          <a:xfrm>
            <a:off x="215495" y="1608517"/>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、每个手机号每天只能输入</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a:t>
            </a:r>
          </a:p>
        </p:txBody>
      </p:sp>
    </p:spTree>
    <p:custDataLst>
      <p:tags r:id="rId1"/>
    </p:custDataLst>
    <p:extLst>
      <p:ext uri="{BB962C8B-B14F-4D97-AF65-F5344CB8AC3E}">
        <p14:creationId xmlns:p14="http://schemas.microsoft.com/office/powerpoint/2010/main" val="18481236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B5855A4-3BD7-4E6F-9C1E-FF4A86EE8B01}"/>
              </a:ext>
            </a:extLst>
          </p:cNvPr>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ln/>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NoSQL</a:t>
            </a:r>
            <a:r>
              <a:rPr lang="zh-CN" altLang="en-US" sz="2000" dirty="0">
                <a:ln/>
                <a:solidFill>
                  <a:schemeClr val="bg1"/>
                </a:solidFill>
                <a:effectLst>
                  <a:outerShdw blurRad="38100" dist="19050" dir="2700000" algn="tl" rotWithShape="0">
                    <a:schemeClr val="dk1">
                      <a:alpha val="40000"/>
                    </a:schemeClr>
                  </a:outerShdw>
                </a:effectLst>
              </a:rPr>
              <a:t>数据库简介</a:t>
            </a:r>
          </a:p>
        </p:txBody>
      </p:sp>
      <p:sp>
        <p:nvSpPr>
          <p:cNvPr id="35" name="对角圆角矩形 10">
            <a:extLst>
              <a:ext uri="{FF2B5EF4-FFF2-40B4-BE49-F238E27FC236}">
                <a16:creationId xmlns:a16="http://schemas.microsoft.com/office/drawing/2014/main" id="{BA126F65-E118-4CB8-8206-56869A13DF4A}"/>
              </a:ext>
            </a:extLst>
          </p:cNvPr>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E5A37C4-6387-417D-A285-F92A448049F7}"/>
              </a:ext>
            </a:extLst>
          </p:cNvPr>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五大数据类型</a:t>
            </a:r>
          </a:p>
        </p:txBody>
      </p:sp>
      <p:sp>
        <p:nvSpPr>
          <p:cNvPr id="37" name="矩形 36">
            <a:extLst>
              <a:ext uri="{FF2B5EF4-FFF2-40B4-BE49-F238E27FC236}">
                <a16:creationId xmlns:a16="http://schemas.microsoft.com/office/drawing/2014/main" id="{502AD45E-B2DF-4006-A2DE-FA6FCD08EFDD}"/>
              </a:ext>
            </a:extLst>
          </p:cNvPr>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a:extLst>
              <a:ext uri="{FF2B5EF4-FFF2-40B4-BE49-F238E27FC236}">
                <a16:creationId xmlns:a16="http://schemas.microsoft.com/office/drawing/2014/main" id="{3E6C64D6-FA2A-4CDB-BF93-7A45498C8245}"/>
              </a:ext>
            </a:extLst>
          </p:cNvPr>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a:extLst>
              <a:ext uri="{FF2B5EF4-FFF2-40B4-BE49-F238E27FC236}">
                <a16:creationId xmlns:a16="http://schemas.microsoft.com/office/drawing/2014/main" id="{A75A78ED-ABC0-4DCE-B48B-5F8ED2C708D8}"/>
              </a:ext>
            </a:extLst>
          </p:cNvPr>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4</a:t>
            </a:r>
          </a:p>
        </p:txBody>
      </p:sp>
      <p:sp>
        <p:nvSpPr>
          <p:cNvPr id="40" name="矩形 39">
            <a:extLst>
              <a:ext uri="{FF2B5EF4-FFF2-40B4-BE49-F238E27FC236}">
                <a16:creationId xmlns:a16="http://schemas.microsoft.com/office/drawing/2014/main" id="{DAE290E9-BD61-4CD0-BECA-D58129866430}"/>
              </a:ext>
            </a:extLst>
          </p:cNvPr>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BC2494D-4C3D-41FD-848B-3AAED1B09D69}"/>
              </a:ext>
            </a:extLst>
          </p:cNvPr>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5</a:t>
            </a:r>
          </a:p>
        </p:txBody>
      </p:sp>
      <p:sp>
        <p:nvSpPr>
          <p:cNvPr id="42" name="对角圆角矩形 10">
            <a:extLst>
              <a:ext uri="{FF2B5EF4-FFF2-40B4-BE49-F238E27FC236}">
                <a16:creationId xmlns:a16="http://schemas.microsoft.com/office/drawing/2014/main" id="{54F94325-EE7E-4C5B-809D-A9A84CEFCCF6}"/>
              </a:ext>
            </a:extLst>
          </p:cNvPr>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4F1762F-DCB8-4438-B0B9-9A94164587B7}"/>
              </a:ext>
            </a:extLst>
          </p:cNvPr>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的</a:t>
            </a:r>
            <a:r>
              <a:rPr lang="en-US" altLang="zh-CN" sz="2000" dirty="0">
                <a:ln/>
                <a:solidFill>
                  <a:schemeClr val="bg1"/>
                </a:solidFill>
                <a:effectLst>
                  <a:outerShdw blurRad="38100" dist="19050" dir="2700000" algn="tl" rotWithShape="0">
                    <a:schemeClr val="dk1">
                      <a:alpha val="40000"/>
                    </a:schemeClr>
                  </a:outerShdw>
                </a:effectLst>
              </a:rPr>
              <a:t>java</a:t>
            </a:r>
            <a:r>
              <a:rPr lang="zh-CN" altLang="en-US" sz="2000" dirty="0">
                <a:ln/>
                <a:solidFill>
                  <a:schemeClr val="bg1"/>
                </a:solidFill>
                <a:effectLst>
                  <a:outerShdw blurRad="38100" dist="19050" dir="2700000" algn="tl" rotWithShape="0">
                    <a:schemeClr val="dk1">
                      <a:alpha val="40000"/>
                    </a:schemeClr>
                  </a:outerShdw>
                </a:effectLst>
              </a:rPr>
              <a:t>客户端</a:t>
            </a:r>
            <a:r>
              <a:rPr lang="en-US" altLang="zh-CN" sz="2000" dirty="0" err="1">
                <a:ln/>
                <a:solidFill>
                  <a:schemeClr val="bg1"/>
                </a:solidFill>
                <a:effectLst>
                  <a:outerShdw blurRad="38100" dist="19050" dir="2700000" algn="tl" rotWithShape="0">
                    <a:schemeClr val="dk1">
                      <a:alpha val="40000"/>
                    </a:schemeClr>
                  </a:outerShdw>
                </a:effectLst>
              </a:rPr>
              <a:t>Jedis</a:t>
            </a:r>
            <a:endParaRPr lang="zh-CN" altLang="en-US" sz="2000" dirty="0">
              <a:ln/>
              <a:solidFill>
                <a:schemeClr val="bg1"/>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9F9C9F27-D754-4CBE-9365-A9340326016A}"/>
              </a:ext>
            </a:extLst>
          </p:cNvPr>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CFEBB3A7-2558-4D1D-B741-9B44AB4888AA}"/>
              </a:ext>
            </a:extLst>
          </p:cNvPr>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37B77FD-DDED-4416-8913-24F20F522A11}"/>
              </a:ext>
            </a:extLst>
          </p:cNvPr>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a:extLst>
              <a:ext uri="{FF2B5EF4-FFF2-40B4-BE49-F238E27FC236}">
                <a16:creationId xmlns:a16="http://schemas.microsoft.com/office/drawing/2014/main" id="{F1B8FD77-C302-4F1C-A445-8A3A0B9DA9A6}"/>
              </a:ext>
            </a:extLst>
          </p:cNvPr>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a:extLst>
              <a:ext uri="{FF2B5EF4-FFF2-40B4-BE49-F238E27FC236}">
                <a16:creationId xmlns:a16="http://schemas.microsoft.com/office/drawing/2014/main" id="{33969D58-31BB-4E73-8564-892BC9102D89}"/>
              </a:ext>
            </a:extLst>
          </p:cNvPr>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a:extLst>
              <a:ext uri="{FF2B5EF4-FFF2-40B4-BE49-F238E27FC236}">
                <a16:creationId xmlns:a16="http://schemas.microsoft.com/office/drawing/2014/main" id="{6A7CC901-A5C3-4F5E-AC52-112720ADF1EE}"/>
              </a:ext>
            </a:extLst>
          </p:cNvPr>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8</a:t>
            </a:r>
          </a:p>
        </p:txBody>
      </p:sp>
      <p:sp>
        <p:nvSpPr>
          <p:cNvPr id="50" name="矩形 49">
            <a:extLst>
              <a:ext uri="{FF2B5EF4-FFF2-40B4-BE49-F238E27FC236}">
                <a16:creationId xmlns:a16="http://schemas.microsoft.com/office/drawing/2014/main" id="{56F1B7A8-63F9-4053-BC54-FBD620FA790F}"/>
              </a:ext>
            </a:extLst>
          </p:cNvPr>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9</a:t>
            </a:r>
          </a:p>
        </p:txBody>
      </p:sp>
      <p:sp>
        <p:nvSpPr>
          <p:cNvPr id="51" name="矩形 50">
            <a:extLst>
              <a:ext uri="{FF2B5EF4-FFF2-40B4-BE49-F238E27FC236}">
                <a16:creationId xmlns:a16="http://schemas.microsoft.com/office/drawing/2014/main" id="{38DCB5D1-7392-4D6D-B0D6-D062C73DE380}"/>
              </a:ext>
            </a:extLst>
          </p:cNvPr>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持久化</a:t>
            </a:r>
          </a:p>
        </p:txBody>
      </p:sp>
      <p:sp>
        <p:nvSpPr>
          <p:cNvPr id="52" name="对角圆角矩形 10">
            <a:extLst>
              <a:ext uri="{FF2B5EF4-FFF2-40B4-BE49-F238E27FC236}">
                <a16:creationId xmlns:a16="http://schemas.microsoft.com/office/drawing/2014/main" id="{DB58D05F-BE3B-446B-84B0-EF282DB8B05F}"/>
              </a:ext>
            </a:extLst>
          </p:cNvPr>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4107485-367D-48AA-88DE-B58801A0E12F}"/>
              </a:ext>
            </a:extLst>
          </p:cNvPr>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ln/>
                <a:solidFill>
                  <a:schemeClr val="bg1"/>
                </a:solidFill>
                <a:effectLst>
                  <a:outerShdw blurRad="38100" dist="19050" dir="2700000" algn="tl" rotWithShape="0">
                    <a:schemeClr val="dk1">
                      <a:alpha val="40000"/>
                    </a:schemeClr>
                  </a:outerShdw>
                </a:effectLst>
              </a:rPr>
              <a:t>Redis</a:t>
            </a:r>
            <a:r>
              <a:rPr lang="zh-CN" altLang="en-US" sz="2000" dirty="0">
                <a:ln/>
                <a:solidFill>
                  <a:schemeClr val="bg1"/>
                </a:solidFill>
                <a:effectLst>
                  <a:outerShdw blurRad="38100" dist="19050" dir="2700000" algn="tl" rotWithShape="0">
                    <a:schemeClr val="dk1">
                      <a:alpha val="40000"/>
                    </a:schemeClr>
                  </a:outerShdw>
                </a:effectLst>
              </a:rPr>
              <a:t>集群</a:t>
            </a:r>
          </a:p>
        </p:txBody>
      </p:sp>
      <p:sp>
        <p:nvSpPr>
          <p:cNvPr id="54" name="矩形 53">
            <a:extLst>
              <a:ext uri="{FF2B5EF4-FFF2-40B4-BE49-F238E27FC236}">
                <a16:creationId xmlns:a16="http://schemas.microsoft.com/office/drawing/2014/main" id="{E00BB73F-021F-4E02-AB42-8ED3739B6F19}"/>
              </a:ext>
            </a:extLst>
          </p:cNvPr>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a:extLst>
              <a:ext uri="{FF2B5EF4-FFF2-40B4-BE49-F238E27FC236}">
                <a16:creationId xmlns:a16="http://schemas.microsoft.com/office/drawing/2014/main" id="{2CB169A2-CDF7-4155-B55C-FAB2A467C688}"/>
              </a:ext>
            </a:extLst>
          </p:cNvPr>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a:extLst>
              <a:ext uri="{FF2B5EF4-FFF2-40B4-BE49-F238E27FC236}">
                <a16:creationId xmlns:a16="http://schemas.microsoft.com/office/drawing/2014/main" id="{354373C6-CD64-464B-BE78-A1BBB603D731}"/>
              </a:ext>
            </a:extLst>
          </p:cNvPr>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6</a:t>
            </a:r>
          </a:p>
        </p:txBody>
      </p:sp>
      <p:sp>
        <p:nvSpPr>
          <p:cNvPr id="57" name="矩形 56">
            <a:extLst>
              <a:ext uri="{FF2B5EF4-FFF2-40B4-BE49-F238E27FC236}">
                <a16:creationId xmlns:a16="http://schemas.microsoft.com/office/drawing/2014/main" id="{64D00D25-DC96-46BD-86A9-F02D23F4A910}"/>
              </a:ext>
            </a:extLst>
          </p:cNvPr>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ln/>
                <a:solidFill>
                  <a:schemeClr val="bg1"/>
                </a:solidFill>
                <a:effectLst>
                  <a:outerShdw blurRad="38100" dist="19050" dir="2700000" algn="tl" rotWithShape="0">
                    <a:schemeClr val="dk1">
                      <a:alpha val="40000"/>
                    </a:schemeClr>
                  </a:outerShdw>
                </a:effectLst>
              </a:rPr>
              <a:t>7</a:t>
            </a:r>
          </a:p>
        </p:txBody>
      </p:sp>
      <p:sp>
        <p:nvSpPr>
          <p:cNvPr id="3" name="矩形 2">
            <a:extLst>
              <a:ext uri="{FF2B5EF4-FFF2-40B4-BE49-F238E27FC236}">
                <a16:creationId xmlns:a16="http://schemas.microsoft.com/office/drawing/2014/main" id="{00B87D3A-D325-4ADB-B9EB-BA74877775A4}"/>
              </a:ext>
            </a:extLst>
          </p:cNvPr>
          <p:cNvSpPr/>
          <p:nvPr/>
        </p:nvSpPr>
        <p:spPr>
          <a:xfrm>
            <a:off x="4798655" y="2861886"/>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159612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0720BFF0-CC57-4B2B-96D3-BBF8128CB268}"/>
              </a:ext>
            </a:extLst>
          </p:cNvPr>
          <p:cNvPicPr>
            <a:picLocks noChangeAspect="1"/>
          </p:cNvPicPr>
          <p:nvPr/>
        </p:nvPicPr>
        <p:blipFill>
          <a:blip r:embed="rId3"/>
          <a:stretch>
            <a:fillRect/>
          </a:stretch>
        </p:blipFill>
        <p:spPr>
          <a:xfrm>
            <a:off x="330368" y="1546925"/>
            <a:ext cx="8515350" cy="800100"/>
          </a:xfrm>
          <a:prstGeom prst="rect">
            <a:avLst/>
          </a:prstGeom>
        </p:spPr>
      </p:pic>
      <p:sp>
        <p:nvSpPr>
          <p:cNvPr id="9" name="矩形 8">
            <a:extLst>
              <a:ext uri="{FF2B5EF4-FFF2-40B4-BE49-F238E27FC236}">
                <a16:creationId xmlns:a16="http://schemas.microsoft.com/office/drawing/2014/main" id="{BCA97E1C-9EFB-4F04-90E3-A657C0D5F049}"/>
              </a:ext>
            </a:extLst>
          </p:cNvPr>
          <p:cNvSpPr/>
          <p:nvPr/>
        </p:nvSpPr>
        <p:spPr>
          <a:xfrm>
            <a:off x="330368" y="2613569"/>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10" name="矩形 9">
            <a:extLst>
              <a:ext uri="{FF2B5EF4-FFF2-40B4-BE49-F238E27FC236}">
                <a16:creationId xmlns:a16="http://schemas.microsoft.com/office/drawing/2014/main" id="{8455C2EA-CFC5-4E72-9D0A-A85D1F4646F1}"/>
              </a:ext>
            </a:extLst>
          </p:cNvPr>
          <p:cNvSpPr/>
          <p:nvPr/>
        </p:nvSpPr>
        <p:spPr>
          <a:xfrm>
            <a:off x="422039" y="467884"/>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11" name="矩形 10">
            <a:extLst>
              <a:ext uri="{FF2B5EF4-FFF2-40B4-BE49-F238E27FC236}">
                <a16:creationId xmlns:a16="http://schemas.microsoft.com/office/drawing/2014/main" id="{CBE8A1ED-9139-4D96-A60C-EF05CB46F4D0}"/>
              </a:ext>
            </a:extLst>
          </p:cNvPr>
          <p:cNvSpPr/>
          <p:nvPr/>
        </p:nvSpPr>
        <p:spPr>
          <a:xfrm>
            <a:off x="330368" y="403251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06577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CE7ADDBB-A23C-4E94-BAF1-76D9CA1A5B3C}"/>
              </a:ext>
            </a:extLst>
          </p:cNvPr>
          <p:cNvSpPr/>
          <p:nvPr/>
        </p:nvSpPr>
        <p:spPr>
          <a:xfrm>
            <a:off x="378830" y="450299"/>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p>
        </p:txBody>
      </p:sp>
      <p:sp>
        <p:nvSpPr>
          <p:cNvPr id="12" name="右箭头 2">
            <a:extLst>
              <a:ext uri="{FF2B5EF4-FFF2-40B4-BE49-F238E27FC236}">
                <a16:creationId xmlns:a16="http://schemas.microsoft.com/office/drawing/2014/main" id="{5C8CD434-00DC-4DAF-A3DA-CB9DFDF21C51}"/>
              </a:ext>
            </a:extLst>
          </p:cNvPr>
          <p:cNvSpPr/>
          <p:nvPr/>
        </p:nvSpPr>
        <p:spPr>
          <a:xfrm>
            <a:off x="1496094" y="28820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13" name="右箭头 3">
            <a:extLst>
              <a:ext uri="{FF2B5EF4-FFF2-40B4-BE49-F238E27FC236}">
                <a16:creationId xmlns:a16="http://schemas.microsoft.com/office/drawing/2014/main" id="{DB8AD1E3-4DDC-4F13-982B-24C2932FA641}"/>
              </a:ext>
            </a:extLst>
          </p:cNvPr>
          <p:cNvSpPr/>
          <p:nvPr/>
        </p:nvSpPr>
        <p:spPr>
          <a:xfrm>
            <a:off x="4808460" y="2882016"/>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14" name="矩形 13">
            <a:extLst>
              <a:ext uri="{FF2B5EF4-FFF2-40B4-BE49-F238E27FC236}">
                <a16:creationId xmlns:a16="http://schemas.microsoft.com/office/drawing/2014/main" id="{3EBDF472-3734-4DF4-A39D-DAFC54738593}"/>
              </a:ext>
            </a:extLst>
          </p:cNvPr>
          <p:cNvSpPr/>
          <p:nvPr/>
        </p:nvSpPr>
        <p:spPr>
          <a:xfrm>
            <a:off x="4147414" y="4194391"/>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15" name="矩形 14">
            <a:extLst>
              <a:ext uri="{FF2B5EF4-FFF2-40B4-BE49-F238E27FC236}">
                <a16:creationId xmlns:a16="http://schemas.microsoft.com/office/drawing/2014/main" id="{0CFA3CFB-A1E0-4E8A-9707-5EC92C373FB2}"/>
              </a:ext>
            </a:extLst>
          </p:cNvPr>
          <p:cNvSpPr/>
          <p:nvPr/>
        </p:nvSpPr>
        <p:spPr>
          <a:xfrm>
            <a:off x="4333665" y="1868566"/>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16" name="直接连接符 15">
            <a:extLst>
              <a:ext uri="{FF2B5EF4-FFF2-40B4-BE49-F238E27FC236}">
                <a16:creationId xmlns:a16="http://schemas.microsoft.com/office/drawing/2014/main" id="{5C866043-0243-4656-9618-C6C2F111C64D}"/>
              </a:ext>
            </a:extLst>
          </p:cNvPr>
          <p:cNvCxnSpPr/>
          <p:nvPr/>
        </p:nvCxnSpPr>
        <p:spPr>
          <a:xfrm>
            <a:off x="4797929" y="21579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4E66327-3A60-4DA0-97AD-FA63371D5287}"/>
              </a:ext>
            </a:extLst>
          </p:cNvPr>
          <p:cNvCxnSpPr/>
          <p:nvPr/>
        </p:nvCxnSpPr>
        <p:spPr>
          <a:xfrm>
            <a:off x="1470187" y="23251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5568A0E7-2DE1-4FE2-8704-2FC855814B24}"/>
              </a:ext>
            </a:extLst>
          </p:cNvPr>
          <p:cNvGrpSpPr/>
          <p:nvPr/>
        </p:nvGrpSpPr>
        <p:grpSpPr>
          <a:xfrm>
            <a:off x="1515042" y="2581927"/>
            <a:ext cx="3166427" cy="369575"/>
            <a:chOff x="1431234" y="3954601"/>
            <a:chExt cx="3166427" cy="369575"/>
          </a:xfrm>
        </p:grpSpPr>
        <p:sp>
          <p:nvSpPr>
            <p:cNvPr id="19" name="矩形 18">
              <a:extLst>
                <a:ext uri="{FF2B5EF4-FFF2-40B4-BE49-F238E27FC236}">
                  <a16:creationId xmlns:a16="http://schemas.microsoft.com/office/drawing/2014/main" id="{C3A31E00-6087-46AF-A741-05725F1E0488}"/>
                </a:ext>
              </a:extLst>
            </p:cNvPr>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a:extLst>
                <a:ext uri="{FF2B5EF4-FFF2-40B4-BE49-F238E27FC236}">
                  <a16:creationId xmlns:a16="http://schemas.microsoft.com/office/drawing/2014/main" id="{7EEBA806-433A-456A-AB7D-B5CC0A4C2D87}"/>
                </a:ext>
              </a:extLst>
            </p:cNvPr>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20">
              <a:extLst>
                <a:ext uri="{FF2B5EF4-FFF2-40B4-BE49-F238E27FC236}">
                  <a16:creationId xmlns:a16="http://schemas.microsoft.com/office/drawing/2014/main" id="{B7518E02-D158-410A-AF8A-459E684A0E4F}"/>
                </a:ext>
              </a:extLst>
            </p:cNvPr>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2" name="矩形 21">
              <a:extLst>
                <a:ext uri="{FF2B5EF4-FFF2-40B4-BE49-F238E27FC236}">
                  <a16:creationId xmlns:a16="http://schemas.microsoft.com/office/drawing/2014/main" id="{B50B57A2-B06D-46DF-A277-B3F00FE9BD3C}"/>
                </a:ext>
              </a:extLst>
            </p:cNvPr>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3" name="右箭头 16">
            <a:extLst>
              <a:ext uri="{FF2B5EF4-FFF2-40B4-BE49-F238E27FC236}">
                <a16:creationId xmlns:a16="http://schemas.microsoft.com/office/drawing/2014/main" id="{AC337094-7565-481B-A1C0-52A671983B09}"/>
              </a:ext>
            </a:extLst>
          </p:cNvPr>
          <p:cNvSpPr/>
          <p:nvPr/>
        </p:nvSpPr>
        <p:spPr>
          <a:xfrm rot="5400000">
            <a:off x="4271744" y="3402986"/>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130298E-18D0-4DF8-8841-E2D181C12D87}"/>
              </a:ext>
            </a:extLst>
          </p:cNvPr>
          <p:cNvSpPr/>
          <p:nvPr/>
        </p:nvSpPr>
        <p:spPr>
          <a:xfrm>
            <a:off x="991501" y="189417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25" name="乘号 24">
            <a:extLst>
              <a:ext uri="{FF2B5EF4-FFF2-40B4-BE49-F238E27FC236}">
                <a16:creationId xmlns:a16="http://schemas.microsoft.com/office/drawing/2014/main" id="{5DFA63D9-3520-4DB4-BAAE-27E2260CEEE5}"/>
              </a:ext>
            </a:extLst>
          </p:cNvPr>
          <p:cNvSpPr/>
          <p:nvPr/>
        </p:nvSpPr>
        <p:spPr>
          <a:xfrm>
            <a:off x="4490172" y="4425223"/>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EF36BC8B-0263-4C79-87FB-009B1856FAE0}"/>
              </a:ext>
            </a:extLst>
          </p:cNvPr>
          <p:cNvGrpSpPr/>
          <p:nvPr/>
        </p:nvGrpSpPr>
        <p:grpSpPr>
          <a:xfrm>
            <a:off x="4803557" y="2582328"/>
            <a:ext cx="3167609" cy="372918"/>
            <a:chOff x="4994799" y="1548436"/>
            <a:chExt cx="3167609" cy="372918"/>
          </a:xfrm>
          <a:solidFill>
            <a:schemeClr val="bg1">
              <a:lumMod val="50000"/>
            </a:schemeClr>
          </a:solidFill>
        </p:grpSpPr>
        <p:sp>
          <p:nvSpPr>
            <p:cNvPr id="27" name="矩形 26">
              <a:extLst>
                <a:ext uri="{FF2B5EF4-FFF2-40B4-BE49-F238E27FC236}">
                  <a16:creationId xmlns:a16="http://schemas.microsoft.com/office/drawing/2014/main" id="{F24C193E-D049-44AD-9BFC-94C486F9D127}"/>
                </a:ext>
              </a:extLst>
            </p:cNvPr>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8" name="矩形 27">
              <a:extLst>
                <a:ext uri="{FF2B5EF4-FFF2-40B4-BE49-F238E27FC236}">
                  <a16:creationId xmlns:a16="http://schemas.microsoft.com/office/drawing/2014/main" id="{301E6DEC-A64E-4546-A846-69179D038207}"/>
                </a:ext>
              </a:extLst>
            </p:cNvPr>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9" name="矩形 28">
              <a:extLst>
                <a:ext uri="{FF2B5EF4-FFF2-40B4-BE49-F238E27FC236}">
                  <a16:creationId xmlns:a16="http://schemas.microsoft.com/office/drawing/2014/main" id="{554E5646-85F5-4036-A4B7-01A11676AFCB}"/>
                </a:ext>
              </a:extLst>
            </p:cNvPr>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30" name="矩形 29">
              <a:extLst>
                <a:ext uri="{FF2B5EF4-FFF2-40B4-BE49-F238E27FC236}">
                  <a16:creationId xmlns:a16="http://schemas.microsoft.com/office/drawing/2014/main" id="{C4B09BDF-25EA-4931-B779-6F389C44FD0C}"/>
                </a:ext>
              </a:extLst>
            </p:cNvPr>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1" name="矩形 30">
            <a:extLst>
              <a:ext uri="{FF2B5EF4-FFF2-40B4-BE49-F238E27FC236}">
                <a16:creationId xmlns:a16="http://schemas.microsoft.com/office/drawing/2014/main" id="{4492F11A-9082-4A22-A318-A55C89E4E5CC}"/>
              </a:ext>
            </a:extLst>
          </p:cNvPr>
          <p:cNvSpPr/>
          <p:nvPr/>
        </p:nvSpPr>
        <p:spPr>
          <a:xfrm>
            <a:off x="803264" y="848926"/>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32" name="矩形 31">
            <a:extLst>
              <a:ext uri="{FF2B5EF4-FFF2-40B4-BE49-F238E27FC236}">
                <a16:creationId xmlns:a16="http://schemas.microsoft.com/office/drawing/2014/main" id="{D6A62E80-5839-4BF4-ABAB-B84CA360340E}"/>
              </a:ext>
            </a:extLst>
          </p:cNvPr>
          <p:cNvSpPr/>
          <p:nvPr/>
        </p:nvSpPr>
        <p:spPr>
          <a:xfrm>
            <a:off x="816130" y="1501849"/>
            <a:ext cx="8064896" cy="369332"/>
          </a:xfrm>
          <a:prstGeom prst="rect">
            <a:avLst/>
          </a:prstGeom>
        </p:spPr>
        <p:txBody>
          <a:bodyPr wrap="square">
            <a:spAutoFit/>
          </a:bodyPr>
          <a:lstStyle/>
          <a:p>
            <a:pPr>
              <a:buFont typeface="Arial" panose="020B0604020202020204" pitchFamily="34" charset="0"/>
              <a:buChar char="•"/>
            </a:pPr>
            <a:r>
              <a:rPr lang="zh-CN" altLang="en-US" dirty="0">
                <a:solidFill>
                  <a:srgbClr val="007C6A"/>
                </a:solidFill>
                <a:latin typeface="Arial" panose="020B0604020202020204" pitchFamily="34" charset="0"/>
              </a:rPr>
              <a:t>组队的过程中可以通过</a:t>
            </a:r>
            <a:r>
              <a:rPr lang="en-US" altLang="zh-CN" dirty="0">
                <a:solidFill>
                  <a:srgbClr val="007C6A"/>
                </a:solidFill>
                <a:latin typeface="Arial" panose="020B0604020202020204" pitchFamily="34" charset="0"/>
              </a:rPr>
              <a:t>discard</a:t>
            </a:r>
            <a:r>
              <a:rPr lang="zh-CN" altLang="en-US" dirty="0">
                <a:solidFill>
                  <a:srgbClr val="007C6A"/>
                </a:solidFill>
                <a:latin typeface="Arial" panose="020B0604020202020204" pitchFamily="34" charset="0"/>
              </a:rPr>
              <a:t>来放弃组队。</a:t>
            </a:r>
            <a:r>
              <a:rPr lang="en-US" altLang="zh-CN" dirty="0">
                <a:solidFill>
                  <a:srgbClr val="007C6A"/>
                </a:solidFill>
                <a:latin typeface="Arial" panose="020B0604020202020204" pitchFamily="34" charset="0"/>
              </a:rPr>
              <a:t>  </a:t>
            </a:r>
            <a:endParaRPr lang="zh-CN" altLang="en-US" b="0" i="0" dirty="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468219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33" name="矩形 32">
            <a:extLst>
              <a:ext uri="{FF2B5EF4-FFF2-40B4-BE49-F238E27FC236}">
                <a16:creationId xmlns:a16="http://schemas.microsoft.com/office/drawing/2014/main" id="{D7954F66-5A7C-47BB-97F6-45C86BEB6B09}"/>
              </a:ext>
            </a:extLst>
          </p:cNvPr>
          <p:cNvSpPr/>
          <p:nvPr/>
        </p:nvSpPr>
        <p:spPr>
          <a:xfrm>
            <a:off x="323528" y="443137"/>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4" name="右箭头 2">
            <a:extLst>
              <a:ext uri="{FF2B5EF4-FFF2-40B4-BE49-F238E27FC236}">
                <a16:creationId xmlns:a16="http://schemas.microsoft.com/office/drawing/2014/main" id="{397EE1F8-C675-489F-83EA-05E576030699}"/>
              </a:ext>
            </a:extLst>
          </p:cNvPr>
          <p:cNvSpPr/>
          <p:nvPr/>
        </p:nvSpPr>
        <p:spPr>
          <a:xfrm>
            <a:off x="1369121" y="31925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35" name="右箭头 3">
            <a:extLst>
              <a:ext uri="{FF2B5EF4-FFF2-40B4-BE49-F238E27FC236}">
                <a16:creationId xmlns:a16="http://schemas.microsoft.com/office/drawing/2014/main" id="{EF74D50A-0E26-431C-B551-E1929280A060}"/>
              </a:ext>
            </a:extLst>
          </p:cNvPr>
          <p:cNvSpPr/>
          <p:nvPr/>
        </p:nvSpPr>
        <p:spPr>
          <a:xfrm>
            <a:off x="4681487" y="3192516"/>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36" name="矩形 35">
            <a:extLst>
              <a:ext uri="{FF2B5EF4-FFF2-40B4-BE49-F238E27FC236}">
                <a16:creationId xmlns:a16="http://schemas.microsoft.com/office/drawing/2014/main" id="{F2F17E31-D9F1-48A0-95FD-922FC7984E53}"/>
              </a:ext>
            </a:extLst>
          </p:cNvPr>
          <p:cNvSpPr/>
          <p:nvPr/>
        </p:nvSpPr>
        <p:spPr>
          <a:xfrm>
            <a:off x="5024769" y="4495459"/>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7" name="直接连接符 36">
            <a:extLst>
              <a:ext uri="{FF2B5EF4-FFF2-40B4-BE49-F238E27FC236}">
                <a16:creationId xmlns:a16="http://schemas.microsoft.com/office/drawing/2014/main" id="{2BD07DA3-4339-4C80-BF87-6503458E4B12}"/>
              </a:ext>
            </a:extLst>
          </p:cNvPr>
          <p:cNvCxnSpPr/>
          <p:nvPr/>
        </p:nvCxnSpPr>
        <p:spPr>
          <a:xfrm>
            <a:off x="4670956" y="24684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BB0B192-E44B-42C9-B42B-1D77EFE55E0B}"/>
              </a:ext>
            </a:extLst>
          </p:cNvPr>
          <p:cNvCxnSpPr/>
          <p:nvPr/>
        </p:nvCxnSpPr>
        <p:spPr>
          <a:xfrm>
            <a:off x="1343214" y="26356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25FA3981-C200-4B36-BA5C-87F3800ECC2C}"/>
              </a:ext>
            </a:extLst>
          </p:cNvPr>
          <p:cNvGrpSpPr/>
          <p:nvPr/>
        </p:nvGrpSpPr>
        <p:grpSpPr>
          <a:xfrm>
            <a:off x="1388069" y="2904484"/>
            <a:ext cx="3205161" cy="366785"/>
            <a:chOff x="1431234" y="3966658"/>
            <a:chExt cx="3205161" cy="366785"/>
          </a:xfrm>
        </p:grpSpPr>
        <p:sp>
          <p:nvSpPr>
            <p:cNvPr id="40" name="矩形 39">
              <a:extLst>
                <a:ext uri="{FF2B5EF4-FFF2-40B4-BE49-F238E27FC236}">
                  <a16:creationId xmlns:a16="http://schemas.microsoft.com/office/drawing/2014/main" id="{A7586C13-2625-45D6-A078-8D94628D9B90}"/>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1" name="矩形 40">
              <a:extLst>
                <a:ext uri="{FF2B5EF4-FFF2-40B4-BE49-F238E27FC236}">
                  <a16:creationId xmlns:a16="http://schemas.microsoft.com/office/drawing/2014/main" id="{D667007D-FC66-476D-946F-D1316FA8396A}"/>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42" name="矩形 41">
              <a:extLst>
                <a:ext uri="{FF2B5EF4-FFF2-40B4-BE49-F238E27FC236}">
                  <a16:creationId xmlns:a16="http://schemas.microsoft.com/office/drawing/2014/main" id="{6EF92F72-FC3C-4B93-95A9-3171CF44B79C}"/>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3" name="矩形 42">
              <a:extLst>
                <a:ext uri="{FF2B5EF4-FFF2-40B4-BE49-F238E27FC236}">
                  <a16:creationId xmlns:a16="http://schemas.microsoft.com/office/drawing/2014/main" id="{A296EB2D-6A95-4D42-894D-507A38425F9C}"/>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44" name="右箭头 13">
            <a:extLst>
              <a:ext uri="{FF2B5EF4-FFF2-40B4-BE49-F238E27FC236}">
                <a16:creationId xmlns:a16="http://schemas.microsoft.com/office/drawing/2014/main" id="{BC980EFF-B675-4F57-955E-79AB141EAC4E}"/>
              </a:ext>
            </a:extLst>
          </p:cNvPr>
          <p:cNvSpPr/>
          <p:nvPr/>
        </p:nvSpPr>
        <p:spPr>
          <a:xfrm rot="16200000">
            <a:off x="2385400" y="2415634"/>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13ED6C8-39BE-491A-BD53-2A7DBE80CA83}"/>
              </a:ext>
            </a:extLst>
          </p:cNvPr>
          <p:cNvSpPr/>
          <p:nvPr/>
        </p:nvSpPr>
        <p:spPr>
          <a:xfrm>
            <a:off x="864528" y="203239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46" name="乘号 45">
            <a:extLst>
              <a:ext uri="{FF2B5EF4-FFF2-40B4-BE49-F238E27FC236}">
                <a16:creationId xmlns:a16="http://schemas.microsoft.com/office/drawing/2014/main" id="{25D42B87-42C2-4109-A71B-5A635FB7FA79}"/>
              </a:ext>
            </a:extLst>
          </p:cNvPr>
          <p:cNvSpPr/>
          <p:nvPr/>
        </p:nvSpPr>
        <p:spPr>
          <a:xfrm>
            <a:off x="4304965" y="4369055"/>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6291AD64-073D-4305-A019-4EE57FA549AC}"/>
              </a:ext>
            </a:extLst>
          </p:cNvPr>
          <p:cNvGrpSpPr/>
          <p:nvPr/>
        </p:nvGrpSpPr>
        <p:grpSpPr>
          <a:xfrm>
            <a:off x="4676584" y="2898350"/>
            <a:ext cx="3205161" cy="367397"/>
            <a:chOff x="4994799" y="1553958"/>
            <a:chExt cx="3205161" cy="367397"/>
          </a:xfrm>
          <a:solidFill>
            <a:schemeClr val="bg1">
              <a:lumMod val="75000"/>
            </a:schemeClr>
          </a:solidFill>
        </p:grpSpPr>
        <p:sp>
          <p:nvSpPr>
            <p:cNvPr id="48" name="矩形 47">
              <a:extLst>
                <a:ext uri="{FF2B5EF4-FFF2-40B4-BE49-F238E27FC236}">
                  <a16:creationId xmlns:a16="http://schemas.microsoft.com/office/drawing/2014/main" id="{CA8EE4A0-ED8A-4AAB-BB6C-58B16D969691}"/>
                </a:ext>
              </a:extLst>
            </p:cNvPr>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9" name="矩形 48">
              <a:extLst>
                <a:ext uri="{FF2B5EF4-FFF2-40B4-BE49-F238E27FC236}">
                  <a16:creationId xmlns:a16="http://schemas.microsoft.com/office/drawing/2014/main" id="{2F5D5407-EC39-42FA-B07C-10A3532A8BF2}"/>
                </a:ext>
              </a:extLst>
            </p:cNvPr>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0" name="矩形 49">
              <a:extLst>
                <a:ext uri="{FF2B5EF4-FFF2-40B4-BE49-F238E27FC236}">
                  <a16:creationId xmlns:a16="http://schemas.microsoft.com/office/drawing/2014/main" id="{0A9D1ED2-0C45-47CC-BB79-FA9A8F0D4B32}"/>
                </a:ext>
              </a:extLst>
            </p:cNvPr>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51" name="矩形 50">
              <a:extLst>
                <a:ext uri="{FF2B5EF4-FFF2-40B4-BE49-F238E27FC236}">
                  <a16:creationId xmlns:a16="http://schemas.microsoft.com/office/drawing/2014/main" id="{7B20E757-4D04-4A5B-8797-2AE9FC9443D8}"/>
                </a:ext>
              </a:extLst>
            </p:cNvPr>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52" name="矩形 51">
            <a:extLst>
              <a:ext uri="{FF2B5EF4-FFF2-40B4-BE49-F238E27FC236}">
                <a16:creationId xmlns:a16="http://schemas.microsoft.com/office/drawing/2014/main" id="{29157B4A-5497-4F39-B7AE-6C0A01904DA2}"/>
              </a:ext>
            </a:extLst>
          </p:cNvPr>
          <p:cNvSpPr/>
          <p:nvPr/>
        </p:nvSpPr>
        <p:spPr>
          <a:xfrm>
            <a:off x="2243339" y="218592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53" name="右箭头 22">
            <a:extLst>
              <a:ext uri="{FF2B5EF4-FFF2-40B4-BE49-F238E27FC236}">
                <a16:creationId xmlns:a16="http://schemas.microsoft.com/office/drawing/2014/main" id="{62A5E9D8-9DBB-477F-8995-531453E2F641}"/>
              </a:ext>
            </a:extLst>
          </p:cNvPr>
          <p:cNvSpPr/>
          <p:nvPr/>
        </p:nvSpPr>
        <p:spPr>
          <a:xfrm rot="5400000">
            <a:off x="4381912" y="3956906"/>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2DBB1AA5-9672-496D-A3CD-9C9776FE1284}"/>
              </a:ext>
            </a:extLst>
          </p:cNvPr>
          <p:cNvSpPr/>
          <p:nvPr/>
        </p:nvSpPr>
        <p:spPr>
          <a:xfrm>
            <a:off x="403418" y="1058995"/>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55" name="矩形 54">
            <a:extLst>
              <a:ext uri="{FF2B5EF4-FFF2-40B4-BE49-F238E27FC236}">
                <a16:creationId xmlns:a16="http://schemas.microsoft.com/office/drawing/2014/main" id="{A3D018C0-D941-472F-BE29-E28EEC3A8444}"/>
              </a:ext>
            </a:extLst>
          </p:cNvPr>
          <p:cNvSpPr/>
          <p:nvPr/>
        </p:nvSpPr>
        <p:spPr>
          <a:xfrm>
            <a:off x="4211960" y="212393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extLst>
      <p:ext uri="{BB962C8B-B14F-4D97-AF65-F5344CB8AC3E}">
        <p14:creationId xmlns:p14="http://schemas.microsoft.com/office/powerpoint/2010/main" val="167005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ln/>
                <a:effectLst>
                  <a:outerShdw blurRad="38100" dist="19050" dir="2700000" algn="tl" rotWithShape="0">
                    <a:schemeClr val="dk1">
                      <a:alpha val="40000"/>
                    </a:schemeClr>
                  </a:outerShdw>
                </a:effectLst>
              </a:rPr>
              <a:t>NoSQL</a:t>
            </a:r>
            <a:r>
              <a:rPr lang="zh-CN" altLang="en-US" sz="2000" dirty="0">
                <a:ln/>
                <a:effectLst>
                  <a:outerShdw blurRad="38100" dist="19050" dir="2700000" algn="tl" rotWithShape="0">
                    <a:schemeClr val="dk1">
                      <a:alpha val="40000"/>
                    </a:schemeClr>
                  </a:outerShdw>
                </a:effectLst>
              </a:rPr>
              <a:t>数据库简介</a:t>
            </a:r>
            <a:endParaRPr lang="zh-CN" altLang="en-US" sz="2000" dirty="0">
              <a:ln/>
              <a:solidFill>
                <a:schemeClr val="tx1"/>
              </a:solidFill>
              <a:effectLst>
                <a:outerShdw blurRad="38100" dist="19050" dir="2700000" algn="tl" rotWithShape="0">
                  <a:schemeClr val="dk1">
                    <a:alpha val="40000"/>
                  </a:schemeClr>
                </a:outerShdw>
              </a:effectLst>
            </a:endParaRPr>
          </a:p>
        </p:txBody>
      </p:sp>
      <p:sp>
        <p:nvSpPr>
          <p:cNvPr id="14" name="文本框 14">
            <a:extLst>
              <a:ext uri="{FF2B5EF4-FFF2-40B4-BE49-F238E27FC236}">
                <a16:creationId xmlns:a16="http://schemas.microsoft.com/office/drawing/2014/main" id="{2F32E37E-26DF-4FC8-9AB2-36B3E19F88DC}"/>
              </a:ext>
            </a:extLst>
          </p:cNvPr>
          <p:cNvSpPr txBox="1"/>
          <p:nvPr/>
        </p:nvSpPr>
        <p:spPr>
          <a:xfrm>
            <a:off x="396626" y="400110"/>
            <a:ext cx="8208912" cy="1785104"/>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rgbClr val="007C6A"/>
                </a:solidFill>
              </a:rPr>
              <a:t> </a:t>
            </a: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15" name="文本框 14">
            <a:extLst>
              <a:ext uri="{FF2B5EF4-FFF2-40B4-BE49-F238E27FC236}">
                <a16:creationId xmlns:a16="http://schemas.microsoft.com/office/drawing/2014/main" id="{7915DC6F-90DB-41C5-9F51-F4BF4C71342F}"/>
              </a:ext>
            </a:extLst>
          </p:cNvPr>
          <p:cNvSpPr txBox="1"/>
          <p:nvPr/>
        </p:nvSpPr>
        <p:spPr>
          <a:xfrm>
            <a:off x="396626" y="2459210"/>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C7E372F2-3AA9-4E94-A1E6-DFAC6B8627B1}"/>
              </a:ext>
            </a:extLst>
          </p:cNvPr>
          <p:cNvSpPr/>
          <p:nvPr/>
        </p:nvSpPr>
        <p:spPr>
          <a:xfrm>
            <a:off x="396626" y="4365485"/>
            <a:ext cx="7585731" cy="461665"/>
          </a:xfrm>
          <a:prstGeom prst="rect">
            <a:avLst/>
          </a:prstGeom>
        </p:spPr>
        <p:txBody>
          <a:bodyPr wrap="none">
            <a:spAutoFit/>
          </a:bodyPr>
          <a:lstStyle/>
          <a:p>
            <a:r>
              <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13330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26" name="矩形 25">
            <a:extLst>
              <a:ext uri="{FF2B5EF4-FFF2-40B4-BE49-F238E27FC236}">
                <a16:creationId xmlns:a16="http://schemas.microsoft.com/office/drawing/2014/main" id="{DC512530-5A24-4B89-B701-C5C0A23239E2}"/>
              </a:ext>
            </a:extLst>
          </p:cNvPr>
          <p:cNvSpPr/>
          <p:nvPr/>
        </p:nvSpPr>
        <p:spPr>
          <a:xfrm>
            <a:off x="230763" y="503108"/>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27" name="右箭头 2">
            <a:extLst>
              <a:ext uri="{FF2B5EF4-FFF2-40B4-BE49-F238E27FC236}">
                <a16:creationId xmlns:a16="http://schemas.microsoft.com/office/drawing/2014/main" id="{5C490BBC-ACE9-427E-85CC-C5EC2BBE9488}"/>
              </a:ext>
            </a:extLst>
          </p:cNvPr>
          <p:cNvSpPr/>
          <p:nvPr/>
        </p:nvSpPr>
        <p:spPr>
          <a:xfrm>
            <a:off x="1276356" y="3252487"/>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28" name="右箭头 3">
            <a:extLst>
              <a:ext uri="{FF2B5EF4-FFF2-40B4-BE49-F238E27FC236}">
                <a16:creationId xmlns:a16="http://schemas.microsoft.com/office/drawing/2014/main" id="{AFD53A02-86E9-497A-B5BF-4FDD941995CE}"/>
              </a:ext>
            </a:extLst>
          </p:cNvPr>
          <p:cNvSpPr/>
          <p:nvPr/>
        </p:nvSpPr>
        <p:spPr>
          <a:xfrm>
            <a:off x="4588722" y="3252487"/>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29" name="矩形 28">
            <a:extLst>
              <a:ext uri="{FF2B5EF4-FFF2-40B4-BE49-F238E27FC236}">
                <a16:creationId xmlns:a16="http://schemas.microsoft.com/office/drawing/2014/main" id="{60B124DC-EC8D-4ADE-BB9C-867F8ECEA7D9}"/>
              </a:ext>
            </a:extLst>
          </p:cNvPr>
          <p:cNvSpPr/>
          <p:nvPr/>
        </p:nvSpPr>
        <p:spPr>
          <a:xfrm>
            <a:off x="4932004" y="4555430"/>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0" name="直接连接符 29">
            <a:extLst>
              <a:ext uri="{FF2B5EF4-FFF2-40B4-BE49-F238E27FC236}">
                <a16:creationId xmlns:a16="http://schemas.microsoft.com/office/drawing/2014/main" id="{140C4644-E798-49E6-9384-8EE41ADB82D9}"/>
              </a:ext>
            </a:extLst>
          </p:cNvPr>
          <p:cNvCxnSpPr/>
          <p:nvPr/>
        </p:nvCxnSpPr>
        <p:spPr>
          <a:xfrm>
            <a:off x="4578191" y="252842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59AC5CF-C95C-4903-8F2B-D45D592026AE}"/>
              </a:ext>
            </a:extLst>
          </p:cNvPr>
          <p:cNvCxnSpPr/>
          <p:nvPr/>
        </p:nvCxnSpPr>
        <p:spPr>
          <a:xfrm>
            <a:off x="1250449" y="2695663"/>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713AFD80-87DE-41CF-A1E4-707C54B5994C}"/>
              </a:ext>
            </a:extLst>
          </p:cNvPr>
          <p:cNvGrpSpPr/>
          <p:nvPr/>
        </p:nvGrpSpPr>
        <p:grpSpPr>
          <a:xfrm>
            <a:off x="1295304" y="2964455"/>
            <a:ext cx="3205161" cy="366785"/>
            <a:chOff x="1431234" y="3966658"/>
            <a:chExt cx="3205161" cy="366785"/>
          </a:xfrm>
        </p:grpSpPr>
        <p:sp>
          <p:nvSpPr>
            <p:cNvPr id="56" name="矩形 55">
              <a:extLst>
                <a:ext uri="{FF2B5EF4-FFF2-40B4-BE49-F238E27FC236}">
                  <a16:creationId xmlns:a16="http://schemas.microsoft.com/office/drawing/2014/main" id="{9CA00DD4-CCD1-44E8-ABC4-4FDA9916019C}"/>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7" name="矩形 56">
              <a:extLst>
                <a:ext uri="{FF2B5EF4-FFF2-40B4-BE49-F238E27FC236}">
                  <a16:creationId xmlns:a16="http://schemas.microsoft.com/office/drawing/2014/main" id="{4A22234A-1D98-42B6-9DF6-07CCF86304AB}"/>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8" name="矩形 57">
              <a:extLst>
                <a:ext uri="{FF2B5EF4-FFF2-40B4-BE49-F238E27FC236}">
                  <a16:creationId xmlns:a16="http://schemas.microsoft.com/office/drawing/2014/main" id="{4C37DA08-8155-4DF4-9470-5C05154912C2}"/>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9" name="矩形 58">
              <a:extLst>
                <a:ext uri="{FF2B5EF4-FFF2-40B4-BE49-F238E27FC236}">
                  <a16:creationId xmlns:a16="http://schemas.microsoft.com/office/drawing/2014/main" id="{F6407B09-D22C-40DC-924F-1959BA8FDED4}"/>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0" name="右箭头 12">
            <a:extLst>
              <a:ext uri="{FF2B5EF4-FFF2-40B4-BE49-F238E27FC236}">
                <a16:creationId xmlns:a16="http://schemas.microsoft.com/office/drawing/2014/main" id="{7292CBC1-346E-41D3-8D54-EA1FCAC3DE95}"/>
              </a:ext>
            </a:extLst>
          </p:cNvPr>
          <p:cNvSpPr/>
          <p:nvPr/>
        </p:nvSpPr>
        <p:spPr>
          <a:xfrm rot="16200000">
            <a:off x="6322639" y="2438630"/>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9C66AA0-4534-4BEE-85E7-28C86C59939A}"/>
              </a:ext>
            </a:extLst>
          </p:cNvPr>
          <p:cNvSpPr/>
          <p:nvPr/>
        </p:nvSpPr>
        <p:spPr>
          <a:xfrm>
            <a:off x="771763" y="2092367"/>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62" name="乘号 61">
            <a:extLst>
              <a:ext uri="{FF2B5EF4-FFF2-40B4-BE49-F238E27FC236}">
                <a16:creationId xmlns:a16="http://schemas.microsoft.com/office/drawing/2014/main" id="{BA415F2D-7A4C-4C7B-A4DC-B248BDF4EC51}"/>
              </a:ext>
            </a:extLst>
          </p:cNvPr>
          <p:cNvSpPr/>
          <p:nvPr/>
        </p:nvSpPr>
        <p:spPr>
          <a:xfrm>
            <a:off x="4212200" y="4429026"/>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a:extLst>
              <a:ext uri="{FF2B5EF4-FFF2-40B4-BE49-F238E27FC236}">
                <a16:creationId xmlns:a16="http://schemas.microsoft.com/office/drawing/2014/main" id="{3D9F6732-2F16-41D6-9A5D-76A46ABC773A}"/>
              </a:ext>
            </a:extLst>
          </p:cNvPr>
          <p:cNvGrpSpPr/>
          <p:nvPr/>
        </p:nvGrpSpPr>
        <p:grpSpPr>
          <a:xfrm>
            <a:off x="4583819" y="2964196"/>
            <a:ext cx="3208350" cy="364936"/>
            <a:chOff x="4994799" y="1559833"/>
            <a:chExt cx="3208350" cy="364936"/>
          </a:xfrm>
          <a:solidFill>
            <a:schemeClr val="bg1">
              <a:lumMod val="75000"/>
            </a:schemeClr>
          </a:solidFill>
        </p:grpSpPr>
        <p:sp>
          <p:nvSpPr>
            <p:cNvPr id="64" name="矩形 63">
              <a:extLst>
                <a:ext uri="{FF2B5EF4-FFF2-40B4-BE49-F238E27FC236}">
                  <a16:creationId xmlns:a16="http://schemas.microsoft.com/office/drawing/2014/main" id="{974A7256-237E-4AD3-AA9B-122C713A0EA6}"/>
                </a:ext>
              </a:extLst>
            </p:cNvPr>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5" name="矩形 64">
              <a:extLst>
                <a:ext uri="{FF2B5EF4-FFF2-40B4-BE49-F238E27FC236}">
                  <a16:creationId xmlns:a16="http://schemas.microsoft.com/office/drawing/2014/main" id="{C885C6D6-1BB0-46BB-99CF-CC3CC6D6E115}"/>
                </a:ext>
              </a:extLst>
            </p:cNvPr>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66" name="矩形 65">
              <a:extLst>
                <a:ext uri="{FF2B5EF4-FFF2-40B4-BE49-F238E27FC236}">
                  <a16:creationId xmlns:a16="http://schemas.microsoft.com/office/drawing/2014/main" id="{E64DB2B0-7733-4064-82BE-D2CC33EFCB10}"/>
                </a:ext>
              </a:extLst>
            </p:cNvPr>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7" name="矩形 66">
              <a:extLst>
                <a:ext uri="{FF2B5EF4-FFF2-40B4-BE49-F238E27FC236}">
                  <a16:creationId xmlns:a16="http://schemas.microsoft.com/office/drawing/2014/main" id="{40D8C369-C5BB-4873-9721-D316087F1DB4}"/>
                </a:ext>
              </a:extLst>
            </p:cNvPr>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8" name="矩形 67">
            <a:extLst>
              <a:ext uri="{FF2B5EF4-FFF2-40B4-BE49-F238E27FC236}">
                <a16:creationId xmlns:a16="http://schemas.microsoft.com/office/drawing/2014/main" id="{D7344A35-E3F1-44A2-A894-6CA2415E0A56}"/>
              </a:ext>
            </a:extLst>
          </p:cNvPr>
          <p:cNvSpPr/>
          <p:nvPr/>
        </p:nvSpPr>
        <p:spPr>
          <a:xfrm>
            <a:off x="6146876" y="2191457"/>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69" name="右箭头 21">
            <a:extLst>
              <a:ext uri="{FF2B5EF4-FFF2-40B4-BE49-F238E27FC236}">
                <a16:creationId xmlns:a16="http://schemas.microsoft.com/office/drawing/2014/main" id="{3C84F63D-2780-4621-AC5D-EAAF0A70593F}"/>
              </a:ext>
            </a:extLst>
          </p:cNvPr>
          <p:cNvSpPr/>
          <p:nvPr/>
        </p:nvSpPr>
        <p:spPr>
          <a:xfrm rot="5400000">
            <a:off x="4289147" y="4016877"/>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76B8FE26-E46B-4663-AC85-6296915EB37D}"/>
              </a:ext>
            </a:extLst>
          </p:cNvPr>
          <p:cNvSpPr/>
          <p:nvPr/>
        </p:nvSpPr>
        <p:spPr>
          <a:xfrm>
            <a:off x="310653" y="1118966"/>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71" name="矩形 70">
            <a:extLst>
              <a:ext uri="{FF2B5EF4-FFF2-40B4-BE49-F238E27FC236}">
                <a16:creationId xmlns:a16="http://schemas.microsoft.com/office/drawing/2014/main" id="{D77A966B-BB44-457F-88B2-7EADB438973F}"/>
              </a:ext>
            </a:extLst>
          </p:cNvPr>
          <p:cNvSpPr/>
          <p:nvPr/>
        </p:nvSpPr>
        <p:spPr>
          <a:xfrm>
            <a:off x="4119195" y="2183901"/>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extLst>
      <p:ext uri="{BB962C8B-B14F-4D97-AF65-F5344CB8AC3E}">
        <p14:creationId xmlns:p14="http://schemas.microsoft.com/office/powerpoint/2010/main" val="19213677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33" name="矩形 32">
            <a:extLst>
              <a:ext uri="{FF2B5EF4-FFF2-40B4-BE49-F238E27FC236}">
                <a16:creationId xmlns:a16="http://schemas.microsoft.com/office/drawing/2014/main" id="{5D1075B0-C00B-4C9C-B78C-6918A4FFEEAB}"/>
              </a:ext>
            </a:extLst>
          </p:cNvPr>
          <p:cNvSpPr/>
          <p:nvPr/>
        </p:nvSpPr>
        <p:spPr>
          <a:xfrm>
            <a:off x="271189" y="507325"/>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4" name="矩形 33">
            <a:extLst>
              <a:ext uri="{FF2B5EF4-FFF2-40B4-BE49-F238E27FC236}">
                <a16:creationId xmlns:a16="http://schemas.microsoft.com/office/drawing/2014/main" id="{0E814772-73AA-4304-8578-F6210093B51F}"/>
              </a:ext>
            </a:extLst>
          </p:cNvPr>
          <p:cNvSpPr/>
          <p:nvPr/>
        </p:nvSpPr>
        <p:spPr>
          <a:xfrm>
            <a:off x="523897" y="1371421"/>
            <a:ext cx="8561070" cy="1200329"/>
          </a:xfrm>
          <a:prstGeom prst="rect">
            <a:avLst/>
          </a:prstGeom>
        </p:spPr>
        <p:txBody>
          <a:bodyPr wrap="square">
            <a:spAutoFit/>
          </a:bodyPr>
          <a:lstStyle/>
          <a:p>
            <a:r>
              <a:rPr lang="zh-CN" altLang="en-US" sz="2400" b="1" dirty="0">
                <a:solidFill>
                  <a:srgbClr val="007C6A"/>
                </a:solidFill>
                <a:latin typeface="Verdana" panose="020B0604030504040204" pitchFamily="34" charset="0"/>
              </a:rPr>
              <a:t>想想一个场景：</a:t>
            </a:r>
            <a:endParaRPr lang="en-US" altLang="zh-CN" sz="2400" b="1" dirty="0">
              <a:solidFill>
                <a:srgbClr val="007C6A"/>
              </a:solidFill>
              <a:latin typeface="Verdana" panose="020B0604030504040204" pitchFamily="34" charset="0"/>
            </a:endParaRPr>
          </a:p>
          <a:p>
            <a:endParaRPr lang="en-US" altLang="zh-CN" sz="2400" b="1" dirty="0">
              <a:solidFill>
                <a:srgbClr val="007C6A"/>
              </a:solidFill>
              <a:latin typeface="Verdana" panose="020B0604030504040204" pitchFamily="34" charset="0"/>
            </a:endParaRPr>
          </a:p>
          <a:p>
            <a:r>
              <a:rPr lang="en-US" altLang="zh-CN" sz="2400" b="1" dirty="0">
                <a:solidFill>
                  <a:srgbClr val="007C6A"/>
                </a:solidFill>
                <a:latin typeface="Verdana" panose="020B0604030504040204" pitchFamily="34" charset="0"/>
              </a:rPr>
              <a:t>     </a:t>
            </a:r>
            <a:r>
              <a:rPr lang="zh-CN" altLang="en-US" sz="2400" b="1" dirty="0">
                <a:solidFill>
                  <a:srgbClr val="007C6A"/>
                </a:solidFill>
                <a:latin typeface="Verdana" panose="020B0604030504040204" pitchFamily="34" charset="0"/>
              </a:rPr>
              <a:t>有很多人有你的账户</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同时去参加双十一抢购</a:t>
            </a:r>
            <a:endParaRPr lang="en-US" altLang="zh-CN" sz="2400" b="1" dirty="0">
              <a:solidFill>
                <a:srgbClr val="007C6A"/>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6049736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09112BD0-20D6-4743-B93A-7BC1C8700ABA}"/>
              </a:ext>
            </a:extLst>
          </p:cNvPr>
          <p:cNvSpPr/>
          <p:nvPr/>
        </p:nvSpPr>
        <p:spPr>
          <a:xfrm>
            <a:off x="725836" y="309128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10000</a:t>
            </a:r>
            <a:endParaRPr lang="zh-CN" altLang="en-US" dirty="0"/>
          </a:p>
        </p:txBody>
      </p:sp>
      <p:sp>
        <p:nvSpPr>
          <p:cNvPr id="7" name="流程图: 数据 6">
            <a:extLst>
              <a:ext uri="{FF2B5EF4-FFF2-40B4-BE49-F238E27FC236}">
                <a16:creationId xmlns:a16="http://schemas.microsoft.com/office/drawing/2014/main" id="{325A7399-7C42-4A77-A77F-326E90FF65B3}"/>
              </a:ext>
            </a:extLst>
          </p:cNvPr>
          <p:cNvSpPr/>
          <p:nvPr/>
        </p:nvSpPr>
        <p:spPr>
          <a:xfrm>
            <a:off x="2863472" y="2399932"/>
            <a:ext cx="2767891" cy="60496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8" name="流程图: 数据 7">
            <a:extLst>
              <a:ext uri="{FF2B5EF4-FFF2-40B4-BE49-F238E27FC236}">
                <a16:creationId xmlns:a16="http://schemas.microsoft.com/office/drawing/2014/main" id="{2AF67140-E73A-4C7C-8992-234EE1EF90A8}"/>
              </a:ext>
            </a:extLst>
          </p:cNvPr>
          <p:cNvSpPr/>
          <p:nvPr/>
        </p:nvSpPr>
        <p:spPr>
          <a:xfrm>
            <a:off x="2805666" y="3245146"/>
            <a:ext cx="2842195"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9" name="矩形 8">
            <a:extLst>
              <a:ext uri="{FF2B5EF4-FFF2-40B4-BE49-F238E27FC236}">
                <a16:creationId xmlns:a16="http://schemas.microsoft.com/office/drawing/2014/main" id="{5A648954-8A8E-483D-94B5-AEAD89C3AFA9}"/>
              </a:ext>
            </a:extLst>
          </p:cNvPr>
          <p:cNvSpPr/>
          <p:nvPr/>
        </p:nvSpPr>
        <p:spPr>
          <a:xfrm>
            <a:off x="1473750" y="2361110"/>
            <a:ext cx="769763" cy="369332"/>
          </a:xfrm>
          <a:prstGeom prst="rect">
            <a:avLst/>
          </a:prstGeom>
        </p:spPr>
        <p:txBody>
          <a:bodyPr wrap="none">
            <a:spAutoFit/>
          </a:bodyPr>
          <a:lstStyle/>
          <a:p>
            <a:r>
              <a:rPr lang="en-US" altLang="zh-CN" dirty="0"/>
              <a:t>10000</a:t>
            </a:r>
            <a:endParaRPr lang="zh-CN" altLang="en-US" dirty="0"/>
          </a:p>
        </p:txBody>
      </p:sp>
      <p:sp>
        <p:nvSpPr>
          <p:cNvPr id="10" name="文本框 9">
            <a:extLst>
              <a:ext uri="{FF2B5EF4-FFF2-40B4-BE49-F238E27FC236}">
                <a16:creationId xmlns:a16="http://schemas.microsoft.com/office/drawing/2014/main" id="{C16697C9-4BF9-4C98-AA3C-D42C1B6F232C}"/>
              </a:ext>
            </a:extLst>
          </p:cNvPr>
          <p:cNvSpPr txBox="1"/>
          <p:nvPr/>
        </p:nvSpPr>
        <p:spPr>
          <a:xfrm>
            <a:off x="5656661" y="2333083"/>
            <a:ext cx="723275" cy="369332"/>
          </a:xfrm>
          <a:prstGeom prst="rect">
            <a:avLst/>
          </a:prstGeom>
          <a:noFill/>
        </p:spPr>
        <p:txBody>
          <a:bodyPr wrap="none" rtlCol="0">
            <a:spAutoFit/>
          </a:bodyPr>
          <a:lstStyle/>
          <a:p>
            <a:r>
              <a:rPr lang="en-US" altLang="zh-CN" dirty="0"/>
              <a:t>-8000</a:t>
            </a:r>
            <a:endParaRPr lang="zh-CN" altLang="en-US" dirty="0"/>
          </a:p>
        </p:txBody>
      </p:sp>
      <p:grpSp>
        <p:nvGrpSpPr>
          <p:cNvPr id="11" name="组合 10">
            <a:extLst>
              <a:ext uri="{FF2B5EF4-FFF2-40B4-BE49-F238E27FC236}">
                <a16:creationId xmlns:a16="http://schemas.microsoft.com/office/drawing/2014/main" id="{2C194ACF-7902-47C0-B16C-D4203DD5F4A2}"/>
              </a:ext>
            </a:extLst>
          </p:cNvPr>
          <p:cNvGrpSpPr/>
          <p:nvPr/>
        </p:nvGrpSpPr>
        <p:grpSpPr>
          <a:xfrm>
            <a:off x="6492153" y="2933292"/>
            <a:ext cx="1396118" cy="592766"/>
            <a:chOff x="4007675" y="2344939"/>
            <a:chExt cx="1396118" cy="592766"/>
          </a:xfrm>
          <a:solidFill>
            <a:srgbClr val="FB9C25"/>
          </a:solidFill>
        </p:grpSpPr>
        <p:sp>
          <p:nvSpPr>
            <p:cNvPr id="12" name="矩形 11">
              <a:extLst>
                <a:ext uri="{FF2B5EF4-FFF2-40B4-BE49-F238E27FC236}">
                  <a16:creationId xmlns:a16="http://schemas.microsoft.com/office/drawing/2014/main" id="{4A7DFBAA-0CF0-414B-8DDD-C0C692EFB0F1}"/>
                </a:ext>
              </a:extLst>
            </p:cNvPr>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83FB286-3210-460A-BF3B-EA1FE5B7332A}"/>
                </a:ext>
              </a:extLst>
            </p:cNvPr>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4" name="直接连接符 13">
            <a:extLst>
              <a:ext uri="{FF2B5EF4-FFF2-40B4-BE49-F238E27FC236}">
                <a16:creationId xmlns:a16="http://schemas.microsoft.com/office/drawing/2014/main" id="{CB1DA7ED-C0F3-400A-BB23-4CB2C674934C}"/>
              </a:ext>
            </a:extLst>
          </p:cNvPr>
          <p:cNvCxnSpPr>
            <a:cxnSpLocks/>
            <a:endCxn id="8" idx="2"/>
          </p:cNvCxnSpPr>
          <p:nvPr/>
        </p:nvCxnSpPr>
        <p:spPr>
          <a:xfrm>
            <a:off x="2013820" y="3423601"/>
            <a:ext cx="1076066" cy="11729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D26B062-D480-4830-9511-63027C23E52B}"/>
              </a:ext>
            </a:extLst>
          </p:cNvPr>
          <p:cNvCxnSpPr>
            <a:cxnSpLocks/>
          </p:cNvCxnSpPr>
          <p:nvPr/>
        </p:nvCxnSpPr>
        <p:spPr>
          <a:xfrm flipV="1">
            <a:off x="1773579" y="2519207"/>
            <a:ext cx="1495638" cy="372210"/>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A307056-A3F3-40BA-BA69-973F181FDB75}"/>
              </a:ext>
            </a:extLst>
          </p:cNvPr>
          <p:cNvCxnSpPr/>
          <p:nvPr/>
        </p:nvCxnSpPr>
        <p:spPr>
          <a:xfrm>
            <a:off x="5362132" y="2744665"/>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C281C2B-535F-4C79-9BAC-D122D452B9D5}"/>
              </a:ext>
            </a:extLst>
          </p:cNvPr>
          <p:cNvSpPr txBox="1"/>
          <p:nvPr/>
        </p:nvSpPr>
        <p:spPr>
          <a:xfrm>
            <a:off x="5545800" y="3585110"/>
            <a:ext cx="723275" cy="369332"/>
          </a:xfrm>
          <a:prstGeom prst="rect">
            <a:avLst/>
          </a:prstGeom>
          <a:noFill/>
        </p:spPr>
        <p:txBody>
          <a:bodyPr wrap="none" rtlCol="0">
            <a:spAutoFit/>
          </a:bodyPr>
          <a:lstStyle/>
          <a:p>
            <a:r>
              <a:rPr lang="en-US" altLang="zh-CN" dirty="0"/>
              <a:t>-5000</a:t>
            </a:r>
            <a:endParaRPr lang="zh-CN" altLang="en-US" dirty="0"/>
          </a:p>
        </p:txBody>
      </p:sp>
      <p:cxnSp>
        <p:nvCxnSpPr>
          <p:cNvPr id="18" name="直接连接符 17">
            <a:extLst>
              <a:ext uri="{FF2B5EF4-FFF2-40B4-BE49-F238E27FC236}">
                <a16:creationId xmlns:a16="http://schemas.microsoft.com/office/drawing/2014/main" id="{DB13995A-A49C-4B99-90D5-573CB2B3C185}"/>
              </a:ext>
            </a:extLst>
          </p:cNvPr>
          <p:cNvCxnSpPr/>
          <p:nvPr/>
        </p:nvCxnSpPr>
        <p:spPr>
          <a:xfrm flipV="1">
            <a:off x="5305681" y="3289107"/>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DF1C12C-0EA1-42CB-A30C-FDF897D8247D}"/>
              </a:ext>
            </a:extLst>
          </p:cNvPr>
          <p:cNvSpPr/>
          <p:nvPr/>
        </p:nvSpPr>
        <p:spPr>
          <a:xfrm>
            <a:off x="6430974" y="2884611"/>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20" name="矩形 19">
            <a:extLst>
              <a:ext uri="{FF2B5EF4-FFF2-40B4-BE49-F238E27FC236}">
                <a16:creationId xmlns:a16="http://schemas.microsoft.com/office/drawing/2014/main" id="{D22728CF-07EB-4151-A119-B719FD5A3D6A}"/>
              </a:ext>
            </a:extLst>
          </p:cNvPr>
          <p:cNvSpPr/>
          <p:nvPr/>
        </p:nvSpPr>
        <p:spPr>
          <a:xfrm>
            <a:off x="287392" y="856856"/>
            <a:ext cx="4641014" cy="1569660"/>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三个请求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p:txBody>
      </p:sp>
      <p:sp>
        <p:nvSpPr>
          <p:cNvPr id="21" name="矩形 20">
            <a:extLst>
              <a:ext uri="{FF2B5EF4-FFF2-40B4-BE49-F238E27FC236}">
                <a16:creationId xmlns:a16="http://schemas.microsoft.com/office/drawing/2014/main" id="{E33585D5-027E-4EEB-91A7-03C6B83648C8}"/>
              </a:ext>
            </a:extLst>
          </p:cNvPr>
          <p:cNvSpPr/>
          <p:nvPr/>
        </p:nvSpPr>
        <p:spPr>
          <a:xfrm>
            <a:off x="287392" y="400110"/>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181D37CD-95C0-47BE-920C-A6843D82CAFE}"/>
              </a:ext>
            </a:extLst>
          </p:cNvPr>
          <p:cNvSpPr/>
          <p:nvPr/>
        </p:nvSpPr>
        <p:spPr>
          <a:xfrm>
            <a:off x="1982812" y="3073113"/>
            <a:ext cx="769763" cy="369332"/>
          </a:xfrm>
          <a:prstGeom prst="rect">
            <a:avLst/>
          </a:prstGeom>
        </p:spPr>
        <p:txBody>
          <a:bodyPr wrap="none">
            <a:spAutoFit/>
          </a:bodyPr>
          <a:lstStyle/>
          <a:p>
            <a:r>
              <a:rPr lang="en-US" altLang="zh-CN" dirty="0"/>
              <a:t>10000</a:t>
            </a:r>
            <a:endParaRPr lang="zh-CN" altLang="en-US" dirty="0"/>
          </a:p>
        </p:txBody>
      </p:sp>
      <p:sp>
        <p:nvSpPr>
          <p:cNvPr id="23" name="流程图: 数据 22">
            <a:extLst>
              <a:ext uri="{FF2B5EF4-FFF2-40B4-BE49-F238E27FC236}">
                <a16:creationId xmlns:a16="http://schemas.microsoft.com/office/drawing/2014/main" id="{061278C2-7D64-457B-ABE6-51A1502C91F6}"/>
              </a:ext>
            </a:extLst>
          </p:cNvPr>
          <p:cNvSpPr/>
          <p:nvPr/>
        </p:nvSpPr>
        <p:spPr>
          <a:xfrm>
            <a:off x="2811735" y="4224858"/>
            <a:ext cx="2871363" cy="690264"/>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4" name="直接连接符 23">
            <a:extLst>
              <a:ext uri="{FF2B5EF4-FFF2-40B4-BE49-F238E27FC236}">
                <a16:creationId xmlns:a16="http://schemas.microsoft.com/office/drawing/2014/main" id="{E38CD6DF-DE99-4E42-8E06-934A917E09E2}"/>
              </a:ext>
            </a:extLst>
          </p:cNvPr>
          <p:cNvCxnSpPr>
            <a:cxnSpLocks/>
          </p:cNvCxnSpPr>
          <p:nvPr/>
        </p:nvCxnSpPr>
        <p:spPr>
          <a:xfrm flipV="1">
            <a:off x="5545800" y="3834099"/>
            <a:ext cx="1165683" cy="735891"/>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118B97F-F021-49C0-A96C-C8A0C613E0BB}"/>
              </a:ext>
            </a:extLst>
          </p:cNvPr>
          <p:cNvCxnSpPr>
            <a:cxnSpLocks/>
          </p:cNvCxnSpPr>
          <p:nvPr/>
        </p:nvCxnSpPr>
        <p:spPr>
          <a:xfrm>
            <a:off x="1858631" y="3891049"/>
            <a:ext cx="1187354" cy="652007"/>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FA5CDA1-0820-46C3-9447-8964771CEAB7}"/>
              </a:ext>
            </a:extLst>
          </p:cNvPr>
          <p:cNvSpPr txBox="1"/>
          <p:nvPr/>
        </p:nvSpPr>
        <p:spPr>
          <a:xfrm>
            <a:off x="5888234" y="4314599"/>
            <a:ext cx="723275" cy="369332"/>
          </a:xfrm>
          <a:prstGeom prst="rect">
            <a:avLst/>
          </a:prstGeom>
          <a:noFill/>
        </p:spPr>
        <p:txBody>
          <a:bodyPr wrap="none" rtlCol="0">
            <a:spAutoFit/>
          </a:bodyPr>
          <a:lstStyle/>
          <a:p>
            <a:r>
              <a:rPr lang="en-US" altLang="zh-CN" dirty="0"/>
              <a:t>-1000</a:t>
            </a:r>
            <a:endParaRPr lang="zh-CN" altLang="en-US" dirty="0"/>
          </a:p>
        </p:txBody>
      </p:sp>
      <p:sp>
        <p:nvSpPr>
          <p:cNvPr id="27" name="矩形 26">
            <a:extLst>
              <a:ext uri="{FF2B5EF4-FFF2-40B4-BE49-F238E27FC236}">
                <a16:creationId xmlns:a16="http://schemas.microsoft.com/office/drawing/2014/main" id="{A4496EE6-5BA6-4D78-9CF3-8C82472FEE11}"/>
              </a:ext>
            </a:extLst>
          </p:cNvPr>
          <p:cNvSpPr/>
          <p:nvPr/>
        </p:nvSpPr>
        <p:spPr>
          <a:xfrm>
            <a:off x="2304856" y="3870778"/>
            <a:ext cx="769763" cy="369332"/>
          </a:xfrm>
          <a:prstGeom prst="rect">
            <a:avLst/>
          </a:prstGeom>
        </p:spPr>
        <p:txBody>
          <a:bodyPr wrap="none">
            <a:spAutoFit/>
          </a:bodyPr>
          <a:lstStyle/>
          <a:p>
            <a:r>
              <a:rPr lang="en-US" altLang="zh-CN" dirty="0"/>
              <a:t>10000</a:t>
            </a:r>
            <a:endParaRPr lang="zh-CN" altLang="en-US" dirty="0"/>
          </a:p>
        </p:txBody>
      </p:sp>
      <p:sp>
        <p:nvSpPr>
          <p:cNvPr id="28" name="矩形 27">
            <a:extLst>
              <a:ext uri="{FF2B5EF4-FFF2-40B4-BE49-F238E27FC236}">
                <a16:creationId xmlns:a16="http://schemas.microsoft.com/office/drawing/2014/main" id="{61FAC074-F705-4024-8D7B-4E8A2B8EF037}"/>
              </a:ext>
            </a:extLst>
          </p:cNvPr>
          <p:cNvSpPr/>
          <p:nvPr/>
        </p:nvSpPr>
        <p:spPr>
          <a:xfrm>
            <a:off x="6339638" y="2774267"/>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custDataLst>
      <p:tags r:id="rId1"/>
    </p:custDataLst>
    <p:extLst>
      <p:ext uri="{BB962C8B-B14F-4D97-AF65-F5344CB8AC3E}">
        <p14:creationId xmlns:p14="http://schemas.microsoft.com/office/powerpoint/2010/main" val="959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7" grpId="0"/>
      <p:bldP spid="19" grpId="0" animBg="1"/>
      <p:bldP spid="22" grpId="0"/>
      <p:bldP spid="23" grpId="0" animBg="1"/>
      <p:bldP spid="26" grpId="0"/>
      <p:bldP spid="27" grpId="0"/>
      <p:bldP spid="2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77" name="矩形 76">
            <a:extLst>
              <a:ext uri="{FF2B5EF4-FFF2-40B4-BE49-F238E27FC236}">
                <a16:creationId xmlns:a16="http://schemas.microsoft.com/office/drawing/2014/main" id="{992C28F6-1080-4042-897E-A73DB31910EA}"/>
              </a:ext>
            </a:extLst>
          </p:cNvPr>
          <p:cNvSpPr/>
          <p:nvPr/>
        </p:nvSpPr>
        <p:spPr>
          <a:xfrm>
            <a:off x="0" y="400110"/>
            <a:ext cx="165174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悲观锁</a:t>
            </a:r>
            <a:endParaRPr lang="en-US" altLang="zh-CN" sz="2400" b="1" dirty="0">
              <a:solidFill>
                <a:srgbClr val="007C6A"/>
              </a:solidFill>
              <a:latin typeface="Verdana" panose="020B0604030504040204" pitchFamily="34" charset="0"/>
            </a:endParaRPr>
          </a:p>
        </p:txBody>
      </p:sp>
      <p:sp>
        <p:nvSpPr>
          <p:cNvPr id="78" name="矩形 77">
            <a:extLst>
              <a:ext uri="{FF2B5EF4-FFF2-40B4-BE49-F238E27FC236}">
                <a16:creationId xmlns:a16="http://schemas.microsoft.com/office/drawing/2014/main" id="{9AF3CEB1-9DAD-4342-A0C5-64F5F95D9F2F}"/>
              </a:ext>
            </a:extLst>
          </p:cNvPr>
          <p:cNvSpPr/>
          <p:nvPr/>
        </p:nvSpPr>
        <p:spPr>
          <a:xfrm>
            <a:off x="129042" y="1230950"/>
            <a:ext cx="172880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9" name="矩形 78">
            <a:extLst>
              <a:ext uri="{FF2B5EF4-FFF2-40B4-BE49-F238E27FC236}">
                <a16:creationId xmlns:a16="http://schemas.microsoft.com/office/drawing/2014/main" id="{A44BFCAA-238C-4469-9EB3-7264652C18D0}"/>
              </a:ext>
            </a:extLst>
          </p:cNvPr>
          <p:cNvSpPr/>
          <p:nvPr/>
        </p:nvSpPr>
        <p:spPr>
          <a:xfrm>
            <a:off x="3490586" y="1165500"/>
            <a:ext cx="1580496" cy="592766"/>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80" name="矩形 79">
            <a:extLst>
              <a:ext uri="{FF2B5EF4-FFF2-40B4-BE49-F238E27FC236}">
                <a16:creationId xmlns:a16="http://schemas.microsoft.com/office/drawing/2014/main" id="{7A8C8C78-F588-4441-BE48-59419C8D2152}"/>
              </a:ext>
            </a:extLst>
          </p:cNvPr>
          <p:cNvSpPr/>
          <p:nvPr/>
        </p:nvSpPr>
        <p:spPr>
          <a:xfrm>
            <a:off x="7061495" y="1099524"/>
            <a:ext cx="166914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81" name="流程图: 数据 80">
            <a:extLst>
              <a:ext uri="{FF2B5EF4-FFF2-40B4-BE49-F238E27FC236}">
                <a16:creationId xmlns:a16="http://schemas.microsoft.com/office/drawing/2014/main" id="{6DE30164-CDFE-49B4-AC07-376EE836EEF5}"/>
              </a:ext>
            </a:extLst>
          </p:cNvPr>
          <p:cNvSpPr/>
          <p:nvPr/>
        </p:nvSpPr>
        <p:spPr>
          <a:xfrm>
            <a:off x="4725468" y="1863555"/>
            <a:ext cx="2685036"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2000&gt;5000</a:t>
            </a:r>
          </a:p>
          <a:p>
            <a:pPr algn="ctr"/>
            <a:r>
              <a:rPr lang="en-US" altLang="zh-CN" dirty="0"/>
              <a:t>then -5000</a:t>
            </a:r>
            <a:endParaRPr lang="zh-CN" altLang="en-US" dirty="0"/>
          </a:p>
        </p:txBody>
      </p:sp>
      <p:sp>
        <p:nvSpPr>
          <p:cNvPr id="82" name="矩形 81">
            <a:extLst>
              <a:ext uri="{FF2B5EF4-FFF2-40B4-BE49-F238E27FC236}">
                <a16:creationId xmlns:a16="http://schemas.microsoft.com/office/drawing/2014/main" id="{72B21BD5-6A90-4F3E-A943-AFB0B4B3B133}"/>
              </a:ext>
            </a:extLst>
          </p:cNvPr>
          <p:cNvSpPr/>
          <p:nvPr/>
        </p:nvSpPr>
        <p:spPr>
          <a:xfrm>
            <a:off x="429628" y="805032"/>
            <a:ext cx="871422" cy="369332"/>
          </a:xfrm>
          <a:prstGeom prst="rect">
            <a:avLst/>
          </a:prstGeom>
        </p:spPr>
        <p:txBody>
          <a:bodyPr wrap="square">
            <a:spAutoFit/>
          </a:bodyPr>
          <a:lstStyle/>
          <a:p>
            <a:r>
              <a:rPr lang="en-US" altLang="zh-CN" dirty="0"/>
              <a:t>10000</a:t>
            </a:r>
            <a:endParaRPr lang="zh-CN" altLang="en-US" dirty="0"/>
          </a:p>
        </p:txBody>
      </p:sp>
      <p:sp>
        <p:nvSpPr>
          <p:cNvPr id="83" name="文本框 82">
            <a:extLst>
              <a:ext uri="{FF2B5EF4-FFF2-40B4-BE49-F238E27FC236}">
                <a16:creationId xmlns:a16="http://schemas.microsoft.com/office/drawing/2014/main" id="{17201C34-727C-4E5A-8EF7-0FA6C25CC246}"/>
              </a:ext>
            </a:extLst>
          </p:cNvPr>
          <p:cNvSpPr txBox="1"/>
          <p:nvPr/>
        </p:nvSpPr>
        <p:spPr>
          <a:xfrm>
            <a:off x="4371891" y="584677"/>
            <a:ext cx="738947" cy="369332"/>
          </a:xfrm>
          <a:prstGeom prst="rect">
            <a:avLst/>
          </a:prstGeom>
          <a:noFill/>
        </p:spPr>
        <p:txBody>
          <a:bodyPr wrap="square" rtlCol="0">
            <a:spAutoFit/>
          </a:bodyPr>
          <a:lstStyle/>
          <a:p>
            <a:r>
              <a:rPr lang="en-US" altLang="zh-CN" dirty="0"/>
              <a:t>2000</a:t>
            </a:r>
            <a:endParaRPr lang="zh-CN" altLang="en-US" dirty="0"/>
          </a:p>
        </p:txBody>
      </p:sp>
      <p:cxnSp>
        <p:nvCxnSpPr>
          <p:cNvPr id="84" name="直接连接符 83">
            <a:extLst>
              <a:ext uri="{FF2B5EF4-FFF2-40B4-BE49-F238E27FC236}">
                <a16:creationId xmlns:a16="http://schemas.microsoft.com/office/drawing/2014/main" id="{BC36D7CF-15DF-4CE7-91BC-6D26DAD7504C}"/>
              </a:ext>
            </a:extLst>
          </p:cNvPr>
          <p:cNvCxnSpPr>
            <a:cxnSpLocks/>
          </p:cNvCxnSpPr>
          <p:nvPr/>
        </p:nvCxnSpPr>
        <p:spPr>
          <a:xfrm>
            <a:off x="964271" y="1868001"/>
            <a:ext cx="1396984" cy="391224"/>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1AC31572-0C27-423D-8524-C9C0E60C6139}"/>
              </a:ext>
            </a:extLst>
          </p:cNvPr>
          <p:cNvCxnSpPr>
            <a:cxnSpLocks/>
            <a:stCxn id="78" idx="0"/>
          </p:cNvCxnSpPr>
          <p:nvPr/>
        </p:nvCxnSpPr>
        <p:spPr>
          <a:xfrm flipV="1">
            <a:off x="993447" y="701098"/>
            <a:ext cx="828330" cy="52985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AB3135F5-5DD2-4FEF-A792-716824DB1025}"/>
              </a:ext>
            </a:extLst>
          </p:cNvPr>
          <p:cNvCxnSpPr>
            <a:cxnSpLocks/>
          </p:cNvCxnSpPr>
          <p:nvPr/>
        </p:nvCxnSpPr>
        <p:spPr>
          <a:xfrm>
            <a:off x="4092983" y="807184"/>
            <a:ext cx="489380" cy="31928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072CF03-9BDD-4F76-8614-86794E845B88}"/>
              </a:ext>
            </a:extLst>
          </p:cNvPr>
          <p:cNvCxnSpPr>
            <a:cxnSpLocks/>
          </p:cNvCxnSpPr>
          <p:nvPr/>
        </p:nvCxnSpPr>
        <p:spPr>
          <a:xfrm>
            <a:off x="4391283" y="1831867"/>
            <a:ext cx="719555" cy="26794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5847FFC-2FB1-4707-BF63-09CBBF1ECD18}"/>
              </a:ext>
            </a:extLst>
          </p:cNvPr>
          <p:cNvCxnSpPr>
            <a:cxnSpLocks/>
          </p:cNvCxnSpPr>
          <p:nvPr/>
        </p:nvCxnSpPr>
        <p:spPr>
          <a:xfrm flipV="1">
            <a:off x="7410504" y="1771538"/>
            <a:ext cx="572374" cy="29207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46174D04-11E6-414D-AF3D-31BFD5DD513F}"/>
              </a:ext>
            </a:extLst>
          </p:cNvPr>
          <p:cNvSpPr txBox="1"/>
          <p:nvPr/>
        </p:nvSpPr>
        <p:spPr>
          <a:xfrm>
            <a:off x="7052598" y="2216218"/>
            <a:ext cx="1052892" cy="369332"/>
          </a:xfrm>
          <a:prstGeom prst="rect">
            <a:avLst/>
          </a:prstGeom>
          <a:noFill/>
        </p:spPr>
        <p:txBody>
          <a:bodyPr wrap="square" rtlCol="0">
            <a:spAutoFit/>
          </a:bodyPr>
          <a:lstStyle/>
          <a:p>
            <a:r>
              <a:rPr lang="en-US" altLang="zh-CN" dirty="0"/>
              <a:t> </a:t>
            </a:r>
            <a:r>
              <a:rPr lang="zh-CN" altLang="en-US" dirty="0"/>
              <a:t>不操作</a:t>
            </a:r>
          </a:p>
        </p:txBody>
      </p:sp>
      <p:pic>
        <p:nvPicPr>
          <p:cNvPr id="90" name="图片 89">
            <a:extLst>
              <a:ext uri="{FF2B5EF4-FFF2-40B4-BE49-F238E27FC236}">
                <a16:creationId xmlns:a16="http://schemas.microsoft.com/office/drawing/2014/main" id="{38E3C524-D0E0-407C-9392-60D926655F79}"/>
              </a:ext>
            </a:extLst>
          </p:cNvPr>
          <p:cNvPicPr>
            <a:picLocks noChangeAspect="1"/>
          </p:cNvPicPr>
          <p:nvPr/>
        </p:nvPicPr>
        <p:blipFill>
          <a:blip r:embed="rId3"/>
          <a:stretch>
            <a:fillRect/>
          </a:stretch>
        </p:blipFill>
        <p:spPr>
          <a:xfrm>
            <a:off x="4635371" y="1220466"/>
            <a:ext cx="399525" cy="456297"/>
          </a:xfrm>
          <a:prstGeom prst="rect">
            <a:avLst/>
          </a:prstGeom>
        </p:spPr>
      </p:pic>
      <p:pic>
        <p:nvPicPr>
          <p:cNvPr id="91" name="图片 90">
            <a:extLst>
              <a:ext uri="{FF2B5EF4-FFF2-40B4-BE49-F238E27FC236}">
                <a16:creationId xmlns:a16="http://schemas.microsoft.com/office/drawing/2014/main" id="{48CF84F3-EF2B-4446-903F-974F679D9A19}"/>
              </a:ext>
            </a:extLst>
          </p:cNvPr>
          <p:cNvPicPr>
            <a:picLocks noChangeAspect="1"/>
          </p:cNvPicPr>
          <p:nvPr/>
        </p:nvPicPr>
        <p:blipFill>
          <a:blip r:embed="rId4"/>
          <a:stretch>
            <a:fillRect/>
          </a:stretch>
        </p:blipFill>
        <p:spPr>
          <a:xfrm>
            <a:off x="3552313" y="1245512"/>
            <a:ext cx="456231" cy="406206"/>
          </a:xfrm>
          <a:prstGeom prst="rect">
            <a:avLst/>
          </a:prstGeom>
        </p:spPr>
      </p:pic>
      <p:pic>
        <p:nvPicPr>
          <p:cNvPr id="92" name="图片 91">
            <a:extLst>
              <a:ext uri="{FF2B5EF4-FFF2-40B4-BE49-F238E27FC236}">
                <a16:creationId xmlns:a16="http://schemas.microsoft.com/office/drawing/2014/main" id="{63D6A26B-9DBB-4B7E-BA30-24E44D3E7CE5}"/>
              </a:ext>
            </a:extLst>
          </p:cNvPr>
          <p:cNvPicPr>
            <a:picLocks noChangeAspect="1"/>
          </p:cNvPicPr>
          <p:nvPr/>
        </p:nvPicPr>
        <p:blipFill>
          <a:blip r:embed="rId3"/>
          <a:stretch>
            <a:fillRect/>
          </a:stretch>
        </p:blipFill>
        <p:spPr>
          <a:xfrm>
            <a:off x="1422252" y="1325504"/>
            <a:ext cx="399525" cy="456297"/>
          </a:xfrm>
          <a:prstGeom prst="rect">
            <a:avLst/>
          </a:prstGeom>
        </p:spPr>
      </p:pic>
      <p:pic>
        <p:nvPicPr>
          <p:cNvPr id="93" name="图片 92">
            <a:extLst>
              <a:ext uri="{FF2B5EF4-FFF2-40B4-BE49-F238E27FC236}">
                <a16:creationId xmlns:a16="http://schemas.microsoft.com/office/drawing/2014/main" id="{83DB9D5B-ADE1-4E08-AD95-96FB04031340}"/>
              </a:ext>
            </a:extLst>
          </p:cNvPr>
          <p:cNvPicPr>
            <a:picLocks noChangeAspect="1"/>
          </p:cNvPicPr>
          <p:nvPr/>
        </p:nvPicPr>
        <p:blipFill>
          <a:blip r:embed="rId4"/>
          <a:stretch>
            <a:fillRect/>
          </a:stretch>
        </p:blipFill>
        <p:spPr>
          <a:xfrm>
            <a:off x="8225436" y="1160013"/>
            <a:ext cx="460882" cy="410346"/>
          </a:xfrm>
          <a:prstGeom prst="rect">
            <a:avLst/>
          </a:prstGeom>
        </p:spPr>
      </p:pic>
      <p:sp>
        <p:nvSpPr>
          <p:cNvPr id="94" name="文本框 93">
            <a:extLst>
              <a:ext uri="{FF2B5EF4-FFF2-40B4-BE49-F238E27FC236}">
                <a16:creationId xmlns:a16="http://schemas.microsoft.com/office/drawing/2014/main" id="{8173C7A5-C553-4254-B932-F0485721C497}"/>
              </a:ext>
            </a:extLst>
          </p:cNvPr>
          <p:cNvSpPr txBox="1"/>
          <p:nvPr/>
        </p:nvSpPr>
        <p:spPr>
          <a:xfrm>
            <a:off x="447776" y="1934673"/>
            <a:ext cx="853274" cy="400110"/>
          </a:xfrm>
          <a:prstGeom prst="rect">
            <a:avLst/>
          </a:prstGeom>
          <a:noFill/>
        </p:spPr>
        <p:txBody>
          <a:bodyPr wrap="square" rtlCol="0">
            <a:spAutoFit/>
          </a:bodyPr>
          <a:lstStyle/>
          <a:p>
            <a:r>
              <a:rPr lang="en-US" altLang="zh-CN" sz="2000" b="1" dirty="0">
                <a:solidFill>
                  <a:srgbClr val="C00000"/>
                </a:solidFill>
              </a:rPr>
              <a:t>block</a:t>
            </a:r>
            <a:endParaRPr lang="zh-CN" altLang="en-US" sz="2000" b="1" dirty="0">
              <a:solidFill>
                <a:srgbClr val="C00000"/>
              </a:solidFill>
            </a:endParaRPr>
          </a:p>
        </p:txBody>
      </p:sp>
      <p:sp>
        <p:nvSpPr>
          <p:cNvPr id="95" name="流程图: 数据 94">
            <a:extLst>
              <a:ext uri="{FF2B5EF4-FFF2-40B4-BE49-F238E27FC236}">
                <a16:creationId xmlns:a16="http://schemas.microsoft.com/office/drawing/2014/main" id="{F52F8227-B6F5-4698-A017-DA2258F8CD21}"/>
              </a:ext>
            </a:extLst>
          </p:cNvPr>
          <p:cNvSpPr/>
          <p:nvPr/>
        </p:nvSpPr>
        <p:spPr>
          <a:xfrm>
            <a:off x="1651744" y="457277"/>
            <a:ext cx="2747965" cy="48912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p>
          <a:p>
            <a:pPr algn="ctr"/>
            <a:r>
              <a:rPr lang="en-US" altLang="zh-CN" dirty="0"/>
              <a:t>then -8000</a:t>
            </a:r>
          </a:p>
        </p:txBody>
      </p:sp>
      <p:sp>
        <p:nvSpPr>
          <p:cNvPr id="96" name="等于号 18">
            <a:extLst>
              <a:ext uri="{FF2B5EF4-FFF2-40B4-BE49-F238E27FC236}">
                <a16:creationId xmlns:a16="http://schemas.microsoft.com/office/drawing/2014/main" id="{95275BE6-5018-40FF-9138-9969937B5C78}"/>
              </a:ext>
            </a:extLst>
          </p:cNvPr>
          <p:cNvSpPr/>
          <p:nvPr/>
        </p:nvSpPr>
        <p:spPr>
          <a:xfrm rot="5400000">
            <a:off x="1435757" y="1821815"/>
            <a:ext cx="355907" cy="464988"/>
          </a:xfrm>
          <a:prstGeom prst="mathEqual">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97" name="文本框 96">
            <a:extLst>
              <a:ext uri="{FF2B5EF4-FFF2-40B4-BE49-F238E27FC236}">
                <a16:creationId xmlns:a16="http://schemas.microsoft.com/office/drawing/2014/main" id="{B0DEE9E5-8FD1-4646-A100-B27B8217CEC6}"/>
              </a:ext>
            </a:extLst>
          </p:cNvPr>
          <p:cNvSpPr txBox="1"/>
          <p:nvPr/>
        </p:nvSpPr>
        <p:spPr>
          <a:xfrm>
            <a:off x="3979430" y="2034655"/>
            <a:ext cx="798833" cy="369332"/>
          </a:xfrm>
          <a:prstGeom prst="rect">
            <a:avLst/>
          </a:prstGeom>
          <a:noFill/>
        </p:spPr>
        <p:txBody>
          <a:bodyPr wrap="square" rtlCol="0">
            <a:spAutoFit/>
          </a:bodyPr>
          <a:lstStyle/>
          <a:p>
            <a:r>
              <a:rPr lang="en-US" altLang="zh-CN" dirty="0"/>
              <a:t> 2000</a:t>
            </a:r>
            <a:endParaRPr lang="zh-CN" altLang="en-US" dirty="0"/>
          </a:p>
        </p:txBody>
      </p:sp>
      <p:cxnSp>
        <p:nvCxnSpPr>
          <p:cNvPr id="98" name="直接连接符 97">
            <a:extLst>
              <a:ext uri="{FF2B5EF4-FFF2-40B4-BE49-F238E27FC236}">
                <a16:creationId xmlns:a16="http://schemas.microsoft.com/office/drawing/2014/main" id="{21731259-75F2-4A74-883A-D26BB704AFD0}"/>
              </a:ext>
            </a:extLst>
          </p:cNvPr>
          <p:cNvCxnSpPr>
            <a:cxnSpLocks/>
          </p:cNvCxnSpPr>
          <p:nvPr/>
        </p:nvCxnSpPr>
        <p:spPr>
          <a:xfrm flipV="1">
            <a:off x="2722192" y="1877410"/>
            <a:ext cx="1067920" cy="30526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98E0E3F6-9FD1-4B0D-9BD3-DDBBA3CEC997}"/>
              </a:ext>
            </a:extLst>
          </p:cNvPr>
          <p:cNvSpPr/>
          <p:nvPr/>
        </p:nvSpPr>
        <p:spPr>
          <a:xfrm>
            <a:off x="4327792" y="3529538"/>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113" name="矩形 112">
            <a:extLst>
              <a:ext uri="{FF2B5EF4-FFF2-40B4-BE49-F238E27FC236}">
                <a16:creationId xmlns:a16="http://schemas.microsoft.com/office/drawing/2014/main" id="{88466678-F24D-43B0-9E46-291ED1B8B6AA}"/>
              </a:ext>
            </a:extLst>
          </p:cNvPr>
          <p:cNvSpPr/>
          <p:nvPr/>
        </p:nvSpPr>
        <p:spPr>
          <a:xfrm>
            <a:off x="555721" y="3169604"/>
            <a:ext cx="769763" cy="369332"/>
          </a:xfrm>
          <a:prstGeom prst="rect">
            <a:avLst/>
          </a:prstGeom>
        </p:spPr>
        <p:txBody>
          <a:bodyPr wrap="none">
            <a:spAutoFit/>
          </a:bodyPr>
          <a:lstStyle/>
          <a:p>
            <a:r>
              <a:rPr lang="en-US" altLang="zh-CN" dirty="0"/>
              <a:t>10000</a:t>
            </a:r>
            <a:endParaRPr lang="zh-CN" altLang="en-US" dirty="0"/>
          </a:p>
        </p:txBody>
      </p:sp>
      <p:sp>
        <p:nvSpPr>
          <p:cNvPr id="114" name="文本框 113">
            <a:extLst>
              <a:ext uri="{FF2B5EF4-FFF2-40B4-BE49-F238E27FC236}">
                <a16:creationId xmlns:a16="http://schemas.microsoft.com/office/drawing/2014/main" id="{CF886FA7-12E0-4459-97ED-5C3D8FBBD172}"/>
              </a:ext>
            </a:extLst>
          </p:cNvPr>
          <p:cNvSpPr txBox="1"/>
          <p:nvPr/>
        </p:nvSpPr>
        <p:spPr>
          <a:xfrm>
            <a:off x="3653058" y="3413192"/>
            <a:ext cx="652743" cy="369332"/>
          </a:xfrm>
          <a:prstGeom prst="rect">
            <a:avLst/>
          </a:prstGeom>
          <a:noFill/>
        </p:spPr>
        <p:txBody>
          <a:bodyPr wrap="none" rtlCol="0">
            <a:spAutoFit/>
          </a:bodyPr>
          <a:lstStyle/>
          <a:p>
            <a:r>
              <a:rPr lang="en-US" altLang="zh-CN" dirty="0"/>
              <a:t>2000</a:t>
            </a:r>
            <a:endParaRPr lang="zh-CN" altLang="en-US" dirty="0"/>
          </a:p>
        </p:txBody>
      </p:sp>
      <p:sp>
        <p:nvSpPr>
          <p:cNvPr id="115" name="流程图: 数据 114">
            <a:extLst>
              <a:ext uri="{FF2B5EF4-FFF2-40B4-BE49-F238E27FC236}">
                <a16:creationId xmlns:a16="http://schemas.microsoft.com/office/drawing/2014/main" id="{E285C9D0-6633-4082-8045-FA553D0D8C5C}"/>
              </a:ext>
            </a:extLst>
          </p:cNvPr>
          <p:cNvSpPr/>
          <p:nvPr/>
        </p:nvSpPr>
        <p:spPr>
          <a:xfrm>
            <a:off x="5450641" y="4422036"/>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2000&gt;1000</a:t>
            </a:r>
          </a:p>
          <a:p>
            <a:pPr algn="ctr"/>
            <a:r>
              <a:rPr lang="en-US" altLang="zh-CN" dirty="0"/>
              <a:t>then -1000</a:t>
            </a:r>
            <a:endParaRPr lang="zh-CN" altLang="en-US" dirty="0"/>
          </a:p>
          <a:p>
            <a:pPr algn="ctr"/>
            <a:endParaRPr lang="zh-CN" altLang="en-US" dirty="0"/>
          </a:p>
        </p:txBody>
      </p:sp>
      <p:sp>
        <p:nvSpPr>
          <p:cNvPr id="116" name="矩形 115">
            <a:extLst>
              <a:ext uri="{FF2B5EF4-FFF2-40B4-BE49-F238E27FC236}">
                <a16:creationId xmlns:a16="http://schemas.microsoft.com/office/drawing/2014/main" id="{984BA39F-7E6C-48E9-9573-51CC052CF1A2}"/>
              </a:ext>
            </a:extLst>
          </p:cNvPr>
          <p:cNvSpPr/>
          <p:nvPr/>
        </p:nvSpPr>
        <p:spPr>
          <a:xfrm>
            <a:off x="7813833" y="3717504"/>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17" name="直接连接符 116">
            <a:extLst>
              <a:ext uri="{FF2B5EF4-FFF2-40B4-BE49-F238E27FC236}">
                <a16:creationId xmlns:a16="http://schemas.microsoft.com/office/drawing/2014/main" id="{D74B6B6F-38AD-49C4-879A-954ABA37221C}"/>
              </a:ext>
            </a:extLst>
          </p:cNvPr>
          <p:cNvCxnSpPr>
            <a:cxnSpLocks/>
          </p:cNvCxnSpPr>
          <p:nvPr/>
        </p:nvCxnSpPr>
        <p:spPr>
          <a:xfrm>
            <a:off x="5125025" y="4176191"/>
            <a:ext cx="592357" cy="4361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6B11B48B-904B-4406-8C8E-F3A4C2FB9E37}"/>
              </a:ext>
            </a:extLst>
          </p:cNvPr>
          <p:cNvCxnSpPr>
            <a:cxnSpLocks/>
          </p:cNvCxnSpPr>
          <p:nvPr/>
        </p:nvCxnSpPr>
        <p:spPr>
          <a:xfrm flipV="1">
            <a:off x="3837721" y="4197879"/>
            <a:ext cx="682171" cy="41442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9" name="乘号 118">
            <a:extLst>
              <a:ext uri="{FF2B5EF4-FFF2-40B4-BE49-F238E27FC236}">
                <a16:creationId xmlns:a16="http://schemas.microsoft.com/office/drawing/2014/main" id="{2AE3BD87-AA4B-412F-8D43-6C954D838E6B}"/>
              </a:ext>
            </a:extLst>
          </p:cNvPr>
          <p:cNvSpPr/>
          <p:nvPr/>
        </p:nvSpPr>
        <p:spPr>
          <a:xfrm>
            <a:off x="3793925" y="4076425"/>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A8842E53-B749-46BD-A674-A1B0DBCE862E}"/>
              </a:ext>
            </a:extLst>
          </p:cNvPr>
          <p:cNvCxnSpPr>
            <a:cxnSpLocks/>
            <a:endCxn id="133" idx="2"/>
          </p:cNvCxnSpPr>
          <p:nvPr/>
        </p:nvCxnSpPr>
        <p:spPr>
          <a:xfrm>
            <a:off x="842533" y="4422036"/>
            <a:ext cx="646179" cy="21829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37AFE0DC-420C-4E0B-8001-14AAD7A2FD96}"/>
              </a:ext>
            </a:extLst>
          </p:cNvPr>
          <p:cNvCxnSpPr>
            <a:cxnSpLocks/>
          </p:cNvCxnSpPr>
          <p:nvPr/>
        </p:nvCxnSpPr>
        <p:spPr>
          <a:xfrm flipV="1">
            <a:off x="7696691" y="4375290"/>
            <a:ext cx="614230" cy="299351"/>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2" name="矩形 121">
            <a:extLst>
              <a:ext uri="{FF2B5EF4-FFF2-40B4-BE49-F238E27FC236}">
                <a16:creationId xmlns:a16="http://schemas.microsoft.com/office/drawing/2014/main" id="{DC12DC7B-0FF1-41F4-9593-DA6DDC8B1947}"/>
              </a:ext>
            </a:extLst>
          </p:cNvPr>
          <p:cNvSpPr/>
          <p:nvPr/>
        </p:nvSpPr>
        <p:spPr>
          <a:xfrm>
            <a:off x="4741364" y="31234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3" name="矩形 122">
            <a:extLst>
              <a:ext uri="{FF2B5EF4-FFF2-40B4-BE49-F238E27FC236}">
                <a16:creationId xmlns:a16="http://schemas.microsoft.com/office/drawing/2014/main" id="{77788372-DD02-4C23-991C-86D723BC9787}"/>
              </a:ext>
            </a:extLst>
          </p:cNvPr>
          <p:cNvSpPr/>
          <p:nvPr/>
        </p:nvSpPr>
        <p:spPr>
          <a:xfrm>
            <a:off x="340334" y="337764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4" name="矩形 123">
            <a:extLst>
              <a:ext uri="{FF2B5EF4-FFF2-40B4-BE49-F238E27FC236}">
                <a16:creationId xmlns:a16="http://schemas.microsoft.com/office/drawing/2014/main" id="{119B0B10-16AD-4BED-BCD9-5CAF3A967F86}"/>
              </a:ext>
            </a:extLst>
          </p:cNvPr>
          <p:cNvSpPr/>
          <p:nvPr/>
        </p:nvSpPr>
        <p:spPr>
          <a:xfrm>
            <a:off x="2157820" y="3829270"/>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5" name="矩形 124">
            <a:extLst>
              <a:ext uri="{FF2B5EF4-FFF2-40B4-BE49-F238E27FC236}">
                <a16:creationId xmlns:a16="http://schemas.microsoft.com/office/drawing/2014/main" id="{4A419CFF-E38A-4185-8621-317A51C198AA}"/>
              </a:ext>
            </a:extLst>
          </p:cNvPr>
          <p:cNvSpPr/>
          <p:nvPr/>
        </p:nvSpPr>
        <p:spPr>
          <a:xfrm>
            <a:off x="2358960" y="243267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6" name="矩形 125">
            <a:extLst>
              <a:ext uri="{FF2B5EF4-FFF2-40B4-BE49-F238E27FC236}">
                <a16:creationId xmlns:a16="http://schemas.microsoft.com/office/drawing/2014/main" id="{9118713E-ACC6-4181-A54B-2CF1536057AA}"/>
              </a:ext>
            </a:extLst>
          </p:cNvPr>
          <p:cNvSpPr/>
          <p:nvPr/>
        </p:nvSpPr>
        <p:spPr>
          <a:xfrm>
            <a:off x="6095642" y="398152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7" name="矩形 126">
            <a:extLst>
              <a:ext uri="{FF2B5EF4-FFF2-40B4-BE49-F238E27FC236}">
                <a16:creationId xmlns:a16="http://schemas.microsoft.com/office/drawing/2014/main" id="{028EDD43-DA00-4FE9-871B-BE6E8E00D6AF}"/>
              </a:ext>
            </a:extLst>
          </p:cNvPr>
          <p:cNvSpPr/>
          <p:nvPr/>
        </p:nvSpPr>
        <p:spPr>
          <a:xfrm>
            <a:off x="8059147" y="3250354"/>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8" name="文本框 127">
            <a:extLst>
              <a:ext uri="{FF2B5EF4-FFF2-40B4-BE49-F238E27FC236}">
                <a16:creationId xmlns:a16="http://schemas.microsoft.com/office/drawing/2014/main" id="{EB5CA7C2-4820-4DE9-B03A-E42D3AFC4A77}"/>
              </a:ext>
            </a:extLst>
          </p:cNvPr>
          <p:cNvSpPr txBox="1"/>
          <p:nvPr/>
        </p:nvSpPr>
        <p:spPr>
          <a:xfrm>
            <a:off x="3951150" y="4554132"/>
            <a:ext cx="1563248" cy="584775"/>
          </a:xfrm>
          <a:prstGeom prst="rect">
            <a:avLst/>
          </a:prstGeom>
          <a:noFill/>
        </p:spPr>
        <p:txBody>
          <a:bodyPr wrap="none" rtlCol="0">
            <a:spAutoFit/>
          </a:bodyPr>
          <a:lstStyle/>
          <a:p>
            <a:r>
              <a:rPr lang="en-US" altLang="zh-CN" sz="1600" b="1" dirty="0">
                <a:solidFill>
                  <a:srgbClr val="C00000"/>
                </a:solidFill>
              </a:rPr>
              <a:t>check-and-set</a:t>
            </a:r>
          </a:p>
          <a:p>
            <a:r>
              <a:rPr lang="en-US" altLang="zh-CN" sz="1600" b="1" dirty="0">
                <a:solidFill>
                  <a:srgbClr val="C00000"/>
                </a:solidFill>
              </a:rPr>
              <a:t>v1.0!=v1.1</a:t>
            </a:r>
            <a:endParaRPr lang="zh-CN" altLang="en-US" sz="1600" b="1" dirty="0">
              <a:solidFill>
                <a:srgbClr val="C00000"/>
              </a:solidFill>
            </a:endParaRPr>
          </a:p>
        </p:txBody>
      </p:sp>
      <p:sp>
        <p:nvSpPr>
          <p:cNvPr id="129" name="矩形 128">
            <a:extLst>
              <a:ext uri="{FF2B5EF4-FFF2-40B4-BE49-F238E27FC236}">
                <a16:creationId xmlns:a16="http://schemas.microsoft.com/office/drawing/2014/main" id="{542B5823-FDF7-410D-87F0-A96E05F4315E}"/>
              </a:ext>
            </a:extLst>
          </p:cNvPr>
          <p:cNvSpPr/>
          <p:nvPr/>
        </p:nvSpPr>
        <p:spPr>
          <a:xfrm>
            <a:off x="80537" y="2507582"/>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乐观锁</a:t>
            </a:r>
            <a:endParaRPr lang="en-US" altLang="zh-CN" sz="2400" b="1" dirty="0">
              <a:solidFill>
                <a:srgbClr val="007C6A"/>
              </a:solidFill>
              <a:latin typeface="Verdana" panose="020B0604030504040204" pitchFamily="34" charset="0"/>
            </a:endParaRPr>
          </a:p>
        </p:txBody>
      </p:sp>
      <p:cxnSp>
        <p:nvCxnSpPr>
          <p:cNvPr id="130" name="直接连接符 129">
            <a:extLst>
              <a:ext uri="{FF2B5EF4-FFF2-40B4-BE49-F238E27FC236}">
                <a16:creationId xmlns:a16="http://schemas.microsoft.com/office/drawing/2014/main" id="{8A5F2A71-7748-4791-B073-DF6041DE90CA}"/>
              </a:ext>
            </a:extLst>
          </p:cNvPr>
          <p:cNvCxnSpPr>
            <a:cxnSpLocks/>
          </p:cNvCxnSpPr>
          <p:nvPr/>
        </p:nvCxnSpPr>
        <p:spPr>
          <a:xfrm flipV="1">
            <a:off x="1051960" y="3200107"/>
            <a:ext cx="687566" cy="51191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B319480D-7E61-40B8-9577-233CFF65E685}"/>
              </a:ext>
            </a:extLst>
          </p:cNvPr>
          <p:cNvCxnSpPr>
            <a:cxnSpLocks/>
          </p:cNvCxnSpPr>
          <p:nvPr/>
        </p:nvCxnSpPr>
        <p:spPr>
          <a:xfrm>
            <a:off x="4251635" y="3236192"/>
            <a:ext cx="439995" cy="25056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2" name="流程图: 数据 131">
            <a:extLst>
              <a:ext uri="{FF2B5EF4-FFF2-40B4-BE49-F238E27FC236}">
                <a16:creationId xmlns:a16="http://schemas.microsoft.com/office/drawing/2014/main" id="{B2CDA85D-4F8B-49ED-8384-F8AA806973C4}"/>
              </a:ext>
            </a:extLst>
          </p:cNvPr>
          <p:cNvSpPr/>
          <p:nvPr/>
        </p:nvSpPr>
        <p:spPr>
          <a:xfrm>
            <a:off x="1622014" y="2880175"/>
            <a:ext cx="2897878" cy="54763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p>
          <a:p>
            <a:pPr algn="ctr"/>
            <a:r>
              <a:rPr lang="en-US" altLang="zh-CN" dirty="0"/>
              <a:t>then -8000</a:t>
            </a:r>
          </a:p>
        </p:txBody>
      </p:sp>
      <p:sp>
        <p:nvSpPr>
          <p:cNvPr id="133" name="流程图: 数据 132">
            <a:extLst>
              <a:ext uri="{FF2B5EF4-FFF2-40B4-BE49-F238E27FC236}">
                <a16:creationId xmlns:a16="http://schemas.microsoft.com/office/drawing/2014/main" id="{167CCF20-09F5-4A87-97CF-C0235CFD04D9}"/>
              </a:ext>
            </a:extLst>
          </p:cNvPr>
          <p:cNvSpPr/>
          <p:nvPr/>
        </p:nvSpPr>
        <p:spPr>
          <a:xfrm>
            <a:off x="1214699" y="4366510"/>
            <a:ext cx="2740125" cy="54763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134" name="矩形 133">
            <a:extLst>
              <a:ext uri="{FF2B5EF4-FFF2-40B4-BE49-F238E27FC236}">
                <a16:creationId xmlns:a16="http://schemas.microsoft.com/office/drawing/2014/main" id="{3BB7CB2E-B403-43C8-A109-6BE840759170}"/>
              </a:ext>
            </a:extLst>
          </p:cNvPr>
          <p:cNvSpPr/>
          <p:nvPr/>
        </p:nvSpPr>
        <p:spPr>
          <a:xfrm>
            <a:off x="91567" y="3782524"/>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35" name="矩形 134">
            <a:extLst>
              <a:ext uri="{FF2B5EF4-FFF2-40B4-BE49-F238E27FC236}">
                <a16:creationId xmlns:a16="http://schemas.microsoft.com/office/drawing/2014/main" id="{2E31B37C-4D77-4173-BD4C-2870BAB52340}"/>
              </a:ext>
            </a:extLst>
          </p:cNvPr>
          <p:cNvSpPr/>
          <p:nvPr/>
        </p:nvSpPr>
        <p:spPr>
          <a:xfrm>
            <a:off x="447776" y="4652901"/>
            <a:ext cx="896540" cy="369332"/>
          </a:xfrm>
          <a:prstGeom prst="rect">
            <a:avLst/>
          </a:prstGeom>
        </p:spPr>
        <p:txBody>
          <a:bodyPr wrap="square">
            <a:spAutoFit/>
          </a:bodyPr>
          <a:lstStyle/>
          <a:p>
            <a:r>
              <a:rPr lang="en-US" altLang="zh-CN" dirty="0"/>
              <a:t>10000</a:t>
            </a:r>
            <a:endParaRPr lang="zh-CN" altLang="en-US" dirty="0"/>
          </a:p>
        </p:txBody>
      </p:sp>
      <p:sp>
        <p:nvSpPr>
          <p:cNvPr id="136" name="矩形 135">
            <a:extLst>
              <a:ext uri="{FF2B5EF4-FFF2-40B4-BE49-F238E27FC236}">
                <a16:creationId xmlns:a16="http://schemas.microsoft.com/office/drawing/2014/main" id="{E7DD5816-0A57-4664-A3DB-D33A590680A0}"/>
              </a:ext>
            </a:extLst>
          </p:cNvPr>
          <p:cNvSpPr/>
          <p:nvPr/>
        </p:nvSpPr>
        <p:spPr>
          <a:xfrm>
            <a:off x="5804537" y="3656535"/>
            <a:ext cx="652743" cy="369332"/>
          </a:xfrm>
          <a:prstGeom prst="rect">
            <a:avLst/>
          </a:prstGeom>
        </p:spPr>
        <p:txBody>
          <a:bodyPr wrap="none">
            <a:spAutoFit/>
          </a:bodyPr>
          <a:lstStyle/>
          <a:p>
            <a:r>
              <a:rPr lang="en-US" altLang="zh-CN"/>
              <a:t>2000</a:t>
            </a:r>
            <a:endParaRPr lang="zh-CN" altLang="en-US"/>
          </a:p>
        </p:txBody>
      </p:sp>
    </p:spTree>
    <p:custDataLst>
      <p:tags r:id="rId1"/>
    </p:custDataLst>
    <p:extLst>
      <p:ext uri="{BB962C8B-B14F-4D97-AF65-F5344CB8AC3E}">
        <p14:creationId xmlns:p14="http://schemas.microsoft.com/office/powerpoint/2010/main" val="354683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4"/>
                                        </p:tgtEl>
                                        <p:attrNameLst>
                                          <p:attrName>style.visibility</p:attrName>
                                        </p:attrNameLst>
                                      </p:cBhvr>
                                      <p:to>
                                        <p:strVal val="visible"/>
                                      </p:to>
                                    </p:set>
                                    <p:animEffect transition="in" filter="fade">
                                      <p:cBhvr>
                                        <p:cTn id="100" dur="500"/>
                                        <p:tgtEl>
                                          <p:spTgt spid="1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500"/>
                                        <p:tgtEl>
                                          <p:spTgt spid="12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30"/>
                                        </p:tgtEl>
                                        <p:attrNameLst>
                                          <p:attrName>style.visibility</p:attrName>
                                        </p:attrNameLst>
                                      </p:cBhvr>
                                      <p:to>
                                        <p:strVal val="visible"/>
                                      </p:to>
                                    </p:set>
                                    <p:animEffect transition="in" filter="fade">
                                      <p:cBhvr>
                                        <p:cTn id="110" dur="500"/>
                                        <p:tgtEl>
                                          <p:spTgt spid="1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animEffect transition="in" filter="fade">
                                      <p:cBhvr>
                                        <p:cTn id="113" dur="500"/>
                                        <p:tgtEl>
                                          <p:spTgt spid="1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5"/>
                                        </p:tgtEl>
                                        <p:attrNameLst>
                                          <p:attrName>style.visibility</p:attrName>
                                        </p:attrNameLst>
                                      </p:cBhvr>
                                      <p:to>
                                        <p:strVal val="visible"/>
                                      </p:to>
                                    </p:set>
                                    <p:animEffect transition="in" filter="fade">
                                      <p:cBhvr>
                                        <p:cTn id="118" dur="500"/>
                                        <p:tgtEl>
                                          <p:spTgt spid="1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fade">
                                      <p:cBhvr>
                                        <p:cTn id="121" dur="500"/>
                                        <p:tgtEl>
                                          <p:spTgt spid="1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fade">
                                      <p:cBhvr>
                                        <p:cTn id="126" dur="500"/>
                                        <p:tgtEl>
                                          <p:spTgt spid="1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fade">
                                      <p:cBhvr>
                                        <p:cTn id="129" dur="500"/>
                                        <p:tgtEl>
                                          <p:spTgt spid="1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33"/>
                                        </p:tgtEl>
                                        <p:attrNameLst>
                                          <p:attrName>style.visibility</p:attrName>
                                        </p:attrNameLst>
                                      </p:cBhvr>
                                      <p:to>
                                        <p:strVal val="visible"/>
                                      </p:to>
                                    </p:set>
                                    <p:animEffect transition="in" filter="fade">
                                      <p:cBhvr>
                                        <p:cTn id="134" dur="500"/>
                                        <p:tgtEl>
                                          <p:spTgt spid="1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fade">
                                      <p:cBhvr>
                                        <p:cTn id="150" dur="500"/>
                                        <p:tgtEl>
                                          <p:spTgt spid="1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fade">
                                      <p:cBhvr>
                                        <p:cTn id="153" dur="500"/>
                                        <p:tgtEl>
                                          <p:spTgt spid="1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500"/>
                                        <p:tgtEl>
                                          <p:spTgt spid="11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fade">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19"/>
                                        </p:tgtEl>
                                        <p:attrNameLst>
                                          <p:attrName>style.visibility</p:attrName>
                                        </p:attrNameLst>
                                      </p:cBhvr>
                                      <p:to>
                                        <p:strVal val="visible"/>
                                      </p:to>
                                    </p:set>
                                    <p:animEffect transition="in" filter="fade">
                                      <p:cBhvr>
                                        <p:cTn id="168" dur="500"/>
                                        <p:tgtEl>
                                          <p:spTgt spid="11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6"/>
                                        </p:tgtEl>
                                        <p:attrNameLst>
                                          <p:attrName>style.visibility</p:attrName>
                                        </p:attrNameLst>
                                      </p:cBhvr>
                                      <p:to>
                                        <p:strVal val="visible"/>
                                      </p:to>
                                    </p:set>
                                    <p:animEffect transition="in" filter="fade">
                                      <p:cBhvr>
                                        <p:cTn id="173" dur="500"/>
                                        <p:tgtEl>
                                          <p:spTgt spid="136"/>
                                        </p:tgtEl>
                                      </p:cBhvr>
                                    </p:animEffect>
                                  </p:childTnLst>
                                </p:cTn>
                              </p:par>
                              <p:par>
                                <p:cTn id="174" presetID="10" presetClass="entr" presetSubtype="0" fill="hold" nodeType="withEffect">
                                  <p:stCondLst>
                                    <p:cond delay="0"/>
                                  </p:stCondLst>
                                  <p:childTnLst>
                                    <p:set>
                                      <p:cBhvr>
                                        <p:cTn id="175" dur="1" fill="hold">
                                          <p:stCondLst>
                                            <p:cond delay="0"/>
                                          </p:stCondLst>
                                        </p:cTn>
                                        <p:tgtEl>
                                          <p:spTgt spid="117"/>
                                        </p:tgtEl>
                                        <p:attrNameLst>
                                          <p:attrName>style.visibility</p:attrName>
                                        </p:attrNameLst>
                                      </p:cBhvr>
                                      <p:to>
                                        <p:strVal val="visible"/>
                                      </p:to>
                                    </p:set>
                                    <p:animEffect transition="in" filter="fade">
                                      <p:cBhvr>
                                        <p:cTn id="176" dur="500"/>
                                        <p:tgtEl>
                                          <p:spTgt spid="11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15"/>
                                        </p:tgtEl>
                                        <p:attrNameLst>
                                          <p:attrName>style.visibility</p:attrName>
                                        </p:attrNameLst>
                                      </p:cBhvr>
                                      <p:to>
                                        <p:strVal val="visible"/>
                                      </p:to>
                                    </p:set>
                                    <p:animEffect transition="in" filter="fade">
                                      <p:cBhvr>
                                        <p:cTn id="181" dur="500"/>
                                        <p:tgtEl>
                                          <p:spTgt spid="11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6"/>
                                        </p:tgtEl>
                                        <p:attrNameLst>
                                          <p:attrName>style.visibility</p:attrName>
                                        </p:attrNameLst>
                                      </p:cBhvr>
                                      <p:to>
                                        <p:strVal val="visible"/>
                                      </p:to>
                                    </p:set>
                                    <p:animEffect transition="in" filter="fade">
                                      <p:cBhvr>
                                        <p:cTn id="184" dur="500"/>
                                        <p:tgtEl>
                                          <p:spTgt spid="12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fade">
                                      <p:cBhvr>
                                        <p:cTn id="189" dur="500"/>
                                        <p:tgtEl>
                                          <p:spTgt spid="121"/>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6"/>
                                        </p:tgtEl>
                                        <p:attrNameLst>
                                          <p:attrName>style.visibility</p:attrName>
                                        </p:attrNameLst>
                                      </p:cBhvr>
                                      <p:to>
                                        <p:strVal val="visible"/>
                                      </p:to>
                                    </p:set>
                                    <p:animEffect transition="in" filter="fade">
                                      <p:cBhvr>
                                        <p:cTn id="192" dur="500"/>
                                        <p:tgtEl>
                                          <p:spTgt spid="11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27"/>
                                        </p:tgtEl>
                                        <p:attrNameLst>
                                          <p:attrName>style.visibility</p:attrName>
                                        </p:attrNameLst>
                                      </p:cBhvr>
                                      <p:to>
                                        <p:strVal val="visible"/>
                                      </p:to>
                                    </p:set>
                                    <p:animEffect transition="in" filter="fade">
                                      <p:cBhvr>
                                        <p:cTn id="19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p:bldP spid="83" grpId="0"/>
      <p:bldP spid="89" grpId="0"/>
      <p:bldP spid="94" grpId="0"/>
      <p:bldP spid="95" grpId="0" animBg="1"/>
      <p:bldP spid="96" grpId="0" animBg="1"/>
      <p:bldP spid="97" grpId="0"/>
      <p:bldP spid="112" grpId="0" animBg="1"/>
      <p:bldP spid="113" grpId="0"/>
      <p:bldP spid="114" grpId="0"/>
      <p:bldP spid="115" grpId="0" animBg="1"/>
      <p:bldP spid="116" grpId="0" animBg="1"/>
      <p:bldP spid="119" grpId="0" animBg="1"/>
      <p:bldP spid="122" grpId="0"/>
      <p:bldP spid="123" grpId="0"/>
      <p:bldP spid="124" grpId="0"/>
      <p:bldP spid="125" grpId="0"/>
      <p:bldP spid="126" grpId="0"/>
      <p:bldP spid="127" grpId="0"/>
      <p:bldP spid="128" grpId="0"/>
      <p:bldP spid="132" grpId="0" animBg="1"/>
      <p:bldP spid="133" grpId="0" animBg="1"/>
      <p:bldP spid="134" grpId="0" animBg="1"/>
      <p:bldP spid="135" grpId="0"/>
      <p:bldP spid="13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50" name="矩形 49">
            <a:extLst>
              <a:ext uri="{FF2B5EF4-FFF2-40B4-BE49-F238E27FC236}">
                <a16:creationId xmlns:a16="http://schemas.microsoft.com/office/drawing/2014/main" id="{F906AD61-D531-4DB6-A2DF-C86CDA9F420F}"/>
              </a:ext>
            </a:extLst>
          </p:cNvPr>
          <p:cNvSpPr/>
          <p:nvPr/>
        </p:nvSpPr>
        <p:spPr>
          <a:xfrm>
            <a:off x="276740" y="53989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latin typeface="Arial" panose="020B0604020202020204" pitchFamily="34" charset="0"/>
              </a:rPr>
              <a:t>悲观锁</a:t>
            </a:r>
            <a:r>
              <a:rPr lang="en-US" altLang="zh-CN" sz="2000" b="1" dirty="0">
                <a:solidFill>
                  <a:srgbClr val="007C6A"/>
                </a:solidFill>
                <a:latin typeface="Arial" panose="020B0604020202020204" pitchFamily="34" charset="0"/>
              </a:rPr>
              <a:t>(Pessimistic Lock), </a:t>
            </a:r>
            <a:r>
              <a:rPr lang="zh-CN" altLang="en-US" sz="2000" dirty="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dirty="0">
                <a:solidFill>
                  <a:srgbClr val="007C6A"/>
                </a:solidFill>
                <a:latin typeface="Arial" panose="020B0604020202020204" pitchFamily="34" charset="0"/>
              </a:rPr>
              <a:t>block</a:t>
            </a:r>
            <a:r>
              <a:rPr lang="zh-CN" altLang="en-US" sz="2000" dirty="0">
                <a:solidFill>
                  <a:srgbClr val="007C6A"/>
                </a:solidFill>
                <a:latin typeface="Arial" panose="020B0604020202020204" pitchFamily="34" charset="0"/>
              </a:rPr>
              <a:t>直到它拿到锁。</a:t>
            </a:r>
            <a:r>
              <a:rPr lang="zh-CN" altLang="en-US" sz="2000" b="1" dirty="0">
                <a:solidFill>
                  <a:srgbClr val="C00000"/>
                </a:solidFill>
                <a:latin typeface="Arial" panose="020B0604020202020204" pitchFamily="34" charset="0"/>
              </a:rPr>
              <a:t>传统的关系型数据库里边就用到了很多这种锁机制</a:t>
            </a:r>
            <a:r>
              <a:rPr lang="zh-CN" altLang="en-US" sz="2000" dirty="0">
                <a:solidFill>
                  <a:srgbClr val="007C6A"/>
                </a:solidFill>
                <a:latin typeface="Arial" panose="020B0604020202020204" pitchFamily="34" charset="0"/>
              </a:rPr>
              <a:t>，比如行锁，表锁等，读锁，写锁等，都是在做操作之前先上锁。</a:t>
            </a:r>
            <a:endParaRPr lang="zh-CN" altLang="en-US" sz="2000" dirty="0">
              <a:solidFill>
                <a:srgbClr val="007C6A"/>
              </a:solidFill>
            </a:endParaRPr>
          </a:p>
        </p:txBody>
      </p:sp>
      <p:sp>
        <p:nvSpPr>
          <p:cNvPr id="51" name="矩形 50">
            <a:extLst>
              <a:ext uri="{FF2B5EF4-FFF2-40B4-BE49-F238E27FC236}">
                <a16:creationId xmlns:a16="http://schemas.microsoft.com/office/drawing/2014/main" id="{E34B291D-6ECE-4616-840D-62E46D364A94}"/>
              </a:ext>
            </a:extLst>
          </p:cNvPr>
          <p:cNvSpPr/>
          <p:nvPr/>
        </p:nvSpPr>
        <p:spPr>
          <a:xfrm>
            <a:off x="276740" y="298816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Tree>
    <p:custDataLst>
      <p:tags r:id="rId1"/>
    </p:custDataLst>
    <p:extLst>
      <p:ext uri="{BB962C8B-B14F-4D97-AF65-F5344CB8AC3E}">
        <p14:creationId xmlns:p14="http://schemas.microsoft.com/office/powerpoint/2010/main" val="37855904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D3DCB96C-BA0A-483B-8B02-FA522F2190A8}"/>
              </a:ext>
            </a:extLst>
          </p:cNvPr>
          <p:cNvSpPr/>
          <p:nvPr/>
        </p:nvSpPr>
        <p:spPr>
          <a:xfrm>
            <a:off x="280256" y="400110"/>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endParaRPr lang="zh-CN" altLang="en-US" b="0" i="0" dirty="0">
              <a:solidFill>
                <a:srgbClr val="007C6A"/>
              </a:solidFill>
              <a:effectLst/>
              <a:latin typeface="Arial" panose="020B0604020202020204" pitchFamily="34" charset="0"/>
            </a:endParaRPr>
          </a:p>
        </p:txBody>
      </p:sp>
      <p:pic>
        <p:nvPicPr>
          <p:cNvPr id="7" name="图片 6">
            <a:extLst>
              <a:ext uri="{FF2B5EF4-FFF2-40B4-BE49-F238E27FC236}">
                <a16:creationId xmlns:a16="http://schemas.microsoft.com/office/drawing/2014/main" id="{EA8B8AAB-20C3-42C0-8894-67B479641AA6}"/>
              </a:ext>
            </a:extLst>
          </p:cNvPr>
          <p:cNvPicPr>
            <a:picLocks noChangeAspect="1"/>
          </p:cNvPicPr>
          <p:nvPr/>
        </p:nvPicPr>
        <p:blipFill>
          <a:blip r:embed="rId3"/>
          <a:stretch>
            <a:fillRect/>
          </a:stretch>
        </p:blipFill>
        <p:spPr>
          <a:xfrm>
            <a:off x="979578" y="2052778"/>
            <a:ext cx="5156178" cy="2956543"/>
          </a:xfrm>
          <a:prstGeom prst="rect">
            <a:avLst/>
          </a:prstGeom>
        </p:spPr>
      </p:pic>
    </p:spTree>
    <p:custDataLst>
      <p:tags r:id="rId1"/>
    </p:custDataLst>
    <p:extLst>
      <p:ext uri="{BB962C8B-B14F-4D97-AF65-F5344CB8AC3E}">
        <p14:creationId xmlns:p14="http://schemas.microsoft.com/office/powerpoint/2010/main" val="19730350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D25A1214-9F4F-4713-8064-2D4785B28FA7}"/>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9" name="矩形 8">
            <a:extLst>
              <a:ext uri="{FF2B5EF4-FFF2-40B4-BE49-F238E27FC236}">
                <a16:creationId xmlns:a16="http://schemas.microsoft.com/office/drawing/2014/main" id="{BDDC1BC7-2173-4C8E-84D5-1D674FCD32EC}"/>
              </a:ext>
            </a:extLst>
          </p:cNvPr>
          <p:cNvSpPr/>
          <p:nvPr/>
        </p:nvSpPr>
        <p:spPr>
          <a:xfrm>
            <a:off x="206490" y="553179"/>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err="1">
                <a:solidFill>
                  <a:srgbClr val="007C6A"/>
                </a:solidFill>
                <a:latin typeface="Verdana" panose="020B0604030504040204" pitchFamily="34" charset="0"/>
              </a:rPr>
              <a:t>unwatch</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取消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命令对所有 </a:t>
            </a:r>
            <a:r>
              <a:rPr lang="en-US" altLang="zh-CN" dirty="0">
                <a:solidFill>
                  <a:srgbClr val="007C6A"/>
                </a:solidFill>
              </a:rPr>
              <a:t>key </a:t>
            </a:r>
            <a:r>
              <a:rPr lang="zh-CN" altLang="en-US" dirty="0">
                <a:solidFill>
                  <a:srgbClr val="007C6A"/>
                </a:solidFill>
              </a:rPr>
              <a:t>的监视</a:t>
            </a:r>
            <a:r>
              <a:rPr lang="zh-CN" altLang="en-US" dirty="0">
                <a:solidFill>
                  <a:srgbClr val="007C6A"/>
                </a:solidFill>
                <a:latin typeface="Arial" panose="020B0604020202020204" pitchFamily="34" charset="0"/>
              </a:rPr>
              <a:t>。</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如果在执行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命令之后， </a:t>
            </a:r>
            <a:r>
              <a:rPr lang="en-US" altLang="zh-CN" dirty="0">
                <a:solidFill>
                  <a:srgbClr val="007C6A"/>
                </a:solidFill>
                <a:hlinkClick r:id="rId4"/>
              </a:rPr>
              <a:t>EXEC</a:t>
            </a:r>
            <a:r>
              <a:rPr lang="en-US" altLang="zh-CN" dirty="0">
                <a:solidFill>
                  <a:srgbClr val="007C6A"/>
                </a:solidFill>
              </a:rPr>
              <a:t> </a:t>
            </a:r>
            <a:r>
              <a:rPr lang="zh-CN" altLang="en-US" dirty="0">
                <a:solidFill>
                  <a:srgbClr val="007C6A"/>
                </a:solidFill>
              </a:rPr>
              <a:t>命令或 </a:t>
            </a:r>
            <a:r>
              <a:rPr lang="en-US" altLang="zh-CN" dirty="0">
                <a:solidFill>
                  <a:srgbClr val="007C6A"/>
                </a:solidFill>
                <a:hlinkClick r:id="rId5"/>
              </a:rPr>
              <a:t>DISCARD</a:t>
            </a:r>
            <a:r>
              <a:rPr lang="en-US" altLang="zh-CN" dirty="0">
                <a:solidFill>
                  <a:srgbClr val="007C6A"/>
                </a:solidFill>
              </a:rPr>
              <a:t> </a:t>
            </a:r>
            <a:r>
              <a:rPr lang="zh-CN" altLang="en-US" dirty="0">
                <a:solidFill>
                  <a:srgbClr val="007C6A"/>
                </a:solidFill>
              </a:rPr>
              <a:t>命令先被执行了的话，那么就不需要再执行 </a:t>
            </a:r>
            <a:r>
              <a:rPr lang="en-US" altLang="zh-CN" dirty="0">
                <a:solidFill>
                  <a:srgbClr val="007C6A"/>
                </a:solidFill>
                <a:hlinkClick r:id="rId6"/>
              </a:rPr>
              <a:t>UNWATCH</a:t>
            </a:r>
            <a:r>
              <a:rPr lang="en-US" altLang="zh-CN" dirty="0">
                <a:solidFill>
                  <a:srgbClr val="007C6A"/>
                </a:solidFill>
              </a:rPr>
              <a:t> </a:t>
            </a:r>
            <a:r>
              <a:rPr lang="zh-CN" altLang="en-US" dirty="0">
                <a:solidFill>
                  <a:srgbClr val="007C6A"/>
                </a:solidFill>
              </a:rPr>
              <a:t>了。</a:t>
            </a:r>
            <a:endParaRPr lang="zh-CN" altLang="en-US" b="0" i="0" dirty="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222575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D25A1214-9F4F-4713-8064-2D4785B28FA7}"/>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6" name="矩形 5">
            <a:extLst>
              <a:ext uri="{FF2B5EF4-FFF2-40B4-BE49-F238E27FC236}">
                <a16:creationId xmlns:a16="http://schemas.microsoft.com/office/drawing/2014/main" id="{280CB381-3588-4609-BEDE-499B78E91BFF}"/>
              </a:ext>
            </a:extLst>
          </p:cNvPr>
          <p:cNvSpPr/>
          <p:nvPr/>
        </p:nvSpPr>
        <p:spPr>
          <a:xfrm>
            <a:off x="308149" y="39685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B7795126-904D-49C7-903C-C906568B0B08}"/>
              </a:ext>
            </a:extLst>
          </p:cNvPr>
          <p:cNvSpPr/>
          <p:nvPr/>
        </p:nvSpPr>
        <p:spPr>
          <a:xfrm>
            <a:off x="755576" y="693804"/>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单独的隔离操作</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事务中的所有命令都会序列化、按顺序地执行。事务在执行的过程中，不会被其他客户端发送来的命令请求所打断。 </a:t>
            </a:r>
            <a:endParaRPr lang="zh-CN" altLang="en-US" b="0" i="0" dirty="0">
              <a:solidFill>
                <a:srgbClr val="007C6A"/>
              </a:solidFill>
              <a:effectLst/>
              <a:latin typeface="Arial" panose="020B0604020202020204" pitchFamily="34" charset="0"/>
            </a:endParaRPr>
          </a:p>
        </p:txBody>
      </p:sp>
      <p:sp>
        <p:nvSpPr>
          <p:cNvPr id="10" name="矩形 9">
            <a:extLst>
              <a:ext uri="{FF2B5EF4-FFF2-40B4-BE49-F238E27FC236}">
                <a16:creationId xmlns:a16="http://schemas.microsoft.com/office/drawing/2014/main" id="{F3C90CB0-D1EF-474E-81F9-F7EAAB7F8282}"/>
              </a:ext>
            </a:extLst>
          </p:cNvPr>
          <p:cNvSpPr/>
          <p:nvPr/>
        </p:nvSpPr>
        <p:spPr>
          <a:xfrm>
            <a:off x="755576" y="1896302"/>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11" name="矩形 10">
            <a:extLst>
              <a:ext uri="{FF2B5EF4-FFF2-40B4-BE49-F238E27FC236}">
                <a16:creationId xmlns:a16="http://schemas.microsoft.com/office/drawing/2014/main" id="{3EA54502-3E67-42D8-AF99-2FE3A5F9FAFF}"/>
              </a:ext>
            </a:extLst>
          </p:cNvPr>
          <p:cNvSpPr/>
          <p:nvPr/>
        </p:nvSpPr>
        <p:spPr>
          <a:xfrm>
            <a:off x="729669" y="3515441"/>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0467635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D9B30482-F43C-4C14-8DCA-0ADEE7A54808}"/>
              </a:ext>
            </a:extLst>
          </p:cNvPr>
          <p:cNvSpPr/>
          <p:nvPr/>
        </p:nvSpPr>
        <p:spPr>
          <a:xfrm>
            <a:off x="573935" y="568626"/>
            <a:ext cx="3568606" cy="654988"/>
          </a:xfrm>
          <a:prstGeom prst="rect">
            <a:avLst/>
          </a:prstGeom>
        </p:spPr>
        <p:txBody>
          <a:bodyPr wrap="none">
            <a:spAutoFit/>
          </a:bodyPr>
          <a:lstStyle/>
          <a:p>
            <a:pPr>
              <a:lnSpc>
                <a:spcPct val="150000"/>
              </a:lnSpc>
            </a:pPr>
            <a:r>
              <a:rPr lang="en-US" altLang="zh-CN" sz="2800" b="1" dirty="0">
                <a:solidFill>
                  <a:srgbClr val="007C6A"/>
                </a:solidFill>
                <a:latin typeface="Arial" panose="020B0604020202020204" pitchFamily="34" charset="0"/>
              </a:rPr>
              <a:t>Redis</a:t>
            </a:r>
            <a:r>
              <a:rPr lang="zh-CN" altLang="en-US" sz="2800" b="1" dirty="0">
                <a:solidFill>
                  <a:srgbClr val="007C6A"/>
                </a:solidFill>
                <a:latin typeface="Arial" panose="020B0604020202020204" pitchFamily="34" charset="0"/>
              </a:rPr>
              <a:t>事务</a:t>
            </a:r>
            <a:r>
              <a:rPr lang="en-US" altLang="zh-CN" sz="2800" b="1" dirty="0">
                <a:solidFill>
                  <a:srgbClr val="007C6A"/>
                </a:solidFill>
                <a:latin typeface="Arial" panose="020B0604020202020204" pitchFamily="34" charset="0"/>
              </a:rPr>
              <a:t>--</a:t>
            </a:r>
            <a:r>
              <a:rPr lang="zh-CN" altLang="en-US" sz="2800" b="1" dirty="0">
                <a:solidFill>
                  <a:srgbClr val="007C6A"/>
                </a:solidFill>
                <a:latin typeface="Arial" panose="020B0604020202020204" pitchFamily="34" charset="0"/>
              </a:rPr>
              <a:t>秒杀案例</a:t>
            </a:r>
          </a:p>
        </p:txBody>
      </p:sp>
    </p:spTree>
    <p:custDataLst>
      <p:tags r:id="rId1"/>
    </p:custDataLst>
    <p:extLst>
      <p:ext uri="{BB962C8B-B14F-4D97-AF65-F5344CB8AC3E}">
        <p14:creationId xmlns:p14="http://schemas.microsoft.com/office/powerpoint/2010/main" val="31359709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ln/>
                <a:effectLst>
                  <a:outerShdw blurRad="38100" dist="19050" dir="2700000" algn="tl" rotWithShape="0">
                    <a:schemeClr val="dk1">
                      <a:alpha val="40000"/>
                    </a:schemeClr>
                  </a:outerShdw>
                </a:effectLst>
              </a:rPr>
              <a:t>Redis</a:t>
            </a:r>
            <a:r>
              <a:rPr lang="zh-CN" altLang="en-US" sz="2000" dirty="0">
                <a:ln/>
                <a:effectLst>
                  <a:outerShdw blurRad="38100" dist="19050" dir="2700000" algn="tl" rotWithShape="0">
                    <a:schemeClr val="dk1">
                      <a:alpha val="40000"/>
                    </a:schemeClr>
                  </a:outerShdw>
                </a:effectLst>
              </a:rPr>
              <a:t>事务</a:t>
            </a:r>
            <a:endParaRPr lang="en-US" altLang="zh-CN" sz="2000" dirty="0">
              <a:ln/>
              <a:effectLst>
                <a:outerShdw blurRad="38100" dist="19050" dir="2700000" algn="tl" rotWithShape="0">
                  <a:schemeClr val="dk1">
                    <a:alpha val="40000"/>
                  </a:schemeClr>
                </a:outerShdw>
              </a:effectLst>
            </a:endParaRPr>
          </a:p>
        </p:txBody>
      </p:sp>
      <p:sp>
        <p:nvSpPr>
          <p:cNvPr id="4" name="矩形 3">
            <a:extLst>
              <a:ext uri="{FF2B5EF4-FFF2-40B4-BE49-F238E27FC236}">
                <a16:creationId xmlns:a16="http://schemas.microsoft.com/office/drawing/2014/main" id="{219F48B4-4067-40D9-BCDD-014103E441B2}"/>
              </a:ext>
            </a:extLst>
          </p:cNvPr>
          <p:cNvSpPr/>
          <p:nvPr/>
        </p:nvSpPr>
        <p:spPr>
          <a:xfrm>
            <a:off x="242273" y="400110"/>
            <a:ext cx="337303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事务</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秒杀案例</a:t>
            </a:r>
          </a:p>
        </p:txBody>
      </p:sp>
      <p:sp>
        <p:nvSpPr>
          <p:cNvPr id="6" name="矩形 5">
            <a:extLst>
              <a:ext uri="{FF2B5EF4-FFF2-40B4-BE49-F238E27FC236}">
                <a16:creationId xmlns:a16="http://schemas.microsoft.com/office/drawing/2014/main" id="{472CE1D2-074D-4611-BAE8-2F7B391CFA15}"/>
              </a:ext>
            </a:extLst>
          </p:cNvPr>
          <p:cNvSpPr/>
          <p:nvPr/>
        </p:nvSpPr>
        <p:spPr>
          <a:xfrm>
            <a:off x="618407" y="1046441"/>
            <a:ext cx="4572000" cy="400110"/>
          </a:xfrm>
          <a:prstGeom prst="rect">
            <a:avLst/>
          </a:prstGeom>
        </p:spPr>
        <p:txBody>
          <a:bodyPr>
            <a:spAutoFit/>
          </a:bodyPr>
          <a:lstStyle/>
          <a:p>
            <a:r>
              <a:rPr lang="en-US" altLang="zh-CN" sz="2000" dirty="0">
                <a:solidFill>
                  <a:srgbClr val="007C6A"/>
                </a:solidFill>
              </a:rPr>
              <a:t> </a:t>
            </a:r>
            <a:r>
              <a:rPr lang="zh-CN" altLang="en-US" sz="2000" dirty="0">
                <a:solidFill>
                  <a:srgbClr val="007C6A"/>
                </a:solidFill>
              </a:rPr>
              <a:t>解决计数器和人员记录的事务操作</a:t>
            </a:r>
          </a:p>
        </p:txBody>
      </p:sp>
      <p:sp>
        <p:nvSpPr>
          <p:cNvPr id="7" name="右箭头 5">
            <a:extLst>
              <a:ext uri="{FF2B5EF4-FFF2-40B4-BE49-F238E27FC236}">
                <a16:creationId xmlns:a16="http://schemas.microsoft.com/office/drawing/2014/main" id="{EFD9EF18-A99B-4C17-9301-A38DA07F73A3}"/>
              </a:ext>
            </a:extLst>
          </p:cNvPr>
          <p:cNvSpPr/>
          <p:nvPr/>
        </p:nvSpPr>
        <p:spPr>
          <a:xfrm>
            <a:off x="525548" y="2318062"/>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6">
            <a:extLst>
              <a:ext uri="{FF2B5EF4-FFF2-40B4-BE49-F238E27FC236}">
                <a16:creationId xmlns:a16="http://schemas.microsoft.com/office/drawing/2014/main" id="{AAC0CF49-E50E-4074-95A9-EE481F54D6E7}"/>
              </a:ext>
            </a:extLst>
          </p:cNvPr>
          <p:cNvSpPr/>
          <p:nvPr/>
        </p:nvSpPr>
        <p:spPr>
          <a:xfrm>
            <a:off x="7587090" y="2488342"/>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a:extLst>
              <a:ext uri="{FF2B5EF4-FFF2-40B4-BE49-F238E27FC236}">
                <a16:creationId xmlns:a16="http://schemas.microsoft.com/office/drawing/2014/main" id="{F1FDEC8F-F0B4-4659-BF72-81CBB7C65B93}"/>
              </a:ext>
            </a:extLst>
          </p:cNvPr>
          <p:cNvGraphicFramePr>
            <a:graphicFrameLocks noGrp="1"/>
          </p:cNvGraphicFramePr>
          <p:nvPr>
            <p:extLst>
              <p:ext uri="{D42A27DB-BD31-4B8C-83A1-F6EECF244321}">
                <p14:modId xmlns:p14="http://schemas.microsoft.com/office/powerpoint/2010/main" val="2875534698"/>
              </p:ext>
            </p:extLst>
          </p:nvPr>
        </p:nvGraphicFramePr>
        <p:xfrm>
          <a:off x="4047360" y="2142706"/>
          <a:ext cx="3971778" cy="1483360"/>
        </p:xfrm>
        <a:graphic>
          <a:graphicData uri="http://schemas.openxmlformats.org/drawingml/2006/table">
            <a:tbl>
              <a:tblPr firstRow="1" bandRow="1">
                <a:tableStyleId>{5C22544A-7EE6-4342-B048-85BDC9FD1C3A}</a:tableStyleId>
              </a:tblPr>
              <a:tblGrid>
                <a:gridCol w="1985889">
                  <a:extLst>
                    <a:ext uri="{9D8B030D-6E8A-4147-A177-3AD203B41FA5}">
                      <a16:colId xmlns:a16="http://schemas.microsoft.com/office/drawing/2014/main" val="20000"/>
                    </a:ext>
                  </a:extLst>
                </a:gridCol>
                <a:gridCol w="1985889">
                  <a:extLst>
                    <a:ext uri="{9D8B030D-6E8A-4147-A177-3AD203B41FA5}">
                      <a16:colId xmlns:a16="http://schemas.microsoft.com/office/drawing/2014/main" val="20001"/>
                    </a:ext>
                  </a:extLst>
                </a:gridCol>
              </a:tblGrid>
              <a:tr h="370840">
                <a:tc>
                  <a:txBody>
                    <a:bodyPr/>
                    <a:lstStyle/>
                    <a:p>
                      <a:r>
                        <a:rPr lang="en-US" altLang="zh-CN"/>
                        <a:t>key</a:t>
                      </a:r>
                      <a:endParaRPr lang="zh-CN" altLang="en-US"/>
                    </a:p>
                  </a:txBody>
                  <a:tcPr/>
                </a:tc>
                <a:tc>
                  <a:txBody>
                    <a:bodyPr/>
                    <a:lstStyle/>
                    <a:p>
                      <a:r>
                        <a:rPr lang="en-US" altLang="zh-CN"/>
                        <a:t>set</a:t>
                      </a:r>
                      <a:endParaRPr lang="zh-CN" altLang="en-US"/>
                    </a:p>
                  </a:txBody>
                  <a:tcPr/>
                </a:tc>
                <a:extLst>
                  <a:ext uri="{0D108BD9-81ED-4DB2-BD59-A6C34878D82A}">
                    <a16:rowId xmlns:a16="http://schemas.microsoft.com/office/drawing/2014/main" val="10000"/>
                  </a:ext>
                </a:extLst>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a:t>sk:prod-id:usr</a:t>
                      </a:r>
                      <a:endParaRPr lang="zh-CN" altLang="en-US" dirty="0"/>
                    </a:p>
                    <a:p>
                      <a:pPr algn="ctr"/>
                      <a:endParaRPr lang="zh-CN" altLang="en-US" dirty="0"/>
                    </a:p>
                  </a:txBody>
                  <a:tcPr/>
                </a:tc>
                <a:tc>
                  <a:txBody>
                    <a:bodyPr/>
                    <a:lstStyle/>
                    <a:p>
                      <a:r>
                        <a:rPr lang="zh-CN" altLang="en-US"/>
                        <a:t>成功者的</a:t>
                      </a:r>
                      <a:r>
                        <a:rPr lang="en-US" altLang="zh-CN"/>
                        <a:t>user_id</a:t>
                      </a:r>
                      <a:endParaRPr lang="zh-CN" altLang="en-US"/>
                    </a:p>
                  </a:txBody>
                  <a:tcPr/>
                </a:tc>
                <a:extLst>
                  <a:ext uri="{0D108BD9-81ED-4DB2-BD59-A6C34878D82A}">
                    <a16:rowId xmlns:a16="http://schemas.microsoft.com/office/drawing/2014/main" val="10001"/>
                  </a:ext>
                </a:extLst>
              </a:tr>
              <a:tr h="37084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成功者的</a:t>
                      </a:r>
                      <a:r>
                        <a:rPr lang="en-US" altLang="zh-CN"/>
                        <a:t>user_id</a:t>
                      </a:r>
                      <a:endParaRPr lang="zh-CN" altLang="en-US"/>
                    </a:p>
                  </a:txBody>
                  <a:tcPr/>
                </a:tc>
                <a:extLst>
                  <a:ext uri="{0D108BD9-81ED-4DB2-BD59-A6C34878D82A}">
                    <a16:rowId xmlns:a16="http://schemas.microsoft.com/office/drawing/2014/main" val="10002"/>
                  </a:ext>
                </a:extLst>
              </a:tr>
              <a:tr h="37084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成功者的</a:t>
                      </a:r>
                      <a:r>
                        <a:rPr lang="en-US" altLang="zh-CN" dirty="0" err="1"/>
                        <a:t>user_id</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11" name="表格 10">
            <a:extLst>
              <a:ext uri="{FF2B5EF4-FFF2-40B4-BE49-F238E27FC236}">
                <a16:creationId xmlns:a16="http://schemas.microsoft.com/office/drawing/2014/main" id="{AE62CD51-42FB-4A0C-BA43-668DABA42734}"/>
              </a:ext>
            </a:extLst>
          </p:cNvPr>
          <p:cNvGraphicFramePr>
            <a:graphicFrameLocks noGrp="1"/>
          </p:cNvGraphicFramePr>
          <p:nvPr>
            <p:extLst>
              <p:ext uri="{D42A27DB-BD31-4B8C-83A1-F6EECF244321}">
                <p14:modId xmlns:p14="http://schemas.microsoft.com/office/powerpoint/2010/main" val="4283882842"/>
              </p:ext>
            </p:extLst>
          </p:nvPr>
        </p:nvGraphicFramePr>
        <p:xfrm>
          <a:off x="1538417" y="2318062"/>
          <a:ext cx="2360170" cy="1280160"/>
        </p:xfrm>
        <a:graphic>
          <a:graphicData uri="http://schemas.openxmlformats.org/drawingml/2006/table">
            <a:tbl>
              <a:tblPr firstRow="1" bandRow="1">
                <a:tableStyleId>{5C22544A-7EE6-4342-B048-85BDC9FD1C3A}</a:tableStyleId>
              </a:tblPr>
              <a:tblGrid>
                <a:gridCol w="1180085">
                  <a:extLst>
                    <a:ext uri="{9D8B030D-6E8A-4147-A177-3AD203B41FA5}">
                      <a16:colId xmlns:a16="http://schemas.microsoft.com/office/drawing/2014/main" val="20000"/>
                    </a:ext>
                  </a:extLst>
                </a:gridCol>
                <a:gridCol w="1180085">
                  <a:extLst>
                    <a:ext uri="{9D8B030D-6E8A-4147-A177-3AD203B41FA5}">
                      <a16:colId xmlns:a16="http://schemas.microsoft.com/office/drawing/2014/main" val="20001"/>
                    </a:ext>
                  </a:extLst>
                </a:gridCol>
              </a:tblGrid>
              <a:tr h="365760">
                <a:tc>
                  <a:txBody>
                    <a:bodyPr/>
                    <a:lstStyle/>
                    <a:p>
                      <a:r>
                        <a:rPr lang="en-US" altLang="zh-CN"/>
                        <a:t>key</a:t>
                      </a:r>
                      <a:endParaRPr lang="zh-CN" altLang="en-US"/>
                    </a:p>
                  </a:txBody>
                  <a:tcPr/>
                </a:tc>
                <a:tc>
                  <a:txBody>
                    <a:bodyPr/>
                    <a:lstStyle/>
                    <a:p>
                      <a:r>
                        <a:rPr lang="en-US" altLang="zh-CN"/>
                        <a:t>string</a:t>
                      </a:r>
                      <a:endParaRPr lang="zh-CN" altLang="en-US"/>
                    </a:p>
                  </a:txBody>
                  <a:tcPr/>
                </a:tc>
                <a:extLst>
                  <a:ext uri="{0D108BD9-81ED-4DB2-BD59-A6C34878D82A}">
                    <a16:rowId xmlns:a16="http://schemas.microsoft.com/office/drawing/2014/main" val="10000"/>
                  </a:ext>
                </a:extLst>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a:t>sk:prodid:qt</a:t>
                      </a:r>
                      <a:endParaRPr lang="zh-CN" altLang="en-US" dirty="0"/>
                    </a:p>
                    <a:p>
                      <a:pPr algn="ctr"/>
                      <a:endParaRPr lang="zh-CN" altLang="en-US" dirty="0"/>
                    </a:p>
                  </a:txBody>
                  <a:tcPr/>
                </a:tc>
                <a:tc>
                  <a:txBody>
                    <a:bodyPr/>
                    <a:lstStyle/>
                    <a:p>
                      <a:r>
                        <a:rPr lang="zh-CN" altLang="en-US" dirty="0"/>
                        <a:t>剩余个数</a:t>
                      </a:r>
                    </a:p>
                  </a:txBody>
                  <a:tcPr/>
                </a:tc>
                <a:extLst>
                  <a:ext uri="{0D108BD9-81ED-4DB2-BD59-A6C34878D82A}">
                    <a16:rowId xmlns:a16="http://schemas.microsoft.com/office/drawing/2014/main" val="10001"/>
                  </a:ext>
                </a:extLst>
              </a:tr>
            </a:tbl>
          </a:graphicData>
        </a:graphic>
      </p:graphicFrame>
      <p:sp>
        <p:nvSpPr>
          <p:cNvPr id="12" name="减号 11">
            <a:extLst>
              <a:ext uri="{FF2B5EF4-FFF2-40B4-BE49-F238E27FC236}">
                <a16:creationId xmlns:a16="http://schemas.microsoft.com/office/drawing/2014/main" id="{686A473B-8592-4568-A808-04B5C25666B3}"/>
              </a:ext>
            </a:extLst>
          </p:cNvPr>
          <p:cNvSpPr/>
          <p:nvPr/>
        </p:nvSpPr>
        <p:spPr>
          <a:xfrm>
            <a:off x="2114481" y="3784486"/>
            <a:ext cx="473721" cy="3600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51E2D05-9242-4A17-8B2B-3C023B0E423B}"/>
              </a:ext>
            </a:extLst>
          </p:cNvPr>
          <p:cNvSpPr/>
          <p:nvPr/>
        </p:nvSpPr>
        <p:spPr>
          <a:xfrm>
            <a:off x="2500160" y="3641339"/>
            <a:ext cx="1107996"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个数</a:t>
            </a:r>
          </a:p>
        </p:txBody>
      </p:sp>
      <p:sp>
        <p:nvSpPr>
          <p:cNvPr id="14" name="矩形 13">
            <a:extLst>
              <a:ext uri="{FF2B5EF4-FFF2-40B4-BE49-F238E27FC236}">
                <a16:creationId xmlns:a16="http://schemas.microsoft.com/office/drawing/2014/main" id="{DD2F5BF7-74BB-426D-A3C1-3DD38ED0D4AD}"/>
              </a:ext>
            </a:extLst>
          </p:cNvPr>
          <p:cNvSpPr/>
          <p:nvPr/>
        </p:nvSpPr>
        <p:spPr>
          <a:xfrm>
            <a:off x="6923901" y="3641339"/>
            <a:ext cx="646331"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人</a:t>
            </a:r>
          </a:p>
        </p:txBody>
      </p:sp>
      <p:sp>
        <p:nvSpPr>
          <p:cNvPr id="15" name="加号 14">
            <a:extLst>
              <a:ext uri="{FF2B5EF4-FFF2-40B4-BE49-F238E27FC236}">
                <a16:creationId xmlns:a16="http://schemas.microsoft.com/office/drawing/2014/main" id="{9C1AE655-C27D-400D-92A2-CFFD91081A86}"/>
              </a:ext>
            </a:extLst>
          </p:cNvPr>
          <p:cNvSpPr/>
          <p:nvPr/>
        </p:nvSpPr>
        <p:spPr>
          <a:xfrm>
            <a:off x="6431544" y="3705295"/>
            <a:ext cx="509215" cy="518421"/>
          </a:xfrm>
          <a:prstGeom prst="mathPlus">
            <a:avLst>
              <a:gd name="adj1" fmla="val 13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B35D61C-D0D1-460B-BD23-64A972318A77}"/>
              </a:ext>
            </a:extLst>
          </p:cNvPr>
          <p:cNvSpPr/>
          <p:nvPr/>
        </p:nvSpPr>
        <p:spPr>
          <a:xfrm>
            <a:off x="1363220" y="1891886"/>
            <a:ext cx="1690938" cy="400110"/>
          </a:xfrm>
          <a:prstGeom prst="rect">
            <a:avLst/>
          </a:prstGeom>
        </p:spPr>
        <p:txBody>
          <a:bodyPr wrap="square">
            <a:spAutoFit/>
          </a:bodyPr>
          <a:lstStyle/>
          <a:p>
            <a:r>
              <a:rPr lang="zh-CN" altLang="en-US" sz="2000">
                <a:solidFill>
                  <a:srgbClr val="007C6A"/>
                </a:solidFill>
              </a:rPr>
              <a:t>商品库存</a:t>
            </a:r>
          </a:p>
        </p:txBody>
      </p:sp>
      <p:sp>
        <p:nvSpPr>
          <p:cNvPr id="17" name="矩形 16">
            <a:extLst>
              <a:ext uri="{FF2B5EF4-FFF2-40B4-BE49-F238E27FC236}">
                <a16:creationId xmlns:a16="http://schemas.microsoft.com/office/drawing/2014/main" id="{13B02EC3-726F-408E-A1D2-511632115DB8}"/>
              </a:ext>
            </a:extLst>
          </p:cNvPr>
          <p:cNvSpPr/>
          <p:nvPr/>
        </p:nvSpPr>
        <p:spPr>
          <a:xfrm>
            <a:off x="4011751" y="1717068"/>
            <a:ext cx="2279193" cy="400110"/>
          </a:xfrm>
          <a:prstGeom prst="rect">
            <a:avLst/>
          </a:prstGeom>
        </p:spPr>
        <p:txBody>
          <a:bodyPr wrap="square">
            <a:spAutoFit/>
          </a:bodyPr>
          <a:lstStyle/>
          <a:p>
            <a:r>
              <a:rPr lang="zh-CN" altLang="en-US" sz="2000">
                <a:solidFill>
                  <a:srgbClr val="007C6A"/>
                </a:solidFill>
              </a:rPr>
              <a:t>秒杀成功者清单</a:t>
            </a:r>
          </a:p>
        </p:txBody>
      </p:sp>
    </p:spTree>
    <p:custDataLst>
      <p:tags r:id="rId1"/>
    </p:custDataLst>
    <p:extLst>
      <p:ext uri="{BB962C8B-B14F-4D97-AF65-F5344CB8AC3E}">
        <p14:creationId xmlns:p14="http://schemas.microsoft.com/office/powerpoint/2010/main" val="3646961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9602</Words>
  <Application>Microsoft Office PowerPoint</Application>
  <PresentationFormat>全屏显示(16:9)</PresentationFormat>
  <Paragraphs>1352</Paragraphs>
  <Slides>158</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158</vt:i4>
      </vt:variant>
    </vt:vector>
  </HeadingPairs>
  <TitlesOfParts>
    <vt:vector size="174" baseType="lpstr">
      <vt:lpstr>Helvetica Neue</vt:lpstr>
      <vt:lpstr>Hiragino Sans GB W3</vt:lpstr>
      <vt:lpstr>microsoft yahei</vt:lpstr>
      <vt:lpstr>System</vt:lpstr>
      <vt:lpstr>宋体</vt:lpstr>
      <vt:lpstr>微软雅黑</vt:lpstr>
      <vt:lpstr>arial</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12</cp:revision>
  <dcterms:created xsi:type="dcterms:W3CDTF">2018-03-01T02:03:00Z</dcterms:created>
  <dcterms:modified xsi:type="dcterms:W3CDTF">2019-05-25T00:05:37Z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