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410" r:id="rId9"/>
    <p:sldId id="395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86372" autoAdjust="0"/>
  </p:normalViewPr>
  <p:slideViewPr>
    <p:cSldViewPr>
      <p:cViewPr varScale="1">
        <p:scale>
          <a:sx n="85" d="100"/>
          <a:sy n="85" d="100"/>
        </p:scale>
        <p:origin x="11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2019-07-05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mg1.51cto.com/attachment/201303/172226365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95536" y="1700808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Linux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服务器性能查看和分析有哪些认识？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323528" y="2708920"/>
            <a:ext cx="8229600" cy="3539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Answer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：回答思路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>
                <a:solidFill>
                  <a:schemeClr val="tx2"/>
                </a:solidFill>
                <a:ea typeface="宋体" charset="-122"/>
              </a:rPr>
              <a:t>1 CPU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2 </a:t>
            </a:r>
            <a:r>
              <a:rPr lang="zh-CN" altLang="en-US" sz="3200" b="1" dirty="0">
                <a:solidFill>
                  <a:schemeClr val="tx2"/>
                </a:solidFill>
                <a:ea typeface="宋体" charset="-122"/>
              </a:rPr>
              <a:t>内存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>
                <a:solidFill>
                  <a:schemeClr val="tx2"/>
                </a:solidFill>
                <a:ea typeface="宋体" charset="-122"/>
              </a:rPr>
              <a:t>3 </a:t>
            </a:r>
            <a:r>
              <a:rPr lang="zh-CN" altLang="en-US" sz="3200" b="1" dirty="0">
                <a:solidFill>
                  <a:schemeClr val="tx2"/>
                </a:solidFill>
                <a:ea typeface="宋体" charset="-122"/>
              </a:rPr>
              <a:t>磁盘</a:t>
            </a:r>
            <a:endParaRPr lang="en-US" altLang="zh-CN" sz="3200" b="1" dirty="0">
              <a:solidFill>
                <a:schemeClr val="tx2"/>
              </a:solidFill>
              <a:ea typeface="宋体" charset="-122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4 </a:t>
            </a:r>
            <a:r>
              <a:rPr lang="zh-CN" altLang="en-US" sz="3200" b="1" dirty="0">
                <a:solidFill>
                  <a:schemeClr val="tx2"/>
                </a:solidFill>
                <a:ea typeface="宋体" charset="-122"/>
              </a:rPr>
              <a:t>网络</a:t>
            </a:r>
            <a:endParaRPr lang="en-US" altLang="zh-CN" sz="3200" b="1" dirty="0">
              <a:solidFill>
                <a:schemeClr val="tx2"/>
              </a:solidFill>
              <a:ea typeface="宋体" charset="-122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5</a:t>
            </a:r>
            <a:r>
              <a:rPr kumimoji="0" lang="en-US" altLang="zh-CN" sz="32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权限和</a:t>
            </a:r>
            <a:r>
              <a:rPr lang="zh-CN" altLang="en-US" sz="3200" b="1" dirty="0">
                <a:solidFill>
                  <a:schemeClr val="tx2"/>
                </a:solidFill>
                <a:ea typeface="宋体" charset="-122"/>
              </a:rPr>
              <a:t>二进制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Linux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服务器性能查看和分析有哪些认识？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1710437"/>
            <a:ext cx="7992888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常用系统命令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Vmstat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sar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iostat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netstat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free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ps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top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常用组合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用    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vmstat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sar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mpstat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检测是否存在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瓶颈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vmstat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free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检测是否存在内存瓶颈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iostat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检测是否存在磁盘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瓶颈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netstat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检测是否存在网络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瓶颈</a:t>
            </a:r>
            <a:endParaRPr lang="zh-CN" altLang="en-US" sz="1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Linux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服务器性能查看和分析有哪些认识？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556792"/>
            <a:ext cx="7992888" cy="559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系统整体性能评估：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uptime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top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先以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top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为例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77048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4005064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+mn-ea"/>
              </a:rPr>
              <a:t>1  </a:t>
            </a:r>
            <a:r>
              <a:rPr lang="en-US" altLang="zh-CN" dirty="0" err="1">
                <a:latin typeface="+mn-ea"/>
              </a:rPr>
              <a:t>linux</a:t>
            </a:r>
            <a:r>
              <a:rPr lang="zh-CN" altLang="zh-CN" dirty="0">
                <a:latin typeface="+mn-ea"/>
              </a:rPr>
              <a:t>系统当前时间</a:t>
            </a:r>
          </a:p>
          <a:p>
            <a:pPr lvl="0"/>
            <a:r>
              <a:rPr lang="en-US" altLang="zh-CN" dirty="0">
                <a:latin typeface="+mn-ea"/>
              </a:rPr>
              <a:t>2  </a:t>
            </a:r>
            <a:r>
              <a:rPr lang="zh-CN" altLang="zh-CN" dirty="0">
                <a:latin typeface="+mn-ea"/>
              </a:rPr>
              <a:t>从开机到目前运行了多久，</a:t>
            </a:r>
          </a:p>
          <a:p>
            <a:pPr lvl="0"/>
            <a:r>
              <a:rPr lang="en-US" altLang="zh-CN" dirty="0">
                <a:latin typeface="+mn-ea"/>
              </a:rPr>
              <a:t>3  </a:t>
            </a:r>
            <a:r>
              <a:rPr lang="zh-CN" altLang="zh-CN" dirty="0">
                <a:latin typeface="+mn-ea"/>
              </a:rPr>
              <a:t>当前有几个用户连接到本台主机</a:t>
            </a:r>
          </a:p>
          <a:p>
            <a:pPr lvl="0"/>
            <a:r>
              <a:rPr lang="en-US" altLang="zh-CN" dirty="0">
                <a:latin typeface="+mn-ea"/>
              </a:rPr>
              <a:t>4  </a:t>
            </a:r>
            <a:r>
              <a:rPr lang="zh-CN" altLang="zh-CN" dirty="0">
                <a:latin typeface="+mn-ea"/>
              </a:rPr>
              <a:t>负载均衡，当三个值相加后除以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结果大于</a:t>
            </a:r>
            <a:r>
              <a:rPr lang="en-US" altLang="zh-CN" dirty="0">
                <a:latin typeface="+mn-ea"/>
              </a:rPr>
              <a:t>0.6</a:t>
            </a:r>
            <a:r>
              <a:rPr lang="zh-CN" altLang="zh-CN" dirty="0">
                <a:latin typeface="+mn-ea"/>
              </a:rPr>
              <a:t>表示需要注意服务器负担。</a:t>
            </a:r>
          </a:p>
          <a:p>
            <a:pPr lvl="0"/>
            <a:r>
              <a:rPr lang="en-US" altLang="zh-CN" dirty="0">
                <a:latin typeface="+mn-ea"/>
              </a:rPr>
              <a:t>5  </a:t>
            </a:r>
            <a:r>
              <a:rPr lang="en-US" altLang="zh-CN" dirty="0" err="1">
                <a:latin typeface="+mn-ea"/>
              </a:rPr>
              <a:t>Cpu</a:t>
            </a:r>
            <a:r>
              <a:rPr lang="zh-CN" altLang="zh-CN" dirty="0">
                <a:latin typeface="+mn-ea"/>
              </a:rPr>
              <a:t>使用率</a:t>
            </a:r>
          </a:p>
          <a:p>
            <a:pPr lvl="0"/>
            <a:r>
              <a:rPr lang="en-US" altLang="zh-CN" dirty="0">
                <a:latin typeface="+mn-ea"/>
              </a:rPr>
              <a:t>6  99.8%id</a:t>
            </a:r>
            <a:r>
              <a:rPr lang="zh-CN" altLang="zh-CN" dirty="0">
                <a:latin typeface="+mn-ea"/>
              </a:rPr>
              <a:t>，该</a:t>
            </a:r>
            <a:r>
              <a:rPr lang="en-US" altLang="zh-CN" dirty="0">
                <a:latin typeface="+mn-ea"/>
              </a:rPr>
              <a:t>id</a:t>
            </a:r>
            <a:r>
              <a:rPr lang="zh-CN" altLang="zh-CN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system idle process=</a:t>
            </a:r>
            <a:r>
              <a:rPr lang="zh-CN" altLang="zh-CN" dirty="0">
                <a:latin typeface="+mn-ea"/>
              </a:rPr>
              <a:t>处理器空闲时间百分比，越大越好</a:t>
            </a:r>
          </a:p>
          <a:p>
            <a:pPr lvl="0"/>
            <a:r>
              <a:rPr lang="en-US" altLang="zh-CN" dirty="0">
                <a:latin typeface="+mn-ea"/>
              </a:rPr>
              <a:t>7   Swap</a:t>
            </a:r>
            <a:r>
              <a:rPr lang="zh-CN" altLang="zh-CN" dirty="0">
                <a:latin typeface="+mn-ea"/>
              </a:rPr>
              <a:t>，交换分区的值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Linux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服务器性能查看和分析有哪些认识？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556792"/>
            <a:ext cx="7992888" cy="559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系统整体性能评估：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uptime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top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再以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uptime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348880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[root@web1 ~]# uptime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16:38:00 up 118 days,  3:01,  5 users,  load average: 1.22, 1.02, 0.91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这里需要注意的是：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load average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这个输出值，这三个值分别为：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分钟平均负载、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分钟平均负载、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15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分钟平均负载，大小一般不能大于系统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的个数。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假设，本输出中系统有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8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CPU,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如果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load average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的三个值长期大于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8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时，说明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很繁忙，负载很高，可能会影响系统性能，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但是偶尔大于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8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时，倒不用担心，一般不会影响系统性能。相反，如果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load average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的输出值小于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的个数，则表示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还有空闲的时间片，比如本例中的输出，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CPU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是非常空闲的。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Linux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服务器性能查看和分析有哪些认识？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556792"/>
            <a:ext cx="7992888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性能评估：监控系统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（包含不限于）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vmstat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+mn-ea"/>
              </a:rPr>
              <a:t>一般</a:t>
            </a:r>
            <a:r>
              <a:rPr lang="en-US" altLang="zh-CN" sz="1600" b="1" dirty="0" err="1">
                <a:latin typeface="+mn-ea"/>
              </a:rPr>
              <a:t>vmstat</a:t>
            </a:r>
            <a:r>
              <a:rPr lang="zh-CN" altLang="en-US" sz="1600" b="1" dirty="0">
                <a:latin typeface="+mn-ea"/>
              </a:rPr>
              <a:t>工具的使用是通过两个数字参数来完成的，第一个参数是采样的时间间隔数，单位是秒，第二个参数是采样的次数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4149080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altLang="zh-CN" dirty="0"/>
              <a:t> </a:t>
            </a:r>
            <a:r>
              <a:rPr lang="en-US" altLang="zh-CN" dirty="0" err="1"/>
              <a:t>Procs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r   </a:t>
            </a:r>
            <a:r>
              <a:rPr lang="zh-CN" altLang="en-US" dirty="0"/>
              <a:t>列表示运行和等待</a:t>
            </a:r>
            <a:r>
              <a:rPr lang="en-US" altLang="zh-CN" dirty="0" err="1"/>
              <a:t>cpu</a:t>
            </a:r>
            <a:r>
              <a:rPr lang="zh-CN" altLang="en-US" dirty="0"/>
              <a:t>时间片的进程数，这个值如果长期大于系统</a:t>
            </a:r>
            <a:r>
              <a:rPr lang="en-US" altLang="zh-CN" dirty="0"/>
              <a:t>CPU</a:t>
            </a:r>
            <a:r>
              <a:rPr lang="zh-CN" altLang="en-US" dirty="0"/>
              <a:t>的个数，说 </a:t>
            </a:r>
            <a:r>
              <a:rPr lang="en-US" altLang="zh-CN" dirty="0"/>
              <a:t>	</a:t>
            </a:r>
            <a:r>
              <a:rPr lang="zh-CN" altLang="en-US" dirty="0"/>
              <a:t>明</a:t>
            </a:r>
            <a:r>
              <a:rPr lang="en-US" altLang="zh-CN" dirty="0"/>
              <a:t>CPU</a:t>
            </a:r>
            <a:r>
              <a:rPr lang="zh-CN" altLang="en-US" dirty="0"/>
              <a:t>不足，需要增加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dirty="0"/>
              <a:t> </a:t>
            </a:r>
            <a:r>
              <a:rPr lang="en-US" altLang="zh-CN" dirty="0"/>
              <a:t>b </a:t>
            </a:r>
            <a:r>
              <a:rPr lang="zh-CN" altLang="en-US" dirty="0"/>
              <a:t>列表示在等待资源的进程数，比如正在等待</a:t>
            </a:r>
            <a:r>
              <a:rPr lang="en-US" altLang="zh-CN" dirty="0"/>
              <a:t>I/O</a:t>
            </a:r>
            <a:r>
              <a:rPr lang="zh-CN" altLang="en-US" dirty="0"/>
              <a:t>、或者内存交换等。</a:t>
            </a:r>
            <a:endParaRPr lang="en-US" altLang="zh-CN" dirty="0"/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dirty="0"/>
              <a:t> </a:t>
            </a:r>
            <a:r>
              <a:rPr lang="en-US" altLang="zh-CN" dirty="0" err="1"/>
              <a:t>cpu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us</a:t>
            </a:r>
            <a:r>
              <a:rPr lang="zh-CN" altLang="en-US" dirty="0"/>
              <a:t>列显示了用户进程消耗的</a:t>
            </a:r>
            <a:r>
              <a:rPr lang="en-US" altLang="zh-CN" dirty="0"/>
              <a:t>CPU </a:t>
            </a:r>
            <a:r>
              <a:rPr lang="zh-CN" altLang="en-US" dirty="0"/>
              <a:t>时间百分比。</a:t>
            </a:r>
            <a:r>
              <a:rPr lang="en-US" altLang="zh-CN" dirty="0"/>
              <a:t>us</a:t>
            </a:r>
            <a:r>
              <a:rPr lang="zh-CN" altLang="en-US" dirty="0"/>
              <a:t>的值比较高时说明用户进程消耗的</a:t>
            </a:r>
            <a:r>
              <a:rPr lang="en-US" altLang="zh-CN" dirty="0" err="1"/>
              <a:t>cpu</a:t>
            </a:r>
            <a:r>
              <a:rPr lang="zh-CN" altLang="en-US" dirty="0"/>
              <a:t>时间多，但是如果长期大于</a:t>
            </a:r>
            <a:r>
              <a:rPr lang="en-US" altLang="zh-CN" dirty="0"/>
              <a:t>50%</a:t>
            </a:r>
            <a:r>
              <a:rPr lang="zh-CN" altLang="en-US" dirty="0"/>
              <a:t>，就需要考虑优化程序或算法。</a:t>
            </a:r>
          </a:p>
          <a:p>
            <a:pPr>
              <a:defRPr/>
            </a:pPr>
            <a:r>
              <a:rPr lang="en-US" altLang="zh-CN" dirty="0" err="1"/>
              <a:t>sy</a:t>
            </a:r>
            <a:r>
              <a:rPr lang="zh-CN" altLang="en-US" dirty="0"/>
              <a:t>列显示了内核进程消耗的</a:t>
            </a:r>
            <a:r>
              <a:rPr lang="en-US" altLang="zh-CN" dirty="0"/>
              <a:t>CPU</a:t>
            </a:r>
            <a:r>
              <a:rPr lang="zh-CN" altLang="en-US" dirty="0"/>
              <a:t>时间百分比。</a:t>
            </a:r>
            <a:r>
              <a:rPr lang="en-US" altLang="zh-CN" dirty="0" err="1"/>
              <a:t>Sy</a:t>
            </a:r>
            <a:r>
              <a:rPr lang="zh-CN" altLang="en-US" dirty="0"/>
              <a:t>的值较高时，说明内核消耗的</a:t>
            </a:r>
            <a:r>
              <a:rPr lang="en-US" altLang="zh-CN" dirty="0"/>
              <a:t>CPU</a:t>
            </a:r>
            <a:r>
              <a:rPr lang="zh-CN" altLang="en-US" dirty="0"/>
              <a:t>资源很多。根据经验，</a:t>
            </a:r>
            <a:r>
              <a:rPr lang="en-US" altLang="zh-CN" dirty="0" err="1"/>
              <a:t>us+sy</a:t>
            </a:r>
            <a:r>
              <a:rPr lang="zh-CN" altLang="en-US" dirty="0"/>
              <a:t>的参考值为</a:t>
            </a:r>
            <a:r>
              <a:rPr lang="en-US" altLang="zh-CN" dirty="0"/>
              <a:t>80%</a:t>
            </a:r>
            <a:r>
              <a:rPr lang="zh-CN" altLang="en-US" dirty="0"/>
              <a:t>，如果</a:t>
            </a:r>
            <a:r>
              <a:rPr lang="en-US" altLang="zh-CN" dirty="0" err="1"/>
              <a:t>us+sy</a:t>
            </a:r>
            <a:r>
              <a:rPr lang="zh-CN" altLang="en-US" dirty="0"/>
              <a:t>大于 </a:t>
            </a:r>
            <a:r>
              <a:rPr lang="en-US" altLang="zh-CN" dirty="0"/>
              <a:t>80%</a:t>
            </a:r>
            <a:r>
              <a:rPr lang="zh-CN" altLang="en-US" dirty="0"/>
              <a:t>说明可能存在</a:t>
            </a:r>
            <a:r>
              <a:rPr lang="en-US" altLang="zh-CN" dirty="0"/>
              <a:t>CPU</a:t>
            </a:r>
            <a:r>
              <a:rPr lang="zh-CN" altLang="en-US" dirty="0"/>
              <a:t>资源不足。</a:t>
            </a:r>
            <a:endParaRPr lang="en-US" altLang="zh-CN" dirty="0"/>
          </a:p>
        </p:txBody>
      </p:sp>
      <p:pic>
        <p:nvPicPr>
          <p:cNvPr id="6" name="图片 5" descr="mhtml:file://E:\EBook\linux性能分析工具(一).mht!http://img1.51cto.com/attachment/201303/172226365.png">
            <a:hlinkClick r:id="rId2" tgtFrame="_blank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24944"/>
            <a:ext cx="813690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Linux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服务器性能查看和分析有哪些认识？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556792"/>
            <a:ext cx="799288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内存性能评估：利用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free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指令监控内存  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free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free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是监控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内存使用状况最常用的指令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4797152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dirty="0"/>
              <a:t>一般有这样一个经验公式：应用程序可用内存</a:t>
            </a:r>
            <a:r>
              <a:rPr lang="en-US" altLang="zh-CN" dirty="0"/>
              <a:t>/</a:t>
            </a:r>
            <a:r>
              <a:rPr lang="zh-CN" altLang="en-US" dirty="0"/>
              <a:t>系统物理内存</a:t>
            </a:r>
            <a:r>
              <a:rPr lang="en-US" altLang="zh-CN" dirty="0"/>
              <a:t>&gt;70%</a:t>
            </a:r>
            <a:r>
              <a:rPr lang="zh-CN" altLang="en-US" dirty="0"/>
              <a:t>时，表示系统内存资源非常充足，不影响系统性能，应用程序可用内存</a:t>
            </a:r>
            <a:r>
              <a:rPr lang="en-US" altLang="zh-CN" dirty="0"/>
              <a:t>/</a:t>
            </a:r>
            <a:r>
              <a:rPr lang="zh-CN" altLang="en-US" dirty="0"/>
              <a:t>系统物理内存</a:t>
            </a:r>
            <a:r>
              <a:rPr lang="en-US" altLang="zh-CN" dirty="0"/>
              <a:t>&lt;20%</a:t>
            </a:r>
            <a:r>
              <a:rPr lang="zh-CN" altLang="en-US" dirty="0"/>
              <a:t>时，表示系统内存资源紧缺，需要增加系统内存，</a:t>
            </a:r>
            <a:r>
              <a:rPr lang="en-US" altLang="zh-CN" dirty="0"/>
              <a:t>20%&lt;</a:t>
            </a:r>
            <a:r>
              <a:rPr lang="zh-CN" altLang="en-US" dirty="0"/>
              <a:t>应用程序可用内存</a:t>
            </a:r>
            <a:r>
              <a:rPr lang="en-US" altLang="zh-CN" dirty="0"/>
              <a:t>/</a:t>
            </a:r>
            <a:r>
              <a:rPr lang="zh-CN" altLang="en-US" dirty="0"/>
              <a:t>系统物理内存</a:t>
            </a:r>
            <a:r>
              <a:rPr lang="en-US" altLang="zh-CN" dirty="0"/>
              <a:t>&lt;70%</a:t>
            </a:r>
            <a:r>
              <a:rPr lang="zh-CN" altLang="en-US" dirty="0"/>
              <a:t>时，表示系统内存资源基本能满足应用需求，暂时不影响系统性能。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99695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root@webserver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 ~]# free  -m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               	    total         used       free     shared    buffers     cached</a:t>
            </a:r>
          </a:p>
          <a:p>
            <a:pPr>
              <a:defRPr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Mem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:                        8111        7185        926          0        243           6299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-/+ buffers/cache:     643         7468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Swap:                       8189          0         8189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Linux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服务器性能查看和分析有哪些认识？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556792"/>
            <a:ext cx="79928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磁盘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性能评估：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iostat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(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该命令安装见后一页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060848"/>
            <a:ext cx="82809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e-DE" altLang="zh-CN" sz="1600" dirty="0">
                <a:ea typeface="宋体" pitchFamily="2" charset="-122"/>
              </a:rPr>
              <a:t>[root@webserver ~]#   iostat -d 2 3</a:t>
            </a:r>
            <a:endParaRPr lang="zh-CN" altLang="en-US" sz="1600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600" dirty="0">
                <a:ea typeface="宋体" pitchFamily="2" charset="-122"/>
              </a:rPr>
              <a:t>Linux 2.6.9-42.ELsmp (</a:t>
            </a:r>
            <a:r>
              <a:rPr lang="en-US" altLang="zh-CN" sz="1600" dirty="0" err="1">
                <a:ea typeface="宋体" pitchFamily="2" charset="-122"/>
              </a:rPr>
              <a:t>webserver</a:t>
            </a:r>
            <a:r>
              <a:rPr lang="en-US" altLang="zh-CN" sz="1600" dirty="0">
                <a:ea typeface="宋体" pitchFamily="2" charset="-122"/>
              </a:rPr>
              <a:t>)        12/01/2008      _i686_  (8 CPU)</a:t>
            </a:r>
            <a:endParaRPr lang="zh-CN" altLang="en-US" sz="1600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600" dirty="0">
                <a:ea typeface="宋体" pitchFamily="2" charset="-122"/>
              </a:rPr>
              <a:t>Device:         </a:t>
            </a:r>
            <a:r>
              <a:rPr lang="en-US" altLang="zh-CN" sz="1600" dirty="0" err="1">
                <a:ea typeface="宋体" pitchFamily="2" charset="-122"/>
              </a:rPr>
              <a:t>tps</a:t>
            </a:r>
            <a:r>
              <a:rPr lang="en-US" altLang="zh-CN" sz="1600" dirty="0">
                <a:ea typeface="宋体" pitchFamily="2" charset="-122"/>
              </a:rPr>
              <a:t>   </a:t>
            </a: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en-US" altLang="zh-CN" sz="1600" dirty="0">
                <a:ea typeface="宋体" pitchFamily="2" charset="-122"/>
              </a:rPr>
              <a:t>/s   </a:t>
            </a:r>
            <a:r>
              <a:rPr lang="en-US" altLang="zh-CN" sz="1600" dirty="0" err="1">
                <a:ea typeface="宋体" pitchFamily="2" charset="-122"/>
              </a:rPr>
              <a:t>Blk_wrtn</a:t>
            </a:r>
            <a:r>
              <a:rPr lang="en-US" altLang="zh-CN" sz="1600" dirty="0">
                <a:ea typeface="宋体" pitchFamily="2" charset="-122"/>
              </a:rPr>
              <a:t>/s   </a:t>
            </a: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en-US" altLang="zh-CN" sz="1600" dirty="0">
                <a:ea typeface="宋体" pitchFamily="2" charset="-122"/>
              </a:rPr>
              <a:t>      </a:t>
            </a:r>
            <a:r>
              <a:rPr lang="en-US" altLang="zh-CN" sz="1600" dirty="0" err="1">
                <a:ea typeface="宋体" pitchFamily="2" charset="-122"/>
              </a:rPr>
              <a:t>Blk_wrtn</a:t>
            </a:r>
            <a:endParaRPr lang="zh-CN" altLang="en-US" sz="1600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600" dirty="0" err="1">
                <a:ea typeface="宋体" pitchFamily="2" charset="-122"/>
              </a:rPr>
              <a:t>sda</a:t>
            </a:r>
            <a:r>
              <a:rPr lang="en-US" altLang="zh-CN" sz="1600" dirty="0">
                <a:ea typeface="宋体" pitchFamily="2" charset="-122"/>
              </a:rPr>
              <a:t>               1.87         2.58       114.12        6479462     286537372</a:t>
            </a:r>
            <a:endParaRPr lang="zh-CN" altLang="en-US" sz="1600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600" dirty="0">
                <a:ea typeface="宋体" pitchFamily="2" charset="-122"/>
              </a:rPr>
              <a:t>Device:         </a:t>
            </a:r>
            <a:r>
              <a:rPr lang="en-US" altLang="zh-CN" sz="1600" dirty="0" err="1">
                <a:ea typeface="宋体" pitchFamily="2" charset="-122"/>
              </a:rPr>
              <a:t>tps</a:t>
            </a:r>
            <a:r>
              <a:rPr lang="en-US" altLang="zh-CN" sz="1600" dirty="0">
                <a:ea typeface="宋体" pitchFamily="2" charset="-122"/>
              </a:rPr>
              <a:t>   </a:t>
            </a: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en-US" altLang="zh-CN" sz="1600" dirty="0">
                <a:ea typeface="宋体" pitchFamily="2" charset="-122"/>
              </a:rPr>
              <a:t>/s   </a:t>
            </a:r>
            <a:r>
              <a:rPr lang="en-US" altLang="zh-CN" sz="1600" dirty="0" err="1">
                <a:ea typeface="宋体" pitchFamily="2" charset="-122"/>
              </a:rPr>
              <a:t>Blk_wrtn</a:t>
            </a:r>
            <a:r>
              <a:rPr lang="en-US" altLang="zh-CN" sz="1600" dirty="0">
                <a:ea typeface="宋体" pitchFamily="2" charset="-122"/>
              </a:rPr>
              <a:t>/s   </a:t>
            </a: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en-US" altLang="zh-CN" sz="1600" dirty="0">
                <a:ea typeface="宋体" pitchFamily="2" charset="-122"/>
              </a:rPr>
              <a:t>   </a:t>
            </a:r>
            <a:r>
              <a:rPr lang="en-US" altLang="zh-CN" sz="1600" dirty="0" err="1">
                <a:ea typeface="宋体" pitchFamily="2" charset="-122"/>
              </a:rPr>
              <a:t>Blk_wrtn</a:t>
            </a:r>
            <a:endParaRPr lang="zh-CN" altLang="en-US" sz="1600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600" dirty="0" err="1">
                <a:ea typeface="宋体" pitchFamily="2" charset="-122"/>
              </a:rPr>
              <a:t>sda</a:t>
            </a:r>
            <a:r>
              <a:rPr lang="en-US" altLang="zh-CN" sz="1600" dirty="0">
                <a:ea typeface="宋体" pitchFamily="2" charset="-122"/>
              </a:rPr>
              <a:t>               0.00         0.00         0.00              0                0</a:t>
            </a:r>
            <a:endParaRPr lang="zh-CN" altLang="en-US" sz="1600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600" dirty="0">
                <a:ea typeface="宋体" pitchFamily="2" charset="-122"/>
              </a:rPr>
              <a:t>Device:         </a:t>
            </a:r>
            <a:r>
              <a:rPr lang="en-US" altLang="zh-CN" sz="1600" dirty="0" err="1">
                <a:ea typeface="宋体" pitchFamily="2" charset="-122"/>
              </a:rPr>
              <a:t>tps</a:t>
            </a:r>
            <a:r>
              <a:rPr lang="en-US" altLang="zh-CN" sz="1600" dirty="0">
                <a:ea typeface="宋体" pitchFamily="2" charset="-122"/>
              </a:rPr>
              <a:t>   </a:t>
            </a: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en-US" altLang="zh-CN" sz="1600" dirty="0">
                <a:ea typeface="宋体" pitchFamily="2" charset="-122"/>
              </a:rPr>
              <a:t>/s   </a:t>
            </a:r>
            <a:r>
              <a:rPr lang="en-US" altLang="zh-CN" sz="1600" dirty="0" err="1">
                <a:ea typeface="宋体" pitchFamily="2" charset="-122"/>
              </a:rPr>
              <a:t>Blk_wrtn</a:t>
            </a:r>
            <a:r>
              <a:rPr lang="en-US" altLang="zh-CN" sz="1600" dirty="0">
                <a:ea typeface="宋体" pitchFamily="2" charset="-122"/>
              </a:rPr>
              <a:t>/s   </a:t>
            </a: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en-US" altLang="zh-CN" sz="1600" dirty="0">
                <a:ea typeface="宋体" pitchFamily="2" charset="-122"/>
              </a:rPr>
              <a:t>    </a:t>
            </a:r>
            <a:r>
              <a:rPr lang="en-US" altLang="zh-CN" sz="1600" dirty="0" err="1">
                <a:ea typeface="宋体" pitchFamily="2" charset="-122"/>
              </a:rPr>
              <a:t>Blk_wrtn</a:t>
            </a:r>
            <a:endParaRPr lang="zh-CN" altLang="en-US" sz="1600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600" dirty="0" err="1">
                <a:ea typeface="宋体" pitchFamily="2" charset="-122"/>
              </a:rPr>
              <a:t>sda</a:t>
            </a:r>
            <a:r>
              <a:rPr lang="en-US" altLang="zh-CN" sz="1600" dirty="0">
                <a:ea typeface="宋体" pitchFamily="2" charset="-122"/>
              </a:rPr>
              <a:t>               1.00         0.00        12.00             0                24</a:t>
            </a:r>
          </a:p>
          <a:p>
            <a:pPr lvl="1">
              <a:defRPr/>
            </a:pPr>
            <a:r>
              <a:rPr lang="zh-CN" altLang="en-US" sz="1600" dirty="0">
                <a:ea typeface="宋体" pitchFamily="2" charset="-122"/>
              </a:rPr>
              <a:t>对上面每项的输出解释如下：</a:t>
            </a:r>
          </a:p>
          <a:p>
            <a:pPr lvl="1">
              <a:defRPr/>
            </a:pP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en-US" altLang="zh-CN" sz="1600" dirty="0">
                <a:ea typeface="宋体" pitchFamily="2" charset="-122"/>
              </a:rPr>
              <a:t>/s</a:t>
            </a:r>
            <a:r>
              <a:rPr lang="zh-CN" altLang="en-US" sz="1600" dirty="0">
                <a:ea typeface="宋体" pitchFamily="2" charset="-122"/>
              </a:rPr>
              <a:t>表示每秒读取的数据块数。</a:t>
            </a:r>
          </a:p>
          <a:p>
            <a:pPr lvl="1">
              <a:defRPr/>
            </a:pPr>
            <a:r>
              <a:rPr lang="en-US" altLang="zh-CN" sz="1600" dirty="0" err="1">
                <a:ea typeface="宋体" pitchFamily="2" charset="-122"/>
              </a:rPr>
              <a:t>Blk_wrtn</a:t>
            </a:r>
            <a:r>
              <a:rPr lang="en-US" altLang="zh-CN" sz="1600" dirty="0">
                <a:ea typeface="宋体" pitchFamily="2" charset="-122"/>
              </a:rPr>
              <a:t>/s</a:t>
            </a:r>
            <a:r>
              <a:rPr lang="zh-CN" altLang="en-US" sz="1600" dirty="0">
                <a:ea typeface="宋体" pitchFamily="2" charset="-122"/>
              </a:rPr>
              <a:t>表示每秒写入的数据块数。</a:t>
            </a:r>
          </a:p>
          <a:p>
            <a:pPr lvl="1">
              <a:defRPr/>
            </a:pP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zh-CN" altLang="en-US" sz="1600" dirty="0">
                <a:ea typeface="宋体" pitchFamily="2" charset="-122"/>
              </a:rPr>
              <a:t>表示读取的所有块数。</a:t>
            </a:r>
          </a:p>
          <a:p>
            <a:pPr lvl="1">
              <a:defRPr/>
            </a:pPr>
            <a:r>
              <a:rPr lang="en-US" altLang="zh-CN" sz="1600" dirty="0" err="1">
                <a:ea typeface="宋体" pitchFamily="2" charset="-122"/>
              </a:rPr>
              <a:t>Blk_wrtn</a:t>
            </a:r>
            <a:r>
              <a:rPr lang="zh-CN" altLang="en-US" sz="1600" dirty="0">
                <a:ea typeface="宋体" pitchFamily="2" charset="-122"/>
              </a:rPr>
              <a:t>表示写入的所有块数。</a:t>
            </a:r>
          </a:p>
          <a:p>
            <a:pPr lvl="1">
              <a:defRPr/>
            </a:pPr>
            <a:r>
              <a:rPr lang="zh-CN" altLang="en-US" sz="1600" dirty="0">
                <a:ea typeface="宋体" pitchFamily="2" charset="-122"/>
              </a:rPr>
              <a:t>     可以通过</a:t>
            </a: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en-US" altLang="zh-CN" sz="1600" dirty="0">
                <a:ea typeface="宋体" pitchFamily="2" charset="-122"/>
              </a:rPr>
              <a:t>/s</a:t>
            </a:r>
            <a:r>
              <a:rPr lang="zh-CN" altLang="en-US" sz="1600" dirty="0">
                <a:ea typeface="宋体" pitchFamily="2" charset="-122"/>
              </a:rPr>
              <a:t>和</a:t>
            </a:r>
            <a:r>
              <a:rPr lang="en-US" altLang="zh-CN" sz="1600" dirty="0" err="1">
                <a:ea typeface="宋体" pitchFamily="2" charset="-122"/>
              </a:rPr>
              <a:t>Blk_wrtn</a:t>
            </a:r>
            <a:r>
              <a:rPr lang="en-US" altLang="zh-CN" sz="1600" dirty="0">
                <a:ea typeface="宋体" pitchFamily="2" charset="-122"/>
              </a:rPr>
              <a:t>/s</a:t>
            </a:r>
            <a:r>
              <a:rPr lang="zh-CN" altLang="en-US" sz="1600" dirty="0">
                <a:ea typeface="宋体" pitchFamily="2" charset="-122"/>
              </a:rPr>
              <a:t>的值对磁盘的读写性能有一个基本的了解，如果</a:t>
            </a:r>
            <a:r>
              <a:rPr lang="en-US" altLang="zh-CN" sz="1600" dirty="0" err="1">
                <a:ea typeface="宋体" pitchFamily="2" charset="-122"/>
              </a:rPr>
              <a:t>Blk_wrtn</a:t>
            </a:r>
            <a:r>
              <a:rPr lang="en-US" altLang="zh-CN" sz="1600" dirty="0">
                <a:ea typeface="宋体" pitchFamily="2" charset="-122"/>
              </a:rPr>
              <a:t>/s</a:t>
            </a:r>
            <a:r>
              <a:rPr lang="zh-CN" altLang="en-US" sz="1600" dirty="0">
                <a:ea typeface="宋体" pitchFamily="2" charset="-122"/>
              </a:rPr>
              <a:t>值很大，表示磁盘的写操作很频繁，可以考虑优化磁盘或者优化程序，如果</a:t>
            </a:r>
            <a:r>
              <a:rPr lang="en-US" altLang="zh-CN" sz="1600" dirty="0" err="1">
                <a:ea typeface="宋体" pitchFamily="2" charset="-122"/>
              </a:rPr>
              <a:t>Blk_read</a:t>
            </a:r>
            <a:r>
              <a:rPr lang="en-US" altLang="zh-CN" sz="1600" dirty="0">
                <a:ea typeface="宋体" pitchFamily="2" charset="-122"/>
              </a:rPr>
              <a:t>/s</a:t>
            </a:r>
            <a:r>
              <a:rPr lang="zh-CN" altLang="en-US" sz="1600" dirty="0">
                <a:ea typeface="宋体" pitchFamily="2" charset="-122"/>
              </a:rPr>
              <a:t>值很大，表示磁盘直接读取操作很多，可以将读取的数据放入内存中进行操作。对于这两个选项的值没有一个固定的大小，根据系统应用的不同，会有不同的值，</a:t>
            </a:r>
            <a:r>
              <a:rPr lang="zh-CN" altLang="en-US" sz="1600" b="1" dirty="0">
                <a:solidFill>
                  <a:srgbClr val="FF0000"/>
                </a:solidFill>
                <a:ea typeface="宋体" pitchFamily="2" charset="-122"/>
              </a:rPr>
              <a:t>但是有一个规则还是可以遵循的：长期的、超大的数据读写，肯定是不正常的，这种情况一定会影响系统性能。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rpm -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ivh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 sysstat-7.0.2-3.el5.i386.rpm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4096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Linux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服务器性能查看和分析有哪些认识？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700808"/>
            <a:ext cx="8496944" cy="341632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网络性能评估：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）通过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ping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命令检测网络的连通性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）通过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netstat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–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组合检测网络接口状况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）通过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netstat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–r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组合检测系统的路由表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信息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9912</TotalTime>
  <Words>829</Words>
  <Application>Microsoft Office PowerPoint</Application>
  <PresentationFormat>全屏显示(4:3)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楷体_GB2312</vt:lpstr>
      <vt:lpstr>宋体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zzyy</cp:lastModifiedBy>
  <cp:revision>1201</cp:revision>
  <dcterms:created xsi:type="dcterms:W3CDTF">2013-03-04T07:19:04Z</dcterms:created>
  <dcterms:modified xsi:type="dcterms:W3CDTF">2019-07-05T09:03:59Z</dcterms:modified>
</cp:coreProperties>
</file>