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BF0"/>
    <a:srgbClr val="EAEAEA"/>
    <a:srgbClr val="F8F8F8"/>
    <a:srgbClr val="D8BEEC"/>
    <a:srgbClr val="633B13"/>
    <a:srgbClr val="EDFFED"/>
    <a:srgbClr val="7495D8"/>
    <a:srgbClr val="4974CB"/>
    <a:srgbClr val="E9FFE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3810000" cy="396875"/>
          </a:xfrm>
        </p:spPr>
        <p:txBody>
          <a:bodyPr/>
          <a:lstStyle/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715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457200" y="889000"/>
            <a:ext cx="822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F9B5D9C-F5B9-44CE-8DEA-3B0D4EAA8EA5}" type="slidenum">
              <a:rPr lang="en-US"/>
              <a:pPr/>
              <a:t>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Fork/Exec Example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111479" y="1993900"/>
            <a:ext cx="663688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pid</a:t>
            </a:r>
            <a:r>
              <a:rPr lang="en-US" sz="2400" b="1" dirty="0">
                <a:latin typeface="Courier New" pitchFamily="49" charset="0"/>
              </a:rPr>
              <a:t> = fork();</a:t>
            </a:r>
          </a:p>
          <a:p>
            <a:pPr algn="l"/>
            <a:r>
              <a:rPr lang="en-US" sz="2400" b="1" dirty="0">
                <a:latin typeface="Courier New" pitchFamily="49" charset="0"/>
              </a:rPr>
              <a:t>if (</a:t>
            </a:r>
            <a:r>
              <a:rPr lang="en-US" sz="2400" b="1" dirty="0" err="1">
                <a:latin typeface="Courier New" pitchFamily="49" charset="0"/>
              </a:rPr>
              <a:t>pid</a:t>
            </a:r>
            <a:r>
              <a:rPr lang="en-US" sz="2400" b="1" dirty="0">
                <a:latin typeface="Courier New" pitchFamily="49" charset="0"/>
              </a:rPr>
              <a:t> == 0) {</a:t>
            </a:r>
          </a:p>
          <a:p>
            <a:pPr algn="l"/>
            <a:r>
              <a:rPr lang="en-US" sz="2400" b="1" dirty="0">
                <a:latin typeface="Courier New" pitchFamily="49" charset="0"/>
              </a:rPr>
              <a:t>    exec("foo"); </a:t>
            </a:r>
          </a:p>
          <a:p>
            <a:pPr algn="l"/>
            <a:r>
              <a:rPr lang="en-US" sz="2400" b="1" dirty="0">
                <a:latin typeface="Courier New" pitchFamily="49" charset="0"/>
              </a:rPr>
              <a:t>} else {	</a:t>
            </a:r>
          </a:p>
          <a:p>
            <a:pPr algn="l"/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</a:rPr>
              <a:t>waitpid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pid</a:t>
            </a:r>
            <a:r>
              <a:rPr lang="en-US" sz="2400" b="1" dirty="0">
                <a:latin typeface="Courier New" pitchFamily="49" charset="0"/>
              </a:rPr>
              <a:t>, &amp;status, options);</a:t>
            </a:r>
          </a:p>
          <a:p>
            <a:pPr algn="l"/>
            <a:r>
              <a:rPr lang="en-US" sz="2400" b="1" dirty="0">
                <a:latin typeface="Courier New" pitchFamily="49" charset="0"/>
              </a:rPr>
              <a:t>};</a:t>
            </a:r>
          </a:p>
          <a:p>
            <a:pPr algn="l"/>
            <a:endParaRPr lang="en-US" sz="2400" b="1" dirty="0">
              <a:latin typeface="Courier New" pitchFamily="49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6324600" y="2743200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folHlink"/>
                </a:solidFill>
              </a:rPr>
              <a:t>Child process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 flipH="1">
            <a:off x="5181600" y="2940050"/>
            <a:ext cx="1066800" cy="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791200" y="4876800"/>
            <a:ext cx="201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folHlink"/>
                </a:solidFill>
              </a:rPr>
              <a:t>Parent process</a:t>
            </a: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 flipV="1">
            <a:off x="5029200" y="3886200"/>
            <a:ext cx="1219200" cy="10668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F58555A-60B6-446B-9DAE-8D9EF66962B9}" type="slidenum">
              <a:rPr lang="en-US"/>
              <a:pPr/>
              <a:t>2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Process Creation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381000" y="1273175"/>
            <a:ext cx="803296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latin typeface="Courier New" pitchFamily="49" charset="0"/>
              </a:rPr>
              <a:t>BOOL </a:t>
            </a:r>
            <a:r>
              <a:rPr lang="en-US" sz="2000" b="1" dirty="0" err="1">
                <a:latin typeface="Courier New" pitchFamily="49" charset="0"/>
              </a:rPr>
              <a:t>CreateProcess</a:t>
            </a:r>
            <a:r>
              <a:rPr lang="en-US" sz="2000" b="1" dirty="0">
                <a:latin typeface="Courier New" pitchFamily="49" charset="0"/>
              </a:rPr>
              <a:t>(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LPCTSTR </a:t>
            </a:r>
            <a:r>
              <a:rPr lang="en-US" sz="2000" b="1" dirty="0" err="1">
                <a:latin typeface="Courier New" pitchFamily="49" charset="0"/>
              </a:rPr>
              <a:t>lpApplicationName</a:t>
            </a:r>
            <a:r>
              <a:rPr lang="en-US" sz="2000" b="1" dirty="0">
                <a:latin typeface="Courier New" pitchFamily="49" charset="0"/>
              </a:rPr>
              <a:t>,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LPTSTR </a:t>
            </a:r>
            <a:r>
              <a:rPr lang="en-US" sz="2000" b="1" dirty="0" err="1">
                <a:latin typeface="Courier New" pitchFamily="49" charset="0"/>
              </a:rPr>
              <a:t>lpCommandLine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   LPSECURITY_ATTRIBUTES </a:t>
            </a:r>
            <a:r>
              <a:rPr lang="en-US" sz="2000" b="1" dirty="0" err="1">
                <a:latin typeface="Courier New" pitchFamily="49" charset="0"/>
              </a:rPr>
              <a:t>lpProcessAttributes</a:t>
            </a:r>
            <a:r>
              <a:rPr lang="en-US" sz="2000" b="1" dirty="0">
                <a:latin typeface="Courier New" pitchFamily="49" charset="0"/>
              </a:rPr>
              <a:t>,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LPSECURITY_ATTRIBUTES </a:t>
            </a:r>
            <a:r>
              <a:rPr lang="en-US" sz="2000" b="1" dirty="0" err="1">
                <a:latin typeface="Courier New" pitchFamily="49" charset="0"/>
              </a:rPr>
              <a:t>lpThreadAttributes</a:t>
            </a:r>
            <a:r>
              <a:rPr lang="en-US" sz="2000" b="1" dirty="0">
                <a:latin typeface="Courier New" pitchFamily="49" charset="0"/>
              </a:rPr>
              <a:t>,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BOOL </a:t>
            </a:r>
            <a:r>
              <a:rPr lang="en-US" sz="2000" b="1" dirty="0" err="1">
                <a:latin typeface="Courier New" pitchFamily="49" charset="0"/>
              </a:rPr>
              <a:t>bInheritHandles</a:t>
            </a:r>
            <a:r>
              <a:rPr lang="en-US" sz="2000" b="1" dirty="0">
                <a:latin typeface="Courier New" pitchFamily="49" charset="0"/>
              </a:rPr>
              <a:t>,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DWORD </a:t>
            </a:r>
            <a:r>
              <a:rPr lang="en-US" sz="2000" b="1" dirty="0" err="1">
                <a:latin typeface="Courier New" pitchFamily="49" charset="0"/>
              </a:rPr>
              <a:t>dwCreationFlags</a:t>
            </a:r>
            <a:r>
              <a:rPr lang="en-US" sz="2000" b="1" dirty="0">
                <a:latin typeface="Courier New" pitchFamily="49" charset="0"/>
              </a:rPr>
              <a:t>,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LPVOID </a:t>
            </a:r>
            <a:r>
              <a:rPr lang="en-US" sz="2000" b="1" dirty="0" err="1">
                <a:latin typeface="Courier New" pitchFamily="49" charset="0"/>
              </a:rPr>
              <a:t>lpEnvironment</a:t>
            </a:r>
            <a:r>
              <a:rPr lang="en-US" sz="2000" b="1" dirty="0">
                <a:latin typeface="Courier New" pitchFamily="49" charset="0"/>
              </a:rPr>
              <a:t>,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LPCTSTR </a:t>
            </a:r>
            <a:r>
              <a:rPr lang="en-US" sz="2000" b="1" dirty="0" err="1">
                <a:latin typeface="Courier New" pitchFamily="49" charset="0"/>
              </a:rPr>
              <a:t>lpCurrentDirectory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   LPSTARTUPINFO </a:t>
            </a:r>
            <a:r>
              <a:rPr lang="en-US" sz="2000" b="1" dirty="0" err="1">
                <a:latin typeface="Courier New" pitchFamily="49" charset="0"/>
              </a:rPr>
              <a:t>lpStartupInfo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   LPPROCESS_INFORMATION </a:t>
            </a:r>
            <a:r>
              <a:rPr lang="en-US" sz="2000" b="1" dirty="0" err="1" smtClean="0">
                <a:latin typeface="Courier New" pitchFamily="49" charset="0"/>
              </a:rPr>
              <a:t>lpProcessInformation</a:t>
            </a:r>
            <a:endParaRPr lang="en-US" sz="2000" b="1" dirty="0">
              <a:latin typeface="Courier New" pitchFamily="49" charset="0"/>
            </a:endParaRPr>
          </a:p>
          <a:p>
            <a:pPr algn="l"/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algn="l"/>
            <a:endParaRPr lang="en-US" sz="2000" b="1" dirty="0">
              <a:latin typeface="Courier New" pitchFamily="49" charset="0"/>
            </a:endParaRPr>
          </a:p>
          <a:p>
            <a:pPr algn="l"/>
            <a:r>
              <a:rPr lang="en-US" sz="2000" b="1" dirty="0" err="1" smtClean="0">
                <a:latin typeface="Courier New" pitchFamily="49" charset="0"/>
              </a:rPr>
              <a:t>WaitForSingleObject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lpProcessInformation</a:t>
            </a:r>
            <a:r>
              <a:rPr lang="en-US" sz="2000" b="1" smtClean="0">
                <a:latin typeface="Courier New" pitchFamily="49" charset="0"/>
              </a:rPr>
              <a:t>-&gt;hProcess</a:t>
            </a:r>
            <a:r>
              <a:rPr lang="en-US" sz="2000" b="1" dirty="0" smtClean="0">
                <a:latin typeface="Courier New" pitchFamily="49" charset="0"/>
              </a:rPr>
              <a:t>,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INFINITE);</a:t>
            </a:r>
            <a:endParaRPr lang="en-US" sz="2000" b="1" dirty="0">
              <a:latin typeface="Courier New" pitchFamily="49" charset="0"/>
            </a:endParaRPr>
          </a:p>
          <a:p>
            <a:pPr algn="l"/>
            <a:endParaRPr lang="en-US" sz="2000" b="1" dirty="0">
              <a:latin typeface="Courier New" pitchFamily="49" charset="0"/>
            </a:endParaRPr>
          </a:p>
          <a:p>
            <a:pPr algn="l"/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4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140 Lecture Notes: Threads, Processes, and Dispatching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2684BF3-98C9-4C43-8F91-AB539BC1ECED}" type="slidenum">
              <a:rPr lang="en-US"/>
              <a:pPr/>
              <a:t>3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9710</TotalTime>
  <Words>72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UNIX Fork/Exec Example</vt:lpstr>
      <vt:lpstr>Windows Process Creation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John Ousterhout</cp:lastModifiedBy>
  <cp:revision>388</cp:revision>
  <cp:lastPrinted>2011-01-25T21:54:55Z</cp:lastPrinted>
  <dcterms:created xsi:type="dcterms:W3CDTF">2008-10-19T02:20:00Z</dcterms:created>
  <dcterms:modified xsi:type="dcterms:W3CDTF">2014-04-04T22:21:16Z</dcterms:modified>
</cp:coreProperties>
</file>