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CBF0"/>
    <a:srgbClr val="EAEAEA"/>
    <a:srgbClr val="F8F8F8"/>
    <a:srgbClr val="D8BEEC"/>
    <a:srgbClr val="633B13"/>
    <a:srgbClr val="EDFFED"/>
    <a:srgbClr val="7495D8"/>
    <a:srgbClr val="4974CB"/>
    <a:srgbClr val="E9FFE9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3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9" descr="stanfo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257800"/>
            <a:ext cx="6143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033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21, 2011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CBA6D86-DBBA-4E58-B0C7-18EC35491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715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324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>
            <a:off x="457200" y="889000"/>
            <a:ext cx="8229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CPU Scheduling</a:t>
            </a:r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175C2E5E-2863-4A12-B415-A5A6EC9DA8BA}" type="slidenum">
              <a:rPr lang="en-US"/>
              <a:pPr/>
              <a:t>1</a:t>
            </a:fld>
            <a:endParaRPr lang="en-US"/>
          </a:p>
        </p:txBody>
      </p:sp>
      <p:sp>
        <p:nvSpPr>
          <p:cNvPr id="125962" name="Rectangle 10"/>
          <p:cNvSpPr>
            <a:spLocks noChangeArrowheads="1"/>
          </p:cNvSpPr>
          <p:nvPr/>
        </p:nvSpPr>
        <p:spPr bwMode="auto">
          <a:xfrm>
            <a:off x="6858000" y="3048000"/>
            <a:ext cx="457200" cy="53340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7315200" y="3048000"/>
            <a:ext cx="7620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914400" y="3048000"/>
            <a:ext cx="5943600" cy="53340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25965" name="Line 13"/>
          <p:cNvSpPr>
            <a:spLocks noChangeShapeType="1"/>
          </p:cNvSpPr>
          <p:nvPr/>
        </p:nvSpPr>
        <p:spPr bwMode="auto">
          <a:xfrm>
            <a:off x="914400" y="3733800"/>
            <a:ext cx="716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66" name="Text Box 14"/>
          <p:cNvSpPr txBox="1">
            <a:spLocks noChangeArrowheads="1"/>
          </p:cNvSpPr>
          <p:nvPr/>
        </p:nvSpPr>
        <p:spPr bwMode="auto">
          <a:xfrm>
            <a:off x="914400" y="3733800"/>
            <a:ext cx="43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6661150" y="3733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125968" name="Text Box 16"/>
          <p:cNvSpPr txBox="1">
            <a:spLocks noChangeArrowheads="1"/>
          </p:cNvSpPr>
          <p:nvPr/>
        </p:nvSpPr>
        <p:spPr bwMode="auto">
          <a:xfrm>
            <a:off x="7123113" y="3733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7885113" y="3733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103</a:t>
            </a:r>
          </a:p>
        </p:txBody>
      </p:sp>
      <p:sp>
        <p:nvSpPr>
          <p:cNvPr id="125970" name="Text Box 18"/>
          <p:cNvSpPr txBox="1">
            <a:spLocks noChangeArrowheads="1"/>
          </p:cNvSpPr>
          <p:nvPr/>
        </p:nvSpPr>
        <p:spPr bwMode="auto">
          <a:xfrm>
            <a:off x="914400" y="2773363"/>
            <a:ext cx="596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FCFS</a:t>
            </a:r>
          </a:p>
        </p:txBody>
      </p:sp>
      <p:sp>
        <p:nvSpPr>
          <p:cNvPr id="125971" name="Rectangle 19"/>
          <p:cNvSpPr>
            <a:spLocks noChangeArrowheads="1"/>
          </p:cNvSpPr>
          <p:nvPr/>
        </p:nvSpPr>
        <p:spPr bwMode="auto">
          <a:xfrm>
            <a:off x="1371600" y="4648200"/>
            <a:ext cx="457200" cy="53340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25973" name="Rectangle 21"/>
          <p:cNvSpPr>
            <a:spLocks noChangeArrowheads="1"/>
          </p:cNvSpPr>
          <p:nvPr/>
        </p:nvSpPr>
        <p:spPr bwMode="auto">
          <a:xfrm>
            <a:off x="914400" y="4648200"/>
            <a:ext cx="457200" cy="53340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25984" name="Line 32"/>
          <p:cNvSpPr>
            <a:spLocks noChangeShapeType="1"/>
          </p:cNvSpPr>
          <p:nvPr/>
        </p:nvSpPr>
        <p:spPr bwMode="auto">
          <a:xfrm>
            <a:off x="914400" y="5334000"/>
            <a:ext cx="716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5985" name="Text Box 33"/>
          <p:cNvSpPr txBox="1">
            <a:spLocks noChangeArrowheads="1"/>
          </p:cNvSpPr>
          <p:nvPr/>
        </p:nvSpPr>
        <p:spPr bwMode="auto">
          <a:xfrm>
            <a:off x="914400" y="5334000"/>
            <a:ext cx="43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25986" name="Text Box 34"/>
          <p:cNvSpPr txBox="1">
            <a:spLocks noChangeArrowheads="1"/>
          </p:cNvSpPr>
          <p:nvPr/>
        </p:nvSpPr>
        <p:spPr bwMode="auto">
          <a:xfrm>
            <a:off x="1758950" y="5334000"/>
            <a:ext cx="127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5987" name="Text Box 35"/>
          <p:cNvSpPr txBox="1">
            <a:spLocks noChangeArrowheads="1"/>
          </p:cNvSpPr>
          <p:nvPr/>
        </p:nvSpPr>
        <p:spPr bwMode="auto">
          <a:xfrm>
            <a:off x="3128963" y="5334000"/>
            <a:ext cx="127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5988" name="Text Box 36"/>
          <p:cNvSpPr txBox="1">
            <a:spLocks noChangeArrowheads="1"/>
          </p:cNvSpPr>
          <p:nvPr/>
        </p:nvSpPr>
        <p:spPr bwMode="auto">
          <a:xfrm>
            <a:off x="7885113" y="5334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103</a:t>
            </a:r>
          </a:p>
        </p:txBody>
      </p:sp>
      <p:sp>
        <p:nvSpPr>
          <p:cNvPr id="125989" name="Text Box 37"/>
          <p:cNvSpPr txBox="1">
            <a:spLocks noChangeArrowheads="1"/>
          </p:cNvSpPr>
          <p:nvPr/>
        </p:nvSpPr>
        <p:spPr bwMode="auto">
          <a:xfrm>
            <a:off x="914400" y="4373563"/>
            <a:ext cx="1333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Round Robin</a:t>
            </a:r>
          </a:p>
        </p:txBody>
      </p:sp>
      <p:sp>
        <p:nvSpPr>
          <p:cNvPr id="125991" name="Rectangle 39"/>
          <p:cNvSpPr>
            <a:spLocks noChangeArrowheads="1"/>
          </p:cNvSpPr>
          <p:nvPr/>
        </p:nvSpPr>
        <p:spPr bwMode="auto">
          <a:xfrm>
            <a:off x="1828800" y="4648200"/>
            <a:ext cx="457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25992" name="Rectangle 40"/>
          <p:cNvSpPr>
            <a:spLocks noChangeArrowheads="1"/>
          </p:cNvSpPr>
          <p:nvPr/>
        </p:nvSpPr>
        <p:spPr bwMode="auto">
          <a:xfrm>
            <a:off x="2286000" y="4648200"/>
            <a:ext cx="457200" cy="53340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25993" name="Rectangle 41"/>
          <p:cNvSpPr>
            <a:spLocks noChangeArrowheads="1"/>
          </p:cNvSpPr>
          <p:nvPr/>
        </p:nvSpPr>
        <p:spPr bwMode="auto">
          <a:xfrm>
            <a:off x="2743200" y="4648200"/>
            <a:ext cx="457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25994" name="Rectangle 42"/>
          <p:cNvSpPr>
            <a:spLocks noChangeArrowheads="1"/>
          </p:cNvSpPr>
          <p:nvPr/>
        </p:nvSpPr>
        <p:spPr bwMode="auto">
          <a:xfrm>
            <a:off x="3200400" y="4648200"/>
            <a:ext cx="4876800" cy="53340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2599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#1</a:t>
            </a:r>
          </a:p>
        </p:txBody>
      </p:sp>
      <p:sp>
        <p:nvSpPr>
          <p:cNvPr id="126001" name="Rectangle 49"/>
          <p:cNvSpPr>
            <a:spLocks noChangeArrowheads="1"/>
          </p:cNvSpPr>
          <p:nvPr/>
        </p:nvSpPr>
        <p:spPr bwMode="auto">
          <a:xfrm>
            <a:off x="5029200" y="1295400"/>
            <a:ext cx="838200" cy="7620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  <a:br>
              <a:rPr lang="en-US"/>
            </a:br>
            <a:r>
              <a:rPr lang="en-US"/>
              <a:t>100ms</a:t>
            </a:r>
          </a:p>
        </p:txBody>
      </p:sp>
      <p:sp>
        <p:nvSpPr>
          <p:cNvPr id="126002" name="Rectangle 50"/>
          <p:cNvSpPr>
            <a:spLocks noChangeArrowheads="1"/>
          </p:cNvSpPr>
          <p:nvPr/>
        </p:nvSpPr>
        <p:spPr bwMode="auto">
          <a:xfrm>
            <a:off x="4191000" y="1295400"/>
            <a:ext cx="838200" cy="7620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  <a:br>
              <a:rPr lang="en-US"/>
            </a:br>
            <a:r>
              <a:rPr lang="en-US"/>
              <a:t>1ms</a:t>
            </a:r>
          </a:p>
        </p:txBody>
      </p:sp>
      <p:sp>
        <p:nvSpPr>
          <p:cNvPr id="126003" name="Rectangle 51"/>
          <p:cNvSpPr>
            <a:spLocks noChangeArrowheads="1"/>
          </p:cNvSpPr>
          <p:nvPr/>
        </p:nvSpPr>
        <p:spPr bwMode="auto">
          <a:xfrm>
            <a:off x="3352800" y="1295400"/>
            <a:ext cx="838200" cy="7620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  <a:br>
              <a:rPr lang="en-US"/>
            </a:br>
            <a:r>
              <a:rPr lang="en-US"/>
              <a:t>2ms</a:t>
            </a:r>
          </a:p>
        </p:txBody>
      </p:sp>
      <p:sp>
        <p:nvSpPr>
          <p:cNvPr id="126004" name="AutoShape 52"/>
          <p:cNvSpPr>
            <a:spLocks noChangeArrowheads="1"/>
          </p:cNvSpPr>
          <p:nvPr/>
        </p:nvSpPr>
        <p:spPr bwMode="auto">
          <a:xfrm flipH="1">
            <a:off x="5867400" y="1447800"/>
            <a:ext cx="762000" cy="457200"/>
          </a:xfrm>
          <a:prstGeom prst="leftArrow">
            <a:avLst>
              <a:gd name="adj1" fmla="val 46528"/>
              <a:gd name="adj2" fmla="val 64583"/>
            </a:avLst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6005" name="Text Box 53"/>
          <p:cNvSpPr txBox="1">
            <a:spLocks noChangeArrowheads="1"/>
          </p:cNvSpPr>
          <p:nvPr/>
        </p:nvSpPr>
        <p:spPr bwMode="auto">
          <a:xfrm>
            <a:off x="3429000" y="990600"/>
            <a:ext cx="236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2000"/>
              <a:t>Ready Queue</a:t>
            </a:r>
          </a:p>
        </p:txBody>
      </p:sp>
      <p:sp>
        <p:nvSpPr>
          <p:cNvPr id="126007" name="Text Box 55"/>
          <p:cNvSpPr txBox="1">
            <a:spLocks noChangeArrowheads="1"/>
          </p:cNvSpPr>
          <p:nvPr/>
        </p:nvSpPr>
        <p:spPr bwMode="auto">
          <a:xfrm>
            <a:off x="8229600" y="3032125"/>
            <a:ext cx="5715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 dirty="0" err="1">
                <a:solidFill>
                  <a:schemeClr val="tx2"/>
                </a:solidFill>
              </a:rPr>
              <a:t>Avg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101.3</a:t>
            </a:r>
          </a:p>
        </p:txBody>
      </p:sp>
      <p:sp>
        <p:nvSpPr>
          <p:cNvPr id="126009" name="Text Box 57"/>
          <p:cNvSpPr txBox="1">
            <a:spLocks noChangeArrowheads="1"/>
          </p:cNvSpPr>
          <p:nvPr/>
        </p:nvSpPr>
        <p:spPr bwMode="auto">
          <a:xfrm>
            <a:off x="8261350" y="4632325"/>
            <a:ext cx="508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 dirty="0" err="1">
                <a:solidFill>
                  <a:schemeClr val="tx2"/>
                </a:solidFill>
              </a:rPr>
              <a:t>Avg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36.7</a:t>
            </a:r>
          </a:p>
        </p:txBody>
      </p:sp>
    </p:spTree>
    <p:extLst>
      <p:ext uri="{BB962C8B-B14F-4D97-AF65-F5344CB8AC3E}">
        <p14:creationId xmlns:p14="http://schemas.microsoft.com/office/powerpoint/2010/main" val="406753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CPU Scheduling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DE350E7-3649-405E-BA3E-5C7406E3DF71}" type="slidenum">
              <a:rPr lang="en-US"/>
              <a:pPr/>
              <a:t>2</a:t>
            </a:fld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#2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3352800" y="3048000"/>
            <a:ext cx="2438400" cy="53340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5791200" y="3048000"/>
            <a:ext cx="2362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>
            <a:off x="914400" y="3048000"/>
            <a:ext cx="2438400" cy="53340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>
            <a:off x="914400" y="373380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914400" y="3733800"/>
            <a:ext cx="43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3219450" y="3733800"/>
            <a:ext cx="25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5662613" y="3733800"/>
            <a:ext cx="25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128011" name="Text Box 11"/>
          <p:cNvSpPr txBox="1">
            <a:spLocks noChangeArrowheads="1"/>
          </p:cNvSpPr>
          <p:nvPr/>
        </p:nvSpPr>
        <p:spPr bwMode="auto">
          <a:xfrm>
            <a:off x="8027988" y="3733800"/>
            <a:ext cx="25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128012" name="Text Box 12"/>
          <p:cNvSpPr txBox="1">
            <a:spLocks noChangeArrowheads="1"/>
          </p:cNvSpPr>
          <p:nvPr/>
        </p:nvSpPr>
        <p:spPr bwMode="auto">
          <a:xfrm>
            <a:off x="914400" y="2773363"/>
            <a:ext cx="596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FCFS</a:t>
            </a:r>
          </a:p>
        </p:txBody>
      </p:sp>
      <p:sp>
        <p:nvSpPr>
          <p:cNvPr id="128013" name="Rectangle 13"/>
          <p:cNvSpPr>
            <a:spLocks noChangeArrowheads="1"/>
          </p:cNvSpPr>
          <p:nvPr/>
        </p:nvSpPr>
        <p:spPr bwMode="auto">
          <a:xfrm>
            <a:off x="1371600" y="4800600"/>
            <a:ext cx="457200" cy="53340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914400" y="4800600"/>
            <a:ext cx="457200" cy="53340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28015" name="Line 15"/>
          <p:cNvSpPr>
            <a:spLocks noChangeShapeType="1"/>
          </p:cNvSpPr>
          <p:nvPr/>
        </p:nvSpPr>
        <p:spPr bwMode="auto">
          <a:xfrm>
            <a:off x="914400" y="548640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8016" name="Text Box 16"/>
          <p:cNvSpPr txBox="1">
            <a:spLocks noChangeArrowheads="1"/>
          </p:cNvSpPr>
          <p:nvPr/>
        </p:nvSpPr>
        <p:spPr bwMode="auto">
          <a:xfrm>
            <a:off x="914400" y="5486400"/>
            <a:ext cx="43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28017" name="Text Box 17"/>
          <p:cNvSpPr txBox="1">
            <a:spLocks noChangeArrowheads="1"/>
          </p:cNvSpPr>
          <p:nvPr/>
        </p:nvSpPr>
        <p:spPr bwMode="auto">
          <a:xfrm>
            <a:off x="7113588" y="5486400"/>
            <a:ext cx="25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28</a:t>
            </a:r>
          </a:p>
        </p:txBody>
      </p:sp>
      <p:sp>
        <p:nvSpPr>
          <p:cNvPr id="128018" name="Text Box 18"/>
          <p:cNvSpPr txBox="1">
            <a:spLocks noChangeArrowheads="1"/>
          </p:cNvSpPr>
          <p:nvPr/>
        </p:nvSpPr>
        <p:spPr bwMode="auto">
          <a:xfrm>
            <a:off x="7562850" y="5486400"/>
            <a:ext cx="25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29</a:t>
            </a:r>
          </a:p>
        </p:txBody>
      </p:sp>
      <p:sp>
        <p:nvSpPr>
          <p:cNvPr id="128019" name="Text Box 19"/>
          <p:cNvSpPr txBox="1">
            <a:spLocks noChangeArrowheads="1"/>
          </p:cNvSpPr>
          <p:nvPr/>
        </p:nvSpPr>
        <p:spPr bwMode="auto">
          <a:xfrm>
            <a:off x="8027988" y="5486400"/>
            <a:ext cx="25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128020" name="Text Box 20"/>
          <p:cNvSpPr txBox="1">
            <a:spLocks noChangeArrowheads="1"/>
          </p:cNvSpPr>
          <p:nvPr/>
        </p:nvSpPr>
        <p:spPr bwMode="auto">
          <a:xfrm>
            <a:off x="914400" y="4525963"/>
            <a:ext cx="1333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Round Robin</a:t>
            </a:r>
          </a:p>
        </p:txBody>
      </p:sp>
      <p:sp>
        <p:nvSpPr>
          <p:cNvPr id="128021" name="Rectangle 21"/>
          <p:cNvSpPr>
            <a:spLocks noChangeArrowheads="1"/>
          </p:cNvSpPr>
          <p:nvPr/>
        </p:nvSpPr>
        <p:spPr bwMode="auto">
          <a:xfrm>
            <a:off x="1828800" y="4800600"/>
            <a:ext cx="457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28022" name="Rectangle 22"/>
          <p:cNvSpPr>
            <a:spLocks noChangeArrowheads="1"/>
          </p:cNvSpPr>
          <p:nvPr/>
        </p:nvSpPr>
        <p:spPr bwMode="auto">
          <a:xfrm>
            <a:off x="2286000" y="4800600"/>
            <a:ext cx="457200" cy="53340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28023" name="Rectangle 23"/>
          <p:cNvSpPr>
            <a:spLocks noChangeArrowheads="1"/>
          </p:cNvSpPr>
          <p:nvPr/>
        </p:nvSpPr>
        <p:spPr bwMode="auto">
          <a:xfrm>
            <a:off x="3200400" y="4800600"/>
            <a:ext cx="457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28027" name="Rectangle 27"/>
          <p:cNvSpPr>
            <a:spLocks noChangeArrowheads="1"/>
          </p:cNvSpPr>
          <p:nvPr/>
        </p:nvSpPr>
        <p:spPr bwMode="auto">
          <a:xfrm>
            <a:off x="2743200" y="4800600"/>
            <a:ext cx="457200" cy="53340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28028" name="Text Box 28"/>
          <p:cNvSpPr txBox="1">
            <a:spLocks noChangeArrowheads="1"/>
          </p:cNvSpPr>
          <p:nvPr/>
        </p:nvSpPr>
        <p:spPr bwMode="auto">
          <a:xfrm>
            <a:off x="3657600" y="4694238"/>
            <a:ext cx="17526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3200"/>
              <a:t>...</a:t>
            </a:r>
          </a:p>
        </p:txBody>
      </p:sp>
      <p:sp>
        <p:nvSpPr>
          <p:cNvPr id="128032" name="Rectangle 32"/>
          <p:cNvSpPr>
            <a:spLocks noChangeArrowheads="1"/>
          </p:cNvSpPr>
          <p:nvPr/>
        </p:nvSpPr>
        <p:spPr bwMode="auto">
          <a:xfrm>
            <a:off x="5867400" y="4800600"/>
            <a:ext cx="457200" cy="53340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28033" name="Rectangle 33"/>
          <p:cNvSpPr>
            <a:spLocks noChangeArrowheads="1"/>
          </p:cNvSpPr>
          <p:nvPr/>
        </p:nvSpPr>
        <p:spPr bwMode="auto">
          <a:xfrm>
            <a:off x="5410200" y="4800600"/>
            <a:ext cx="457200" cy="53340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28034" name="Rectangle 34"/>
          <p:cNvSpPr>
            <a:spLocks noChangeArrowheads="1"/>
          </p:cNvSpPr>
          <p:nvPr/>
        </p:nvSpPr>
        <p:spPr bwMode="auto">
          <a:xfrm>
            <a:off x="6324600" y="4800600"/>
            <a:ext cx="457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28035" name="Rectangle 35"/>
          <p:cNvSpPr>
            <a:spLocks noChangeArrowheads="1"/>
          </p:cNvSpPr>
          <p:nvPr/>
        </p:nvSpPr>
        <p:spPr bwMode="auto">
          <a:xfrm>
            <a:off x="6781800" y="4800600"/>
            <a:ext cx="457200" cy="53340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28036" name="Rectangle 36"/>
          <p:cNvSpPr>
            <a:spLocks noChangeArrowheads="1"/>
          </p:cNvSpPr>
          <p:nvPr/>
        </p:nvSpPr>
        <p:spPr bwMode="auto">
          <a:xfrm>
            <a:off x="7696200" y="4800600"/>
            <a:ext cx="457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28037" name="Rectangle 37"/>
          <p:cNvSpPr>
            <a:spLocks noChangeArrowheads="1"/>
          </p:cNvSpPr>
          <p:nvPr/>
        </p:nvSpPr>
        <p:spPr bwMode="auto">
          <a:xfrm>
            <a:off x="7239000" y="4800600"/>
            <a:ext cx="457200" cy="53340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28041" name="Rectangle 41"/>
          <p:cNvSpPr>
            <a:spLocks noChangeArrowheads="1"/>
          </p:cNvSpPr>
          <p:nvPr/>
        </p:nvSpPr>
        <p:spPr bwMode="auto">
          <a:xfrm>
            <a:off x="5029200" y="1295400"/>
            <a:ext cx="838200" cy="7620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  <a:br>
              <a:rPr lang="en-US"/>
            </a:br>
            <a:r>
              <a:rPr lang="en-US"/>
              <a:t>10ms</a:t>
            </a:r>
          </a:p>
        </p:txBody>
      </p:sp>
      <p:sp>
        <p:nvSpPr>
          <p:cNvPr id="128042" name="Rectangle 42"/>
          <p:cNvSpPr>
            <a:spLocks noChangeArrowheads="1"/>
          </p:cNvSpPr>
          <p:nvPr/>
        </p:nvSpPr>
        <p:spPr bwMode="auto">
          <a:xfrm>
            <a:off x="4191000" y="1295400"/>
            <a:ext cx="838200" cy="7620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  <a:br>
              <a:rPr lang="en-US"/>
            </a:br>
            <a:r>
              <a:rPr lang="en-US"/>
              <a:t>10ms</a:t>
            </a:r>
          </a:p>
        </p:txBody>
      </p:sp>
      <p:sp>
        <p:nvSpPr>
          <p:cNvPr id="128043" name="Rectangle 43"/>
          <p:cNvSpPr>
            <a:spLocks noChangeArrowheads="1"/>
          </p:cNvSpPr>
          <p:nvPr/>
        </p:nvSpPr>
        <p:spPr bwMode="auto">
          <a:xfrm>
            <a:off x="3352800" y="1295400"/>
            <a:ext cx="838200" cy="7620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  <a:br>
              <a:rPr lang="en-US"/>
            </a:br>
            <a:r>
              <a:rPr lang="en-US"/>
              <a:t>10ms</a:t>
            </a:r>
          </a:p>
        </p:txBody>
      </p:sp>
      <p:sp>
        <p:nvSpPr>
          <p:cNvPr id="128046" name="Text Box 46"/>
          <p:cNvSpPr txBox="1">
            <a:spLocks noChangeArrowheads="1"/>
          </p:cNvSpPr>
          <p:nvPr/>
        </p:nvSpPr>
        <p:spPr bwMode="auto">
          <a:xfrm>
            <a:off x="8261350" y="3032125"/>
            <a:ext cx="508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 dirty="0" err="1">
                <a:solidFill>
                  <a:schemeClr val="tx2"/>
                </a:solidFill>
              </a:rPr>
              <a:t>Avg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128048" name="Text Box 48"/>
          <p:cNvSpPr txBox="1">
            <a:spLocks noChangeArrowheads="1"/>
          </p:cNvSpPr>
          <p:nvPr/>
        </p:nvSpPr>
        <p:spPr bwMode="auto">
          <a:xfrm>
            <a:off x="8255000" y="4784725"/>
            <a:ext cx="508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 dirty="0" err="1">
                <a:solidFill>
                  <a:schemeClr val="tx2"/>
                </a:solidFill>
              </a:rPr>
              <a:t>Avg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29</a:t>
            </a:r>
          </a:p>
        </p:txBody>
      </p:sp>
      <p:sp>
        <p:nvSpPr>
          <p:cNvPr id="128051" name="Text Box 51"/>
          <p:cNvSpPr txBox="1">
            <a:spLocks noChangeArrowheads="1"/>
          </p:cNvSpPr>
          <p:nvPr/>
        </p:nvSpPr>
        <p:spPr bwMode="auto">
          <a:xfrm>
            <a:off x="3429000" y="990600"/>
            <a:ext cx="236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2000"/>
              <a:t>Ready Queue</a:t>
            </a:r>
          </a:p>
        </p:txBody>
      </p:sp>
      <p:sp>
        <p:nvSpPr>
          <p:cNvPr id="128052" name="AutoShape 52"/>
          <p:cNvSpPr>
            <a:spLocks noChangeArrowheads="1"/>
          </p:cNvSpPr>
          <p:nvPr/>
        </p:nvSpPr>
        <p:spPr bwMode="auto">
          <a:xfrm flipH="1">
            <a:off x="5867400" y="1447800"/>
            <a:ext cx="762000" cy="457200"/>
          </a:xfrm>
          <a:prstGeom prst="leftArrow">
            <a:avLst>
              <a:gd name="adj1" fmla="val 46528"/>
              <a:gd name="adj2" fmla="val 64583"/>
            </a:avLst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CPU Scheduling</a:t>
            </a: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Slide </a:t>
            </a:r>
            <a:fld id="{34101C4B-375C-4DEE-B1C9-E81F4995A6F2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#1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8223250" y="2651125"/>
            <a:ext cx="5715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 dirty="0" err="1">
                <a:solidFill>
                  <a:schemeClr val="tx2"/>
                </a:solidFill>
              </a:rPr>
              <a:t>Avg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101.3</a:t>
            </a:r>
          </a:p>
        </p:txBody>
      </p:sp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5029200" y="1295400"/>
            <a:ext cx="838200" cy="7620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  <a:br>
              <a:rPr lang="en-US"/>
            </a:br>
            <a:r>
              <a:rPr lang="en-US"/>
              <a:t>100ms</a:t>
            </a:r>
          </a:p>
        </p:txBody>
      </p:sp>
      <p:sp>
        <p:nvSpPr>
          <p:cNvPr id="129060" name="Rectangle 36"/>
          <p:cNvSpPr>
            <a:spLocks noChangeArrowheads="1"/>
          </p:cNvSpPr>
          <p:nvPr/>
        </p:nvSpPr>
        <p:spPr bwMode="auto">
          <a:xfrm>
            <a:off x="4191000" y="1295400"/>
            <a:ext cx="838200" cy="7620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  <a:br>
              <a:rPr lang="en-US"/>
            </a:br>
            <a:r>
              <a:rPr lang="en-US"/>
              <a:t>1ms</a:t>
            </a:r>
          </a:p>
        </p:txBody>
      </p:sp>
      <p:sp>
        <p:nvSpPr>
          <p:cNvPr id="129061" name="Rectangle 37"/>
          <p:cNvSpPr>
            <a:spLocks noChangeArrowheads="1"/>
          </p:cNvSpPr>
          <p:nvPr/>
        </p:nvSpPr>
        <p:spPr bwMode="auto">
          <a:xfrm>
            <a:off x="3352800" y="1295400"/>
            <a:ext cx="838200" cy="7620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  <a:br>
              <a:rPr lang="en-US"/>
            </a:br>
            <a:r>
              <a:rPr lang="en-US"/>
              <a:t>2ms</a:t>
            </a:r>
          </a:p>
        </p:txBody>
      </p:sp>
      <p:sp>
        <p:nvSpPr>
          <p:cNvPr id="129089" name="Text Box 65"/>
          <p:cNvSpPr txBox="1">
            <a:spLocks noChangeArrowheads="1"/>
          </p:cNvSpPr>
          <p:nvPr/>
        </p:nvSpPr>
        <p:spPr bwMode="auto">
          <a:xfrm>
            <a:off x="8255000" y="4022725"/>
            <a:ext cx="508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 dirty="0" err="1">
                <a:solidFill>
                  <a:schemeClr val="tx2"/>
                </a:solidFill>
              </a:rPr>
              <a:t>Avg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36.7</a:t>
            </a:r>
          </a:p>
        </p:txBody>
      </p:sp>
      <p:sp>
        <p:nvSpPr>
          <p:cNvPr id="129096" name="Text Box 72"/>
          <p:cNvSpPr txBox="1">
            <a:spLocks noChangeArrowheads="1"/>
          </p:cNvSpPr>
          <p:nvPr/>
        </p:nvSpPr>
        <p:spPr bwMode="auto">
          <a:xfrm>
            <a:off x="1219200" y="6096000"/>
            <a:ext cx="127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9097" name="Text Box 73"/>
          <p:cNvSpPr txBox="1">
            <a:spLocks noChangeArrowheads="1"/>
          </p:cNvSpPr>
          <p:nvPr/>
        </p:nvSpPr>
        <p:spPr bwMode="auto">
          <a:xfrm>
            <a:off x="2149475" y="6096000"/>
            <a:ext cx="127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9098" name="Text Box 74"/>
          <p:cNvSpPr txBox="1">
            <a:spLocks noChangeArrowheads="1"/>
          </p:cNvSpPr>
          <p:nvPr/>
        </p:nvSpPr>
        <p:spPr bwMode="auto">
          <a:xfrm>
            <a:off x="7808913" y="60960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103</a:t>
            </a:r>
          </a:p>
        </p:txBody>
      </p:sp>
      <p:sp>
        <p:nvSpPr>
          <p:cNvPr id="129099" name="Text Box 75"/>
          <p:cNvSpPr txBox="1">
            <a:spLocks noChangeArrowheads="1"/>
          </p:cNvSpPr>
          <p:nvPr/>
        </p:nvSpPr>
        <p:spPr bwMode="auto">
          <a:xfrm>
            <a:off x="838200" y="5135563"/>
            <a:ext cx="596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STCF</a:t>
            </a:r>
          </a:p>
        </p:txBody>
      </p:sp>
      <p:sp>
        <p:nvSpPr>
          <p:cNvPr id="129100" name="Text Box 76"/>
          <p:cNvSpPr txBox="1">
            <a:spLocks noChangeArrowheads="1"/>
          </p:cNvSpPr>
          <p:nvPr/>
        </p:nvSpPr>
        <p:spPr bwMode="auto">
          <a:xfrm>
            <a:off x="8255000" y="5394325"/>
            <a:ext cx="508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 dirty="0" err="1">
                <a:solidFill>
                  <a:schemeClr val="tx2"/>
                </a:solidFill>
              </a:rPr>
              <a:t>Avg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35.7</a:t>
            </a:r>
          </a:p>
        </p:txBody>
      </p:sp>
      <p:sp>
        <p:nvSpPr>
          <p:cNvPr id="129103" name="Rectangle 79"/>
          <p:cNvSpPr>
            <a:spLocks noChangeArrowheads="1"/>
          </p:cNvSpPr>
          <p:nvPr/>
        </p:nvSpPr>
        <p:spPr bwMode="auto">
          <a:xfrm>
            <a:off x="6781800" y="2667000"/>
            <a:ext cx="457200" cy="53340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29104" name="Rectangle 80"/>
          <p:cNvSpPr>
            <a:spLocks noChangeArrowheads="1"/>
          </p:cNvSpPr>
          <p:nvPr/>
        </p:nvSpPr>
        <p:spPr bwMode="auto">
          <a:xfrm>
            <a:off x="7239000" y="2667000"/>
            <a:ext cx="7620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29105" name="Rectangle 81"/>
          <p:cNvSpPr>
            <a:spLocks noChangeArrowheads="1"/>
          </p:cNvSpPr>
          <p:nvPr/>
        </p:nvSpPr>
        <p:spPr bwMode="auto">
          <a:xfrm>
            <a:off x="838200" y="2667000"/>
            <a:ext cx="5943600" cy="53340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29106" name="Line 82"/>
          <p:cNvSpPr>
            <a:spLocks noChangeShapeType="1"/>
          </p:cNvSpPr>
          <p:nvPr/>
        </p:nvSpPr>
        <p:spPr bwMode="auto">
          <a:xfrm>
            <a:off x="838200" y="3352800"/>
            <a:ext cx="716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07" name="Text Box 83"/>
          <p:cNvSpPr txBox="1">
            <a:spLocks noChangeArrowheads="1"/>
          </p:cNvSpPr>
          <p:nvPr/>
        </p:nvSpPr>
        <p:spPr bwMode="auto">
          <a:xfrm>
            <a:off x="838200" y="3352800"/>
            <a:ext cx="43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29108" name="Text Box 84"/>
          <p:cNvSpPr txBox="1">
            <a:spLocks noChangeArrowheads="1"/>
          </p:cNvSpPr>
          <p:nvPr/>
        </p:nvSpPr>
        <p:spPr bwMode="auto">
          <a:xfrm>
            <a:off x="6584950" y="3352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129109" name="Text Box 85"/>
          <p:cNvSpPr txBox="1">
            <a:spLocks noChangeArrowheads="1"/>
          </p:cNvSpPr>
          <p:nvPr/>
        </p:nvSpPr>
        <p:spPr bwMode="auto">
          <a:xfrm>
            <a:off x="7046913" y="3352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129110" name="Text Box 86"/>
          <p:cNvSpPr txBox="1">
            <a:spLocks noChangeArrowheads="1"/>
          </p:cNvSpPr>
          <p:nvPr/>
        </p:nvSpPr>
        <p:spPr bwMode="auto">
          <a:xfrm>
            <a:off x="7808913" y="33528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103</a:t>
            </a:r>
          </a:p>
        </p:txBody>
      </p:sp>
      <p:sp>
        <p:nvSpPr>
          <p:cNvPr id="129111" name="Text Box 87"/>
          <p:cNvSpPr txBox="1">
            <a:spLocks noChangeArrowheads="1"/>
          </p:cNvSpPr>
          <p:nvPr/>
        </p:nvSpPr>
        <p:spPr bwMode="auto">
          <a:xfrm>
            <a:off x="838200" y="2392363"/>
            <a:ext cx="596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FCFS</a:t>
            </a:r>
          </a:p>
        </p:txBody>
      </p:sp>
      <p:sp>
        <p:nvSpPr>
          <p:cNvPr id="129114" name="Rectangle 90"/>
          <p:cNvSpPr>
            <a:spLocks noChangeArrowheads="1"/>
          </p:cNvSpPr>
          <p:nvPr/>
        </p:nvSpPr>
        <p:spPr bwMode="auto">
          <a:xfrm>
            <a:off x="1295400" y="4038600"/>
            <a:ext cx="457200" cy="53340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29115" name="Rectangle 91"/>
          <p:cNvSpPr>
            <a:spLocks noChangeArrowheads="1"/>
          </p:cNvSpPr>
          <p:nvPr/>
        </p:nvSpPr>
        <p:spPr bwMode="auto">
          <a:xfrm>
            <a:off x="838200" y="4038600"/>
            <a:ext cx="457200" cy="53340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29116" name="Line 92"/>
          <p:cNvSpPr>
            <a:spLocks noChangeShapeType="1"/>
          </p:cNvSpPr>
          <p:nvPr/>
        </p:nvSpPr>
        <p:spPr bwMode="auto">
          <a:xfrm>
            <a:off x="838200" y="4724400"/>
            <a:ext cx="716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17" name="Text Box 93"/>
          <p:cNvSpPr txBox="1">
            <a:spLocks noChangeArrowheads="1"/>
          </p:cNvSpPr>
          <p:nvPr/>
        </p:nvSpPr>
        <p:spPr bwMode="auto">
          <a:xfrm>
            <a:off x="838200" y="4724400"/>
            <a:ext cx="43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29118" name="Text Box 94"/>
          <p:cNvSpPr txBox="1">
            <a:spLocks noChangeArrowheads="1"/>
          </p:cNvSpPr>
          <p:nvPr/>
        </p:nvSpPr>
        <p:spPr bwMode="auto">
          <a:xfrm>
            <a:off x="1682750" y="4724400"/>
            <a:ext cx="127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29119" name="Text Box 95"/>
          <p:cNvSpPr txBox="1">
            <a:spLocks noChangeArrowheads="1"/>
          </p:cNvSpPr>
          <p:nvPr/>
        </p:nvSpPr>
        <p:spPr bwMode="auto">
          <a:xfrm>
            <a:off x="3052763" y="4724400"/>
            <a:ext cx="127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29120" name="Text Box 96"/>
          <p:cNvSpPr txBox="1">
            <a:spLocks noChangeArrowheads="1"/>
          </p:cNvSpPr>
          <p:nvPr/>
        </p:nvSpPr>
        <p:spPr bwMode="auto">
          <a:xfrm>
            <a:off x="7808913" y="4724400"/>
            <a:ext cx="381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103</a:t>
            </a:r>
          </a:p>
        </p:txBody>
      </p:sp>
      <p:sp>
        <p:nvSpPr>
          <p:cNvPr id="129121" name="Text Box 97"/>
          <p:cNvSpPr txBox="1">
            <a:spLocks noChangeArrowheads="1"/>
          </p:cNvSpPr>
          <p:nvPr/>
        </p:nvSpPr>
        <p:spPr bwMode="auto">
          <a:xfrm>
            <a:off x="838200" y="3763963"/>
            <a:ext cx="1333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Round Robin</a:t>
            </a:r>
          </a:p>
        </p:txBody>
      </p:sp>
      <p:sp>
        <p:nvSpPr>
          <p:cNvPr id="129122" name="Rectangle 98"/>
          <p:cNvSpPr>
            <a:spLocks noChangeArrowheads="1"/>
          </p:cNvSpPr>
          <p:nvPr/>
        </p:nvSpPr>
        <p:spPr bwMode="auto">
          <a:xfrm>
            <a:off x="1752600" y="4038600"/>
            <a:ext cx="457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29123" name="Rectangle 99"/>
          <p:cNvSpPr>
            <a:spLocks noChangeArrowheads="1"/>
          </p:cNvSpPr>
          <p:nvPr/>
        </p:nvSpPr>
        <p:spPr bwMode="auto">
          <a:xfrm>
            <a:off x="2209800" y="4038600"/>
            <a:ext cx="457200" cy="53340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29124" name="Rectangle 100"/>
          <p:cNvSpPr>
            <a:spLocks noChangeArrowheads="1"/>
          </p:cNvSpPr>
          <p:nvPr/>
        </p:nvSpPr>
        <p:spPr bwMode="auto">
          <a:xfrm>
            <a:off x="2667000" y="4038600"/>
            <a:ext cx="457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29125" name="Rectangle 101"/>
          <p:cNvSpPr>
            <a:spLocks noChangeArrowheads="1"/>
          </p:cNvSpPr>
          <p:nvPr/>
        </p:nvSpPr>
        <p:spPr bwMode="auto">
          <a:xfrm>
            <a:off x="3124200" y="4038600"/>
            <a:ext cx="4876800" cy="53340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29128" name="Rectangle 104"/>
          <p:cNvSpPr>
            <a:spLocks noChangeArrowheads="1"/>
          </p:cNvSpPr>
          <p:nvPr/>
        </p:nvSpPr>
        <p:spPr bwMode="auto">
          <a:xfrm>
            <a:off x="2209800" y="5410200"/>
            <a:ext cx="5791200" cy="53340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29131" name="Rectangle 107"/>
          <p:cNvSpPr>
            <a:spLocks noChangeArrowheads="1"/>
          </p:cNvSpPr>
          <p:nvPr/>
        </p:nvSpPr>
        <p:spPr bwMode="auto">
          <a:xfrm>
            <a:off x="838200" y="5410200"/>
            <a:ext cx="457200" cy="53340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29132" name="Rectangle 108"/>
          <p:cNvSpPr>
            <a:spLocks noChangeArrowheads="1"/>
          </p:cNvSpPr>
          <p:nvPr/>
        </p:nvSpPr>
        <p:spPr bwMode="auto">
          <a:xfrm>
            <a:off x="1295400" y="5410200"/>
            <a:ext cx="9144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29133" name="Line 109"/>
          <p:cNvSpPr>
            <a:spLocks noChangeShapeType="1"/>
          </p:cNvSpPr>
          <p:nvPr/>
        </p:nvSpPr>
        <p:spPr bwMode="auto">
          <a:xfrm>
            <a:off x="838200" y="6096000"/>
            <a:ext cx="7162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9136" name="Text Box 112"/>
          <p:cNvSpPr txBox="1">
            <a:spLocks noChangeArrowheads="1"/>
          </p:cNvSpPr>
          <p:nvPr/>
        </p:nvSpPr>
        <p:spPr bwMode="auto">
          <a:xfrm>
            <a:off x="3429000" y="990600"/>
            <a:ext cx="236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2000"/>
              <a:t>Ready Queue</a:t>
            </a:r>
          </a:p>
        </p:txBody>
      </p:sp>
      <p:sp>
        <p:nvSpPr>
          <p:cNvPr id="129137" name="AutoShape 113"/>
          <p:cNvSpPr>
            <a:spLocks noChangeArrowheads="1"/>
          </p:cNvSpPr>
          <p:nvPr/>
        </p:nvSpPr>
        <p:spPr bwMode="auto">
          <a:xfrm flipH="1">
            <a:off x="5867400" y="1447800"/>
            <a:ext cx="762000" cy="457200"/>
          </a:xfrm>
          <a:prstGeom prst="leftArrow">
            <a:avLst>
              <a:gd name="adj1" fmla="val 46528"/>
              <a:gd name="adj2" fmla="val 64583"/>
            </a:avLst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6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CPU Scheduling</a:t>
            </a:r>
          </a:p>
        </p:txBody>
      </p:sp>
      <p:sp>
        <p:nvSpPr>
          <p:cNvPr id="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01A45444-FFD3-4B9F-901D-6B72DB124109}" type="slidenum">
              <a:rPr lang="en-US"/>
              <a:pPr/>
              <a:t>4</a:t>
            </a:fld>
            <a:endParaRPr lang="en-US"/>
          </a:p>
        </p:txBody>
      </p:sp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Scenario #2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3200400" y="2667000"/>
            <a:ext cx="2438400" cy="53340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5638800" y="2667000"/>
            <a:ext cx="2362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762000" y="2667000"/>
            <a:ext cx="2438400" cy="53340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762000" y="335280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762000" y="3352800"/>
            <a:ext cx="43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3067050" y="3352800"/>
            <a:ext cx="25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30057" name="Text Box 9"/>
          <p:cNvSpPr txBox="1">
            <a:spLocks noChangeArrowheads="1"/>
          </p:cNvSpPr>
          <p:nvPr/>
        </p:nvSpPr>
        <p:spPr bwMode="auto">
          <a:xfrm>
            <a:off x="5510213" y="3352800"/>
            <a:ext cx="25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130058" name="Text Box 10"/>
          <p:cNvSpPr txBox="1">
            <a:spLocks noChangeArrowheads="1"/>
          </p:cNvSpPr>
          <p:nvPr/>
        </p:nvSpPr>
        <p:spPr bwMode="auto">
          <a:xfrm>
            <a:off x="7875588" y="3352800"/>
            <a:ext cx="25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130059" name="Text Box 11"/>
          <p:cNvSpPr txBox="1">
            <a:spLocks noChangeArrowheads="1"/>
          </p:cNvSpPr>
          <p:nvPr/>
        </p:nvSpPr>
        <p:spPr bwMode="auto">
          <a:xfrm>
            <a:off x="762000" y="2392363"/>
            <a:ext cx="596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FCFS</a:t>
            </a:r>
          </a:p>
        </p:txBody>
      </p:sp>
      <p:sp>
        <p:nvSpPr>
          <p:cNvPr id="130060" name="Rectangle 12"/>
          <p:cNvSpPr>
            <a:spLocks noChangeArrowheads="1"/>
          </p:cNvSpPr>
          <p:nvPr/>
        </p:nvSpPr>
        <p:spPr bwMode="auto">
          <a:xfrm>
            <a:off x="1219200" y="4038600"/>
            <a:ext cx="457200" cy="53340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0061" name="Rectangle 13"/>
          <p:cNvSpPr>
            <a:spLocks noChangeArrowheads="1"/>
          </p:cNvSpPr>
          <p:nvPr/>
        </p:nvSpPr>
        <p:spPr bwMode="auto">
          <a:xfrm>
            <a:off x="762000" y="4038600"/>
            <a:ext cx="457200" cy="53340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30062" name="Line 14"/>
          <p:cNvSpPr>
            <a:spLocks noChangeShapeType="1"/>
          </p:cNvSpPr>
          <p:nvPr/>
        </p:nvSpPr>
        <p:spPr bwMode="auto">
          <a:xfrm>
            <a:off x="762000" y="472440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63" name="Text Box 15"/>
          <p:cNvSpPr txBox="1">
            <a:spLocks noChangeArrowheads="1"/>
          </p:cNvSpPr>
          <p:nvPr/>
        </p:nvSpPr>
        <p:spPr bwMode="auto">
          <a:xfrm>
            <a:off x="762000" y="4724400"/>
            <a:ext cx="43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30064" name="Text Box 16"/>
          <p:cNvSpPr txBox="1">
            <a:spLocks noChangeArrowheads="1"/>
          </p:cNvSpPr>
          <p:nvPr/>
        </p:nvSpPr>
        <p:spPr bwMode="auto">
          <a:xfrm>
            <a:off x="6961188" y="4724400"/>
            <a:ext cx="25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28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/>
        </p:nvSpPr>
        <p:spPr bwMode="auto">
          <a:xfrm>
            <a:off x="7410450" y="4724400"/>
            <a:ext cx="25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29</a:t>
            </a:r>
          </a:p>
        </p:txBody>
      </p:sp>
      <p:sp>
        <p:nvSpPr>
          <p:cNvPr id="130066" name="Text Box 18"/>
          <p:cNvSpPr txBox="1">
            <a:spLocks noChangeArrowheads="1"/>
          </p:cNvSpPr>
          <p:nvPr/>
        </p:nvSpPr>
        <p:spPr bwMode="auto">
          <a:xfrm>
            <a:off x="7875588" y="4724400"/>
            <a:ext cx="25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130067" name="Text Box 19"/>
          <p:cNvSpPr txBox="1">
            <a:spLocks noChangeArrowheads="1"/>
          </p:cNvSpPr>
          <p:nvPr/>
        </p:nvSpPr>
        <p:spPr bwMode="auto">
          <a:xfrm>
            <a:off x="762000" y="3763963"/>
            <a:ext cx="1333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Round Robin</a:t>
            </a:r>
          </a:p>
        </p:txBody>
      </p:sp>
      <p:sp>
        <p:nvSpPr>
          <p:cNvPr id="130068" name="Rectangle 20"/>
          <p:cNvSpPr>
            <a:spLocks noChangeArrowheads="1"/>
          </p:cNvSpPr>
          <p:nvPr/>
        </p:nvSpPr>
        <p:spPr bwMode="auto">
          <a:xfrm>
            <a:off x="1676400" y="4038600"/>
            <a:ext cx="457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30069" name="Rectangle 21"/>
          <p:cNvSpPr>
            <a:spLocks noChangeArrowheads="1"/>
          </p:cNvSpPr>
          <p:nvPr/>
        </p:nvSpPr>
        <p:spPr bwMode="auto">
          <a:xfrm>
            <a:off x="2133600" y="4038600"/>
            <a:ext cx="457200" cy="53340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30070" name="Rectangle 22"/>
          <p:cNvSpPr>
            <a:spLocks noChangeArrowheads="1"/>
          </p:cNvSpPr>
          <p:nvPr/>
        </p:nvSpPr>
        <p:spPr bwMode="auto">
          <a:xfrm>
            <a:off x="3048000" y="4038600"/>
            <a:ext cx="457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30071" name="Text Box 23"/>
          <p:cNvSpPr txBox="1">
            <a:spLocks noChangeArrowheads="1"/>
          </p:cNvSpPr>
          <p:nvPr/>
        </p:nvSpPr>
        <p:spPr bwMode="auto">
          <a:xfrm>
            <a:off x="8255000" y="2651125"/>
            <a:ext cx="508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 dirty="0" err="1">
                <a:solidFill>
                  <a:schemeClr val="tx2"/>
                </a:solidFill>
              </a:rPr>
              <a:t>Avg</a:t>
            </a:r>
            <a:r>
              <a:rPr lang="en-US" b="1" dirty="0">
                <a:solidFill>
                  <a:schemeClr val="tx2"/>
                </a:solidFill>
              </a:rPr>
              <a:t>: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130072" name="Rectangle 24"/>
          <p:cNvSpPr>
            <a:spLocks noChangeArrowheads="1"/>
          </p:cNvSpPr>
          <p:nvPr/>
        </p:nvSpPr>
        <p:spPr bwMode="auto">
          <a:xfrm>
            <a:off x="2590800" y="4038600"/>
            <a:ext cx="457200" cy="53340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0073" name="Text Box 25"/>
          <p:cNvSpPr txBox="1">
            <a:spLocks noChangeArrowheads="1"/>
          </p:cNvSpPr>
          <p:nvPr/>
        </p:nvSpPr>
        <p:spPr bwMode="auto">
          <a:xfrm>
            <a:off x="3505200" y="3932238"/>
            <a:ext cx="17526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3200"/>
              <a:t>...</a:t>
            </a:r>
          </a:p>
        </p:txBody>
      </p:sp>
      <p:sp>
        <p:nvSpPr>
          <p:cNvPr id="130074" name="Rectangle 26"/>
          <p:cNvSpPr>
            <a:spLocks noChangeArrowheads="1"/>
          </p:cNvSpPr>
          <p:nvPr/>
        </p:nvSpPr>
        <p:spPr bwMode="auto">
          <a:xfrm>
            <a:off x="5715000" y="4038600"/>
            <a:ext cx="457200" cy="53340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0075" name="Rectangle 27"/>
          <p:cNvSpPr>
            <a:spLocks noChangeArrowheads="1"/>
          </p:cNvSpPr>
          <p:nvPr/>
        </p:nvSpPr>
        <p:spPr bwMode="auto">
          <a:xfrm>
            <a:off x="5257800" y="4038600"/>
            <a:ext cx="457200" cy="53340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30076" name="Rectangle 28"/>
          <p:cNvSpPr>
            <a:spLocks noChangeArrowheads="1"/>
          </p:cNvSpPr>
          <p:nvPr/>
        </p:nvSpPr>
        <p:spPr bwMode="auto">
          <a:xfrm>
            <a:off x="6172200" y="4038600"/>
            <a:ext cx="457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30077" name="Rectangle 29"/>
          <p:cNvSpPr>
            <a:spLocks noChangeArrowheads="1"/>
          </p:cNvSpPr>
          <p:nvPr/>
        </p:nvSpPr>
        <p:spPr bwMode="auto">
          <a:xfrm>
            <a:off x="6629400" y="4038600"/>
            <a:ext cx="457200" cy="53340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30078" name="Rectangle 30"/>
          <p:cNvSpPr>
            <a:spLocks noChangeArrowheads="1"/>
          </p:cNvSpPr>
          <p:nvPr/>
        </p:nvSpPr>
        <p:spPr bwMode="auto">
          <a:xfrm>
            <a:off x="7543800" y="4038600"/>
            <a:ext cx="457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30079" name="Rectangle 31"/>
          <p:cNvSpPr>
            <a:spLocks noChangeArrowheads="1"/>
          </p:cNvSpPr>
          <p:nvPr/>
        </p:nvSpPr>
        <p:spPr bwMode="auto">
          <a:xfrm>
            <a:off x="7086600" y="4038600"/>
            <a:ext cx="457200" cy="53340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0080" name="Rectangle 32"/>
          <p:cNvSpPr>
            <a:spLocks noChangeArrowheads="1"/>
          </p:cNvSpPr>
          <p:nvPr/>
        </p:nvSpPr>
        <p:spPr bwMode="auto">
          <a:xfrm>
            <a:off x="5029200" y="1295400"/>
            <a:ext cx="838200" cy="7620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A</a:t>
            </a:r>
            <a:br>
              <a:rPr lang="en-US"/>
            </a:br>
            <a:r>
              <a:rPr lang="en-US"/>
              <a:t>10ms</a:t>
            </a:r>
          </a:p>
        </p:txBody>
      </p:sp>
      <p:sp>
        <p:nvSpPr>
          <p:cNvPr id="130081" name="Rectangle 33"/>
          <p:cNvSpPr>
            <a:spLocks noChangeArrowheads="1"/>
          </p:cNvSpPr>
          <p:nvPr/>
        </p:nvSpPr>
        <p:spPr bwMode="auto">
          <a:xfrm>
            <a:off x="4191000" y="1295400"/>
            <a:ext cx="838200" cy="7620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  <a:br>
              <a:rPr lang="en-US"/>
            </a:br>
            <a:r>
              <a:rPr lang="en-US"/>
              <a:t>10ms</a:t>
            </a:r>
          </a:p>
        </p:txBody>
      </p:sp>
      <p:sp>
        <p:nvSpPr>
          <p:cNvPr id="130082" name="Rectangle 34"/>
          <p:cNvSpPr>
            <a:spLocks noChangeArrowheads="1"/>
          </p:cNvSpPr>
          <p:nvPr/>
        </p:nvSpPr>
        <p:spPr bwMode="auto">
          <a:xfrm>
            <a:off x="3352800" y="1295400"/>
            <a:ext cx="838200" cy="762000"/>
          </a:xfrm>
          <a:prstGeom prst="rect">
            <a:avLst/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  <a:br>
              <a:rPr lang="en-US"/>
            </a:br>
            <a:r>
              <a:rPr lang="en-US"/>
              <a:t>10ms</a:t>
            </a:r>
          </a:p>
        </p:txBody>
      </p:sp>
      <p:sp>
        <p:nvSpPr>
          <p:cNvPr id="130085" name="Text Box 37"/>
          <p:cNvSpPr txBox="1">
            <a:spLocks noChangeArrowheads="1"/>
          </p:cNvSpPr>
          <p:nvPr/>
        </p:nvSpPr>
        <p:spPr bwMode="auto">
          <a:xfrm>
            <a:off x="8255000" y="4022725"/>
            <a:ext cx="508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Avg: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29</a:t>
            </a:r>
          </a:p>
        </p:txBody>
      </p:sp>
      <p:sp>
        <p:nvSpPr>
          <p:cNvPr id="130086" name="Rectangle 38"/>
          <p:cNvSpPr>
            <a:spLocks noChangeArrowheads="1"/>
          </p:cNvSpPr>
          <p:nvPr/>
        </p:nvSpPr>
        <p:spPr bwMode="auto">
          <a:xfrm>
            <a:off x="3200400" y="5410200"/>
            <a:ext cx="2438400" cy="533400"/>
          </a:xfrm>
          <a:prstGeom prst="rect">
            <a:avLst/>
          </a:prstGeom>
          <a:solidFill>
            <a:srgbClr val="FFFFB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B</a:t>
            </a:r>
          </a:p>
        </p:txBody>
      </p:sp>
      <p:sp>
        <p:nvSpPr>
          <p:cNvPr id="130087" name="Rectangle 39"/>
          <p:cNvSpPr>
            <a:spLocks noChangeArrowheads="1"/>
          </p:cNvSpPr>
          <p:nvPr/>
        </p:nvSpPr>
        <p:spPr bwMode="auto">
          <a:xfrm>
            <a:off x="5638800" y="5410200"/>
            <a:ext cx="2362200" cy="5334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</a:t>
            </a:r>
          </a:p>
        </p:txBody>
      </p:sp>
      <p:sp>
        <p:nvSpPr>
          <p:cNvPr id="130088" name="Rectangle 40"/>
          <p:cNvSpPr>
            <a:spLocks noChangeArrowheads="1"/>
          </p:cNvSpPr>
          <p:nvPr/>
        </p:nvSpPr>
        <p:spPr bwMode="auto">
          <a:xfrm>
            <a:off x="762000" y="5410200"/>
            <a:ext cx="2438400" cy="533400"/>
          </a:xfrm>
          <a:prstGeom prst="rect">
            <a:avLst/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A</a:t>
            </a:r>
          </a:p>
        </p:txBody>
      </p:sp>
      <p:sp>
        <p:nvSpPr>
          <p:cNvPr id="130089" name="Line 41"/>
          <p:cNvSpPr>
            <a:spLocks noChangeShapeType="1"/>
          </p:cNvSpPr>
          <p:nvPr/>
        </p:nvSpPr>
        <p:spPr bwMode="auto">
          <a:xfrm>
            <a:off x="762000" y="6096000"/>
            <a:ext cx="7239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0090" name="Text Box 42"/>
          <p:cNvSpPr txBox="1">
            <a:spLocks noChangeArrowheads="1"/>
          </p:cNvSpPr>
          <p:nvPr/>
        </p:nvSpPr>
        <p:spPr bwMode="auto">
          <a:xfrm>
            <a:off x="762000" y="6096000"/>
            <a:ext cx="431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30091" name="Text Box 43"/>
          <p:cNvSpPr txBox="1">
            <a:spLocks noChangeArrowheads="1"/>
          </p:cNvSpPr>
          <p:nvPr/>
        </p:nvSpPr>
        <p:spPr bwMode="auto">
          <a:xfrm>
            <a:off x="3067050" y="6096000"/>
            <a:ext cx="25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30092" name="Text Box 44"/>
          <p:cNvSpPr txBox="1">
            <a:spLocks noChangeArrowheads="1"/>
          </p:cNvSpPr>
          <p:nvPr/>
        </p:nvSpPr>
        <p:spPr bwMode="auto">
          <a:xfrm>
            <a:off x="5510213" y="6096000"/>
            <a:ext cx="25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130093" name="Text Box 45"/>
          <p:cNvSpPr txBox="1">
            <a:spLocks noChangeArrowheads="1"/>
          </p:cNvSpPr>
          <p:nvPr/>
        </p:nvSpPr>
        <p:spPr bwMode="auto">
          <a:xfrm>
            <a:off x="7875588" y="6096000"/>
            <a:ext cx="25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130094" name="Text Box 46"/>
          <p:cNvSpPr txBox="1">
            <a:spLocks noChangeArrowheads="1"/>
          </p:cNvSpPr>
          <p:nvPr/>
        </p:nvSpPr>
        <p:spPr bwMode="auto">
          <a:xfrm>
            <a:off x="762000" y="5135563"/>
            <a:ext cx="596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STCF</a:t>
            </a:r>
          </a:p>
        </p:txBody>
      </p:sp>
      <p:sp>
        <p:nvSpPr>
          <p:cNvPr id="130095" name="Text Box 47"/>
          <p:cNvSpPr txBox="1">
            <a:spLocks noChangeArrowheads="1"/>
          </p:cNvSpPr>
          <p:nvPr/>
        </p:nvSpPr>
        <p:spPr bwMode="auto">
          <a:xfrm>
            <a:off x="8255000" y="5394325"/>
            <a:ext cx="50800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b="1">
                <a:solidFill>
                  <a:schemeClr val="tx2"/>
                </a:solidFill>
              </a:rPr>
              <a:t>Avg:</a:t>
            </a:r>
            <a:br>
              <a:rPr lang="en-US" b="1">
                <a:solidFill>
                  <a:schemeClr val="tx2"/>
                </a:solidFill>
              </a:rPr>
            </a:br>
            <a:r>
              <a:rPr lang="en-US" b="1">
                <a:solidFill>
                  <a:schemeClr val="tx2"/>
                </a:solidFill>
              </a:rPr>
              <a:t>20</a:t>
            </a:r>
          </a:p>
        </p:txBody>
      </p:sp>
      <p:sp>
        <p:nvSpPr>
          <p:cNvPr id="130096" name="Text Box 48"/>
          <p:cNvSpPr txBox="1">
            <a:spLocks noChangeArrowheads="1"/>
          </p:cNvSpPr>
          <p:nvPr/>
        </p:nvSpPr>
        <p:spPr bwMode="auto">
          <a:xfrm>
            <a:off x="3429000" y="990600"/>
            <a:ext cx="2362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sz="2000"/>
              <a:t>Ready Queue</a:t>
            </a:r>
          </a:p>
        </p:txBody>
      </p:sp>
      <p:sp>
        <p:nvSpPr>
          <p:cNvPr id="130097" name="AutoShape 49"/>
          <p:cNvSpPr>
            <a:spLocks noChangeArrowheads="1"/>
          </p:cNvSpPr>
          <p:nvPr/>
        </p:nvSpPr>
        <p:spPr bwMode="auto">
          <a:xfrm flipH="1">
            <a:off x="5867400" y="1447800"/>
            <a:ext cx="762000" cy="457200"/>
          </a:xfrm>
          <a:prstGeom prst="leftArrow">
            <a:avLst>
              <a:gd name="adj1" fmla="val 46528"/>
              <a:gd name="adj2" fmla="val 64583"/>
            </a:avLst>
          </a:prstGeom>
          <a:solidFill>
            <a:srgbClr val="EAEAEA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7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CPU Scheduling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E4992DEA-8871-4440-9636-1B83B4427976}" type="slidenum">
              <a:rPr lang="en-US"/>
              <a:pPr/>
              <a:t>5</a:t>
            </a:fld>
            <a:endParaRPr 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32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9941</TotalTime>
  <Words>206</Words>
  <Application>Microsoft Office PowerPoint</Application>
  <PresentationFormat>On-screen Show (4:3)</PresentationFormat>
  <Paragraphs>145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Default Design</vt:lpstr>
      <vt:lpstr>Scenario #1</vt:lpstr>
      <vt:lpstr>Scenario #2</vt:lpstr>
      <vt:lpstr>Scenario #1</vt:lpstr>
      <vt:lpstr>Scenario #2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John Ousterhout</cp:lastModifiedBy>
  <cp:revision>396</cp:revision>
  <cp:lastPrinted>2011-01-25T21:54:55Z</cp:lastPrinted>
  <dcterms:created xsi:type="dcterms:W3CDTF">2008-10-19T02:20:00Z</dcterms:created>
  <dcterms:modified xsi:type="dcterms:W3CDTF">2011-12-01T23:35:03Z</dcterms:modified>
</cp:coreProperties>
</file>