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CBF0"/>
    <a:srgbClr val="EAEAEA"/>
    <a:srgbClr val="F8F8F8"/>
    <a:srgbClr val="D8BEEC"/>
    <a:srgbClr val="633B13"/>
    <a:srgbClr val="EDFFED"/>
    <a:srgbClr val="7495D8"/>
    <a:srgbClr val="4974CB"/>
    <a:srgbClr val="E9FFE9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3" d="100"/>
          <a:sy n="123" d="100"/>
        </p:scale>
        <p:origin x="-12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FF33C5A0-49AD-4456-B170-B4454905C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396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33C5A0-49AD-4456-B170-B4454905C7F9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568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 userDrawn="1"/>
        </p:nvSpPr>
        <p:spPr bwMode="auto">
          <a:xfrm>
            <a:off x="457200" y="457200"/>
            <a:ext cx="8272463" cy="59864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5" name="Picture 9" descr="stanford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4025" y="5257800"/>
            <a:ext cx="614363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371600"/>
            <a:ext cx="7772400" cy="1698625"/>
          </a:xfrm>
        </p:spPr>
        <p:txBody>
          <a:bodyPr/>
          <a:lstStyle>
            <a:lvl1pPr>
              <a:defRPr sz="36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10000"/>
            <a:ext cx="6400800" cy="1219200"/>
          </a:xfrm>
        </p:spPr>
        <p:txBody>
          <a:bodyPr/>
          <a:lstStyle>
            <a:lvl1pPr marL="0" indent="0" algn="ctr">
              <a:spcBef>
                <a:spcPct val="0"/>
              </a:spcBef>
              <a:buFont typeface="Arial" charset="0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70331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BF7A2FB-5E63-4F6B-AD89-DAD0D43D40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6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3D21A300-A8DA-4985-B9D1-8777291959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591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213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213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569EA510-711E-4808-BDFF-EEB70A6E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022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200"/>
              </a:spcBef>
              <a:buClr>
                <a:schemeClr val="tx2"/>
              </a:buClr>
              <a:defRPr/>
            </a:lvl1pPr>
            <a:lvl2pPr>
              <a:spcBef>
                <a:spcPts val="600"/>
              </a:spcBef>
              <a:buClr>
                <a:schemeClr val="tx2"/>
              </a:buClr>
              <a:defRPr/>
            </a:lvl2pPr>
            <a:lvl3pPr>
              <a:spcBef>
                <a:spcPts val="400"/>
              </a:spcBef>
              <a:buClr>
                <a:schemeClr val="tx2"/>
              </a:buClr>
              <a:defRPr/>
            </a:lvl3pPr>
            <a:lvl4pPr>
              <a:spcBef>
                <a:spcPts val="300"/>
              </a:spcBef>
              <a:buClr>
                <a:schemeClr val="tx2"/>
              </a:buClr>
              <a:defRPr/>
            </a:lvl4pPr>
            <a:lvl5pPr>
              <a:spcBef>
                <a:spcPts val="300"/>
              </a:spcBef>
              <a:buClr>
                <a:schemeClr val="tx2"/>
              </a:buClr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 bwMode="auto">
          <a:xfrm>
            <a:off x="457200" y="914400"/>
            <a:ext cx="8229600" cy="0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685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Slide </a:t>
            </a:r>
            <a:fld id="{E2162002-2512-45FD-82AF-2FE8F2E918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0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CBA6D86-DBBA-4E58-B0C7-18EC354915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97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4906963"/>
          </a:xfrm>
        </p:spPr>
        <p:txBody>
          <a:bodyPr/>
          <a:lstStyle>
            <a:lvl1pPr>
              <a:buClr>
                <a:schemeClr val="tx2"/>
              </a:buClr>
              <a:defRPr sz="2200"/>
            </a:lvl1pPr>
            <a:lvl2pPr>
              <a:buClr>
                <a:schemeClr val="tx2"/>
              </a:buClr>
              <a:defRPr sz="2000"/>
            </a:lvl2pPr>
            <a:lvl3pPr>
              <a:buClr>
                <a:schemeClr val="tx2"/>
              </a:buClr>
              <a:defRPr sz="1800"/>
            </a:lvl3pPr>
            <a:lvl4pPr>
              <a:buClr>
                <a:schemeClr val="tx2"/>
              </a:buClr>
              <a:defRPr sz="1600"/>
            </a:lvl4pPr>
            <a:lvl5pPr>
              <a:buClr>
                <a:schemeClr val="tx2"/>
              </a:buCl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1659D765-7126-4B95-ADF3-403BFECAA3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914400"/>
            <a:ext cx="8229600" cy="0"/>
          </a:xfrm>
          <a:prstGeom prst="line">
            <a:avLst/>
          </a:prstGeom>
          <a:ln w="57150" cap="flat">
            <a:solidFill>
              <a:schemeClr val="tx2"/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120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9F191DFC-BCA0-443D-B994-97C841DC04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37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FB45DFE7-D7AD-4ECD-A9C8-CA1FF5BAF7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1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E4FA54A8-AC05-4E51-97BF-0AE6FFDEEB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9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Slide </a:t>
            </a:r>
            <a:fld id="{8E048402-9490-480C-B493-607B1E845A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90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November 21, 2011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324600"/>
            <a:ext cx="3429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smtClean="0"/>
              <a:t>@ExploreNY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213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Slide </a:t>
            </a:r>
            <a:fld id="{E2162002-2512-45FD-82AF-2FE8F2E918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>
            <a:off x="457200" y="889000"/>
            <a:ext cx="8229600" cy="0"/>
          </a:xfrm>
          <a:prstGeom prst="line">
            <a:avLst/>
          </a:prstGeom>
          <a:noFill/>
          <a:ln w="508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61" r:id="rId2"/>
    <p:sldLayoutId id="2147483672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50A0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Arial" charset="0"/>
        <a:buChar char="●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Deadlock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3483A3B-C23D-4C20-B3F3-E8F9B44A58C2}" type="slidenum">
              <a:rPr lang="en-US"/>
              <a:pPr/>
              <a:t>1</a:t>
            </a:fld>
            <a:endParaRPr lang="en-US"/>
          </a:p>
        </p:txBody>
      </p:sp>
      <p:sp>
        <p:nvSpPr>
          <p:cNvPr id="125998" name="Rectangle 4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Deadlock</a:t>
            </a:r>
          </a:p>
        </p:txBody>
      </p:sp>
      <p:sp>
        <p:nvSpPr>
          <p:cNvPr id="126012" name="Rectangle 60"/>
          <p:cNvSpPr>
            <a:spLocks noGrp="1" noChangeArrowheads="1"/>
          </p:cNvSpPr>
          <p:nvPr>
            <p:ph type="body" idx="1"/>
          </p:nvPr>
        </p:nvSpPr>
        <p:spPr>
          <a:xfrm>
            <a:off x="914400" y="1219200"/>
            <a:ext cx="7620000" cy="4906963"/>
          </a:xfrm>
        </p:spPr>
        <p:txBody>
          <a:bodyPr/>
          <a:lstStyle/>
          <a:p>
            <a:pPr>
              <a:buFont typeface="Arial" charset="0"/>
              <a:buNone/>
              <a:tabLst>
                <a:tab pos="4057650" algn="l"/>
              </a:tabLst>
            </a:pPr>
            <a:r>
              <a:rPr lang="en-US" dirty="0">
                <a:solidFill>
                  <a:schemeClr val="tx2"/>
                </a:solidFill>
              </a:rPr>
              <a:t>Thread A:</a:t>
            </a:r>
            <a:r>
              <a:rPr lang="en-US" dirty="0">
                <a:solidFill>
                  <a:schemeClr val="accent2"/>
                </a:solidFill>
              </a:rPr>
              <a:t>	</a:t>
            </a:r>
            <a:r>
              <a:rPr lang="en-US" dirty="0">
                <a:solidFill>
                  <a:schemeClr val="tx2"/>
                </a:solidFill>
              </a:rPr>
              <a:t>Thread B:</a:t>
            </a:r>
          </a:p>
          <a:p>
            <a:pPr>
              <a:buFont typeface="Arial" charset="0"/>
              <a:buNone/>
              <a:tabLst>
                <a:tab pos="4057650" algn="l"/>
              </a:tabLst>
            </a:pPr>
            <a:r>
              <a:rPr lang="en-US" sz="2200" dirty="0" err="1">
                <a:latin typeface="Courier New" pitchFamily="49" charset="0"/>
              </a:rPr>
              <a:t>lock_acquire</a:t>
            </a:r>
            <a:r>
              <a:rPr lang="en-US" sz="2200" dirty="0">
                <a:latin typeface="Courier New" pitchFamily="49" charset="0"/>
              </a:rPr>
              <a:t>(l1);	</a:t>
            </a:r>
            <a:r>
              <a:rPr lang="en-US" sz="2200" dirty="0" err="1">
                <a:latin typeface="Courier New" pitchFamily="49" charset="0"/>
              </a:rPr>
              <a:t>lock_acquire</a:t>
            </a:r>
            <a:r>
              <a:rPr lang="en-US" sz="2200" dirty="0">
                <a:latin typeface="Courier New" pitchFamily="49" charset="0"/>
              </a:rPr>
              <a:t>(l2);</a:t>
            </a:r>
          </a:p>
          <a:p>
            <a:pPr>
              <a:spcBef>
                <a:spcPct val="10000"/>
              </a:spcBef>
              <a:buFont typeface="Arial" charset="0"/>
              <a:buNone/>
              <a:tabLst>
                <a:tab pos="4057650" algn="l"/>
              </a:tabLst>
            </a:pPr>
            <a:r>
              <a:rPr lang="en-US" sz="2200" dirty="0" err="1">
                <a:latin typeface="Courier New" pitchFamily="49" charset="0"/>
              </a:rPr>
              <a:t>lock_acquire</a:t>
            </a:r>
            <a:r>
              <a:rPr lang="en-US" sz="2200" dirty="0">
                <a:latin typeface="Courier New" pitchFamily="49" charset="0"/>
              </a:rPr>
              <a:t>(l2);	</a:t>
            </a:r>
            <a:r>
              <a:rPr lang="en-US" sz="2200" dirty="0" err="1">
                <a:latin typeface="Courier New" pitchFamily="49" charset="0"/>
              </a:rPr>
              <a:t>lock_acquire</a:t>
            </a:r>
            <a:r>
              <a:rPr lang="en-US" sz="2200" dirty="0">
                <a:latin typeface="Courier New" pitchFamily="49" charset="0"/>
              </a:rPr>
              <a:t>(l1);</a:t>
            </a:r>
          </a:p>
          <a:p>
            <a:pPr>
              <a:spcBef>
                <a:spcPct val="10000"/>
              </a:spcBef>
              <a:buFont typeface="Arial" charset="0"/>
              <a:buNone/>
              <a:tabLst>
                <a:tab pos="4057650" algn="l"/>
              </a:tabLst>
            </a:pPr>
            <a:r>
              <a:rPr lang="en-US" sz="2200" dirty="0">
                <a:latin typeface="Courier New" pitchFamily="49" charset="0"/>
              </a:rPr>
              <a:t>...		...</a:t>
            </a:r>
          </a:p>
          <a:p>
            <a:pPr>
              <a:spcBef>
                <a:spcPct val="10000"/>
              </a:spcBef>
              <a:buFont typeface="Arial" charset="0"/>
              <a:buNone/>
              <a:tabLst>
                <a:tab pos="4057650" algn="l"/>
              </a:tabLst>
            </a:pPr>
            <a:r>
              <a:rPr lang="en-US" sz="2200" dirty="0" err="1">
                <a:latin typeface="Courier New" pitchFamily="49" charset="0"/>
              </a:rPr>
              <a:t>lock_release</a:t>
            </a:r>
            <a:r>
              <a:rPr lang="en-US" sz="2200" dirty="0">
                <a:latin typeface="Courier New" pitchFamily="49" charset="0"/>
              </a:rPr>
              <a:t>(l2);	</a:t>
            </a:r>
            <a:r>
              <a:rPr lang="en-US" sz="2200" dirty="0" err="1">
                <a:latin typeface="Courier New" pitchFamily="49" charset="0"/>
              </a:rPr>
              <a:t>lock_release</a:t>
            </a:r>
            <a:r>
              <a:rPr lang="en-US" sz="2200" dirty="0">
                <a:latin typeface="Courier New" pitchFamily="49" charset="0"/>
              </a:rPr>
              <a:t>(l1);</a:t>
            </a:r>
          </a:p>
          <a:p>
            <a:pPr>
              <a:spcBef>
                <a:spcPct val="10000"/>
              </a:spcBef>
              <a:buFont typeface="Arial" charset="0"/>
              <a:buNone/>
              <a:tabLst>
                <a:tab pos="4057650" algn="l"/>
              </a:tabLst>
            </a:pPr>
            <a:r>
              <a:rPr lang="en-US" sz="2200" dirty="0" err="1">
                <a:latin typeface="Courier New" pitchFamily="49" charset="0"/>
              </a:rPr>
              <a:t>lock_release</a:t>
            </a:r>
            <a:r>
              <a:rPr lang="en-US" sz="2200" dirty="0">
                <a:latin typeface="Courier New" pitchFamily="49" charset="0"/>
              </a:rPr>
              <a:t>(l1);	</a:t>
            </a:r>
            <a:r>
              <a:rPr lang="en-US" sz="2200" dirty="0" err="1">
                <a:latin typeface="Courier New" pitchFamily="49" charset="0"/>
              </a:rPr>
              <a:t>lock_release</a:t>
            </a:r>
            <a:r>
              <a:rPr lang="en-US" sz="2200" dirty="0">
                <a:latin typeface="Courier New" pitchFamily="49" charset="0"/>
              </a:rPr>
              <a:t>(l2</a:t>
            </a:r>
            <a:r>
              <a:rPr lang="en-US" sz="1800" dirty="0">
                <a:latin typeface="Courier New" pitchFamily="49" charset="0"/>
              </a:rPr>
              <a:t>);</a:t>
            </a:r>
          </a:p>
        </p:txBody>
      </p:sp>
      <p:sp>
        <p:nvSpPr>
          <p:cNvPr id="126015" name="AutoShape 63"/>
          <p:cNvSpPr>
            <a:spLocks noChangeArrowheads="1"/>
          </p:cNvSpPr>
          <p:nvPr/>
        </p:nvSpPr>
        <p:spPr bwMode="auto">
          <a:xfrm>
            <a:off x="457200" y="1957388"/>
            <a:ext cx="457200" cy="381000"/>
          </a:xfrm>
          <a:prstGeom prst="rightArrow">
            <a:avLst>
              <a:gd name="adj1" fmla="val 50000"/>
              <a:gd name="adj2" fmla="val 61667"/>
            </a:avLst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6016" name="AutoShape 64"/>
          <p:cNvSpPr>
            <a:spLocks noChangeArrowheads="1"/>
          </p:cNvSpPr>
          <p:nvPr/>
        </p:nvSpPr>
        <p:spPr bwMode="auto">
          <a:xfrm flipH="1">
            <a:off x="8001000" y="1957388"/>
            <a:ext cx="457200" cy="381000"/>
          </a:xfrm>
          <a:prstGeom prst="rightArrow">
            <a:avLst>
              <a:gd name="adj1" fmla="val 50000"/>
              <a:gd name="adj2" fmla="val 61667"/>
            </a:avLst>
          </a:prstGeom>
          <a:solidFill>
            <a:srgbClr val="B7CBF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8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Deadlock</a:t>
            </a:r>
          </a:p>
        </p:txBody>
      </p:sp>
      <p:sp>
        <p:nvSpPr>
          <p:cNvPr id="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6548B365-CD44-408D-B16A-A3AB8B108AA5}" type="slidenum">
              <a:rPr lang="en-US"/>
              <a:pPr/>
              <a:t>2</a:t>
            </a:fld>
            <a:endParaRPr lang="en-US"/>
          </a:p>
        </p:txBody>
      </p:sp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Circular Requests</a:t>
            </a:r>
          </a:p>
        </p:txBody>
      </p:sp>
      <p:sp>
        <p:nvSpPr>
          <p:cNvPr id="131077" name="Rectangle 5"/>
          <p:cNvSpPr>
            <a:spLocks noChangeArrowheads="1"/>
          </p:cNvSpPr>
          <p:nvPr/>
        </p:nvSpPr>
        <p:spPr bwMode="auto">
          <a:xfrm>
            <a:off x="7239000" y="2514600"/>
            <a:ext cx="457200" cy="457200"/>
          </a:xfrm>
          <a:prstGeom prst="rect">
            <a:avLst/>
          </a:prstGeom>
          <a:solidFill>
            <a:srgbClr val="C6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78" name="Freeform 6"/>
          <p:cNvSpPr>
            <a:spLocks/>
          </p:cNvSpPr>
          <p:nvPr/>
        </p:nvSpPr>
        <p:spPr bwMode="auto">
          <a:xfrm>
            <a:off x="7467600" y="1979613"/>
            <a:ext cx="457200" cy="534987"/>
          </a:xfrm>
          <a:custGeom>
            <a:avLst/>
            <a:gdLst>
              <a:gd name="T0" fmla="*/ 0 w 288"/>
              <a:gd name="T1" fmla="*/ 337 h 337"/>
              <a:gd name="T2" fmla="*/ 288 w 288"/>
              <a:gd name="T3" fmla="*/ 1 h 3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337">
                <a:moveTo>
                  <a:pt x="0" y="337"/>
                </a:moveTo>
                <a:cubicBezTo>
                  <a:pt x="4" y="110"/>
                  <a:pt x="42" y="0"/>
                  <a:pt x="288" y="1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79" name="Text Box 7"/>
          <p:cNvSpPr txBox="1">
            <a:spLocks noChangeArrowheads="1"/>
          </p:cNvSpPr>
          <p:nvPr/>
        </p:nvSpPr>
        <p:spPr bwMode="auto">
          <a:xfrm>
            <a:off x="6986588" y="2971800"/>
            <a:ext cx="977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Resource</a:t>
            </a:r>
          </a:p>
        </p:txBody>
      </p:sp>
      <p:sp>
        <p:nvSpPr>
          <p:cNvPr id="131080" name="Text Box 8"/>
          <p:cNvSpPr txBox="1">
            <a:spLocks noChangeArrowheads="1"/>
          </p:cNvSpPr>
          <p:nvPr/>
        </p:nvSpPr>
        <p:spPr bwMode="auto">
          <a:xfrm>
            <a:off x="7620000" y="2133600"/>
            <a:ext cx="1190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"Owned by"</a:t>
            </a:r>
          </a:p>
        </p:txBody>
      </p:sp>
      <p:sp>
        <p:nvSpPr>
          <p:cNvPr id="131081" name="Oval 9"/>
          <p:cNvSpPr>
            <a:spLocks noChangeArrowheads="1"/>
          </p:cNvSpPr>
          <p:nvPr/>
        </p:nvSpPr>
        <p:spPr bwMode="auto">
          <a:xfrm>
            <a:off x="7239000" y="4343400"/>
            <a:ext cx="457200" cy="457200"/>
          </a:xfrm>
          <a:prstGeom prst="ellipse">
            <a:avLst/>
          </a:prstGeom>
          <a:solidFill>
            <a:srgbClr val="33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1082" name="Freeform 10"/>
          <p:cNvSpPr>
            <a:spLocks/>
          </p:cNvSpPr>
          <p:nvPr/>
        </p:nvSpPr>
        <p:spPr bwMode="auto">
          <a:xfrm>
            <a:off x="7467600" y="3808413"/>
            <a:ext cx="457200" cy="534987"/>
          </a:xfrm>
          <a:custGeom>
            <a:avLst/>
            <a:gdLst>
              <a:gd name="T0" fmla="*/ 0 w 288"/>
              <a:gd name="T1" fmla="*/ 337 h 337"/>
              <a:gd name="T2" fmla="*/ 288 w 288"/>
              <a:gd name="T3" fmla="*/ 1 h 337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88" h="337">
                <a:moveTo>
                  <a:pt x="0" y="337"/>
                </a:moveTo>
                <a:cubicBezTo>
                  <a:pt x="4" y="110"/>
                  <a:pt x="42" y="0"/>
                  <a:pt x="288" y="1"/>
                </a:cubicBezTo>
              </a:path>
            </a:pathLst>
          </a:cu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83" name="Text Box 11"/>
          <p:cNvSpPr txBox="1">
            <a:spLocks noChangeArrowheads="1"/>
          </p:cNvSpPr>
          <p:nvPr/>
        </p:nvSpPr>
        <p:spPr bwMode="auto">
          <a:xfrm>
            <a:off x="7111641" y="4800600"/>
            <a:ext cx="730969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dirty="0" smtClean="0"/>
              <a:t>Thread</a:t>
            </a:r>
            <a:endParaRPr lang="en-US" dirty="0"/>
          </a:p>
        </p:txBody>
      </p:sp>
      <p:sp>
        <p:nvSpPr>
          <p:cNvPr id="131084" name="Text Box 12"/>
          <p:cNvSpPr txBox="1">
            <a:spLocks noChangeArrowheads="1"/>
          </p:cNvSpPr>
          <p:nvPr/>
        </p:nvSpPr>
        <p:spPr bwMode="auto">
          <a:xfrm>
            <a:off x="7620000" y="3916363"/>
            <a:ext cx="12541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/>
              <a:t>"Waiting for"</a:t>
            </a:r>
          </a:p>
        </p:txBody>
      </p:sp>
      <p:sp>
        <p:nvSpPr>
          <p:cNvPr id="131085" name="Rectangle 13"/>
          <p:cNvSpPr>
            <a:spLocks noChangeArrowheads="1"/>
          </p:cNvSpPr>
          <p:nvPr/>
        </p:nvSpPr>
        <p:spPr bwMode="auto">
          <a:xfrm>
            <a:off x="914400" y="2743200"/>
            <a:ext cx="457200" cy="457200"/>
          </a:xfrm>
          <a:prstGeom prst="rect">
            <a:avLst/>
          </a:prstGeom>
          <a:solidFill>
            <a:srgbClr val="C6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31086" name="Rectangle 14"/>
          <p:cNvSpPr>
            <a:spLocks noChangeArrowheads="1"/>
          </p:cNvSpPr>
          <p:nvPr/>
        </p:nvSpPr>
        <p:spPr bwMode="auto">
          <a:xfrm>
            <a:off x="1676400" y="2743200"/>
            <a:ext cx="457200" cy="457200"/>
          </a:xfrm>
          <a:prstGeom prst="rect">
            <a:avLst/>
          </a:prstGeom>
          <a:solidFill>
            <a:srgbClr val="C6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131087" name="Rectangle 15"/>
          <p:cNvSpPr>
            <a:spLocks noChangeArrowheads="1"/>
          </p:cNvSpPr>
          <p:nvPr/>
        </p:nvSpPr>
        <p:spPr bwMode="auto">
          <a:xfrm>
            <a:off x="2438400" y="2743200"/>
            <a:ext cx="457200" cy="457200"/>
          </a:xfrm>
          <a:prstGeom prst="rect">
            <a:avLst/>
          </a:prstGeom>
          <a:solidFill>
            <a:srgbClr val="C6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131088" name="Oval 16"/>
          <p:cNvSpPr>
            <a:spLocks noChangeArrowheads="1"/>
          </p:cNvSpPr>
          <p:nvPr/>
        </p:nvSpPr>
        <p:spPr bwMode="auto">
          <a:xfrm>
            <a:off x="1676400" y="1676400"/>
            <a:ext cx="457200" cy="457200"/>
          </a:xfrm>
          <a:prstGeom prst="ellipse">
            <a:avLst/>
          </a:prstGeom>
          <a:solidFill>
            <a:srgbClr val="33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mtClean="0">
                <a:solidFill>
                  <a:schemeClr val="bg1"/>
                </a:solidFill>
              </a:rPr>
              <a:t>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089" name="Oval 17"/>
          <p:cNvSpPr>
            <a:spLocks noChangeArrowheads="1"/>
          </p:cNvSpPr>
          <p:nvPr/>
        </p:nvSpPr>
        <p:spPr bwMode="auto">
          <a:xfrm>
            <a:off x="1676400" y="3733800"/>
            <a:ext cx="457200" cy="457200"/>
          </a:xfrm>
          <a:prstGeom prst="ellipse">
            <a:avLst/>
          </a:prstGeom>
          <a:solidFill>
            <a:srgbClr val="33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090" name="Rectangle 18"/>
          <p:cNvSpPr>
            <a:spLocks noChangeArrowheads="1"/>
          </p:cNvSpPr>
          <p:nvPr/>
        </p:nvSpPr>
        <p:spPr bwMode="auto">
          <a:xfrm>
            <a:off x="1676400" y="4800600"/>
            <a:ext cx="457200" cy="457200"/>
          </a:xfrm>
          <a:prstGeom prst="rect">
            <a:avLst/>
          </a:prstGeom>
          <a:solidFill>
            <a:srgbClr val="C6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31091" name="Line 19"/>
          <p:cNvSpPr>
            <a:spLocks noChangeShapeType="1"/>
          </p:cNvSpPr>
          <p:nvPr/>
        </p:nvSpPr>
        <p:spPr bwMode="auto">
          <a:xfrm flipV="1">
            <a:off x="1905000" y="41910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2" name="Line 20"/>
          <p:cNvSpPr>
            <a:spLocks noChangeShapeType="1"/>
          </p:cNvSpPr>
          <p:nvPr/>
        </p:nvSpPr>
        <p:spPr bwMode="auto">
          <a:xfrm flipV="1">
            <a:off x="1905000" y="2133600"/>
            <a:ext cx="0" cy="6096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3" name="Line 21"/>
          <p:cNvSpPr>
            <a:spLocks noChangeShapeType="1"/>
          </p:cNvSpPr>
          <p:nvPr/>
        </p:nvSpPr>
        <p:spPr bwMode="auto">
          <a:xfrm flipV="1">
            <a:off x="1905000" y="3200400"/>
            <a:ext cx="0" cy="53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4" name="Freeform 22"/>
          <p:cNvSpPr>
            <a:spLocks/>
          </p:cNvSpPr>
          <p:nvPr/>
        </p:nvSpPr>
        <p:spPr bwMode="auto">
          <a:xfrm>
            <a:off x="2133600" y="1905000"/>
            <a:ext cx="533400" cy="838200"/>
          </a:xfrm>
          <a:custGeom>
            <a:avLst/>
            <a:gdLst>
              <a:gd name="T0" fmla="*/ 336 w 336"/>
              <a:gd name="T1" fmla="*/ 528 h 528"/>
              <a:gd name="T2" fmla="*/ 0 w 336"/>
              <a:gd name="T3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528">
                <a:moveTo>
                  <a:pt x="336" y="528"/>
                </a:moveTo>
                <a:cubicBezTo>
                  <a:pt x="336" y="100"/>
                  <a:pt x="222" y="0"/>
                  <a:pt x="0" y="0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5" name="Freeform 23"/>
          <p:cNvSpPr>
            <a:spLocks/>
          </p:cNvSpPr>
          <p:nvPr/>
        </p:nvSpPr>
        <p:spPr bwMode="auto">
          <a:xfrm flipH="1">
            <a:off x="1143000" y="1905000"/>
            <a:ext cx="533400" cy="838200"/>
          </a:xfrm>
          <a:custGeom>
            <a:avLst/>
            <a:gdLst>
              <a:gd name="T0" fmla="*/ 336 w 336"/>
              <a:gd name="T1" fmla="*/ 528 h 528"/>
              <a:gd name="T2" fmla="*/ 0 w 336"/>
              <a:gd name="T3" fmla="*/ 0 h 52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36" h="528">
                <a:moveTo>
                  <a:pt x="336" y="528"/>
                </a:moveTo>
                <a:cubicBezTo>
                  <a:pt x="336" y="100"/>
                  <a:pt x="222" y="0"/>
                  <a:pt x="0" y="0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990600" y="5562600"/>
            <a:ext cx="18319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/>
              <a:t>No Circularity</a:t>
            </a:r>
          </a:p>
        </p:txBody>
      </p:sp>
      <p:sp>
        <p:nvSpPr>
          <p:cNvPr id="131097" name="Rectangle 25"/>
          <p:cNvSpPr>
            <a:spLocks noChangeArrowheads="1"/>
          </p:cNvSpPr>
          <p:nvPr/>
        </p:nvSpPr>
        <p:spPr bwMode="auto">
          <a:xfrm>
            <a:off x="3733800" y="2743200"/>
            <a:ext cx="457200" cy="457200"/>
          </a:xfrm>
          <a:prstGeom prst="rect">
            <a:avLst/>
          </a:prstGeom>
          <a:solidFill>
            <a:srgbClr val="C6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R2</a:t>
            </a:r>
          </a:p>
        </p:txBody>
      </p:sp>
      <p:sp>
        <p:nvSpPr>
          <p:cNvPr id="131098" name="Oval 26"/>
          <p:cNvSpPr>
            <a:spLocks noChangeArrowheads="1"/>
          </p:cNvSpPr>
          <p:nvPr/>
        </p:nvSpPr>
        <p:spPr bwMode="auto">
          <a:xfrm>
            <a:off x="4191000" y="1752600"/>
            <a:ext cx="457200" cy="457200"/>
          </a:xfrm>
          <a:prstGeom prst="ellipse">
            <a:avLst/>
          </a:prstGeom>
          <a:solidFill>
            <a:srgbClr val="33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T4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099" name="Rectangle 27"/>
          <p:cNvSpPr>
            <a:spLocks noChangeArrowheads="1"/>
          </p:cNvSpPr>
          <p:nvPr/>
        </p:nvSpPr>
        <p:spPr bwMode="auto">
          <a:xfrm>
            <a:off x="4648200" y="2743200"/>
            <a:ext cx="457200" cy="457200"/>
          </a:xfrm>
          <a:prstGeom prst="rect">
            <a:avLst/>
          </a:prstGeom>
          <a:solidFill>
            <a:srgbClr val="C6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R3</a:t>
            </a:r>
          </a:p>
        </p:txBody>
      </p:sp>
      <p:sp>
        <p:nvSpPr>
          <p:cNvPr id="131100" name="Oval 28"/>
          <p:cNvSpPr>
            <a:spLocks noChangeArrowheads="1"/>
          </p:cNvSpPr>
          <p:nvPr/>
        </p:nvSpPr>
        <p:spPr bwMode="auto">
          <a:xfrm>
            <a:off x="5486400" y="3048000"/>
            <a:ext cx="457200" cy="457200"/>
          </a:xfrm>
          <a:prstGeom prst="ellipse">
            <a:avLst/>
          </a:prstGeom>
          <a:solidFill>
            <a:srgbClr val="33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T3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101" name="Rectangle 29"/>
          <p:cNvSpPr>
            <a:spLocks noChangeArrowheads="1"/>
          </p:cNvSpPr>
          <p:nvPr/>
        </p:nvSpPr>
        <p:spPr bwMode="auto">
          <a:xfrm>
            <a:off x="5486400" y="1752600"/>
            <a:ext cx="457200" cy="457200"/>
          </a:xfrm>
          <a:prstGeom prst="rect">
            <a:avLst/>
          </a:prstGeom>
          <a:solidFill>
            <a:srgbClr val="C6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R4</a:t>
            </a:r>
          </a:p>
        </p:txBody>
      </p:sp>
      <p:sp>
        <p:nvSpPr>
          <p:cNvPr id="131102" name="Oval 30"/>
          <p:cNvSpPr>
            <a:spLocks noChangeArrowheads="1"/>
          </p:cNvSpPr>
          <p:nvPr/>
        </p:nvSpPr>
        <p:spPr bwMode="auto">
          <a:xfrm>
            <a:off x="3733800" y="3733800"/>
            <a:ext cx="457200" cy="457200"/>
          </a:xfrm>
          <a:prstGeom prst="ellipse">
            <a:avLst/>
          </a:prstGeom>
          <a:solidFill>
            <a:srgbClr val="33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103" name="Freeform 31"/>
          <p:cNvSpPr>
            <a:spLocks/>
          </p:cNvSpPr>
          <p:nvPr/>
        </p:nvSpPr>
        <p:spPr bwMode="auto">
          <a:xfrm>
            <a:off x="3959225" y="2146300"/>
            <a:ext cx="280988" cy="596900"/>
          </a:xfrm>
          <a:custGeom>
            <a:avLst/>
            <a:gdLst>
              <a:gd name="T0" fmla="*/ 2 w 177"/>
              <a:gd name="T1" fmla="*/ 376 h 376"/>
              <a:gd name="T2" fmla="*/ 177 w 177"/>
              <a:gd name="T3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7" h="376">
                <a:moveTo>
                  <a:pt x="2" y="376"/>
                </a:moveTo>
                <a:cubicBezTo>
                  <a:pt x="0" y="138"/>
                  <a:pt x="81" y="71"/>
                  <a:pt x="177" y="0"/>
                </a:cubicBezTo>
              </a:path>
            </a:pathLst>
          </a:custGeom>
          <a:noFill/>
          <a:ln w="222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4" name="Freeform 32"/>
          <p:cNvSpPr>
            <a:spLocks/>
          </p:cNvSpPr>
          <p:nvPr/>
        </p:nvSpPr>
        <p:spPr bwMode="auto">
          <a:xfrm flipH="1">
            <a:off x="4595813" y="2146300"/>
            <a:ext cx="280987" cy="596900"/>
          </a:xfrm>
          <a:custGeom>
            <a:avLst/>
            <a:gdLst>
              <a:gd name="T0" fmla="*/ 2 w 177"/>
              <a:gd name="T1" fmla="*/ 376 h 376"/>
              <a:gd name="T2" fmla="*/ 177 w 177"/>
              <a:gd name="T3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7" h="376">
                <a:moveTo>
                  <a:pt x="2" y="376"/>
                </a:moveTo>
                <a:cubicBezTo>
                  <a:pt x="0" y="138"/>
                  <a:pt x="81" y="71"/>
                  <a:pt x="177" y="0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5" name="Line 33"/>
          <p:cNvSpPr>
            <a:spLocks noChangeShapeType="1"/>
          </p:cNvSpPr>
          <p:nvPr/>
        </p:nvSpPr>
        <p:spPr bwMode="auto">
          <a:xfrm>
            <a:off x="4648200" y="1981200"/>
            <a:ext cx="838200" cy="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6" name="Line 34"/>
          <p:cNvSpPr>
            <a:spLocks noChangeShapeType="1"/>
          </p:cNvSpPr>
          <p:nvPr/>
        </p:nvSpPr>
        <p:spPr bwMode="auto">
          <a:xfrm flipV="1">
            <a:off x="3962400" y="3200400"/>
            <a:ext cx="0" cy="53340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7" name="Line 35"/>
          <p:cNvSpPr>
            <a:spLocks noChangeShapeType="1"/>
          </p:cNvSpPr>
          <p:nvPr/>
        </p:nvSpPr>
        <p:spPr bwMode="auto">
          <a:xfrm>
            <a:off x="5715000" y="2209800"/>
            <a:ext cx="0" cy="83820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08" name="Rectangle 36"/>
          <p:cNvSpPr>
            <a:spLocks noChangeArrowheads="1"/>
          </p:cNvSpPr>
          <p:nvPr/>
        </p:nvSpPr>
        <p:spPr bwMode="auto">
          <a:xfrm>
            <a:off x="5486400" y="4343400"/>
            <a:ext cx="457200" cy="457200"/>
          </a:xfrm>
          <a:prstGeom prst="rect">
            <a:avLst/>
          </a:prstGeom>
          <a:solidFill>
            <a:srgbClr val="C6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</a:rPr>
              <a:t>R1</a:t>
            </a:r>
          </a:p>
        </p:txBody>
      </p:sp>
      <p:sp>
        <p:nvSpPr>
          <p:cNvPr id="131109" name="Oval 37"/>
          <p:cNvSpPr>
            <a:spLocks noChangeArrowheads="1"/>
          </p:cNvSpPr>
          <p:nvPr/>
        </p:nvSpPr>
        <p:spPr bwMode="auto">
          <a:xfrm>
            <a:off x="4648200" y="3733800"/>
            <a:ext cx="457200" cy="457200"/>
          </a:xfrm>
          <a:prstGeom prst="ellipse">
            <a:avLst/>
          </a:prstGeom>
          <a:solidFill>
            <a:srgbClr val="3366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1110" name="Line 38"/>
          <p:cNvSpPr>
            <a:spLocks noChangeShapeType="1"/>
          </p:cNvSpPr>
          <p:nvPr/>
        </p:nvSpPr>
        <p:spPr bwMode="auto">
          <a:xfrm flipV="1">
            <a:off x="4876800" y="3200400"/>
            <a:ext cx="0" cy="53340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1" name="Line 39"/>
          <p:cNvSpPr>
            <a:spLocks noChangeShapeType="1"/>
          </p:cNvSpPr>
          <p:nvPr/>
        </p:nvSpPr>
        <p:spPr bwMode="auto">
          <a:xfrm>
            <a:off x="5715000" y="3505200"/>
            <a:ext cx="0" cy="838200"/>
          </a:xfrm>
          <a:prstGeom prst="line">
            <a:avLst/>
          </a:prstGeom>
          <a:noFill/>
          <a:ln w="28575">
            <a:solidFill>
              <a:srgbClr val="FF9900"/>
            </a:solidFill>
            <a:prstDash val="dash"/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2" name="Freeform 40"/>
          <p:cNvSpPr>
            <a:spLocks/>
          </p:cNvSpPr>
          <p:nvPr/>
        </p:nvSpPr>
        <p:spPr bwMode="auto">
          <a:xfrm>
            <a:off x="4873625" y="4191000"/>
            <a:ext cx="612775" cy="381000"/>
          </a:xfrm>
          <a:custGeom>
            <a:avLst/>
            <a:gdLst>
              <a:gd name="T0" fmla="*/ 386 w 386"/>
              <a:gd name="T1" fmla="*/ 240 h 240"/>
              <a:gd name="T2" fmla="*/ 2 w 386"/>
              <a:gd name="T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86" h="240">
                <a:moveTo>
                  <a:pt x="386" y="240"/>
                </a:moveTo>
                <a:cubicBezTo>
                  <a:pt x="153" y="240"/>
                  <a:pt x="0" y="211"/>
                  <a:pt x="2" y="0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dash"/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1113" name="Text Box 41"/>
          <p:cNvSpPr txBox="1">
            <a:spLocks noChangeArrowheads="1"/>
          </p:cNvSpPr>
          <p:nvPr/>
        </p:nvSpPr>
        <p:spPr bwMode="auto">
          <a:xfrm>
            <a:off x="3962400" y="5562600"/>
            <a:ext cx="13573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sz="2400"/>
              <a:t>Circularity</a:t>
            </a:r>
          </a:p>
        </p:txBody>
      </p:sp>
    </p:spTree>
    <p:extLst>
      <p:ext uri="{BB962C8B-B14F-4D97-AF65-F5344CB8AC3E}">
        <p14:creationId xmlns:p14="http://schemas.microsoft.com/office/powerpoint/2010/main" val="106075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140 Lecture Notes: Deadlock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AA26EAB-1DCD-4BE5-A6FB-7E8047D95E09}" type="slidenum">
              <a:rPr lang="en-US"/>
              <a:pPr/>
              <a:t>3</a:t>
            </a:fld>
            <a:endParaRPr lang="en-US"/>
          </a:p>
        </p:txBody>
      </p:sp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16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JO Colors">
      <a:dk1>
        <a:srgbClr val="000000"/>
      </a:dk1>
      <a:lt1>
        <a:srgbClr val="FFFFFF"/>
      </a:lt1>
      <a:dk2>
        <a:srgbClr val="1F4899"/>
      </a:dk2>
      <a:lt2>
        <a:srgbClr val="7F7F7F"/>
      </a:lt2>
      <a:accent1>
        <a:srgbClr val="0B590B"/>
      </a:accent1>
      <a:accent2>
        <a:srgbClr val="E1FFE1"/>
      </a:accent2>
      <a:accent3>
        <a:srgbClr val="DEE7F8"/>
      </a:accent3>
      <a:accent4>
        <a:srgbClr val="A5001E"/>
      </a:accent4>
      <a:accent5>
        <a:srgbClr val="FFFFB9"/>
      </a:accent5>
      <a:accent6>
        <a:srgbClr val="844F1A"/>
      </a:accent6>
      <a:hlink>
        <a:srgbClr val="005239"/>
      </a:hlink>
      <a:folHlink>
        <a:srgbClr val="A5001E"/>
      </a:folHlink>
    </a:clrScheme>
    <a:fontScheme name="Default Design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 w="19050" cap="rnd"/>
        <a:effectLst/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2D2D8A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D5EAFF"/>
        </a:accent1>
        <a:accent2>
          <a:srgbClr val="0050A0"/>
        </a:accent2>
        <a:accent3>
          <a:srgbClr val="FFFFFF"/>
        </a:accent3>
        <a:accent4>
          <a:srgbClr val="000000"/>
        </a:accent4>
        <a:accent5>
          <a:srgbClr val="E7F3FF"/>
        </a:accent5>
        <a:accent6>
          <a:srgbClr val="004891"/>
        </a:accent6>
        <a:hlink>
          <a:srgbClr val="005239"/>
        </a:hlink>
        <a:folHlink>
          <a:srgbClr val="A5001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9715</TotalTime>
  <Words>59</Words>
  <Application>Microsoft Office PowerPoint</Application>
  <PresentationFormat>On-screen Show (4:3)</PresentationFormat>
  <Paragraphs>35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Default Design</vt:lpstr>
      <vt:lpstr>Simple Deadlock</vt:lpstr>
      <vt:lpstr>Circular Requests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 Ousterhout</dc:creator>
  <cp:lastModifiedBy>John Ousterhout</cp:lastModifiedBy>
  <cp:revision>388</cp:revision>
  <cp:lastPrinted>2011-01-25T21:54:55Z</cp:lastPrinted>
  <dcterms:created xsi:type="dcterms:W3CDTF">2008-10-19T02:20:00Z</dcterms:created>
  <dcterms:modified xsi:type="dcterms:W3CDTF">2012-01-27T19:40:02Z</dcterms:modified>
</cp:coreProperties>
</file>