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CBF0"/>
    <a:srgbClr val="EAEAEA"/>
    <a:srgbClr val="F8F8F8"/>
    <a:srgbClr val="D8BEEC"/>
    <a:srgbClr val="633B13"/>
    <a:srgbClr val="EDFFED"/>
    <a:srgbClr val="7495D8"/>
    <a:srgbClr val="4974CB"/>
    <a:srgbClr val="E9FFE9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3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9" descr="stanfo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5257800"/>
            <a:ext cx="6143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033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BF7A2FB-5E63-4F6B-AD89-DAD0D43D4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D21A300-A8DA-4985-B9D1-877729195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69EA510-711E-4808-BDFF-EEB70A6E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21, 2011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5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CBA6D86-DBBA-4E58-B0C7-18EC35491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715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2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191DFC-BCA0-443D-B994-97C841DC0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5DFE7-D7AD-4ECD-A9C8-CA1FF5BAF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048402-9490-480C-B493-607B1E845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3246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>
            <a:off x="457200" y="889000"/>
            <a:ext cx="8229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Lock Implementation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864FCAC1-CD4F-4498-8334-E78BBA753EE7}" type="slidenum">
              <a:rPr lang="en-US"/>
              <a:pPr/>
              <a:t>1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Uniprocessor </a:t>
            </a:r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5791200" cy="4906963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lock_acquire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lock *l)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intr_disable</a:t>
            </a:r>
            <a:r>
              <a:rPr lang="en-US" sz="1600" dirty="0" smtClean="0">
                <a:latin typeface="Courier New" pitchFamily="49" charset="0"/>
              </a:rPr>
              <a:t>();</a:t>
            </a:r>
            <a:endParaRPr lang="en-US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if (!l-&gt;locked)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    l-&gt;locked = 1;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} else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queue_add</a:t>
            </a:r>
            <a:r>
              <a:rPr lang="en-US" sz="1600" dirty="0">
                <a:latin typeface="Courier New" pitchFamily="49" charset="0"/>
              </a:rPr>
              <a:t>(&amp;l-&gt;q, </a:t>
            </a:r>
            <a:r>
              <a:rPr lang="en-US" sz="1600" dirty="0" err="1">
                <a:latin typeface="Courier New" pitchFamily="49" charset="0"/>
              </a:rPr>
              <a:t>thread_current</a:t>
            </a:r>
            <a:r>
              <a:rPr lang="en-US" sz="1600" dirty="0">
                <a:latin typeface="Courier New" pitchFamily="49" charset="0"/>
              </a:rPr>
              <a:t>());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thread_block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intr_enable</a:t>
            </a:r>
            <a:r>
              <a:rPr lang="en-US" sz="1600" dirty="0" smtClean="0">
                <a:latin typeface="Courier New" pitchFamily="49" charset="0"/>
              </a:rPr>
              <a:t>();</a:t>
            </a:r>
            <a:endParaRPr lang="en-US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lock_release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lock *l)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intr_disable</a:t>
            </a:r>
            <a:r>
              <a:rPr lang="en-US" sz="1600" dirty="0" smtClean="0">
                <a:latin typeface="Courier New" pitchFamily="49" charset="0"/>
              </a:rPr>
              <a:t>();</a:t>
            </a:r>
            <a:endParaRPr lang="en-US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queue_empty</a:t>
            </a:r>
            <a:r>
              <a:rPr lang="en-US" sz="1600" dirty="0">
                <a:latin typeface="Courier New" pitchFamily="49" charset="0"/>
              </a:rPr>
              <a:t>(&amp;l-&gt;q)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    l-&gt;locked = 0;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} else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thread_unblock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queue_remove</a:t>
            </a:r>
            <a:r>
              <a:rPr lang="en-US" sz="1600" dirty="0">
                <a:latin typeface="Courier New" pitchFamily="49" charset="0"/>
              </a:rPr>
              <a:t>(&amp;l-&gt;q));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intr_enable</a:t>
            </a:r>
            <a:r>
              <a:rPr lang="en-US" sz="1600" dirty="0" smtClean="0">
                <a:latin typeface="Courier New" pitchFamily="49" charset="0"/>
              </a:rPr>
              <a:t>();</a:t>
            </a:r>
            <a:endParaRPr lang="en-US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990600"/>
            <a:ext cx="2743200" cy="4906963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>
                <a:latin typeface="Courier New" pitchFamily="49" charset="0"/>
              </a:rPr>
              <a:t>struct lock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>
                <a:latin typeface="Courier New" pitchFamily="49" charset="0"/>
              </a:rPr>
              <a:t>    int locked;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>
                <a:latin typeface="Courier New" pitchFamily="49" charset="0"/>
              </a:rPr>
              <a:t>    struct queue q;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>
                <a:latin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119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Lock Implementation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0424FED7-F13C-4269-84A7-C258B79AA605}" type="slidenum">
              <a:rPr lang="en-US"/>
              <a:pPr/>
              <a:t>2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Multiprocessor Locks, v1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90600"/>
            <a:ext cx="4419600" cy="5715000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lock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locked;</a:t>
            </a:r>
            <a:endParaRPr lang="en-US" sz="16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};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lock_acquire</a:t>
            </a:r>
            <a:r>
              <a:rPr lang="en-US" sz="1600" dirty="0">
                <a:latin typeface="Courier New" pitchFamily="49" charset="0"/>
              </a:rPr>
              <a:t>(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lock *l)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while </a:t>
            </a:r>
            <a:r>
              <a:rPr lang="en-US" sz="1600" dirty="0" smtClean="0">
                <a:latin typeface="Courier New" pitchFamily="49" charset="0"/>
              </a:rPr>
              <a:t>(swap(&amp;</a:t>
            </a:r>
            <a:r>
              <a:rPr lang="en-US" sz="1600" dirty="0">
                <a:latin typeface="Courier New" pitchFamily="49" charset="0"/>
              </a:rPr>
              <a:t>l-&gt;locked, 1))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    /* Do nothing */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990600"/>
            <a:ext cx="4343400" cy="4906963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lock_release</a:t>
            </a:r>
            <a:r>
              <a:rPr lang="en-US" sz="1600" dirty="0">
                <a:latin typeface="Courier New" pitchFamily="49" charset="0"/>
              </a:rPr>
              <a:t>(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lock *l)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l-&gt;locked = 0;</a:t>
            </a:r>
            <a:endParaRPr lang="en-US" sz="16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35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Lock Implementation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BE34960E-5C36-4FEE-82EF-7E4771607073}" type="slidenum">
              <a:rPr lang="en-US"/>
              <a:pPr/>
              <a:t>3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Multiprocessor Locks, v2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90600"/>
            <a:ext cx="4419600" cy="5715000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lock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locked;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queue q;</a:t>
            </a:r>
            <a:endParaRPr lang="en-US" sz="16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};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lock_acquire</a:t>
            </a:r>
            <a:r>
              <a:rPr lang="en-US" sz="1600" dirty="0">
                <a:latin typeface="Courier New" pitchFamily="49" charset="0"/>
              </a:rPr>
              <a:t>(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lock *l)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if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(swap(&amp;</a:t>
            </a:r>
            <a:r>
              <a:rPr lang="en-US" sz="1600" dirty="0">
                <a:latin typeface="Courier New" pitchFamily="49" charset="0"/>
              </a:rPr>
              <a:t>l-&gt;locked, </a:t>
            </a:r>
            <a:r>
              <a:rPr lang="en-US" sz="1600" dirty="0" smtClean="0">
                <a:latin typeface="Courier New" pitchFamily="49" charset="0"/>
              </a:rPr>
              <a:t>1))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queue_add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(&amp;l-&gt;q,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          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thread_current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());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thread_block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990600"/>
            <a:ext cx="4343400" cy="4906963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lock_release</a:t>
            </a:r>
            <a:r>
              <a:rPr lang="en-US" sz="1600" dirty="0">
                <a:latin typeface="Courier New" pitchFamily="49" charset="0"/>
              </a:rPr>
              <a:t>(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lock *l)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if (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queue_empty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(&amp;l-&gt;q)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    l-&gt;locked = 0;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} else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thread_unblock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(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          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queue_remove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(&amp;l-&gt;q));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42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Lock Implementation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9826CBA-EF71-472F-A126-C690841DC2E8}" type="slidenum">
              <a:rPr lang="en-US"/>
              <a:pPr/>
              <a:t>4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Multiprocessor Locks, v3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90600"/>
            <a:ext cx="4038600" cy="5715000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lock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locked;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queue q;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sync;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};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lock_acquire</a:t>
            </a:r>
            <a:r>
              <a:rPr lang="en-US" sz="1600" dirty="0">
                <a:latin typeface="Courier New" pitchFamily="49" charset="0"/>
              </a:rPr>
              <a:t>(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lock *l) {</a:t>
            </a:r>
            <a:endParaRPr lang="en-US" sz="16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while 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(swap(&amp;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l-&gt;sync, 1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)) 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       /* Do nothing */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   if (!l-&gt;locked)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       l-&gt;locked = 1;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       l-&gt;sync = 0;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   } else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queue_add</a:t>
            </a:r>
            <a:r>
              <a:rPr lang="en-US" sz="1600" dirty="0">
                <a:latin typeface="Courier New" pitchFamily="49" charset="0"/>
              </a:rPr>
              <a:t>(&amp;l-&gt;q,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thread_current</a:t>
            </a:r>
            <a:r>
              <a:rPr lang="en-US" sz="1600" dirty="0">
                <a:latin typeface="Courier New" pitchFamily="49" charset="0"/>
              </a:rPr>
              <a:t>());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l-&gt;sync = 0;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thread_block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990600"/>
            <a:ext cx="4343400" cy="4906963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lock_release</a:t>
            </a:r>
            <a:r>
              <a:rPr lang="en-US" sz="1600" dirty="0">
                <a:latin typeface="Courier New" pitchFamily="49" charset="0"/>
              </a:rPr>
              <a:t>(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lock *l)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while 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(swap(&amp;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l-&gt;sync, 1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)) 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       /* Do nothing */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queue_empty</a:t>
            </a:r>
            <a:r>
              <a:rPr lang="en-US" sz="1600" dirty="0">
                <a:latin typeface="Courier New" pitchFamily="49" charset="0"/>
              </a:rPr>
              <a:t>(&amp;l-&gt;q)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    l-&gt;locked = 0;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} else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thread_unblock</a:t>
            </a:r>
            <a:r>
              <a:rPr lang="en-US" sz="1600" dirty="0">
                <a:latin typeface="Courier New" pitchFamily="49" charset="0"/>
              </a:rPr>
              <a:t>(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queue_remove</a:t>
            </a:r>
            <a:r>
              <a:rPr lang="en-US" sz="1600" dirty="0">
                <a:latin typeface="Courier New" pitchFamily="49" charset="0"/>
              </a:rPr>
              <a:t>(&amp;l-&gt;q));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l-&gt;sync = 0;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379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Lock Implementation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9826CBA-EF71-472F-A126-C690841DC2E8}" type="slidenum">
              <a:rPr lang="en-US"/>
              <a:pPr/>
              <a:t>5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Locks, </a:t>
            </a:r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90600"/>
            <a:ext cx="4038600" cy="5715000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lock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locked;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queue q;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sync;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};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lock_acquire</a:t>
            </a:r>
            <a:r>
              <a:rPr lang="en-US" sz="1600" dirty="0">
                <a:latin typeface="Courier New" pitchFamily="49" charset="0"/>
              </a:rPr>
              <a:t>(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lock *l)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while </a:t>
            </a:r>
            <a:r>
              <a:rPr lang="en-US" sz="1600" dirty="0" smtClean="0">
                <a:latin typeface="Courier New" pitchFamily="49" charset="0"/>
              </a:rPr>
              <a:t>(swap(&amp;</a:t>
            </a:r>
            <a:r>
              <a:rPr lang="en-US" sz="1600" dirty="0">
                <a:latin typeface="Courier New" pitchFamily="49" charset="0"/>
              </a:rPr>
              <a:t>l-&gt;sync, 1</a:t>
            </a:r>
            <a:r>
              <a:rPr lang="en-US" sz="1600" dirty="0" smtClean="0">
                <a:latin typeface="Courier New" pitchFamily="49" charset="0"/>
              </a:rPr>
              <a:t>))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    /* Do nothing */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if (!l-&gt;locked)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    l-&gt;locked = 1;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    l-&gt;sync = 0;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} else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queue_add</a:t>
            </a:r>
            <a:r>
              <a:rPr lang="en-US" sz="1600" dirty="0">
                <a:latin typeface="Courier New" pitchFamily="49" charset="0"/>
              </a:rPr>
              <a:t>(&amp;l-&gt;q,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thread_current</a:t>
            </a:r>
            <a:r>
              <a:rPr lang="en-US" sz="1600" dirty="0" smtClean="0">
                <a:latin typeface="Courier New" pitchFamily="49" charset="0"/>
              </a:rPr>
              <a:t>());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</a:rPr>
              <a:t>thread_block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&amp;l-&gt;sync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990600"/>
            <a:ext cx="4343400" cy="4906963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lock_release</a:t>
            </a:r>
            <a:r>
              <a:rPr lang="en-US" sz="1600" dirty="0">
                <a:latin typeface="Courier New" pitchFamily="49" charset="0"/>
              </a:rPr>
              <a:t>(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lock *l)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while </a:t>
            </a:r>
            <a:r>
              <a:rPr lang="en-US" sz="1600" dirty="0" smtClean="0">
                <a:latin typeface="Courier New" pitchFamily="49" charset="0"/>
              </a:rPr>
              <a:t>(swap(&amp;</a:t>
            </a:r>
            <a:r>
              <a:rPr lang="en-US" sz="1600" dirty="0">
                <a:latin typeface="Courier New" pitchFamily="49" charset="0"/>
              </a:rPr>
              <a:t>l-&gt;sync, 1</a:t>
            </a:r>
            <a:r>
              <a:rPr lang="en-US" sz="1600" dirty="0" smtClean="0">
                <a:latin typeface="Courier New" pitchFamily="49" charset="0"/>
              </a:rPr>
              <a:t>))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    /* Do nothing */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queue_empty</a:t>
            </a:r>
            <a:r>
              <a:rPr lang="en-US" sz="1600" dirty="0">
                <a:latin typeface="Courier New" pitchFamily="49" charset="0"/>
              </a:rPr>
              <a:t>(&amp;l-&gt;q)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    l-&gt;locked = 0;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} else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thread_unblock</a:t>
            </a:r>
            <a:r>
              <a:rPr lang="en-US" sz="1600" dirty="0">
                <a:latin typeface="Courier New" pitchFamily="49" charset="0"/>
              </a:rPr>
              <a:t>(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queue_remove</a:t>
            </a:r>
            <a:r>
              <a:rPr lang="en-US" sz="1600" dirty="0">
                <a:latin typeface="Courier New" pitchFamily="49" charset="0"/>
              </a:rPr>
              <a:t>(&amp;l-&gt;q));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l-&gt;sync = 0;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186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Lock Implementation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BF19F5CB-08A9-4A75-8BC2-9F857E025B97}" type="slidenum">
              <a:rPr lang="en-US"/>
              <a:pPr/>
              <a:t>6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Locks, </a:t>
            </a:r>
            <a:r>
              <a:rPr lang="en-US" dirty="0" smtClean="0"/>
              <a:t>v5</a:t>
            </a:r>
            <a:endParaRPr lang="en-US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90600"/>
            <a:ext cx="4038600" cy="5715000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lock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locked;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queue q;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sync;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};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lock_acquire</a:t>
            </a:r>
            <a:r>
              <a:rPr lang="en-US" sz="1600" dirty="0">
                <a:latin typeface="Courier New" pitchFamily="49" charset="0"/>
              </a:rPr>
              <a:t>(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lock *l)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intr_disable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();</a:t>
            </a:r>
            <a:endParaRPr lang="en-US" sz="1600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while </a:t>
            </a:r>
            <a:r>
              <a:rPr lang="en-US" sz="1600" dirty="0" smtClean="0">
                <a:latin typeface="Courier New" pitchFamily="49" charset="0"/>
              </a:rPr>
              <a:t>(swap(&amp;</a:t>
            </a:r>
            <a:r>
              <a:rPr lang="en-US" sz="1600" dirty="0">
                <a:latin typeface="Courier New" pitchFamily="49" charset="0"/>
              </a:rPr>
              <a:t>l-&gt;sync, 1</a:t>
            </a:r>
            <a:r>
              <a:rPr lang="en-US" sz="1600" dirty="0" smtClean="0">
                <a:latin typeface="Courier New" pitchFamily="49" charset="0"/>
              </a:rPr>
              <a:t>))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    /* Do nothing */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if (!l-&gt;locked)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    l-&gt;locked = 1;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    l-&gt;sync = 0;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} else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queue_add</a:t>
            </a:r>
            <a:r>
              <a:rPr lang="en-US" sz="1600" dirty="0">
                <a:latin typeface="Courier New" pitchFamily="49" charset="0"/>
              </a:rPr>
              <a:t>(&amp;l-&gt;q,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thread_current</a:t>
            </a:r>
            <a:r>
              <a:rPr lang="en-US" sz="1600" dirty="0">
                <a:latin typeface="Courier New" pitchFamily="49" charset="0"/>
              </a:rPr>
              <a:t>());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smtClean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thread_block</a:t>
            </a:r>
            <a:r>
              <a:rPr lang="en-US" sz="1600" dirty="0" smtClean="0">
                <a:latin typeface="Courier New" pitchFamily="49" charset="0"/>
              </a:rPr>
              <a:t>(&amp;l-&gt;sync);</a:t>
            </a:r>
            <a:endParaRPr lang="en-US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intr_enable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();</a:t>
            </a:r>
            <a:endParaRPr lang="en-US" sz="1600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990600"/>
            <a:ext cx="4343400" cy="4906963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lock_release</a:t>
            </a:r>
            <a:r>
              <a:rPr lang="en-US" sz="1600" dirty="0">
                <a:latin typeface="Courier New" pitchFamily="49" charset="0"/>
              </a:rPr>
              <a:t>(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lock *l)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intr_disable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();</a:t>
            </a:r>
            <a:endParaRPr lang="en-US" sz="1600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while </a:t>
            </a:r>
            <a:r>
              <a:rPr lang="en-US" sz="1600" dirty="0" smtClean="0">
                <a:latin typeface="Courier New" pitchFamily="49" charset="0"/>
              </a:rPr>
              <a:t>(swap(&amp;</a:t>
            </a:r>
            <a:r>
              <a:rPr lang="en-US" sz="1600" dirty="0">
                <a:latin typeface="Courier New" pitchFamily="49" charset="0"/>
              </a:rPr>
              <a:t>l-&gt;sync, 1</a:t>
            </a:r>
            <a:r>
              <a:rPr lang="en-US" sz="1600" dirty="0" smtClean="0">
                <a:latin typeface="Courier New" pitchFamily="49" charset="0"/>
              </a:rPr>
              <a:t>)) 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    /* Do nothing */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queue_empty</a:t>
            </a:r>
            <a:r>
              <a:rPr lang="en-US" sz="1600" dirty="0">
                <a:latin typeface="Courier New" pitchFamily="49" charset="0"/>
              </a:rPr>
              <a:t>(&amp;l-&gt;q)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    l-&gt;locked = 0;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} else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thread_unblock</a:t>
            </a:r>
            <a:r>
              <a:rPr lang="en-US" sz="1600" dirty="0">
                <a:latin typeface="Courier New" pitchFamily="49" charset="0"/>
              </a:rPr>
              <a:t>(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        </a:t>
            </a:r>
            <a:r>
              <a:rPr lang="en-US" sz="1600" dirty="0" err="1">
                <a:latin typeface="Courier New" pitchFamily="49" charset="0"/>
              </a:rPr>
              <a:t>queue_remove</a:t>
            </a:r>
            <a:r>
              <a:rPr lang="en-US" sz="1600" dirty="0">
                <a:latin typeface="Courier New" pitchFamily="49" charset="0"/>
              </a:rPr>
              <a:t>(&amp;l-&gt;q));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l-&gt;sync = 0;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 smtClean="0">
                <a:solidFill>
                  <a:schemeClr val="tx2"/>
                </a:solidFill>
                <a:latin typeface="Courier New" pitchFamily="49" charset="0"/>
              </a:rPr>
              <a:t>intr_enable</a:t>
            </a:r>
            <a:r>
              <a:rPr lang="en-US" sz="1600" dirty="0" smtClean="0">
                <a:solidFill>
                  <a:schemeClr val="tx2"/>
                </a:solidFill>
                <a:latin typeface="Courier New" pitchFamily="49" charset="0"/>
              </a:rPr>
              <a:t>();</a:t>
            </a:r>
            <a:endParaRPr lang="en-US" sz="1600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0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Lock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0DEAB127-D080-4BC3-AFD9-CABD7CD7632F}" type="slidenum">
              <a:rPr lang="en-US"/>
              <a:pPr/>
              <a:t>7</a:t>
            </a:fld>
            <a:endParaRPr 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9759</TotalTime>
  <Words>846</Words>
  <Application>Microsoft Office PowerPoint</Application>
  <PresentationFormat>On-screen Show (4:3)</PresentationFormat>
  <Paragraphs>189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Uniprocessor Locks</vt:lpstr>
      <vt:lpstr>Multiprocessor Locks, v1</vt:lpstr>
      <vt:lpstr>Multiprocessor Locks, v2</vt:lpstr>
      <vt:lpstr>Multiprocessor Locks, v3</vt:lpstr>
      <vt:lpstr>Multiprocessor Locks, v4</vt:lpstr>
      <vt:lpstr>Multiprocessor Locks, v5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John Ousterhout</cp:lastModifiedBy>
  <cp:revision>395</cp:revision>
  <cp:lastPrinted>2011-01-25T21:54:55Z</cp:lastPrinted>
  <dcterms:created xsi:type="dcterms:W3CDTF">2008-10-19T02:20:00Z</dcterms:created>
  <dcterms:modified xsi:type="dcterms:W3CDTF">2012-11-14T00:16:35Z</dcterms:modified>
</cp:coreProperties>
</file>