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3" r:id="rId5"/>
    <p:sldId id="274" r:id="rId6"/>
    <p:sldId id="275" r:id="rId7"/>
    <p:sldId id="260" r:id="rId8"/>
    <p:sldId id="276" r:id="rId9"/>
    <p:sldId id="279" r:id="rId10"/>
    <p:sldId id="280" r:id="rId11"/>
    <p:sldId id="258" r:id="rId12"/>
    <p:sldId id="281" r:id="rId13"/>
    <p:sldId id="282" r:id="rId14"/>
    <p:sldId id="284" r:id="rId15"/>
    <p:sldId id="283" r:id="rId16"/>
    <p:sldId id="259" r:id="rId17"/>
    <p:sldId id="285" r:id="rId18"/>
    <p:sldId id="286" r:id="rId19"/>
    <p:sldId id="287" r:id="rId20"/>
    <p:sldId id="288" r:id="rId21"/>
    <p:sldId id="291" r:id="rId22"/>
    <p:sldId id="290" r:id="rId23"/>
    <p:sldId id="289" r:id="rId24"/>
    <p:sldId id="292" r:id="rId25"/>
    <p:sldId id="293" r:id="rId26"/>
    <p:sldId id="295" r:id="rId27"/>
    <p:sldId id="294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1D1D1D"/>
    <a:srgbClr val="191919"/>
    <a:srgbClr val="4C3A00"/>
    <a:srgbClr val="FF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9562-08A0-4A9C-88BF-611D9C33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A59DD-CA75-4F84-A884-3F27911ED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2EE3-7C96-415D-AEE6-F2F17BFC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08A9-0018-4694-A485-5D187E6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C874-8F22-4D8E-9626-9A9676E6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A66E-C0D4-43A5-8CC3-E1B8BF10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F0B63-2762-4FE2-A2C5-9242E547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7098-696F-4EAB-BA92-C28D1EA3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3152-272A-4197-B69C-98870753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2897-0E92-47BA-BEAD-ED6609EF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257B9-36B2-451D-B32F-729C619F6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BDAC-0D7D-49CD-884E-7EECF1C3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AE7D-F213-4AD9-962A-627254D3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C880-3229-444A-8A76-8DC0EFD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D106-4D88-4007-AA98-1B16AE1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89-D598-4DC8-8997-F9B182E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44C6-3224-4CDD-8369-8533F02F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CC91-7DF9-4EC7-B5AE-951330F2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3B12-137B-4D85-AF8E-E6ED3E1B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88CED-5ED9-4366-868B-67A70B21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BE1C-46B1-40E3-BEED-179A2C93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F3D0-23D2-4D9C-A4A3-8CB9D79E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C0E0-B101-4AE4-9BCE-842848BE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1889-4F72-49CD-92A8-2BC3E6D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D3AF-9C9C-4D14-B88B-37CD3727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7654-BD20-4396-A77C-E4EDF54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E9C3-4BF6-4D61-81AB-27903C35D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57EB4-A38C-48E6-975D-A8F4B4DC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198C4-89D3-497F-8939-D4003185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630D1-9BAB-4CB8-809D-7C589490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59A5-AB95-4758-BE7F-1081B74C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7C0A-C847-46C7-AB27-0F42543D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30F2-9DD0-424B-B091-F558058A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F460-36D8-49FC-98D5-2C0AE3E9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9EDB9-41CF-49D9-A68F-81A2FA281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CA1FF-4FD3-4CE7-B67B-E6AAE24A9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3DD6F-1859-4312-B6AD-FB4F9001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2626E-55DE-48D5-BE54-FDC9A0CD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DB8B-28D2-42F3-83FA-5C1F0BD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90FD-CE55-47F1-A31F-3799FBA3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D26A-4489-43E9-811D-E686920F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56F38-0D7E-4F4B-86A2-46AFBA74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FF7BA-5C12-402B-90EA-E4A04C3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AA97-9409-4A6D-8A11-782AF01B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CD2D-D33E-4B7F-8308-0D679714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AA691-CCEC-4995-91F5-A50BF5E0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B518-15EF-4E4D-80E4-06961D41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017F-55D3-4388-81D2-DD559746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4B3B6-6419-4E36-86D8-A2337D67D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7EAC-3183-4743-BA3B-AE240818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67ECC-7086-4E18-9305-F3C30303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1F08-A732-48A8-8774-88D73C4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BF9-0031-436B-A312-35B0D707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29C36-0537-4047-8B50-99F4579D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35A40-D2F1-44AB-91D3-7B089257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54F9B-D04F-48DF-A12E-1A05AD9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B946-3774-4DAC-8A77-C2B3A089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1F374-3236-41D7-93D4-3E5B4DB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37F8B-7C17-40B4-BFF4-E8F2E457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1482-F927-4A59-9AA1-E1883FFC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3F56-54D9-408C-B0A1-C1493884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E799-3632-4A47-AEF4-7A3389C6050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7469-CB73-4FDA-B499-E441FBA6F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60F-9E91-4CDD-B191-E0A73184A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678E-677B-42CA-A3A7-88F063A0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687B66-C731-405F-918C-14978FC5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59"/>
            <a:ext cx="1332475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4208A-E6CE-49D7-84BA-B00D151B3C2B}"/>
              </a:ext>
            </a:extLst>
          </p:cNvPr>
          <p:cNvSpPr txBox="1"/>
          <p:nvPr/>
        </p:nvSpPr>
        <p:spPr>
          <a:xfrm flipH="1">
            <a:off x="320036" y="222068"/>
            <a:ext cx="41343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Used Cars Price Prediction</a:t>
            </a:r>
          </a:p>
          <a:p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ea typeface="Malgun Gothic" panose="020B0503020000020004" pitchFamily="34" charset="-127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Presented by: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Bhavya priya 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Abinaav Elango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Aravindan V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Sharen </a:t>
            </a:r>
            <a:r>
              <a:rPr lang="en-US" sz="1600" dirty="0" err="1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Govindaraj</a:t>
            </a: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  <a:ea typeface="Malgun Gothic" panose="020B0503020000020004" pitchFamily="34" charset="-127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Sudharsan 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Prakash D L</a:t>
            </a:r>
          </a:p>
          <a:p>
            <a:endParaRPr lang="en-US" b="1" dirty="0">
              <a:solidFill>
                <a:schemeClr val="bg1"/>
              </a:solidFill>
              <a:latin typeface="Century Gothic" panose="020B0502020202020204" pitchFamily="34" charset="0"/>
              <a:ea typeface="Malgun Gothic" panose="020B0503020000020004" pitchFamily="34" charset="-127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Guided by: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Malgun Gothic" panose="020B0503020000020004" pitchFamily="34" charset="-127"/>
              </a:rPr>
              <a:t>Ms. Anjana Agarwal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5554F-2E56-4618-81EE-5B2BBDED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C005-C43B-40CF-B280-D4F0F99F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26F9AE4-8B5E-4324-98F1-61D5C97515CA}"/>
              </a:ext>
            </a:extLst>
          </p:cNvPr>
          <p:cNvSpPr/>
          <p:nvPr/>
        </p:nvSpPr>
        <p:spPr>
          <a:xfrm>
            <a:off x="1358537" y="809897"/>
            <a:ext cx="2873829" cy="2619103"/>
          </a:xfrm>
          <a:prstGeom prst="snip2Same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Empowering Sellers</a:t>
            </a:r>
          </a:p>
          <a:p>
            <a:pPr algn="ctr"/>
            <a:endParaRPr lang="en-US" b="1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DFB3B6F5-7C7F-4412-BA1F-F7335D24DAAA}"/>
              </a:ext>
            </a:extLst>
          </p:cNvPr>
          <p:cNvSpPr/>
          <p:nvPr/>
        </p:nvSpPr>
        <p:spPr>
          <a:xfrm>
            <a:off x="4232366" y="809897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Informed Buying Decisions</a:t>
            </a:r>
          </a:p>
          <a:p>
            <a:pPr algn="ctr"/>
            <a:endParaRPr lang="en-US" sz="1400" b="1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DFA8079E-9CDF-4172-90EA-16AA322A0F36}"/>
              </a:ext>
            </a:extLst>
          </p:cNvPr>
          <p:cNvSpPr/>
          <p:nvPr/>
        </p:nvSpPr>
        <p:spPr>
          <a:xfrm flipV="1">
            <a:off x="4232366" y="3429000"/>
            <a:ext cx="2873829" cy="2619103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4D7A8-1F7E-4085-9907-6B8359AA1333}"/>
              </a:ext>
            </a:extLst>
          </p:cNvPr>
          <p:cNvSpPr txBox="1"/>
          <p:nvPr/>
        </p:nvSpPr>
        <p:spPr>
          <a:xfrm flipH="1">
            <a:off x="8071621" y="1188720"/>
            <a:ext cx="412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Why it is important </a:t>
            </a:r>
            <a:r>
              <a:rPr lang="en-US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FD0F614A-5C97-4829-BF08-0946D525E015}"/>
              </a:ext>
            </a:extLst>
          </p:cNvPr>
          <p:cNvSpPr/>
          <p:nvPr/>
        </p:nvSpPr>
        <p:spPr>
          <a:xfrm flipV="1">
            <a:off x="1358536" y="3429000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38283-AEEE-49CE-B156-2E2B053217E3}"/>
              </a:ext>
            </a:extLst>
          </p:cNvPr>
          <p:cNvSpPr txBox="1"/>
          <p:nvPr/>
        </p:nvSpPr>
        <p:spPr>
          <a:xfrm>
            <a:off x="1358535" y="43111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Century Gothic" panose="020B0502020202020204" pitchFamily="34" charset="0"/>
              </a:rPr>
              <a:t>Market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D1FF8-87C8-4105-86DE-C20C224D2E7C}"/>
              </a:ext>
            </a:extLst>
          </p:cNvPr>
          <p:cNvSpPr txBox="1"/>
          <p:nvPr/>
        </p:nvSpPr>
        <p:spPr>
          <a:xfrm>
            <a:off x="4145144" y="4225797"/>
            <a:ext cx="30482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Better Market Transparency</a:t>
            </a:r>
          </a:p>
          <a:p>
            <a:pPr algn="ctr"/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A54D5-CC37-477B-A203-7B5F9C9C3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159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77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FB79F6-DBF4-486A-B2B6-BAB133F03049}"/>
              </a:ext>
            </a:extLst>
          </p:cNvPr>
          <p:cNvSpPr/>
          <p:nvPr/>
        </p:nvSpPr>
        <p:spPr>
          <a:xfrm rot="16200000">
            <a:off x="6436724" y="832131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6FA3A-9C4C-4B58-B42B-832A192B77BF}"/>
              </a:ext>
            </a:extLst>
          </p:cNvPr>
          <p:cNvSpPr/>
          <p:nvPr/>
        </p:nvSpPr>
        <p:spPr>
          <a:xfrm rot="5400000">
            <a:off x="9000310" y="832131"/>
            <a:ext cx="2570117" cy="25635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BDDF84-2FD2-4917-9E57-7067B26D38E6}"/>
              </a:ext>
            </a:extLst>
          </p:cNvPr>
          <p:cNvSpPr/>
          <p:nvPr/>
        </p:nvSpPr>
        <p:spPr>
          <a:xfrm rot="2202476">
            <a:off x="9521047" y="1853295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C10F66-32EA-47AD-953E-427BDD429609}"/>
              </a:ext>
            </a:extLst>
          </p:cNvPr>
          <p:cNvSpPr/>
          <p:nvPr/>
        </p:nvSpPr>
        <p:spPr>
          <a:xfrm rot="19398214">
            <a:off x="5459664" y="1853349"/>
            <a:ext cx="2570117" cy="25635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C25B2E-91EF-47BE-86D8-B995E67E09A5}"/>
              </a:ext>
            </a:extLst>
          </p:cNvPr>
          <p:cNvSpPr/>
          <p:nvPr/>
        </p:nvSpPr>
        <p:spPr>
          <a:xfrm>
            <a:off x="6925467" y="3386948"/>
            <a:ext cx="4122189" cy="15438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FCEA1-E41A-480B-9069-40CE967D006F}"/>
              </a:ext>
            </a:extLst>
          </p:cNvPr>
          <p:cNvSpPr/>
          <p:nvPr/>
        </p:nvSpPr>
        <p:spPr>
          <a:xfrm>
            <a:off x="0" y="0"/>
            <a:ext cx="3876403" cy="6858000"/>
          </a:xfrm>
          <a:prstGeom prst="rect">
            <a:avLst/>
          </a:prstGeom>
          <a:blipFill>
            <a:blip r:embed="rId2"/>
            <a:stretch>
              <a:fillRect l="-716" t="-337" r="-716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974C3-64F6-4935-A232-3595B52B99F3}"/>
              </a:ext>
            </a:extLst>
          </p:cNvPr>
          <p:cNvSpPr txBox="1"/>
          <p:nvPr/>
        </p:nvSpPr>
        <p:spPr>
          <a:xfrm>
            <a:off x="6062514" y="2986252"/>
            <a:ext cx="207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Advanced Feature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A7E72-4DC0-4860-9432-DC06D14553D0}"/>
              </a:ext>
            </a:extLst>
          </p:cNvPr>
          <p:cNvSpPr txBox="1"/>
          <p:nvPr/>
        </p:nvSpPr>
        <p:spPr>
          <a:xfrm>
            <a:off x="4729972" y="171754"/>
            <a:ext cx="717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and Value Additions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📈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83EBE-BDCA-4B9C-8CC2-75DC326B1C80}"/>
              </a:ext>
            </a:extLst>
          </p:cNvPr>
          <p:cNvSpPr/>
          <p:nvPr/>
        </p:nvSpPr>
        <p:spPr>
          <a:xfrm>
            <a:off x="-10840" y="18917"/>
            <a:ext cx="3840480" cy="6858000"/>
          </a:xfrm>
          <a:prstGeom prst="rect">
            <a:avLst/>
          </a:prstGeom>
          <a:blipFill>
            <a:blip r:embed="rId3"/>
            <a:stretch>
              <a:fillRect l="-107867" t="-337" r="-4038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BB7B6-4D64-4C28-BC0F-4A5D84A432D8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2111343-68D5-4CF0-BE75-4F3474363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" y="24795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7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FB79F6-DBF4-486A-B2B6-BAB133F03049}"/>
              </a:ext>
            </a:extLst>
          </p:cNvPr>
          <p:cNvSpPr/>
          <p:nvPr/>
        </p:nvSpPr>
        <p:spPr>
          <a:xfrm rot="16200000">
            <a:off x="6436725" y="832131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6FA3A-9C4C-4B58-B42B-832A192B77BF}"/>
              </a:ext>
            </a:extLst>
          </p:cNvPr>
          <p:cNvSpPr/>
          <p:nvPr/>
        </p:nvSpPr>
        <p:spPr>
          <a:xfrm rot="5400000">
            <a:off x="9000310" y="832131"/>
            <a:ext cx="2570117" cy="25635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BDDF84-2FD2-4917-9E57-7067B26D38E6}"/>
              </a:ext>
            </a:extLst>
          </p:cNvPr>
          <p:cNvSpPr/>
          <p:nvPr/>
        </p:nvSpPr>
        <p:spPr>
          <a:xfrm rot="2202476">
            <a:off x="9521047" y="1853295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C10F66-32EA-47AD-953E-427BDD429609}"/>
              </a:ext>
            </a:extLst>
          </p:cNvPr>
          <p:cNvSpPr/>
          <p:nvPr/>
        </p:nvSpPr>
        <p:spPr>
          <a:xfrm rot="19398214">
            <a:off x="5459664" y="1853349"/>
            <a:ext cx="2570117" cy="25635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C25B2E-91EF-47BE-86D8-B995E67E09A5}"/>
              </a:ext>
            </a:extLst>
          </p:cNvPr>
          <p:cNvSpPr/>
          <p:nvPr/>
        </p:nvSpPr>
        <p:spPr>
          <a:xfrm>
            <a:off x="6925467" y="3386948"/>
            <a:ext cx="4122189" cy="15438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FCEA1-E41A-480B-9069-40CE967D006F}"/>
              </a:ext>
            </a:extLst>
          </p:cNvPr>
          <p:cNvSpPr/>
          <p:nvPr/>
        </p:nvSpPr>
        <p:spPr>
          <a:xfrm>
            <a:off x="-10840" y="18917"/>
            <a:ext cx="3840480" cy="6858000"/>
          </a:xfrm>
          <a:prstGeom prst="rect">
            <a:avLst/>
          </a:prstGeom>
          <a:blipFill>
            <a:blip r:embed="rId2"/>
            <a:stretch>
              <a:fillRect l="-107867" t="-337" r="-4038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974C3-64F6-4935-A232-3595B52B99F3}"/>
              </a:ext>
            </a:extLst>
          </p:cNvPr>
          <p:cNvSpPr txBox="1"/>
          <p:nvPr/>
        </p:nvSpPr>
        <p:spPr>
          <a:xfrm>
            <a:off x="6062514" y="2986252"/>
            <a:ext cx="207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Advanced Feature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A7E72-4DC0-4860-9432-DC06D14553D0}"/>
              </a:ext>
            </a:extLst>
          </p:cNvPr>
          <p:cNvSpPr txBox="1"/>
          <p:nvPr/>
        </p:nvSpPr>
        <p:spPr>
          <a:xfrm>
            <a:off x="4729972" y="171754"/>
            <a:ext cx="717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and Value Additions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📈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33957-1B16-4D6E-965D-3E83349389AF}"/>
              </a:ext>
            </a:extLst>
          </p:cNvPr>
          <p:cNvSpPr txBox="1"/>
          <p:nvPr/>
        </p:nvSpPr>
        <p:spPr>
          <a:xfrm>
            <a:off x="7105789" y="1570565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with Vehicle History Reports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D2E5E8-CFD2-48BD-AF1B-70DE6C9FE82E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3CA7D-F101-45E7-B860-AA7EF8A5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" y="24795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FB79F6-DBF4-486A-B2B6-BAB133F03049}"/>
              </a:ext>
            </a:extLst>
          </p:cNvPr>
          <p:cNvSpPr/>
          <p:nvPr/>
        </p:nvSpPr>
        <p:spPr>
          <a:xfrm rot="16200000">
            <a:off x="6436725" y="832131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6FA3A-9C4C-4B58-B42B-832A192B77BF}"/>
              </a:ext>
            </a:extLst>
          </p:cNvPr>
          <p:cNvSpPr/>
          <p:nvPr/>
        </p:nvSpPr>
        <p:spPr>
          <a:xfrm rot="5400000">
            <a:off x="9000311" y="832132"/>
            <a:ext cx="2570117" cy="25635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BDDF84-2FD2-4917-9E57-7067B26D38E6}"/>
              </a:ext>
            </a:extLst>
          </p:cNvPr>
          <p:cNvSpPr/>
          <p:nvPr/>
        </p:nvSpPr>
        <p:spPr>
          <a:xfrm rot="2202476">
            <a:off x="9521047" y="1853295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C10F66-32EA-47AD-953E-427BDD429609}"/>
              </a:ext>
            </a:extLst>
          </p:cNvPr>
          <p:cNvSpPr/>
          <p:nvPr/>
        </p:nvSpPr>
        <p:spPr>
          <a:xfrm rot="19398214">
            <a:off x="5459664" y="1853349"/>
            <a:ext cx="2570117" cy="25635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C25B2E-91EF-47BE-86D8-B995E67E09A5}"/>
              </a:ext>
            </a:extLst>
          </p:cNvPr>
          <p:cNvSpPr/>
          <p:nvPr/>
        </p:nvSpPr>
        <p:spPr>
          <a:xfrm>
            <a:off x="6925467" y="3386948"/>
            <a:ext cx="4122189" cy="15438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FCEA1-E41A-480B-9069-40CE967D006F}"/>
              </a:ext>
            </a:extLst>
          </p:cNvPr>
          <p:cNvSpPr/>
          <p:nvPr/>
        </p:nvSpPr>
        <p:spPr>
          <a:xfrm>
            <a:off x="0" y="0"/>
            <a:ext cx="3876403" cy="6858000"/>
          </a:xfrm>
          <a:prstGeom prst="rect">
            <a:avLst/>
          </a:prstGeom>
          <a:blipFill>
            <a:blip r:embed="rId2"/>
            <a:stretch>
              <a:fillRect l="-716" t="-337" r="-716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974C3-64F6-4935-A232-3595B52B99F3}"/>
              </a:ext>
            </a:extLst>
          </p:cNvPr>
          <p:cNvSpPr txBox="1"/>
          <p:nvPr/>
        </p:nvSpPr>
        <p:spPr>
          <a:xfrm>
            <a:off x="6062514" y="2986252"/>
            <a:ext cx="207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Advanced Feature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A7E72-4DC0-4860-9432-DC06D14553D0}"/>
              </a:ext>
            </a:extLst>
          </p:cNvPr>
          <p:cNvSpPr txBox="1"/>
          <p:nvPr/>
        </p:nvSpPr>
        <p:spPr>
          <a:xfrm>
            <a:off x="4729972" y="171754"/>
            <a:ext cx="717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and Value Additions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📈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33957-1B16-4D6E-965D-3E83349389AF}"/>
              </a:ext>
            </a:extLst>
          </p:cNvPr>
          <p:cNvSpPr txBox="1"/>
          <p:nvPr/>
        </p:nvSpPr>
        <p:spPr>
          <a:xfrm>
            <a:off x="7105789" y="1570565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with Vehicle History Reports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9215D-85EB-4834-A194-B99AD6D6E787}"/>
              </a:ext>
            </a:extLst>
          </p:cNvPr>
          <p:cNvSpPr txBox="1"/>
          <p:nvPr/>
        </p:nvSpPr>
        <p:spPr>
          <a:xfrm>
            <a:off x="8918543" y="1709064"/>
            <a:ext cx="207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of Market Trends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0D97B-46A1-4F0B-8E03-FC5087192EAD}"/>
              </a:ext>
            </a:extLst>
          </p:cNvPr>
          <p:cNvSpPr/>
          <p:nvPr/>
        </p:nvSpPr>
        <p:spPr>
          <a:xfrm>
            <a:off x="-10840" y="18917"/>
            <a:ext cx="3840480" cy="6858000"/>
          </a:xfrm>
          <a:prstGeom prst="rect">
            <a:avLst/>
          </a:prstGeom>
          <a:blipFill>
            <a:blip r:embed="rId3"/>
            <a:stretch>
              <a:fillRect l="-107867" t="-337" r="-4038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005F6-CE9E-4E57-8167-DAA75B5D93FC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7411519-6ABD-457A-AEA1-4BB9C1154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" y="24795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3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FB79F6-DBF4-486A-B2B6-BAB133F03049}"/>
              </a:ext>
            </a:extLst>
          </p:cNvPr>
          <p:cNvSpPr/>
          <p:nvPr/>
        </p:nvSpPr>
        <p:spPr>
          <a:xfrm rot="16200000">
            <a:off x="6436725" y="832131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6FA3A-9C4C-4B58-B42B-832A192B77BF}"/>
              </a:ext>
            </a:extLst>
          </p:cNvPr>
          <p:cNvSpPr/>
          <p:nvPr/>
        </p:nvSpPr>
        <p:spPr>
          <a:xfrm rot="5400000">
            <a:off x="9000311" y="832132"/>
            <a:ext cx="2570117" cy="25635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BDDF84-2FD2-4917-9E57-7067B26D38E6}"/>
              </a:ext>
            </a:extLst>
          </p:cNvPr>
          <p:cNvSpPr/>
          <p:nvPr/>
        </p:nvSpPr>
        <p:spPr>
          <a:xfrm rot="2202476">
            <a:off x="9521047" y="1853295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C10F66-32EA-47AD-953E-427BDD429609}"/>
              </a:ext>
            </a:extLst>
          </p:cNvPr>
          <p:cNvSpPr/>
          <p:nvPr/>
        </p:nvSpPr>
        <p:spPr>
          <a:xfrm rot="19398214">
            <a:off x="5459664" y="1853349"/>
            <a:ext cx="2570117" cy="25635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C25B2E-91EF-47BE-86D8-B995E67E09A5}"/>
              </a:ext>
            </a:extLst>
          </p:cNvPr>
          <p:cNvSpPr/>
          <p:nvPr/>
        </p:nvSpPr>
        <p:spPr>
          <a:xfrm>
            <a:off x="6925467" y="3386948"/>
            <a:ext cx="4122189" cy="15438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FCEA1-E41A-480B-9069-40CE967D006F}"/>
              </a:ext>
            </a:extLst>
          </p:cNvPr>
          <p:cNvSpPr/>
          <p:nvPr/>
        </p:nvSpPr>
        <p:spPr>
          <a:xfrm>
            <a:off x="0" y="0"/>
            <a:ext cx="3876403" cy="6858000"/>
          </a:xfrm>
          <a:prstGeom prst="rect">
            <a:avLst/>
          </a:prstGeom>
          <a:blipFill>
            <a:blip r:embed="rId2"/>
            <a:stretch>
              <a:fillRect l="-716" t="-337" r="-716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974C3-64F6-4935-A232-3595B52B99F3}"/>
              </a:ext>
            </a:extLst>
          </p:cNvPr>
          <p:cNvSpPr txBox="1"/>
          <p:nvPr/>
        </p:nvSpPr>
        <p:spPr>
          <a:xfrm>
            <a:off x="6062514" y="2986252"/>
            <a:ext cx="207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Advanced Feature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A7E72-4DC0-4860-9432-DC06D14553D0}"/>
              </a:ext>
            </a:extLst>
          </p:cNvPr>
          <p:cNvSpPr txBox="1"/>
          <p:nvPr/>
        </p:nvSpPr>
        <p:spPr>
          <a:xfrm>
            <a:off x="4729972" y="171754"/>
            <a:ext cx="717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and Value Additions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📈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33957-1B16-4D6E-965D-3E83349389AF}"/>
              </a:ext>
            </a:extLst>
          </p:cNvPr>
          <p:cNvSpPr txBox="1"/>
          <p:nvPr/>
        </p:nvSpPr>
        <p:spPr>
          <a:xfrm>
            <a:off x="7105789" y="1570565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with Vehicle History Reports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9215D-85EB-4834-A194-B99AD6D6E787}"/>
              </a:ext>
            </a:extLst>
          </p:cNvPr>
          <p:cNvSpPr txBox="1"/>
          <p:nvPr/>
        </p:nvSpPr>
        <p:spPr>
          <a:xfrm>
            <a:off x="8918543" y="1709064"/>
            <a:ext cx="207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of Market Trends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69E282-1B53-468A-8B36-8D739F8EE01D}"/>
              </a:ext>
            </a:extLst>
          </p:cNvPr>
          <p:cNvSpPr txBox="1"/>
          <p:nvPr/>
        </p:nvSpPr>
        <p:spPr>
          <a:xfrm>
            <a:off x="9426638" y="3036482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Build Models with various Algorithms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B6E18-1145-49F2-98AB-3F57FF4B29D4}"/>
              </a:ext>
            </a:extLst>
          </p:cNvPr>
          <p:cNvSpPr/>
          <p:nvPr/>
        </p:nvSpPr>
        <p:spPr>
          <a:xfrm>
            <a:off x="-10840" y="18917"/>
            <a:ext cx="3840480" cy="6858000"/>
          </a:xfrm>
          <a:prstGeom prst="rect">
            <a:avLst/>
          </a:prstGeom>
          <a:blipFill>
            <a:blip r:embed="rId3"/>
            <a:stretch>
              <a:fillRect l="-107867" t="-337" r="-4038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953DBD-BB26-4B3F-8FCD-E5CAFA054C65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BE0C890-45B7-4B65-A812-69AE29472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" y="24795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1FB79F6-DBF4-486A-B2B6-BAB133F03049}"/>
              </a:ext>
            </a:extLst>
          </p:cNvPr>
          <p:cNvSpPr/>
          <p:nvPr/>
        </p:nvSpPr>
        <p:spPr>
          <a:xfrm rot="16200000">
            <a:off x="6436725" y="832131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A06FA3A-9C4C-4B58-B42B-832A192B77BF}"/>
              </a:ext>
            </a:extLst>
          </p:cNvPr>
          <p:cNvSpPr/>
          <p:nvPr/>
        </p:nvSpPr>
        <p:spPr>
          <a:xfrm rot="5400000">
            <a:off x="9000311" y="832132"/>
            <a:ext cx="2570117" cy="25635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BDDF84-2FD2-4917-9E57-7067B26D38E6}"/>
              </a:ext>
            </a:extLst>
          </p:cNvPr>
          <p:cNvSpPr/>
          <p:nvPr/>
        </p:nvSpPr>
        <p:spPr>
          <a:xfrm rot="2202476">
            <a:off x="9521047" y="1853295"/>
            <a:ext cx="2570117" cy="25635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EC10F66-32EA-47AD-953E-427BDD429609}"/>
              </a:ext>
            </a:extLst>
          </p:cNvPr>
          <p:cNvSpPr/>
          <p:nvPr/>
        </p:nvSpPr>
        <p:spPr>
          <a:xfrm rot="19398214">
            <a:off x="5459664" y="1853349"/>
            <a:ext cx="2570117" cy="25635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7C25B2E-91EF-47BE-86D8-B995E67E09A5}"/>
              </a:ext>
            </a:extLst>
          </p:cNvPr>
          <p:cNvSpPr/>
          <p:nvPr/>
        </p:nvSpPr>
        <p:spPr>
          <a:xfrm>
            <a:off x="6925467" y="3386948"/>
            <a:ext cx="4122189" cy="154387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FCEA1-E41A-480B-9069-40CE967D006F}"/>
              </a:ext>
            </a:extLst>
          </p:cNvPr>
          <p:cNvSpPr/>
          <p:nvPr/>
        </p:nvSpPr>
        <p:spPr>
          <a:xfrm>
            <a:off x="0" y="0"/>
            <a:ext cx="3876403" cy="6858000"/>
          </a:xfrm>
          <a:prstGeom prst="rect">
            <a:avLst/>
          </a:prstGeom>
          <a:blipFill>
            <a:blip r:embed="rId2"/>
            <a:stretch>
              <a:fillRect l="-716" t="-337" r="-716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974C3-64F6-4935-A232-3595B52B99F3}"/>
              </a:ext>
            </a:extLst>
          </p:cNvPr>
          <p:cNvSpPr txBox="1"/>
          <p:nvPr/>
        </p:nvSpPr>
        <p:spPr>
          <a:xfrm>
            <a:off x="6062514" y="2986252"/>
            <a:ext cx="207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Advanced Feature Engineering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A7E72-4DC0-4860-9432-DC06D14553D0}"/>
              </a:ext>
            </a:extLst>
          </p:cNvPr>
          <p:cNvSpPr txBox="1"/>
          <p:nvPr/>
        </p:nvSpPr>
        <p:spPr>
          <a:xfrm>
            <a:off x="4729972" y="171754"/>
            <a:ext cx="717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and Value Additions</a:t>
            </a:r>
            <a:r>
              <a:rPr lang="en-US" sz="2800" b="1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📈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33957-1B16-4D6E-965D-3E83349389AF}"/>
              </a:ext>
            </a:extLst>
          </p:cNvPr>
          <p:cNvSpPr txBox="1"/>
          <p:nvPr/>
        </p:nvSpPr>
        <p:spPr>
          <a:xfrm>
            <a:off x="7105789" y="1570565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with Vehicle History Reports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9215D-85EB-4834-A194-B99AD6D6E787}"/>
              </a:ext>
            </a:extLst>
          </p:cNvPr>
          <p:cNvSpPr txBox="1"/>
          <p:nvPr/>
        </p:nvSpPr>
        <p:spPr>
          <a:xfrm>
            <a:off x="8918543" y="1709064"/>
            <a:ext cx="207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Integration of Market Trends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7240C-F005-464A-A321-FF323FB6160D}"/>
              </a:ext>
            </a:extLst>
          </p:cNvPr>
          <p:cNvSpPr txBox="1"/>
          <p:nvPr/>
        </p:nvSpPr>
        <p:spPr>
          <a:xfrm>
            <a:off x="7930683" y="4002183"/>
            <a:ext cx="207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Transparency and Explanation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7FD1E-232B-4DA5-A12C-8D0EE3E9353E}"/>
              </a:ext>
            </a:extLst>
          </p:cNvPr>
          <p:cNvSpPr txBox="1"/>
          <p:nvPr/>
        </p:nvSpPr>
        <p:spPr>
          <a:xfrm>
            <a:off x="9426638" y="3036482"/>
            <a:ext cx="18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Build Models with various Algorithms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37DD2-CB32-42C0-913D-5D663BBB0392}"/>
              </a:ext>
            </a:extLst>
          </p:cNvPr>
          <p:cNvSpPr/>
          <p:nvPr/>
        </p:nvSpPr>
        <p:spPr>
          <a:xfrm>
            <a:off x="-10840" y="18917"/>
            <a:ext cx="3840480" cy="6858000"/>
          </a:xfrm>
          <a:prstGeom prst="rect">
            <a:avLst/>
          </a:prstGeom>
          <a:blipFill>
            <a:blip r:embed="rId3"/>
            <a:stretch>
              <a:fillRect l="-107867" t="-337" r="-4038" b="-337"/>
            </a:stretch>
          </a:blipFill>
          <a:ln>
            <a:noFill/>
          </a:ln>
          <a:effectLst>
            <a:glow rad="914400">
              <a:schemeClr val="bg2">
                <a:lumMod val="2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1206500" stA="0" endPos="65000" dist="50800" dir="5400000" sy="-100000" algn="bl" rotWithShape="0"/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A90E0F-2E24-4ACE-84DB-40EB6B71EF02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58ACB0-A2B0-44CE-9409-E2DE9430E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1" y="24795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1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porsche 911 parked on road during nighttime">
            <a:extLst>
              <a:ext uri="{FF2B5EF4-FFF2-40B4-BE49-F238E27FC236}">
                <a16:creationId xmlns:a16="http://schemas.microsoft.com/office/drawing/2014/main" id="{56454721-3B71-467A-AA5E-91555558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6503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F949E-8EE4-4526-83F0-1BCFD81D7412}"/>
              </a:ext>
            </a:extLst>
          </p:cNvPr>
          <p:cNvSpPr txBox="1"/>
          <p:nvPr/>
        </p:nvSpPr>
        <p:spPr>
          <a:xfrm>
            <a:off x="339632" y="261256"/>
            <a:ext cx="389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Suggested Solutions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AB81E-96FF-4ABD-BB7E-9901403F1EF5}"/>
              </a:ext>
            </a:extLst>
          </p:cNvPr>
          <p:cNvSpPr txBox="1"/>
          <p:nvPr/>
        </p:nvSpPr>
        <p:spPr>
          <a:xfrm>
            <a:off x="339632" y="1045732"/>
            <a:ext cx="9771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Developed a machine learning model for accurate prediction of used car prices.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Leveraged advanced algorithms and techniques to optimize price estimation.</a:t>
            </a:r>
          </a:p>
          <a:p>
            <a:endParaRPr lang="en-US" dirty="0">
              <a:solidFill>
                <a:srgbClr val="D1D5DB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Century Gothic" panose="020B0502020202020204" pitchFamily="34" charset="0"/>
              </a:rPr>
              <a:t>Aimed to enhance transparency, fairness, and efficiency in the used car market.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60BDD-E060-4FFF-A7A0-4C1802AA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2324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0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porsche 911 parked on road during nighttime">
            <a:extLst>
              <a:ext uri="{FF2B5EF4-FFF2-40B4-BE49-F238E27FC236}">
                <a16:creationId xmlns:a16="http://schemas.microsoft.com/office/drawing/2014/main" id="{56454721-3B71-467A-AA5E-91555558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554" y="0"/>
            <a:ext cx="12296503" cy="68580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F949E-8EE4-4526-83F0-1BCFD81D7412}"/>
              </a:ext>
            </a:extLst>
          </p:cNvPr>
          <p:cNvSpPr txBox="1"/>
          <p:nvPr/>
        </p:nvSpPr>
        <p:spPr>
          <a:xfrm>
            <a:off x="339632" y="261256"/>
            <a:ext cx="389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B297-6C52-4308-8894-596440E3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1" y="823709"/>
            <a:ext cx="7406236" cy="2255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74E1B-D217-4BBF-A108-90BCED1D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24" y="3168876"/>
            <a:ext cx="5999377" cy="3599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CC1A3-EE8F-41A3-9808-906972D9F14B}"/>
              </a:ext>
            </a:extLst>
          </p:cNvPr>
          <p:cNvSpPr txBox="1"/>
          <p:nvPr/>
        </p:nvSpPr>
        <p:spPr>
          <a:xfrm flipH="1">
            <a:off x="6557554" y="5933253"/>
            <a:ext cx="468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There is no strong correlation between price and any numerical variable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DE872-5AA2-414A-8C89-EC23BF4CCD1F}"/>
              </a:ext>
            </a:extLst>
          </p:cNvPr>
          <p:cNvSpPr txBox="1"/>
          <p:nvPr/>
        </p:nvSpPr>
        <p:spPr>
          <a:xfrm flipH="1">
            <a:off x="7598307" y="1766877"/>
            <a:ext cx="381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Price range is almost similar for all manufacturer except Porsche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5D366-8EF5-4999-A5F6-C989DA5C0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2324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F949E-8EE4-4526-83F0-1BCFD81D7412}"/>
              </a:ext>
            </a:extLst>
          </p:cNvPr>
          <p:cNvSpPr txBox="1"/>
          <p:nvPr/>
        </p:nvSpPr>
        <p:spPr>
          <a:xfrm>
            <a:off x="339632" y="261256"/>
            <a:ext cx="575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Base Model – Linear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66300-1293-48C3-B48D-3838AC554627}"/>
              </a:ext>
            </a:extLst>
          </p:cNvPr>
          <p:cNvSpPr/>
          <p:nvPr/>
        </p:nvSpPr>
        <p:spPr>
          <a:xfrm>
            <a:off x="7802880" y="0"/>
            <a:ext cx="4389120" cy="6858000"/>
          </a:xfrm>
          <a:prstGeom prst="rect">
            <a:avLst/>
          </a:prstGeom>
          <a:blipFill>
            <a:blip r:embed="rId2"/>
            <a:stretch>
              <a:fillRect l="-15448" r="-1137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DC89CC-7E29-45D5-AB80-C977BA91CC0D}"/>
              </a:ext>
            </a:extLst>
          </p:cNvPr>
          <p:cNvSpPr txBox="1"/>
          <p:nvPr/>
        </p:nvSpPr>
        <p:spPr>
          <a:xfrm flipH="1">
            <a:off x="537757" y="1201783"/>
            <a:ext cx="3259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Variables which has Positive influence on price: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Drivetrain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Fuel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Average miles per gallon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Exterior and interior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ne-owner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Personal use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Seller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Driver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Driver reviews count.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4922523" y="1201783"/>
            <a:ext cx="37337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Variables which has Negative influence on price: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ileage – Miles driven by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Accidents or Damage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F9C42-8CF7-4E81-B1F3-7888BA859B58}"/>
              </a:ext>
            </a:extLst>
          </p:cNvPr>
          <p:cNvSpPr txBox="1"/>
          <p:nvPr/>
        </p:nvSpPr>
        <p:spPr>
          <a:xfrm>
            <a:off x="4974775" y="2863776"/>
            <a:ext cx="329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R-Squared – 0.453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Adjusted R-Squared – 0.453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92AD4C-C206-4D36-8496-4CEFBCF6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2324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/>
          <p:nvPr/>
        </p:nvCxnSpPr>
        <p:spPr>
          <a:xfrm>
            <a:off x="4650377" y="1201783"/>
            <a:ext cx="0" cy="44283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4935585" y="1201783"/>
            <a:ext cx="4495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1. Decision tree regressor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2. Random Forest Regressor </a:t>
            </a: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3. Gradient Boosting Regressor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Ada Boost Regressor 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Xgb Regressor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6. </a:t>
            </a:r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XGBoost Random Forest Regressor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E2DBC-D0EB-4119-81E4-55139312962C}"/>
              </a:ext>
            </a:extLst>
          </p:cNvPr>
          <p:cNvSpPr/>
          <p:nvPr/>
        </p:nvSpPr>
        <p:spPr>
          <a:xfrm>
            <a:off x="0" y="0"/>
            <a:ext cx="4153961" cy="6858000"/>
          </a:xfrm>
          <a:prstGeom prst="rect">
            <a:avLst/>
          </a:prstGeom>
          <a:blipFill>
            <a:blip r:embed="rId2"/>
            <a:stretch>
              <a:fillRect l="-107867" t="-337" r="-4038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F949E-8EE4-4526-83F0-1BCFD81D7412}"/>
              </a:ext>
            </a:extLst>
          </p:cNvPr>
          <p:cNvSpPr txBox="1"/>
          <p:nvPr/>
        </p:nvSpPr>
        <p:spPr>
          <a:xfrm>
            <a:off x="422367" y="189506"/>
            <a:ext cx="6173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56A38-630C-452E-988A-AB32D2B1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94" y="3167927"/>
            <a:ext cx="6535062" cy="2579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1B75BF-39BA-434A-8AF8-6B754AAEA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2324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BC975-64EC-4C5B-BC6A-FA3E07668CF3}"/>
              </a:ext>
            </a:extLst>
          </p:cNvPr>
          <p:cNvSpPr/>
          <p:nvPr/>
        </p:nvSpPr>
        <p:spPr>
          <a:xfrm>
            <a:off x="0" y="1032693"/>
            <a:ext cx="3775166" cy="5812971"/>
          </a:xfrm>
          <a:prstGeom prst="rect">
            <a:avLst/>
          </a:prstGeom>
          <a:blipFill>
            <a:blip r:embed="rId2"/>
            <a:stretch>
              <a:fillRect l="-865" t="-337" r="-865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82A0-C2EB-482E-8D8C-7A1786932933}"/>
              </a:ext>
            </a:extLst>
          </p:cNvPr>
          <p:cNvSpPr txBox="1"/>
          <p:nvPr/>
        </p:nvSpPr>
        <p:spPr>
          <a:xfrm>
            <a:off x="1358540" y="432529"/>
            <a:ext cx="279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1. Problem Statement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Predicting the prices of used cars accurately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76D76-0833-4904-8CA7-A6E49FD59587}"/>
              </a:ext>
            </a:extLst>
          </p:cNvPr>
          <p:cNvCxnSpPr/>
          <p:nvPr/>
        </p:nvCxnSpPr>
        <p:spPr>
          <a:xfrm>
            <a:off x="2246811" y="156754"/>
            <a:ext cx="1907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CAEC4-CB24-4060-9EED-BC1CEF76B551}"/>
              </a:ext>
            </a:extLst>
          </p:cNvPr>
          <p:cNvCxnSpPr/>
          <p:nvPr/>
        </p:nvCxnSpPr>
        <p:spPr>
          <a:xfrm>
            <a:off x="4153989" y="156754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1F33D-9DC0-46B2-8CE6-E80BE6BF432C}"/>
              </a:ext>
            </a:extLst>
          </p:cNvPr>
          <p:cNvCxnSpPr>
            <a:cxnSpLocks/>
          </p:cNvCxnSpPr>
          <p:nvPr/>
        </p:nvCxnSpPr>
        <p:spPr>
          <a:xfrm>
            <a:off x="4153989" y="2116183"/>
            <a:ext cx="2795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E57DA-DEBA-44D5-B53D-F683E43E4F3D}"/>
              </a:ext>
            </a:extLst>
          </p:cNvPr>
          <p:cNvCxnSpPr/>
          <p:nvPr/>
        </p:nvCxnSpPr>
        <p:spPr>
          <a:xfrm>
            <a:off x="6949440" y="2116183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A853-03D3-4E03-8B17-4F0F71D9FD65}"/>
              </a:ext>
            </a:extLst>
          </p:cNvPr>
          <p:cNvCxnSpPr>
            <a:cxnSpLocks/>
          </p:cNvCxnSpPr>
          <p:nvPr/>
        </p:nvCxnSpPr>
        <p:spPr>
          <a:xfrm>
            <a:off x="6949434" y="4071258"/>
            <a:ext cx="3709857" cy="4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8DBEC-C7BA-4774-A954-07A4102E08C7}"/>
              </a:ext>
            </a:extLst>
          </p:cNvPr>
          <p:cNvCxnSpPr/>
          <p:nvPr/>
        </p:nvCxnSpPr>
        <p:spPr>
          <a:xfrm>
            <a:off x="10659291" y="4071258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99EE-1195-4343-8512-F3604331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>
            <a:cxnSpLocks/>
          </p:cNvCxnSpPr>
          <p:nvPr/>
        </p:nvCxnSpPr>
        <p:spPr>
          <a:xfrm>
            <a:off x="6096000" y="1214846"/>
            <a:ext cx="0" cy="52636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232945" y="1201783"/>
            <a:ext cx="309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1. Decision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ree Regressor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F949E-8EE4-4526-83F0-1BCFD81D7412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5430E-40FA-4D6C-A81C-63612B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" y="1764378"/>
            <a:ext cx="5690517" cy="537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22F85-5F30-48EF-9CEC-D8AC4BB13CCA}"/>
              </a:ext>
            </a:extLst>
          </p:cNvPr>
          <p:cNvSpPr txBox="1"/>
          <p:nvPr/>
        </p:nvSpPr>
        <p:spPr>
          <a:xfrm>
            <a:off x="41620" y="2621871"/>
            <a:ext cx="605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High training R2 score, low RMSE on train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Relatively low test R2 score, high RMSE on test data, potential overfitting.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37534A-E091-44DC-8F30-DDB7B94C4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232411"/>
            <a:ext cx="1655292" cy="5809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CE1977-02CE-4359-82D3-3D26A4690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932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>
            <a:cxnSpLocks/>
          </p:cNvCxnSpPr>
          <p:nvPr/>
        </p:nvCxnSpPr>
        <p:spPr>
          <a:xfrm>
            <a:off x="6096000" y="1214846"/>
            <a:ext cx="0" cy="52636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232945" y="1201783"/>
            <a:ext cx="309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1. Decision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ree Regressor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5430E-40FA-4D6C-A81C-63612B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" y="1764378"/>
            <a:ext cx="5690517" cy="537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22F85-5F30-48EF-9CEC-D8AC4BB13CCA}"/>
              </a:ext>
            </a:extLst>
          </p:cNvPr>
          <p:cNvSpPr txBox="1"/>
          <p:nvPr/>
        </p:nvSpPr>
        <p:spPr>
          <a:xfrm>
            <a:off x="41620" y="2621871"/>
            <a:ext cx="605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High training R2 score, low RMSE on train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Relatively low test R2 score, high RMSE on test data, potential overfitting.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817AF-C9E8-48E2-950C-1DF21AF84B04}"/>
              </a:ext>
            </a:extLst>
          </p:cNvPr>
          <p:cNvSpPr txBox="1"/>
          <p:nvPr/>
        </p:nvSpPr>
        <p:spPr>
          <a:xfrm flipH="1">
            <a:off x="232944" y="3856030"/>
            <a:ext cx="32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2. Random Forest Regressor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B14B8-CC9D-4EFF-8315-EEEA0E7B9013}"/>
              </a:ext>
            </a:extLst>
          </p:cNvPr>
          <p:cNvSpPr txBox="1"/>
          <p:nvPr/>
        </p:nvSpPr>
        <p:spPr>
          <a:xfrm>
            <a:off x="41620" y="5061555"/>
            <a:ext cx="6054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Good R2 scores on both train and test data, lower RMSE compared to other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Higher computational complexity, potential overfitting with a large number of trees.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5CE089-04EE-4660-9183-2BA64661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" y="4321926"/>
            <a:ext cx="5907022" cy="225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790F9-BEA7-4423-92C3-B0629EF4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8" y="4526764"/>
            <a:ext cx="5907022" cy="2423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208FBE-308F-4522-9DFB-34624C843FE4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F1DD68-B871-4E69-90E0-E45C49E42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932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6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>
            <a:cxnSpLocks/>
          </p:cNvCxnSpPr>
          <p:nvPr/>
        </p:nvCxnSpPr>
        <p:spPr>
          <a:xfrm>
            <a:off x="6096000" y="1214846"/>
            <a:ext cx="0" cy="52636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232945" y="1201783"/>
            <a:ext cx="309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1. Decision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ree Regressor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5430E-40FA-4D6C-A81C-63612B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" y="1764378"/>
            <a:ext cx="5690517" cy="537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22F85-5F30-48EF-9CEC-D8AC4BB13CCA}"/>
              </a:ext>
            </a:extLst>
          </p:cNvPr>
          <p:cNvSpPr txBox="1"/>
          <p:nvPr/>
        </p:nvSpPr>
        <p:spPr>
          <a:xfrm>
            <a:off x="41620" y="2621871"/>
            <a:ext cx="605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High training R2 score, low RMSE on train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Relatively low test R2 score, high RMSE on test data, potential overfitting.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817AF-C9E8-48E2-950C-1DF21AF84B04}"/>
              </a:ext>
            </a:extLst>
          </p:cNvPr>
          <p:cNvSpPr txBox="1"/>
          <p:nvPr/>
        </p:nvSpPr>
        <p:spPr>
          <a:xfrm flipH="1">
            <a:off x="232944" y="3856030"/>
            <a:ext cx="32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2. Random Forest Regressor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B14B8-CC9D-4EFF-8315-EEEA0E7B9013}"/>
              </a:ext>
            </a:extLst>
          </p:cNvPr>
          <p:cNvSpPr txBox="1"/>
          <p:nvPr/>
        </p:nvSpPr>
        <p:spPr>
          <a:xfrm>
            <a:off x="41620" y="5061555"/>
            <a:ext cx="6054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Good R2 scores on both train and test data, lower RMSE compared to other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Higher computational complexity, potential overfitting with a large number of trees.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5CE089-04EE-4660-9183-2BA64661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" y="4321926"/>
            <a:ext cx="5907022" cy="225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790F9-BEA7-4423-92C3-B0629EF4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8" y="4526764"/>
            <a:ext cx="5907022" cy="24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8B3D9-3B27-43D7-B070-465B0C31E13E}"/>
              </a:ext>
            </a:extLst>
          </p:cNvPr>
          <p:cNvSpPr txBox="1"/>
          <p:nvPr/>
        </p:nvSpPr>
        <p:spPr>
          <a:xfrm flipH="1">
            <a:off x="6196150" y="1214846"/>
            <a:ext cx="35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Gradient Boosting Regressor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32783B-BFC0-49AD-8575-21F2E085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50" y="1764378"/>
            <a:ext cx="5907022" cy="2251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D3C3E5-4CD4-4C35-A249-7CE3B8CDB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150" y="1979559"/>
            <a:ext cx="5907022" cy="2187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B2CD4C-C3ED-45FF-A408-95F1124CF41E}"/>
              </a:ext>
            </a:extLst>
          </p:cNvPr>
          <p:cNvSpPr txBox="1"/>
          <p:nvPr/>
        </p:nvSpPr>
        <p:spPr>
          <a:xfrm>
            <a:off x="6137620" y="2444013"/>
            <a:ext cx="6054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Pros: Moderate R2 scores, better performance than decision tree and Ada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Higher RMSE compared to Random Forest, potential overfitting with excessive boosting rounds.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E356D-C09C-4DD2-8DFC-00B0D40FC3E5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6B1C68-9B9D-47E1-B3BB-7B81F713C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932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6BF9A-E346-4B03-BCD4-DD0259411D36}"/>
              </a:ext>
            </a:extLst>
          </p:cNvPr>
          <p:cNvCxnSpPr>
            <a:cxnSpLocks/>
          </p:cNvCxnSpPr>
          <p:nvPr/>
        </p:nvCxnSpPr>
        <p:spPr>
          <a:xfrm>
            <a:off x="6096000" y="1214846"/>
            <a:ext cx="0" cy="52636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36E060-9D46-41D7-A915-7D526F94B3BD}"/>
              </a:ext>
            </a:extLst>
          </p:cNvPr>
          <p:cNvSpPr txBox="1"/>
          <p:nvPr/>
        </p:nvSpPr>
        <p:spPr>
          <a:xfrm flipH="1">
            <a:off x="232945" y="1201783"/>
            <a:ext cx="309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1. Decision 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ree Regressor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5430E-40FA-4D6C-A81C-63612B0B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" y="1764378"/>
            <a:ext cx="5690517" cy="537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22F85-5F30-48EF-9CEC-D8AC4BB13CCA}"/>
              </a:ext>
            </a:extLst>
          </p:cNvPr>
          <p:cNvSpPr txBox="1"/>
          <p:nvPr/>
        </p:nvSpPr>
        <p:spPr>
          <a:xfrm>
            <a:off x="41620" y="2621871"/>
            <a:ext cx="605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High training R2 score, low RMSE on train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Relatively low test R2 score, high RMSE on test data, potential overfitting.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817AF-C9E8-48E2-950C-1DF21AF84B04}"/>
              </a:ext>
            </a:extLst>
          </p:cNvPr>
          <p:cNvSpPr txBox="1"/>
          <p:nvPr/>
        </p:nvSpPr>
        <p:spPr>
          <a:xfrm flipH="1">
            <a:off x="232944" y="3856030"/>
            <a:ext cx="326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2. Random Forest Regressor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B14B8-CC9D-4EFF-8315-EEEA0E7B9013}"/>
              </a:ext>
            </a:extLst>
          </p:cNvPr>
          <p:cNvSpPr txBox="1"/>
          <p:nvPr/>
        </p:nvSpPr>
        <p:spPr>
          <a:xfrm>
            <a:off x="41620" y="5061555"/>
            <a:ext cx="6054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Pros: Good R2 scores on both train and test data, lower RMSE compared to other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Higher computational complexity, potential overfitting with a large number of trees.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5CE089-04EE-4660-9183-2BA64661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" y="4321926"/>
            <a:ext cx="5907022" cy="2251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790F9-BEA7-4423-92C3-B0629EF4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8" y="4526764"/>
            <a:ext cx="5907022" cy="24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8B3D9-3B27-43D7-B070-465B0C31E13E}"/>
              </a:ext>
            </a:extLst>
          </p:cNvPr>
          <p:cNvSpPr txBox="1"/>
          <p:nvPr/>
        </p:nvSpPr>
        <p:spPr>
          <a:xfrm flipH="1">
            <a:off x="6196150" y="1214846"/>
            <a:ext cx="35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Gradient Boosting Regressor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32783B-BFC0-49AD-8575-21F2E085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50" y="1764378"/>
            <a:ext cx="5907022" cy="2251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D3C3E5-4CD4-4C35-A249-7CE3B8CDB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150" y="1979559"/>
            <a:ext cx="5907022" cy="2187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B2CD4C-C3ED-45FF-A408-95F1124CF41E}"/>
              </a:ext>
            </a:extLst>
          </p:cNvPr>
          <p:cNvSpPr txBox="1"/>
          <p:nvPr/>
        </p:nvSpPr>
        <p:spPr>
          <a:xfrm>
            <a:off x="6137620" y="2444013"/>
            <a:ext cx="60543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Pros: Moderate R2 scores, better performance than decision tree and Ada Boosting.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Cons: Higher RMSE compared to Random Forest, potential overfitting with excessive boosting rounds.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BF62F8-91FB-48BC-9D1F-3C56CE4FBFFD}"/>
              </a:ext>
            </a:extLst>
          </p:cNvPr>
          <p:cNvSpPr txBox="1"/>
          <p:nvPr/>
        </p:nvSpPr>
        <p:spPr>
          <a:xfrm flipH="1">
            <a:off x="6217920" y="3810004"/>
            <a:ext cx="35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Ada Boosting Regressor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E7FDF5-0CCB-451E-88B7-AFA09C8F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50" y="4311291"/>
            <a:ext cx="5907022" cy="2251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F91621-493F-4949-B94A-B6D507867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49" y="4526765"/>
            <a:ext cx="5939417" cy="221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D54C07-24D7-49D7-8493-81A9FBC66BEE}"/>
              </a:ext>
            </a:extLst>
          </p:cNvPr>
          <p:cNvSpPr txBox="1"/>
          <p:nvPr/>
        </p:nvSpPr>
        <p:spPr>
          <a:xfrm>
            <a:off x="6246224" y="5104545"/>
            <a:ext cx="5758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Pros: Moderate R2 scores, improvement over a single decision tree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Cons: Lower R2 scores compared to Random Forest and Gradient Boosting, higher RMSE values.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5B6DA-2CCA-45D0-84B9-A654A348A9EB}"/>
              </a:ext>
            </a:extLst>
          </p:cNvPr>
          <p:cNvSpPr txBox="1"/>
          <p:nvPr/>
        </p:nvSpPr>
        <p:spPr>
          <a:xfrm>
            <a:off x="174173" y="204392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DD10A8-39FF-4AE7-833D-5C9C70CC1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932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7D17B9-61B0-4A3B-9FD3-EA9E2C401EBB}"/>
              </a:ext>
            </a:extLst>
          </p:cNvPr>
          <p:cNvSpPr txBox="1"/>
          <p:nvPr/>
        </p:nvSpPr>
        <p:spPr>
          <a:xfrm flipH="1">
            <a:off x="232944" y="1201783"/>
            <a:ext cx="26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XGBoost Regressor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36E7-CC8D-4B12-8935-588D0EAD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1768254"/>
            <a:ext cx="5300678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81053-FE4E-4DFD-9313-05A6CCB3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03" y="1064898"/>
            <a:ext cx="9525" cy="5276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02C1B7-F071-4821-8CEB-73BC59217C81}"/>
              </a:ext>
            </a:extLst>
          </p:cNvPr>
          <p:cNvSpPr txBox="1"/>
          <p:nvPr/>
        </p:nvSpPr>
        <p:spPr>
          <a:xfrm>
            <a:off x="152402" y="2432183"/>
            <a:ext cx="538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High R2 scores on both train and test data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relatively low RMSE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Longer training time compared to decision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tree-based models, potential parameter tuning complexity.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C7E0ADE-8CDA-41A0-8AFC-F3F3AB988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E88FFC3-027C-4090-B602-D0B042C063C7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7D17B9-61B0-4A3B-9FD3-EA9E2C401EBB}"/>
              </a:ext>
            </a:extLst>
          </p:cNvPr>
          <p:cNvSpPr txBox="1"/>
          <p:nvPr/>
        </p:nvSpPr>
        <p:spPr>
          <a:xfrm flipH="1">
            <a:off x="232944" y="1201783"/>
            <a:ext cx="26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XGBoost Regressor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36E7-CC8D-4B12-8935-588D0EAD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1768254"/>
            <a:ext cx="5300678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81053-FE4E-4DFD-9313-05A6CCB3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03" y="1064898"/>
            <a:ext cx="9525" cy="5276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02C1B7-F071-4821-8CEB-73BC59217C81}"/>
              </a:ext>
            </a:extLst>
          </p:cNvPr>
          <p:cNvSpPr txBox="1"/>
          <p:nvPr/>
        </p:nvSpPr>
        <p:spPr>
          <a:xfrm>
            <a:off x="152402" y="2432183"/>
            <a:ext cx="538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High R2 scores on both train and test data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relatively low RMSE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Longer training time compared to decision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tree-based models, potential parameter tuning complexity.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FF7F4-F175-47E2-89A1-F3EE6DFBF94B}"/>
              </a:ext>
            </a:extLst>
          </p:cNvPr>
          <p:cNvSpPr txBox="1"/>
          <p:nvPr/>
        </p:nvSpPr>
        <p:spPr>
          <a:xfrm flipH="1">
            <a:off x="232942" y="3952761"/>
            <a:ext cx="53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6. XGBRFR (XGBoost Random Forest Regressor)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759B27-0DC9-4238-85DB-9F4E37FB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2" y="4525763"/>
            <a:ext cx="5490414" cy="256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D1F1F5-9FFE-4FEE-9CE0-BC404A453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31" y="4787413"/>
            <a:ext cx="5480889" cy="2165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5EB27D-78F4-46C8-B92F-D54EB40A992C}"/>
              </a:ext>
            </a:extLst>
          </p:cNvPr>
          <p:cNvSpPr txBox="1"/>
          <p:nvPr/>
        </p:nvSpPr>
        <p:spPr>
          <a:xfrm>
            <a:off x="232942" y="5219714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Good R2 scores, similar performance to the tuned decision tree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longer training time compared to simpler models.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67EB7-34F2-4EB9-927C-AE63228B82E8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74C65F-B124-460E-9099-C57D7E7A54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57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7D17B9-61B0-4A3B-9FD3-EA9E2C401EBB}"/>
              </a:ext>
            </a:extLst>
          </p:cNvPr>
          <p:cNvSpPr txBox="1"/>
          <p:nvPr/>
        </p:nvSpPr>
        <p:spPr>
          <a:xfrm flipH="1">
            <a:off x="232944" y="1201783"/>
            <a:ext cx="26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XGBoost Regressor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36E7-CC8D-4B12-8935-588D0EAD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1768254"/>
            <a:ext cx="5300678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81053-FE4E-4DFD-9313-05A6CCB3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03" y="1064898"/>
            <a:ext cx="9525" cy="5276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02C1B7-F071-4821-8CEB-73BC59217C81}"/>
              </a:ext>
            </a:extLst>
          </p:cNvPr>
          <p:cNvSpPr txBox="1"/>
          <p:nvPr/>
        </p:nvSpPr>
        <p:spPr>
          <a:xfrm>
            <a:off x="152402" y="2432183"/>
            <a:ext cx="538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High R2 scores on both train and test data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relatively low RMSE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Longer training time compared to decision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tree-based models, potential parameter tuning complexity.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FF7F4-F175-47E2-89A1-F3EE6DFBF94B}"/>
              </a:ext>
            </a:extLst>
          </p:cNvPr>
          <p:cNvSpPr txBox="1"/>
          <p:nvPr/>
        </p:nvSpPr>
        <p:spPr>
          <a:xfrm flipH="1">
            <a:off x="232942" y="3952761"/>
            <a:ext cx="53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6. XGBRFR (XGBoost Random Forest Regressor)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759B27-0DC9-4238-85DB-9F4E37FB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2" y="4525763"/>
            <a:ext cx="5490414" cy="256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D1F1F5-9FFE-4FEE-9CE0-BC404A453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31" y="4787413"/>
            <a:ext cx="5480889" cy="2165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5EB27D-78F4-46C8-B92F-D54EB40A992C}"/>
              </a:ext>
            </a:extLst>
          </p:cNvPr>
          <p:cNvSpPr txBox="1"/>
          <p:nvPr/>
        </p:nvSpPr>
        <p:spPr>
          <a:xfrm>
            <a:off x="232942" y="5219714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Good R2 scores, similar performance to the tuned decision tree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longer training time compared to simpler models.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F3F711-175F-4D31-A1A2-5F7DA13C9FAB}"/>
              </a:ext>
            </a:extLst>
          </p:cNvPr>
          <p:cNvSpPr txBox="1"/>
          <p:nvPr/>
        </p:nvSpPr>
        <p:spPr>
          <a:xfrm flipH="1">
            <a:off x="6006186" y="1201783"/>
            <a:ext cx="266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7. Decision Tree Tuned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14FD17-921D-47BE-AA7D-D81A44FD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44" y="1745252"/>
            <a:ext cx="5881419" cy="2746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ED5A8F-F2B4-4B89-B726-52B5EE51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444" y="2027776"/>
            <a:ext cx="5903995" cy="2333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0A31BB-C102-4F99-9AEA-12B4F4082CE0}"/>
              </a:ext>
            </a:extLst>
          </p:cNvPr>
          <p:cNvSpPr txBox="1"/>
          <p:nvPr/>
        </p:nvSpPr>
        <p:spPr>
          <a:xfrm>
            <a:off x="6187844" y="2584583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Improved R2 scores compared to the untuned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potential overfitting.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75707-864D-4044-855E-043E74120052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3F36E8-82E5-4FD5-9CF3-1172F8AA62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7D17B9-61B0-4A3B-9FD3-EA9E2C401EBB}"/>
              </a:ext>
            </a:extLst>
          </p:cNvPr>
          <p:cNvSpPr txBox="1"/>
          <p:nvPr/>
        </p:nvSpPr>
        <p:spPr>
          <a:xfrm flipH="1">
            <a:off x="232944" y="1201783"/>
            <a:ext cx="26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. XGBoost Regressor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536E7-CC8D-4B12-8935-588D0EAD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" y="1768254"/>
            <a:ext cx="5300678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81053-FE4E-4DFD-9313-05A6CCB3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03" y="1064898"/>
            <a:ext cx="9525" cy="5276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02C1B7-F071-4821-8CEB-73BC59217C81}"/>
              </a:ext>
            </a:extLst>
          </p:cNvPr>
          <p:cNvSpPr txBox="1"/>
          <p:nvPr/>
        </p:nvSpPr>
        <p:spPr>
          <a:xfrm>
            <a:off x="152402" y="2432183"/>
            <a:ext cx="538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High R2 scores on both train and test data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relatively low RMSE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Longer training time compared to decision</a:t>
            </a:r>
          </a:p>
          <a:p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tree-based models, potential parameter tuning complexity.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0FF7F4-F175-47E2-89A1-F3EE6DFBF94B}"/>
              </a:ext>
            </a:extLst>
          </p:cNvPr>
          <p:cNvSpPr txBox="1"/>
          <p:nvPr/>
        </p:nvSpPr>
        <p:spPr>
          <a:xfrm flipH="1">
            <a:off x="232942" y="3952761"/>
            <a:ext cx="538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6. XGBRFR (XGBoost Random Forest Regressor)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759B27-0DC9-4238-85DB-9F4E37FB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2" y="4525763"/>
            <a:ext cx="5490414" cy="2563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D1F1F5-9FFE-4FEE-9CE0-BC404A453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31" y="4787413"/>
            <a:ext cx="5480889" cy="2165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5EB27D-78F4-46C8-B92F-D54EB40A992C}"/>
              </a:ext>
            </a:extLst>
          </p:cNvPr>
          <p:cNvSpPr txBox="1"/>
          <p:nvPr/>
        </p:nvSpPr>
        <p:spPr>
          <a:xfrm>
            <a:off x="232942" y="5219714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Good R2 scores, similar performance to the tuned decision tree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longer training time compared to simpler models.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F3F711-175F-4D31-A1A2-5F7DA13C9FAB}"/>
              </a:ext>
            </a:extLst>
          </p:cNvPr>
          <p:cNvSpPr txBox="1"/>
          <p:nvPr/>
        </p:nvSpPr>
        <p:spPr>
          <a:xfrm flipH="1">
            <a:off x="6006186" y="1201783"/>
            <a:ext cx="266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7. Decision Tree Tuned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14FD17-921D-47BE-AA7D-D81A44FD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44" y="1745252"/>
            <a:ext cx="5881419" cy="2746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ED5A8F-F2B4-4B89-B726-52B5EE51A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444" y="2027776"/>
            <a:ext cx="5903995" cy="2333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8A45DC1-4516-456F-9E95-FF3B9C18B915}"/>
              </a:ext>
            </a:extLst>
          </p:cNvPr>
          <p:cNvSpPr txBox="1"/>
          <p:nvPr/>
        </p:nvSpPr>
        <p:spPr>
          <a:xfrm>
            <a:off x="6046549" y="5254063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High R2 scores, improved performance over the untuned XGBoost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longer training time compared to simpler models.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E4EE1-3C47-454A-98C7-B9E522BCC83D}"/>
              </a:ext>
            </a:extLst>
          </p:cNvPr>
          <p:cNvSpPr txBox="1"/>
          <p:nvPr/>
        </p:nvSpPr>
        <p:spPr>
          <a:xfrm flipH="1">
            <a:off x="6038993" y="3952761"/>
            <a:ext cx="25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8.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XGBoosting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Tuned</a:t>
            </a:r>
            <a:endParaRPr lang="en-US" sz="1800" b="0" i="0" u="none" strike="noStrike" baseline="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9849C26-3409-4C03-9043-44B1345B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49" y="4503683"/>
            <a:ext cx="5881419" cy="2746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396531E-3FF3-49E3-B50D-0BDF0EBD3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865" y="4765453"/>
            <a:ext cx="5903995" cy="22741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0A31BB-C102-4F99-9AEA-12B4F4082CE0}"/>
              </a:ext>
            </a:extLst>
          </p:cNvPr>
          <p:cNvSpPr txBox="1"/>
          <p:nvPr/>
        </p:nvSpPr>
        <p:spPr>
          <a:xfrm>
            <a:off x="6187844" y="2584583"/>
            <a:ext cx="5383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Pros: Improved R2 scores compared to the untuned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Cons: Relatively high RMSE values, potential overfitting.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72306-8130-4196-B9D6-05B9AB3A985F}"/>
              </a:ext>
            </a:extLst>
          </p:cNvPr>
          <p:cNvSpPr txBox="1"/>
          <p:nvPr/>
        </p:nvSpPr>
        <p:spPr>
          <a:xfrm>
            <a:off x="174173" y="217455"/>
            <a:ext cx="1018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of Regression Algorithms for Used Cars Price Prediction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3982C3-84B3-48E7-A831-E39A30281E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986108-4425-41DF-8149-6CD658DC858A}"/>
              </a:ext>
            </a:extLst>
          </p:cNvPr>
          <p:cNvSpPr txBox="1"/>
          <p:nvPr/>
        </p:nvSpPr>
        <p:spPr>
          <a:xfrm>
            <a:off x="304801" y="257333"/>
            <a:ext cx="12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2180-8C55-40BC-8860-9BE6538E3F07}"/>
              </a:ext>
            </a:extLst>
          </p:cNvPr>
          <p:cNvSpPr txBox="1"/>
          <p:nvPr/>
        </p:nvSpPr>
        <p:spPr>
          <a:xfrm>
            <a:off x="213359" y="875210"/>
            <a:ext cx="5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 of other models XGBoost has performed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D92B5-3CFB-4F47-86AC-A4113CC77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296794"/>
            <a:ext cx="4959531" cy="3438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27045-AA73-4E7B-AF07-11154B80C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4" y="3612323"/>
            <a:ext cx="6635932" cy="29839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E71F11-7BFB-4B49-BAF8-1AED48479C82}"/>
              </a:ext>
            </a:extLst>
          </p:cNvPr>
          <p:cNvSpPr txBox="1"/>
          <p:nvPr/>
        </p:nvSpPr>
        <p:spPr>
          <a:xfrm>
            <a:off x="5264330" y="3061011"/>
            <a:ext cx="56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Comparison to base model with XGBoost model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ECD5C0-2968-4373-81A6-2A74210E2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C986108-4425-41DF-8149-6CD658DC858A}"/>
              </a:ext>
            </a:extLst>
          </p:cNvPr>
          <p:cNvSpPr txBox="1"/>
          <p:nvPr/>
        </p:nvSpPr>
        <p:spPr>
          <a:xfrm>
            <a:off x="304801" y="257333"/>
            <a:ext cx="316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General Inferences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2180-8C55-40BC-8860-9BE6538E3F07}"/>
              </a:ext>
            </a:extLst>
          </p:cNvPr>
          <p:cNvSpPr txBox="1"/>
          <p:nvPr/>
        </p:nvSpPr>
        <p:spPr>
          <a:xfrm>
            <a:off x="204652" y="875210"/>
            <a:ext cx="1198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Inferences from Data Preprocessing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There are more cars with the fuel type Gasoline.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The average price based on the manufacturer is high for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Prosche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and less for </a:t>
            </a:r>
            <a:r>
              <a:rPr lang="en-US" sz="16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Mitshubishi</a:t>
            </a: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Electronically Continuous Variable Transmission (ECVT) gives more Mileage Per Gallon and the less is given by Semi Automatic.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Inferences from Data Modelling</a:t>
            </a:r>
          </a:p>
          <a:p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Decision tree, Random Forest are overfitting and Ada boost is an underfitting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Rest all the models are Good but the RMSE difference is very high so it is potentially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Comparing to all other models XGBoost is the better one.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ECD5C0-2968-4373-81A6-2A74210E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54034"/>
            <a:ext cx="1655292" cy="580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D5A84F-0458-4847-9053-AA0687FBACCD}"/>
              </a:ext>
            </a:extLst>
          </p:cNvPr>
          <p:cNvSpPr/>
          <p:nvPr/>
        </p:nvSpPr>
        <p:spPr>
          <a:xfrm>
            <a:off x="0" y="4291530"/>
            <a:ext cx="12252960" cy="2566470"/>
          </a:xfrm>
          <a:prstGeom prst="rect">
            <a:avLst/>
          </a:prstGeom>
          <a:blipFill>
            <a:blip r:embed="rId3"/>
            <a:stretch>
              <a:fillRect l="2" r="4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4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BC975-64EC-4C5B-BC6A-FA3E07668CF3}"/>
              </a:ext>
            </a:extLst>
          </p:cNvPr>
          <p:cNvSpPr/>
          <p:nvPr/>
        </p:nvSpPr>
        <p:spPr>
          <a:xfrm>
            <a:off x="0" y="1045029"/>
            <a:ext cx="3775166" cy="5812971"/>
          </a:xfrm>
          <a:prstGeom prst="rect">
            <a:avLst/>
          </a:prstGeom>
          <a:blipFill>
            <a:blip r:embed="rId2"/>
            <a:stretch>
              <a:fillRect l="-865" t="-337" r="-865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82A0-C2EB-482E-8D8C-7A1786932933}"/>
              </a:ext>
            </a:extLst>
          </p:cNvPr>
          <p:cNvSpPr txBox="1"/>
          <p:nvPr/>
        </p:nvSpPr>
        <p:spPr>
          <a:xfrm>
            <a:off x="1358540" y="432529"/>
            <a:ext cx="279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1. Problem Statement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Predicting the prices of used cars accurately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76D76-0833-4904-8CA7-A6E49FD59587}"/>
              </a:ext>
            </a:extLst>
          </p:cNvPr>
          <p:cNvCxnSpPr/>
          <p:nvPr/>
        </p:nvCxnSpPr>
        <p:spPr>
          <a:xfrm>
            <a:off x="2246811" y="156754"/>
            <a:ext cx="1907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CAEC4-CB24-4060-9EED-BC1CEF76B551}"/>
              </a:ext>
            </a:extLst>
          </p:cNvPr>
          <p:cNvCxnSpPr/>
          <p:nvPr/>
        </p:nvCxnSpPr>
        <p:spPr>
          <a:xfrm>
            <a:off x="4153989" y="156754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1F33D-9DC0-46B2-8CE6-E80BE6BF432C}"/>
              </a:ext>
            </a:extLst>
          </p:cNvPr>
          <p:cNvCxnSpPr>
            <a:cxnSpLocks/>
          </p:cNvCxnSpPr>
          <p:nvPr/>
        </p:nvCxnSpPr>
        <p:spPr>
          <a:xfrm>
            <a:off x="4153989" y="2116183"/>
            <a:ext cx="2795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E57DA-DEBA-44D5-B53D-F683E43E4F3D}"/>
              </a:ext>
            </a:extLst>
          </p:cNvPr>
          <p:cNvCxnSpPr/>
          <p:nvPr/>
        </p:nvCxnSpPr>
        <p:spPr>
          <a:xfrm>
            <a:off x="6949440" y="2116183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A853-03D3-4E03-8B17-4F0F71D9FD65}"/>
              </a:ext>
            </a:extLst>
          </p:cNvPr>
          <p:cNvCxnSpPr>
            <a:cxnSpLocks/>
          </p:cNvCxnSpPr>
          <p:nvPr/>
        </p:nvCxnSpPr>
        <p:spPr>
          <a:xfrm>
            <a:off x="6949434" y="4071258"/>
            <a:ext cx="3709857" cy="4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7DFE0B-3609-4497-AC7F-FB72E386C32C}"/>
              </a:ext>
            </a:extLst>
          </p:cNvPr>
          <p:cNvSpPr txBox="1"/>
          <p:nvPr/>
        </p:nvSpPr>
        <p:spPr>
          <a:xfrm>
            <a:off x="4376058" y="674191"/>
            <a:ext cx="3709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2. Solution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Developed a machine learning model for price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8DBEC-C7BA-4774-A954-07A4102E08C7}"/>
              </a:ext>
            </a:extLst>
          </p:cNvPr>
          <p:cNvCxnSpPr/>
          <p:nvPr/>
        </p:nvCxnSpPr>
        <p:spPr>
          <a:xfrm>
            <a:off x="10659291" y="4071258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A9587-2C58-4C97-84DE-E9BF603C9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35B4AA-4842-4D93-AB13-D1206CA60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3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AAF24-F1F6-4577-9C75-EA0A01747665}"/>
              </a:ext>
            </a:extLst>
          </p:cNvPr>
          <p:cNvSpPr txBox="1"/>
          <p:nvPr/>
        </p:nvSpPr>
        <p:spPr>
          <a:xfrm flipH="1">
            <a:off x="346164" y="352698"/>
            <a:ext cx="324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Business Recommendations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C04C9-9AE2-486B-8FCF-C42BAFF3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14846"/>
            <a:ext cx="1655292" cy="5809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631E07-C246-42E7-A791-D1835B771256}"/>
              </a:ext>
            </a:extLst>
          </p:cNvPr>
          <p:cNvCxnSpPr>
            <a:cxnSpLocks/>
          </p:cNvCxnSpPr>
          <p:nvPr/>
        </p:nvCxnSpPr>
        <p:spPr>
          <a:xfrm flipH="1">
            <a:off x="1769571" y="4245428"/>
            <a:ext cx="1221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92EA1F-D5DF-472E-9A90-19871AC510A6}"/>
              </a:ext>
            </a:extLst>
          </p:cNvPr>
          <p:cNvSpPr txBox="1"/>
          <p:nvPr/>
        </p:nvSpPr>
        <p:spPr>
          <a:xfrm>
            <a:off x="47625" y="4060762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Manufacturer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1FAF523-0CCC-478B-980E-A56C5BB53D15}"/>
              </a:ext>
            </a:extLst>
          </p:cNvPr>
          <p:cNvCxnSpPr/>
          <p:nvPr/>
        </p:nvCxnSpPr>
        <p:spPr>
          <a:xfrm rot="10800000">
            <a:off x="1828801" y="3161211"/>
            <a:ext cx="744583" cy="64008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78E9D9-C28F-4D85-AE46-CFE60672965F}"/>
              </a:ext>
            </a:extLst>
          </p:cNvPr>
          <p:cNvSpPr txBox="1"/>
          <p:nvPr/>
        </p:nvSpPr>
        <p:spPr>
          <a:xfrm>
            <a:off x="156629" y="297654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Exterior color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52DE976-5CAE-46CB-991C-7076A11A1D43}"/>
              </a:ext>
            </a:extLst>
          </p:cNvPr>
          <p:cNvCxnSpPr/>
          <p:nvPr/>
        </p:nvCxnSpPr>
        <p:spPr>
          <a:xfrm rot="5400000" flipH="1" flipV="1">
            <a:off x="2423161" y="2867300"/>
            <a:ext cx="1502229" cy="365757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470999-35AA-49E2-9ACB-B2AB10CB3F8D}"/>
              </a:ext>
            </a:extLst>
          </p:cNvPr>
          <p:cNvSpPr txBox="1"/>
          <p:nvPr/>
        </p:nvSpPr>
        <p:spPr>
          <a:xfrm>
            <a:off x="2550684" y="188758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Transmission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E20DC8-18E6-4349-9B24-EA2192DD5E47}"/>
              </a:ext>
            </a:extLst>
          </p:cNvPr>
          <p:cNvSpPr txBox="1"/>
          <p:nvPr/>
        </p:nvSpPr>
        <p:spPr>
          <a:xfrm>
            <a:off x="379305" y="822958"/>
            <a:ext cx="4272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Features impacting the price more in used cars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70F899-DDEA-4D1D-88D6-0DEB90C00B05}"/>
              </a:ext>
            </a:extLst>
          </p:cNvPr>
          <p:cNvCxnSpPr/>
          <p:nvPr/>
        </p:nvCxnSpPr>
        <p:spPr>
          <a:xfrm>
            <a:off x="7302136" y="2769326"/>
            <a:ext cx="1489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310C49-34BB-401B-93F5-5CE3F030FA16}"/>
              </a:ext>
            </a:extLst>
          </p:cNvPr>
          <p:cNvSpPr txBox="1"/>
          <p:nvPr/>
        </p:nvSpPr>
        <p:spPr>
          <a:xfrm>
            <a:off x="8978672" y="2446160"/>
            <a:ext cx="14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Body type of the car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B81AB9-4891-4D1D-B06F-AE9626533B54}"/>
              </a:ext>
            </a:extLst>
          </p:cNvPr>
          <p:cNvCxnSpPr/>
          <p:nvPr/>
        </p:nvCxnSpPr>
        <p:spPr>
          <a:xfrm>
            <a:off x="8643256" y="3627120"/>
            <a:ext cx="14891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400C7E-9D88-40BB-9842-F8C7DE0CA565}"/>
              </a:ext>
            </a:extLst>
          </p:cNvPr>
          <p:cNvSpPr txBox="1"/>
          <p:nvPr/>
        </p:nvSpPr>
        <p:spPr>
          <a:xfrm>
            <a:off x="10141130" y="3424256"/>
            <a:ext cx="14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Fuel type, Mileage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6EF33-1DC2-4AC3-AD92-812B85BBB675}"/>
              </a:ext>
            </a:extLst>
          </p:cNvPr>
          <p:cNvCxnSpPr/>
          <p:nvPr/>
        </p:nvCxnSpPr>
        <p:spPr>
          <a:xfrm>
            <a:off x="4872446" y="5251269"/>
            <a:ext cx="0" cy="600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0872E1-4FD7-457A-B04E-01D66B6061B7}"/>
              </a:ext>
            </a:extLst>
          </p:cNvPr>
          <p:cNvSpPr txBox="1"/>
          <p:nvPr/>
        </p:nvSpPr>
        <p:spPr>
          <a:xfrm>
            <a:off x="4219062" y="586522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Drive train</a:t>
            </a:r>
          </a:p>
        </p:txBody>
      </p:sp>
    </p:spTree>
    <p:extLst>
      <p:ext uri="{BB962C8B-B14F-4D97-AF65-F5344CB8AC3E}">
        <p14:creationId xmlns:p14="http://schemas.microsoft.com/office/powerpoint/2010/main" val="255345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450D-E470-4C98-9F67-715656B94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2277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7F285-7929-4296-8122-95F6EDDAE7D6}"/>
              </a:ext>
            </a:extLst>
          </p:cNvPr>
          <p:cNvSpPr txBox="1"/>
          <p:nvPr/>
        </p:nvSpPr>
        <p:spPr>
          <a:xfrm>
            <a:off x="4114802" y="2285998"/>
            <a:ext cx="3621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C6B195-77B8-4498-B232-AEF725294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535" y="114846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BC975-64EC-4C5B-BC6A-FA3E07668CF3}"/>
              </a:ext>
            </a:extLst>
          </p:cNvPr>
          <p:cNvSpPr/>
          <p:nvPr/>
        </p:nvSpPr>
        <p:spPr>
          <a:xfrm>
            <a:off x="0" y="1032693"/>
            <a:ext cx="3775166" cy="5812971"/>
          </a:xfrm>
          <a:prstGeom prst="rect">
            <a:avLst/>
          </a:prstGeom>
          <a:blipFill>
            <a:blip r:embed="rId2"/>
            <a:stretch>
              <a:fillRect l="-865" t="-337" r="-865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82A0-C2EB-482E-8D8C-7A1786932933}"/>
              </a:ext>
            </a:extLst>
          </p:cNvPr>
          <p:cNvSpPr txBox="1"/>
          <p:nvPr/>
        </p:nvSpPr>
        <p:spPr>
          <a:xfrm>
            <a:off x="1358540" y="432529"/>
            <a:ext cx="279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1. Problem Statement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Predicting the prices of used cars accurately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76D76-0833-4904-8CA7-A6E49FD59587}"/>
              </a:ext>
            </a:extLst>
          </p:cNvPr>
          <p:cNvCxnSpPr/>
          <p:nvPr/>
        </p:nvCxnSpPr>
        <p:spPr>
          <a:xfrm>
            <a:off x="2246811" y="156754"/>
            <a:ext cx="1907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CAEC4-CB24-4060-9EED-BC1CEF76B551}"/>
              </a:ext>
            </a:extLst>
          </p:cNvPr>
          <p:cNvCxnSpPr/>
          <p:nvPr/>
        </p:nvCxnSpPr>
        <p:spPr>
          <a:xfrm>
            <a:off x="4153989" y="156754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1F33D-9DC0-46B2-8CE6-E80BE6BF432C}"/>
              </a:ext>
            </a:extLst>
          </p:cNvPr>
          <p:cNvCxnSpPr>
            <a:cxnSpLocks/>
          </p:cNvCxnSpPr>
          <p:nvPr/>
        </p:nvCxnSpPr>
        <p:spPr>
          <a:xfrm>
            <a:off x="4153989" y="2116183"/>
            <a:ext cx="2795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E57DA-DEBA-44D5-B53D-F683E43E4F3D}"/>
              </a:ext>
            </a:extLst>
          </p:cNvPr>
          <p:cNvCxnSpPr/>
          <p:nvPr/>
        </p:nvCxnSpPr>
        <p:spPr>
          <a:xfrm>
            <a:off x="6949440" y="2116183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A853-03D3-4E03-8B17-4F0F71D9FD65}"/>
              </a:ext>
            </a:extLst>
          </p:cNvPr>
          <p:cNvCxnSpPr>
            <a:cxnSpLocks/>
          </p:cNvCxnSpPr>
          <p:nvPr/>
        </p:nvCxnSpPr>
        <p:spPr>
          <a:xfrm>
            <a:off x="6949434" y="4071258"/>
            <a:ext cx="3709857" cy="4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7DFE0B-3609-4497-AC7F-FB72E386C32C}"/>
              </a:ext>
            </a:extLst>
          </p:cNvPr>
          <p:cNvSpPr txBox="1"/>
          <p:nvPr/>
        </p:nvSpPr>
        <p:spPr>
          <a:xfrm>
            <a:off x="4376058" y="674191"/>
            <a:ext cx="3709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2. Solution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Developed a machine learning model for price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8DBEC-C7BA-4774-A954-07A4102E08C7}"/>
              </a:ext>
            </a:extLst>
          </p:cNvPr>
          <p:cNvCxnSpPr/>
          <p:nvPr/>
        </p:nvCxnSpPr>
        <p:spPr>
          <a:xfrm>
            <a:off x="10659291" y="4071258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B0B2D5-4C54-4462-9390-F4FD64D7E089}"/>
              </a:ext>
            </a:extLst>
          </p:cNvPr>
          <p:cNvSpPr txBox="1"/>
          <p:nvPr/>
        </p:nvSpPr>
        <p:spPr>
          <a:xfrm>
            <a:off x="3344093" y="239195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3. Data 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Collection</a:t>
            </a:r>
          </a:p>
          <a:p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Historical used car sales data with relevant features</a:t>
            </a:r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999635-7E46-4E04-948C-1BDEFF693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0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BC975-64EC-4C5B-BC6A-FA3E07668CF3}"/>
              </a:ext>
            </a:extLst>
          </p:cNvPr>
          <p:cNvSpPr/>
          <p:nvPr/>
        </p:nvSpPr>
        <p:spPr>
          <a:xfrm>
            <a:off x="0" y="1045029"/>
            <a:ext cx="3775166" cy="5812971"/>
          </a:xfrm>
          <a:prstGeom prst="rect">
            <a:avLst/>
          </a:prstGeom>
          <a:blipFill>
            <a:blip r:embed="rId2"/>
            <a:stretch>
              <a:fillRect l="-865" t="-337" r="-865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82A0-C2EB-482E-8D8C-7A1786932933}"/>
              </a:ext>
            </a:extLst>
          </p:cNvPr>
          <p:cNvSpPr txBox="1"/>
          <p:nvPr/>
        </p:nvSpPr>
        <p:spPr>
          <a:xfrm>
            <a:off x="1358540" y="432529"/>
            <a:ext cx="279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1. Problem Statement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Predicting the prices of used cars accurately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76D76-0833-4904-8CA7-A6E49FD59587}"/>
              </a:ext>
            </a:extLst>
          </p:cNvPr>
          <p:cNvCxnSpPr/>
          <p:nvPr/>
        </p:nvCxnSpPr>
        <p:spPr>
          <a:xfrm>
            <a:off x="2246811" y="156754"/>
            <a:ext cx="1907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CAEC4-CB24-4060-9EED-BC1CEF76B551}"/>
              </a:ext>
            </a:extLst>
          </p:cNvPr>
          <p:cNvCxnSpPr/>
          <p:nvPr/>
        </p:nvCxnSpPr>
        <p:spPr>
          <a:xfrm>
            <a:off x="4153989" y="156754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1F33D-9DC0-46B2-8CE6-E80BE6BF432C}"/>
              </a:ext>
            </a:extLst>
          </p:cNvPr>
          <p:cNvCxnSpPr>
            <a:cxnSpLocks/>
          </p:cNvCxnSpPr>
          <p:nvPr/>
        </p:nvCxnSpPr>
        <p:spPr>
          <a:xfrm>
            <a:off x="4153989" y="2116183"/>
            <a:ext cx="2795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E57DA-DEBA-44D5-B53D-F683E43E4F3D}"/>
              </a:ext>
            </a:extLst>
          </p:cNvPr>
          <p:cNvCxnSpPr/>
          <p:nvPr/>
        </p:nvCxnSpPr>
        <p:spPr>
          <a:xfrm>
            <a:off x="6949440" y="2116183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A853-03D3-4E03-8B17-4F0F71D9FD65}"/>
              </a:ext>
            </a:extLst>
          </p:cNvPr>
          <p:cNvCxnSpPr>
            <a:cxnSpLocks/>
          </p:cNvCxnSpPr>
          <p:nvPr/>
        </p:nvCxnSpPr>
        <p:spPr>
          <a:xfrm>
            <a:off x="6949434" y="4071258"/>
            <a:ext cx="3709857" cy="4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7DFE0B-3609-4497-AC7F-FB72E386C32C}"/>
              </a:ext>
            </a:extLst>
          </p:cNvPr>
          <p:cNvSpPr txBox="1"/>
          <p:nvPr/>
        </p:nvSpPr>
        <p:spPr>
          <a:xfrm>
            <a:off x="4376058" y="674191"/>
            <a:ext cx="3709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2. Solution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Developed a machine learning model for price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8DBEC-C7BA-4774-A954-07A4102E08C7}"/>
              </a:ext>
            </a:extLst>
          </p:cNvPr>
          <p:cNvCxnSpPr/>
          <p:nvPr/>
        </p:nvCxnSpPr>
        <p:spPr>
          <a:xfrm>
            <a:off x="10659291" y="4071258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B0B2D5-4C54-4462-9390-F4FD64D7E089}"/>
              </a:ext>
            </a:extLst>
          </p:cNvPr>
          <p:cNvSpPr txBox="1"/>
          <p:nvPr/>
        </p:nvSpPr>
        <p:spPr>
          <a:xfrm>
            <a:off x="3344093" y="239195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3. Data 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Collection</a:t>
            </a:r>
          </a:p>
          <a:p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Historical used car sales data with relevant features</a:t>
            </a:r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517D7-B90D-4491-88CB-4BB4EEF0AA44}"/>
              </a:ext>
            </a:extLst>
          </p:cNvPr>
          <p:cNvSpPr txBox="1"/>
          <p:nvPr/>
        </p:nvSpPr>
        <p:spPr>
          <a:xfrm>
            <a:off x="7070272" y="2477368"/>
            <a:ext cx="3902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4. Machine Learning Techniques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endParaRPr lang="en-US" b="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Regression, Random Forest, Gradient Boosting, XGBoost…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2C5F96-53D0-46F2-8BFF-67469D5D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0BC975-64EC-4C5B-BC6A-FA3E07668CF3}"/>
              </a:ext>
            </a:extLst>
          </p:cNvPr>
          <p:cNvSpPr/>
          <p:nvPr/>
        </p:nvSpPr>
        <p:spPr>
          <a:xfrm>
            <a:off x="0" y="1020131"/>
            <a:ext cx="3775166" cy="5812971"/>
          </a:xfrm>
          <a:prstGeom prst="rect">
            <a:avLst/>
          </a:prstGeom>
          <a:blipFill>
            <a:blip r:embed="rId2"/>
            <a:stretch>
              <a:fillRect l="-865" t="-337" r="-865" b="-3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E82A0-C2EB-482E-8D8C-7A1786932933}"/>
              </a:ext>
            </a:extLst>
          </p:cNvPr>
          <p:cNvSpPr txBox="1"/>
          <p:nvPr/>
        </p:nvSpPr>
        <p:spPr>
          <a:xfrm>
            <a:off x="1358540" y="432529"/>
            <a:ext cx="279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1. Problem Statement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Predicting the prices of used cars accurately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F76D76-0833-4904-8CA7-A6E49FD59587}"/>
              </a:ext>
            </a:extLst>
          </p:cNvPr>
          <p:cNvCxnSpPr/>
          <p:nvPr/>
        </p:nvCxnSpPr>
        <p:spPr>
          <a:xfrm>
            <a:off x="2246811" y="156754"/>
            <a:ext cx="19071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DCAEC4-CB24-4060-9EED-BC1CEF76B551}"/>
              </a:ext>
            </a:extLst>
          </p:cNvPr>
          <p:cNvCxnSpPr/>
          <p:nvPr/>
        </p:nvCxnSpPr>
        <p:spPr>
          <a:xfrm>
            <a:off x="4153989" y="156754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1F33D-9DC0-46B2-8CE6-E80BE6BF432C}"/>
              </a:ext>
            </a:extLst>
          </p:cNvPr>
          <p:cNvCxnSpPr>
            <a:cxnSpLocks/>
          </p:cNvCxnSpPr>
          <p:nvPr/>
        </p:nvCxnSpPr>
        <p:spPr>
          <a:xfrm>
            <a:off x="4153989" y="2116183"/>
            <a:ext cx="27954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E57DA-DEBA-44D5-B53D-F683E43E4F3D}"/>
              </a:ext>
            </a:extLst>
          </p:cNvPr>
          <p:cNvCxnSpPr/>
          <p:nvPr/>
        </p:nvCxnSpPr>
        <p:spPr>
          <a:xfrm>
            <a:off x="6949440" y="2116183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A853-03D3-4E03-8B17-4F0F71D9FD65}"/>
              </a:ext>
            </a:extLst>
          </p:cNvPr>
          <p:cNvCxnSpPr>
            <a:cxnSpLocks/>
          </p:cNvCxnSpPr>
          <p:nvPr/>
        </p:nvCxnSpPr>
        <p:spPr>
          <a:xfrm>
            <a:off x="6949434" y="4071258"/>
            <a:ext cx="3709857" cy="43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7DFE0B-3609-4497-AC7F-FB72E386C32C}"/>
              </a:ext>
            </a:extLst>
          </p:cNvPr>
          <p:cNvSpPr txBox="1"/>
          <p:nvPr/>
        </p:nvSpPr>
        <p:spPr>
          <a:xfrm>
            <a:off x="4376058" y="674191"/>
            <a:ext cx="3709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2. Solution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Developed a machine learning model for price prediction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78DBEC-C7BA-4774-A954-07A4102E08C7}"/>
              </a:ext>
            </a:extLst>
          </p:cNvPr>
          <p:cNvCxnSpPr/>
          <p:nvPr/>
        </p:nvCxnSpPr>
        <p:spPr>
          <a:xfrm>
            <a:off x="10659291" y="4071258"/>
            <a:ext cx="0" cy="195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B0B2D5-4C54-4462-9390-F4FD64D7E089}"/>
              </a:ext>
            </a:extLst>
          </p:cNvPr>
          <p:cNvSpPr txBox="1"/>
          <p:nvPr/>
        </p:nvSpPr>
        <p:spPr>
          <a:xfrm>
            <a:off x="3344093" y="239195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3. Data 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Collection</a:t>
            </a:r>
          </a:p>
          <a:p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rgbClr val="FFEEBD"/>
                </a:solidFill>
                <a:effectLst/>
                <a:latin typeface="Century Gothic" panose="020B0502020202020204" pitchFamily="34" charset="0"/>
              </a:rPr>
              <a:t>Historical used car sales data with relevant features</a:t>
            </a:r>
            <a:endParaRPr lang="en-US" dirty="0">
              <a:solidFill>
                <a:srgbClr val="FFEEB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517D7-B90D-4491-88CB-4BB4EEF0AA44}"/>
              </a:ext>
            </a:extLst>
          </p:cNvPr>
          <p:cNvSpPr txBox="1"/>
          <p:nvPr/>
        </p:nvSpPr>
        <p:spPr>
          <a:xfrm>
            <a:off x="7070272" y="2477368"/>
            <a:ext cx="3902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4. Machine Learning Techniques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endParaRPr lang="en-US" b="0" i="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Regression, Random Forest, Gradient Boosting, XGBoost…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FED41-C95B-4B75-BDB7-E5D709270A4F}"/>
              </a:ext>
            </a:extLst>
          </p:cNvPr>
          <p:cNvSpPr txBox="1"/>
          <p:nvPr/>
        </p:nvSpPr>
        <p:spPr>
          <a:xfrm>
            <a:off x="6949435" y="4417200"/>
            <a:ext cx="3210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5. Model Training</a:t>
            </a: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Learning patterns and relationships from the data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1C3AA0-F3E4-40A7-B267-7664E9B9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55111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3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C005-C43B-40CF-B280-D4F0F99F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26F9AE4-8B5E-4324-98F1-61D5C97515CA}"/>
              </a:ext>
            </a:extLst>
          </p:cNvPr>
          <p:cNvSpPr/>
          <p:nvPr/>
        </p:nvSpPr>
        <p:spPr>
          <a:xfrm>
            <a:off x="1358537" y="809897"/>
            <a:ext cx="2873829" cy="2619103"/>
          </a:xfrm>
          <a:prstGeom prst="snip2Same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Empowering Sellers</a:t>
            </a:r>
          </a:p>
          <a:p>
            <a:pPr algn="ctr"/>
            <a:endParaRPr lang="en-US" b="1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DFB3B6F5-7C7F-4412-BA1F-F7335D24DAAA}"/>
              </a:ext>
            </a:extLst>
          </p:cNvPr>
          <p:cNvSpPr/>
          <p:nvPr/>
        </p:nvSpPr>
        <p:spPr>
          <a:xfrm>
            <a:off x="4232366" y="809897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DFA8079E-9CDF-4172-90EA-16AA322A0F36}"/>
              </a:ext>
            </a:extLst>
          </p:cNvPr>
          <p:cNvSpPr/>
          <p:nvPr/>
        </p:nvSpPr>
        <p:spPr>
          <a:xfrm flipV="1">
            <a:off x="4232366" y="3429000"/>
            <a:ext cx="2873829" cy="2619103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4D7A8-1F7E-4085-9907-6B8359AA1333}"/>
              </a:ext>
            </a:extLst>
          </p:cNvPr>
          <p:cNvSpPr txBox="1"/>
          <p:nvPr/>
        </p:nvSpPr>
        <p:spPr>
          <a:xfrm flipH="1">
            <a:off x="8071621" y="1188720"/>
            <a:ext cx="412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Why it is important </a:t>
            </a:r>
            <a:r>
              <a:rPr lang="en-US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FD0F614A-5C97-4829-BF08-0946D525E015}"/>
              </a:ext>
            </a:extLst>
          </p:cNvPr>
          <p:cNvSpPr/>
          <p:nvPr/>
        </p:nvSpPr>
        <p:spPr>
          <a:xfrm flipV="1">
            <a:off x="1358536" y="3429000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85BE9-A67A-4A4D-BA87-2C3E3BCE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15922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C005-C43B-40CF-B280-D4F0F99F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26F9AE4-8B5E-4324-98F1-61D5C97515CA}"/>
              </a:ext>
            </a:extLst>
          </p:cNvPr>
          <p:cNvSpPr/>
          <p:nvPr/>
        </p:nvSpPr>
        <p:spPr>
          <a:xfrm>
            <a:off x="1358537" y="809897"/>
            <a:ext cx="2873829" cy="2619103"/>
          </a:xfrm>
          <a:prstGeom prst="snip2Same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Empowering Sellers</a:t>
            </a:r>
          </a:p>
          <a:p>
            <a:pPr algn="ctr"/>
            <a:endParaRPr lang="en-US" b="1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DFB3B6F5-7C7F-4412-BA1F-F7335D24DAAA}"/>
              </a:ext>
            </a:extLst>
          </p:cNvPr>
          <p:cNvSpPr/>
          <p:nvPr/>
        </p:nvSpPr>
        <p:spPr>
          <a:xfrm>
            <a:off x="4232366" y="809897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Informed Buying Decisions</a:t>
            </a:r>
          </a:p>
          <a:p>
            <a:pPr algn="ctr"/>
            <a:endParaRPr lang="en-US" sz="1400" b="1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DFA8079E-9CDF-4172-90EA-16AA322A0F36}"/>
              </a:ext>
            </a:extLst>
          </p:cNvPr>
          <p:cNvSpPr/>
          <p:nvPr/>
        </p:nvSpPr>
        <p:spPr>
          <a:xfrm flipV="1">
            <a:off x="4232366" y="3429000"/>
            <a:ext cx="2873829" cy="2619103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4D7A8-1F7E-4085-9907-6B8359AA1333}"/>
              </a:ext>
            </a:extLst>
          </p:cNvPr>
          <p:cNvSpPr txBox="1"/>
          <p:nvPr/>
        </p:nvSpPr>
        <p:spPr>
          <a:xfrm flipH="1">
            <a:off x="8071621" y="1188720"/>
            <a:ext cx="412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Why it is important </a:t>
            </a:r>
            <a:r>
              <a:rPr lang="en-US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FD0F614A-5C97-4829-BF08-0946D525E015}"/>
              </a:ext>
            </a:extLst>
          </p:cNvPr>
          <p:cNvSpPr/>
          <p:nvPr/>
        </p:nvSpPr>
        <p:spPr>
          <a:xfrm flipV="1">
            <a:off x="1358536" y="3429000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C4CC71-CD29-45BC-AB9C-95E135356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28985"/>
            <a:ext cx="1655292" cy="5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C005-C43B-40CF-B280-D4F0F99F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426F9AE4-8B5E-4324-98F1-61D5C97515CA}"/>
              </a:ext>
            </a:extLst>
          </p:cNvPr>
          <p:cNvSpPr/>
          <p:nvPr/>
        </p:nvSpPr>
        <p:spPr>
          <a:xfrm>
            <a:off x="1358537" y="809897"/>
            <a:ext cx="2873829" cy="2619103"/>
          </a:xfrm>
          <a:prstGeom prst="snip2Same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Empowering Sellers</a:t>
            </a:r>
          </a:p>
          <a:p>
            <a:pPr algn="ctr"/>
            <a:endParaRPr lang="en-US" b="1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DFB3B6F5-7C7F-4412-BA1F-F7335D24DAAA}"/>
              </a:ext>
            </a:extLst>
          </p:cNvPr>
          <p:cNvSpPr/>
          <p:nvPr/>
        </p:nvSpPr>
        <p:spPr>
          <a:xfrm>
            <a:off x="4232366" y="809897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Informed Buying Decisions</a:t>
            </a:r>
          </a:p>
          <a:p>
            <a:pPr algn="ctr"/>
            <a:endParaRPr lang="en-US" sz="1400" b="1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DFA8079E-9CDF-4172-90EA-16AA322A0F36}"/>
              </a:ext>
            </a:extLst>
          </p:cNvPr>
          <p:cNvSpPr/>
          <p:nvPr/>
        </p:nvSpPr>
        <p:spPr>
          <a:xfrm flipV="1">
            <a:off x="4232366" y="3429000"/>
            <a:ext cx="2873829" cy="2619103"/>
          </a:xfrm>
          <a:prstGeom prst="snip2Same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4D7A8-1F7E-4085-9907-6B8359AA1333}"/>
              </a:ext>
            </a:extLst>
          </p:cNvPr>
          <p:cNvSpPr txBox="1"/>
          <p:nvPr/>
        </p:nvSpPr>
        <p:spPr>
          <a:xfrm flipH="1">
            <a:off x="8071621" y="1188720"/>
            <a:ext cx="412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Why it is important </a:t>
            </a:r>
            <a:r>
              <a:rPr lang="en-US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FD0F614A-5C97-4829-BF08-0946D525E015}"/>
              </a:ext>
            </a:extLst>
          </p:cNvPr>
          <p:cNvSpPr/>
          <p:nvPr/>
        </p:nvSpPr>
        <p:spPr>
          <a:xfrm flipV="1">
            <a:off x="1358536" y="3429000"/>
            <a:ext cx="2873829" cy="2619103"/>
          </a:xfrm>
          <a:prstGeom prst="snip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6BE6D-3E8D-405B-96C8-9BCD3DE8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07" y="215922"/>
            <a:ext cx="1655292" cy="58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94A82C-3B42-4E78-876D-D1359EFC4300}"/>
              </a:ext>
            </a:extLst>
          </p:cNvPr>
          <p:cNvSpPr txBox="1"/>
          <p:nvPr/>
        </p:nvSpPr>
        <p:spPr>
          <a:xfrm>
            <a:off x="1358535" y="4311170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Century Gothic" panose="020B0502020202020204" pitchFamily="34" charset="0"/>
              </a:rPr>
              <a:t>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9646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1449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Bell MT</vt:lpstr>
      <vt:lpstr>Calibri</vt:lpstr>
      <vt:lpstr>Calibri Light</vt:lpstr>
      <vt:lpstr>Century Gothic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priya</dc:creator>
  <cp:lastModifiedBy>bhavya priya</cp:lastModifiedBy>
  <cp:revision>47</cp:revision>
  <dcterms:created xsi:type="dcterms:W3CDTF">2023-06-15T05:33:46Z</dcterms:created>
  <dcterms:modified xsi:type="dcterms:W3CDTF">2023-06-16T09:29:05Z</dcterms:modified>
</cp:coreProperties>
</file>