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slideMasters/slideMaster25.xml" ContentType="application/vnd.openxmlformats-officedocument.presentationml.slideMaster+xml"/>
  <Override PartName="/ppt/slides/slide25.xml" ContentType="application/vnd.openxmlformats-officedocument.presentationml.slide+xml"/>
  <Override PartName="/ppt/slideMasters/slideMaster26.xml" ContentType="application/vnd.openxmlformats-officedocument.presentationml.slideMaster+xml"/>
  <Override PartName="/ppt/slides/slide26.xml" ContentType="application/vnd.openxmlformats-officedocument.presentationml.slide+xml"/>
  <Override PartName="/ppt/slideMasters/slideMaster27.xml" ContentType="application/vnd.openxmlformats-officedocument.presentationml.slideMaster+xml"/>
  <Override PartName="/ppt/slides/slide27.xml" ContentType="application/vnd.openxmlformats-officedocument.presentationml.slide+xml"/>
  <Override PartName="/ppt/slideMasters/slideMaster28.xml" ContentType="application/vnd.openxmlformats-officedocument.presentationml.slideMaster+xml"/>
  <Override PartName="/ppt/slides/slide28.xml" ContentType="application/vnd.openxmlformats-officedocument.presentationml.slide+xml"/>
  <Override PartName="/ppt/slideMasters/slideMaster29.xml" ContentType="application/vnd.openxmlformats-officedocument.presentationml.slideMaster+xml"/>
  <Override PartName="/ppt/slides/slide29.xml" ContentType="application/vnd.openxmlformats-officedocument.presentationml.slide+xml"/>
  <Override PartName="/ppt/slideMasters/slideMaster30.xml" ContentType="application/vnd.openxmlformats-officedocument.presentationml.slideMaster+xml"/>
  <Override PartName="/ppt/slides/slide30.xml" ContentType="application/vnd.openxmlformats-officedocument.presentationml.slide+xml"/>
  <Override PartName="/ppt/slideMasters/slideMaster31.xml" ContentType="application/vnd.openxmlformats-officedocument.presentationml.slideMaster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notesMasterIdLst>
    <p:notesMasterId r:id="rId3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notesMaster" Target="notesMasters/notesMaster1.xml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3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2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3.xml"/>
		</Relationships>
</file>

<file path=ppt/notesSlides/_rels/notesSlide2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4.xml"/>
		</Relationships>
</file>

<file path=ppt/notesSlides/_rels/notesSlide2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5.xml"/>
		</Relationships>
</file>

<file path=ppt/notesSlides/_rels/notesSlide2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6.xml"/>
		</Relationships>
</file>

<file path=ppt/notesSlides/_rels/notesSlide2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7.xml"/>
		</Relationships>
</file>

<file path=ppt/notesSlides/_rels/notesSlide2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8.xml"/>
		</Relationships>
</file>

<file path=ppt/notesSlides/_rels/notesSlide2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9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3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0.xml"/>
		</Relationships>
</file>

<file path=ppt/notesSlides/_rels/notesSlide3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1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STER_SLIDE">
    <p:bg>
      <p:bgPr>
        <a:solidFill>
          <a:srgbClr val="F5F5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  <a:ln/>
        </p:spPr>
      </p:sp>
      <p:sp>
        <p:nvSpPr>
          <p:cNvPr id="3" name="Text 1"/>
          <p:cNvSpPr/>
          <p:nvPr/>
        </p:nvSpPr>
        <p:spPr>
          <a:xfrm>
            <a:off x="10972800" y="6309360"/>
            <a:ext cx="97536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endParaRPr lang="en-US" sz="100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7-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9-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1-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3-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219200" y="2743200"/>
            <a:ext cx="97536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400" b="1" dirty="0">
                <a:solidFill>
                  <a:srgbClr val="007B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AI コーディング支援エージェント時代における開発生産性とガバナンスの両立</a:t>
            </a:r>
            <a:endParaRPr lang="en-US" sz="4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219200" y="457200"/>
            <a:ext cx="97536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007B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企業が直面する主要な課題 (続き)</a:t>
            </a:r>
            <a:endParaRPr lang="en-US" sz="2800" dirty="0"/>
          </a:p>
        </p:txBody>
      </p:sp>
      <p:sp>
        <p:nvSpPr>
          <p:cNvPr id="3" name="Text 1"/>
          <p:cNvSpPr/>
          <p:nvPr/>
        </p:nvSpPr>
        <p:spPr>
          <a:xfrm>
            <a:off x="1950720" y="1828800"/>
            <a:ext cx="950976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marL="342900" indent="-342900">
              <a:buSzPct val="100000"/>
              <a:buChar char="•"/>
            </a:pPr>
            <a:r>
              <a:rPr lang="en-US" sz="2400" dirty="0">
                <a:solidFill>
                  <a:srgbClr val="333333"/>
                </a:solidFill>
              </a:rPr>
              <a:t> </a:t>
            </a:r>
            <a:pPr algn="l" indent="0" marL="0">
              <a:buNone/>
            </a:pPr>
            <a:r>
              <a:rPr lang="en-US" sz="2400" dirty="0">
                <a:solidFill>
                  <a:srgbClr val="333333"/>
                </a:solidFill>
              </a:rPr>
              <a:t>機密情報の保護要件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1950720" y="2560320"/>
            <a:ext cx="950976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marL="342900" indent="-342900">
              <a:buSzPct val="100000"/>
              <a:buChar char="•"/>
            </a:pPr>
            <a:r>
              <a:rPr lang="en-US" sz="2400" dirty="0">
                <a:solidFill>
                  <a:srgbClr val="333333"/>
                </a:solidFill>
              </a:rPr>
              <a:t> </a:t>
            </a:r>
            <a:pPr algn="l" indent="0" marL="0">
              <a:buNone/>
            </a:pPr>
            <a:r>
              <a:rPr lang="en-US" sz="2400" dirty="0">
                <a:solidFill>
                  <a:srgbClr val="333333"/>
                </a:solidFill>
              </a:rPr>
              <a:t>部門単位でのアクセス制御</a:t>
            </a:r>
            <a:endParaRPr lang="en-US" sz="2400" dirty="0"/>
          </a:p>
        </p:txBody>
      </p:sp>
      <p:sp>
        <p:nvSpPr>
          <p:cNvPr id="5" name="Text 3"/>
          <p:cNvSpPr/>
          <p:nvPr/>
        </p:nvSpPr>
        <p:spPr>
          <a:xfrm>
            <a:off x="1950720" y="3291840"/>
            <a:ext cx="950976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marL="342900" indent="-342900">
              <a:buSzPct val="100000"/>
              <a:buChar char="•"/>
            </a:pPr>
            <a:r>
              <a:rPr lang="en-US" sz="2400" dirty="0">
                <a:solidFill>
                  <a:srgbClr val="333333"/>
                </a:solidFill>
              </a:rPr>
              <a:t> </a:t>
            </a:r>
            <a:pPr algn="l" indent="0" marL="0">
              <a:buNone/>
            </a:pPr>
            <a:r>
              <a:rPr lang="en-US" sz="2400" dirty="0">
                <a:solidFill>
                  <a:srgbClr val="333333"/>
                </a:solidFill>
              </a:rPr>
              <a:t>監査対応とポリシー準拠</a:t>
            </a:r>
            <a:endParaRPr lang="en-US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219200" y="457200"/>
            <a:ext cx="97536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007B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企業が直面する主要な課題 (続き)</a:t>
            </a:r>
            <a:endParaRPr lang="en-US" sz="2800" dirty="0"/>
          </a:p>
        </p:txBody>
      </p:sp>
      <p:sp>
        <p:nvSpPr>
          <p:cNvPr id="3" name="Text 1"/>
          <p:cNvSpPr/>
          <p:nvPr/>
        </p:nvSpPr>
        <p:spPr>
          <a:xfrm>
            <a:off x="1950720" y="1828800"/>
            <a:ext cx="950976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marL="342900" indent="-342900">
              <a:buSzPct val="100000"/>
              <a:buChar char="•"/>
            </a:pPr>
            <a:r>
              <a:rPr lang="en-US" sz="2400" dirty="0">
                <a:solidFill>
                  <a:srgbClr val="333333"/>
                </a:solidFill>
              </a:rPr>
              <a:t> </a:t>
            </a:r>
            <a:pPr algn="l" indent="0" marL="0">
              <a:buNone/>
            </a:pPr>
            <a:r>
              <a:rPr lang="en-US" sz="2400" dirty="0">
                <a:solidFill>
                  <a:srgbClr val="333333"/>
                </a:solidFill>
              </a:rPr>
              <a:t>AI 利用コストの可視化と最適化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1950720" y="2560320"/>
            <a:ext cx="950976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marL="342900" indent="-342900">
              <a:buSzPct val="100000"/>
              <a:buChar char="•"/>
            </a:pPr>
            <a:r>
              <a:rPr lang="en-US" sz="2400" dirty="0">
                <a:solidFill>
                  <a:srgbClr val="333333"/>
                </a:solidFill>
              </a:rPr>
              <a:t> </a:t>
            </a:r>
            <a:pPr algn="l" indent="0" marL="0">
              <a:buNone/>
            </a:pPr>
            <a:r>
              <a:rPr lang="en-US" sz="2400" dirty="0">
                <a:solidFill>
                  <a:srgbClr val="333333"/>
                </a:solidFill>
              </a:rPr>
              <a:t>部門別予算管理と監視</a:t>
            </a:r>
            <a:endParaRPr lang="en-US" sz="2400" dirty="0"/>
          </a:p>
        </p:txBody>
      </p:sp>
      <p:sp>
        <p:nvSpPr>
          <p:cNvPr id="5" name="Text 3"/>
          <p:cNvSpPr/>
          <p:nvPr/>
        </p:nvSpPr>
        <p:spPr>
          <a:xfrm>
            <a:off x="1950720" y="3291840"/>
            <a:ext cx="950976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marL="342900" indent="-342900">
              <a:buSzPct val="100000"/>
              <a:buChar char="•"/>
            </a:pPr>
            <a:r>
              <a:rPr lang="en-US" sz="2400" dirty="0">
                <a:solidFill>
                  <a:srgbClr val="333333"/>
                </a:solidFill>
              </a:rPr>
              <a:t> </a:t>
            </a:r>
            <a:pPr algn="l" indent="0" marL="0">
              <a:buNone/>
            </a:pPr>
            <a:r>
              <a:rPr lang="en-US" sz="2400" dirty="0">
                <a:solidFill>
                  <a:srgbClr val="333333"/>
                </a:solidFill>
              </a:rPr>
              <a:t>効率的なモデル選択戦略</a:t>
            </a:r>
            <a:endParaRPr lang="en-US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219200" y="457200"/>
            <a:ext cx="97536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007B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Cline の概要</a:t>
            </a:r>
            <a:endParaRPr lang="en-US" sz="2800" dirty="0"/>
          </a:p>
        </p:txBody>
      </p:sp>
      <p:sp>
        <p:nvSpPr>
          <p:cNvPr id="3" name="Text 1"/>
          <p:cNvSpPr/>
          <p:nvPr/>
        </p:nvSpPr>
        <p:spPr>
          <a:xfrm>
            <a:off x="1219200" y="1828800"/>
            <a:ext cx="9753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333333"/>
                </a:solidFill>
              </a:rPr>
              <a:t>Cline は、開発者の意図を理解し自律的にタスクを実行できる AI コーディング支援エージェントです：</a:t>
            </a:r>
            <a:endParaRPr lang="en-US"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219200" y="457200"/>
            <a:ext cx="97536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007B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Cline の概要 (続き)</a:t>
            </a:r>
            <a:endParaRPr lang="en-US" sz="2800" dirty="0"/>
          </a:p>
        </p:txBody>
      </p:sp>
      <p:sp>
        <p:nvSpPr>
          <p:cNvPr id="3" name="Text 1"/>
          <p:cNvSpPr/>
          <p:nvPr/>
        </p:nvSpPr>
        <p:spPr>
          <a:xfrm>
            <a:off x="1950720" y="1828800"/>
            <a:ext cx="950976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marL="342900" indent="-342900">
              <a:buSzPct val="100000"/>
              <a:buChar char="•"/>
            </a:pPr>
            <a:r>
              <a:rPr lang="en-US" sz="2400" dirty="0">
                <a:solidFill>
                  <a:srgbClr val="333333"/>
                </a:solidFill>
              </a:rPr>
              <a:t> </a:t>
            </a:r>
            <a:pPr algn="l" indent="0" marL="0">
              <a:buNone/>
            </a:pPr>
            <a:r>
              <a:rPr lang="en-US" sz="2400" dirty="0">
                <a:solidFill>
                  <a:srgbClr val="333333"/>
                </a:solidFill>
              </a:rPr>
              <a:t>IDE への完全統合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1950720" y="2560320"/>
            <a:ext cx="950976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marL="342900" indent="-342900">
              <a:buSzPct val="100000"/>
              <a:buChar char="•"/>
            </a:pPr>
            <a:r>
              <a:rPr lang="en-US" sz="2400" dirty="0">
                <a:solidFill>
                  <a:srgbClr val="333333"/>
                </a:solidFill>
              </a:rPr>
              <a:t> </a:t>
            </a:r>
            <a:pPr algn="l" indent="0" marL="0">
              <a:buNone/>
            </a:pPr>
            <a:r>
              <a:rPr lang="en-US" sz="2400" dirty="0">
                <a:solidFill>
                  <a:srgbClr val="333333"/>
                </a:solidFill>
              </a:rPr>
              <a:t>自律的なタスク実行能力</a:t>
            </a:r>
            <a:endParaRPr lang="en-US" sz="2400" dirty="0"/>
          </a:p>
        </p:txBody>
      </p:sp>
      <p:sp>
        <p:nvSpPr>
          <p:cNvPr id="5" name="Text 3"/>
          <p:cNvSpPr/>
          <p:nvPr/>
        </p:nvSpPr>
        <p:spPr>
          <a:xfrm>
            <a:off x="1950720" y="3291840"/>
            <a:ext cx="950976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marL="342900" indent="-342900">
              <a:buSzPct val="100000"/>
              <a:buChar char="•"/>
            </a:pPr>
            <a:r>
              <a:rPr lang="en-US" sz="2400" dirty="0">
                <a:solidFill>
                  <a:srgbClr val="333333"/>
                </a:solidFill>
              </a:rPr>
              <a:t> </a:t>
            </a:r>
            <a:pPr algn="l" indent="0" marL="0">
              <a:buNone/>
            </a:pPr>
            <a:r>
              <a:rPr lang="en-US" sz="2400" dirty="0">
                <a:solidFill>
                  <a:srgbClr val="333333"/>
                </a:solidFill>
              </a:rPr>
              <a:t>プロジェクト規約への適応</a:t>
            </a:r>
            <a:endParaRPr lang="en-US" sz="2400" dirty="0"/>
          </a:p>
        </p:txBody>
      </p:sp>
      <p:sp>
        <p:nvSpPr>
          <p:cNvPr id="6" name="Text 4"/>
          <p:cNvSpPr/>
          <p:nvPr/>
        </p:nvSpPr>
        <p:spPr>
          <a:xfrm>
            <a:off x="1950720" y="4023360"/>
            <a:ext cx="950976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marL="342900" indent="-342900">
              <a:buSzPct val="100000"/>
              <a:buChar char="•"/>
            </a:pPr>
            <a:r>
              <a:rPr lang="en-US" sz="2400" dirty="0">
                <a:solidFill>
                  <a:srgbClr val="333333"/>
                </a:solidFill>
              </a:rPr>
              <a:t> </a:t>
            </a:r>
            <a:pPr algn="l" indent="0" marL="0">
              <a:buNone/>
            </a:pPr>
            <a:r>
              <a:rPr lang="en-US" sz="2400" dirty="0">
                <a:solidFill>
                  <a:srgbClr val="333333"/>
                </a:solidFill>
              </a:rPr>
              <a:t>オープンソースでの継続的進化</a:t>
            </a:r>
            <a:endParaRPr lang="en-US" sz="2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219200" y="457200"/>
            <a:ext cx="97536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007B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Cline の概要 (続き)</a:t>
            </a:r>
            <a:endParaRPr lang="en-US" sz="2800" dirty="0"/>
          </a:p>
        </p:txBody>
      </p:sp>
      <p:sp>
        <p:nvSpPr>
          <p:cNvPr id="3" name="Text 1"/>
          <p:cNvSpPr/>
          <p:nvPr/>
        </p:nvSpPr>
        <p:spPr>
          <a:xfrm>
            <a:off x="1950720" y="1828800"/>
            <a:ext cx="950976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marL="342900" indent="-342900">
              <a:buSzPct val="100000"/>
              <a:buChar char="•"/>
            </a:pPr>
            <a:r>
              <a:rPr lang="en-US" sz="2400" dirty="0">
                <a:solidFill>
                  <a:srgbClr val="333333"/>
                </a:solidFill>
              </a:rPr>
              <a:t> </a:t>
            </a:r>
            <a:pPr algn="l" indent="0" marL="0">
              <a:buNone/>
            </a:pPr>
            <a:r>
              <a:rPr lang="en-US" sz="2400" dirty="0">
                <a:solidFill>
                  <a:srgbClr val="333333"/>
                </a:solidFill>
              </a:rPr>
              <a:t>Pilot アプローチによる自律的タスク遂行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1950720" y="2560320"/>
            <a:ext cx="950976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marL="342900" indent="-342900">
              <a:buSzPct val="100000"/>
              <a:buChar char="•"/>
            </a:pPr>
            <a:r>
              <a:rPr lang="en-US" sz="2400" dirty="0">
                <a:solidFill>
                  <a:srgbClr val="333333"/>
                </a:solidFill>
              </a:rPr>
              <a:t> </a:t>
            </a:r>
            <a:pPr algn="l" indent="0" marL="0">
              <a:buNone/>
            </a:pPr>
            <a:r>
              <a:rPr lang="en-US" sz="2400" dirty="0">
                <a:solidFill>
                  <a:srgbClr val="333333"/>
                </a:solidFill>
              </a:rPr>
              <a:t>Plan/Act モードの分離による効率的な開発</a:t>
            </a:r>
            <a:endParaRPr lang="en-US" sz="2400" dirty="0"/>
          </a:p>
        </p:txBody>
      </p:sp>
      <p:sp>
        <p:nvSpPr>
          <p:cNvPr id="5" name="Text 3"/>
          <p:cNvSpPr/>
          <p:nvPr/>
        </p:nvSpPr>
        <p:spPr>
          <a:xfrm>
            <a:off x="1950720" y="3291840"/>
            <a:ext cx="950976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marL="342900" indent="-342900">
              <a:buSzPct val="100000"/>
              <a:buChar char="•"/>
            </a:pPr>
            <a:r>
              <a:rPr lang="en-US" sz="2400" dirty="0">
                <a:solidFill>
                  <a:srgbClr val="333333"/>
                </a:solidFill>
              </a:rPr>
              <a:t> </a:t>
            </a:r>
            <a:pPr algn="l" indent="0" marL="0">
              <a:buNone/>
            </a:pPr>
            <a:r>
              <a:rPr lang="en-US" sz="2400" dirty="0">
                <a:solidFill>
                  <a:srgbClr val="333333"/>
                </a:solidFill>
              </a:rPr>
              <a:t>Model Context Protocolによる高度な拡張性</a:t>
            </a:r>
            <a:endParaRPr lang="en-US" sz="2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219200" y="457200"/>
            <a:ext cx="97536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007B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Amazon Bedrock と Claude 3.7 Sonnet の価値</a:t>
            </a:r>
            <a:endParaRPr lang="en-US" sz="2800" dirty="0"/>
          </a:p>
        </p:txBody>
      </p:sp>
      <p:sp>
        <p:nvSpPr>
          <p:cNvPr id="3" name="Text 1"/>
          <p:cNvSpPr/>
          <p:nvPr/>
        </p:nvSpPr>
        <p:spPr>
          <a:xfrm>
            <a:off x="1950720" y="1828800"/>
            <a:ext cx="950976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marL="342900" indent="-342900">
              <a:buSzPct val="100000"/>
              <a:buChar char="•"/>
            </a:pPr>
            <a:r>
              <a:rPr lang="en-US" sz="2400" dirty="0">
                <a:solidFill>
                  <a:srgbClr val="333333"/>
                </a:solidFill>
              </a:rPr>
              <a:t> </a:t>
            </a:r>
            <a:pPr algn="l" indent="0" marL="0">
              <a:buNone/>
            </a:pPr>
            <a:r>
              <a:rPr lang="en-US" sz="2400" dirty="0">
                <a:solidFill>
                  <a:srgbClr val="333333"/>
                </a:solidFill>
              </a:rPr>
              <a:t>AWS の「セキュリティファースト」哲学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1950720" y="2560320"/>
            <a:ext cx="950976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marL="342900" indent="-342900">
              <a:buSzPct val="100000"/>
              <a:buChar char="•"/>
            </a:pPr>
            <a:r>
              <a:rPr lang="en-US" sz="2400" dirty="0">
                <a:solidFill>
                  <a:srgbClr val="333333"/>
                </a:solidFill>
              </a:rPr>
              <a:t> </a:t>
            </a:r>
            <a:pPr algn="l" indent="0" marL="0">
              <a:buNone/>
            </a:pPr>
            <a:r>
              <a:rPr lang="en-US" sz="2400" dirty="0">
                <a:solidFill>
                  <a:srgbClr val="333333"/>
                </a:solidFill>
              </a:rPr>
              <a:t>包括的なコンプライアンス対応</a:t>
            </a:r>
            <a:endParaRPr lang="en-US" sz="2400" dirty="0"/>
          </a:p>
        </p:txBody>
      </p:sp>
      <p:sp>
        <p:nvSpPr>
          <p:cNvPr id="5" name="Text 3"/>
          <p:cNvSpPr/>
          <p:nvPr/>
        </p:nvSpPr>
        <p:spPr>
          <a:xfrm>
            <a:off x="1950720" y="3291840"/>
            <a:ext cx="950976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marL="342900" indent="-342900">
              <a:buSzPct val="100000"/>
              <a:buChar char="•"/>
            </a:pPr>
            <a:r>
              <a:rPr lang="en-US" sz="2400" dirty="0">
                <a:solidFill>
                  <a:srgbClr val="333333"/>
                </a:solidFill>
              </a:rPr>
              <a:t> </a:t>
            </a:r>
            <a:pPr algn="l" indent="0" marL="0">
              <a:buNone/>
            </a:pPr>
            <a:r>
              <a:rPr lang="en-US" sz="2400" dirty="0">
                <a:solidFill>
                  <a:srgbClr val="333333"/>
                </a:solidFill>
              </a:rPr>
              <a:t>豊富な実績と継続的な進化</a:t>
            </a:r>
            <a:endParaRPr lang="en-US" sz="2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219200" y="457200"/>
            <a:ext cx="97536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007B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Amazon Bedrock と Claude 3.7 Sonnet の価値 (続き)</a:t>
            </a:r>
            <a:endParaRPr lang="en-US" sz="2800" dirty="0"/>
          </a:p>
        </p:txBody>
      </p:sp>
      <p:sp>
        <p:nvSpPr>
          <p:cNvPr id="3" name="Text 1"/>
          <p:cNvSpPr/>
          <p:nvPr/>
        </p:nvSpPr>
        <p:spPr>
          <a:xfrm>
            <a:off x="1950720" y="1828800"/>
            <a:ext cx="950976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marL="342900" indent="-342900">
              <a:buSzPct val="100000"/>
              <a:buChar char="•"/>
            </a:pPr>
            <a:r>
              <a:rPr lang="en-US" sz="2400" dirty="0">
                <a:solidFill>
                  <a:srgbClr val="333333"/>
                </a:solidFill>
              </a:rPr>
              <a:t> </a:t>
            </a:r>
            <a:pPr algn="l" indent="0" marL="0">
              <a:buNone/>
            </a:pPr>
            <a:r>
              <a:rPr lang="en-US" sz="2400" dirty="0">
                <a:solidFill>
                  <a:srgbClr val="333333"/>
                </a:solidFill>
              </a:rPr>
              <a:t>デフォルトでの学習無効化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1950720" y="2560320"/>
            <a:ext cx="950976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marL="342900" indent="-342900">
              <a:buSzPct val="100000"/>
              <a:buChar char="•"/>
            </a:pPr>
            <a:r>
              <a:rPr lang="en-US" sz="2400" dirty="0">
                <a:solidFill>
                  <a:srgbClr val="333333"/>
                </a:solidFill>
              </a:rPr>
              <a:t> </a:t>
            </a:r>
            <a:pPr algn="l" indent="0" marL="0">
              <a:buNone/>
            </a:pPr>
            <a:r>
              <a:rPr lang="en-US" sz="2400" dirty="0">
                <a:solidFill>
                  <a:srgbClr val="333333"/>
                </a:solidFill>
              </a:rPr>
              <a:t>詳細なデータ取り扱いポリシー設定</a:t>
            </a:r>
            <a:endParaRPr lang="en-US" sz="2400" dirty="0"/>
          </a:p>
        </p:txBody>
      </p:sp>
      <p:sp>
        <p:nvSpPr>
          <p:cNvPr id="5" name="Text 3"/>
          <p:cNvSpPr/>
          <p:nvPr/>
        </p:nvSpPr>
        <p:spPr>
          <a:xfrm>
            <a:off x="1950720" y="3291840"/>
            <a:ext cx="950976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marL="342900" indent="-342900">
              <a:buSzPct val="100000"/>
              <a:buChar char="•"/>
            </a:pPr>
            <a:r>
              <a:rPr lang="en-US" sz="2400" dirty="0">
                <a:solidFill>
                  <a:srgbClr val="333333"/>
                </a:solidFill>
              </a:rPr>
              <a:t> </a:t>
            </a:r>
            <a:pPr algn="l" indent="0" marL="0">
              <a:buNone/>
            </a:pPr>
            <a:r>
              <a:rPr lang="en-US" sz="2400" dirty="0">
                <a:solidFill>
                  <a:srgbClr val="333333"/>
                </a:solidFill>
              </a:rPr>
              <a:t>機密データの安全な処理</a:t>
            </a:r>
            <a:endParaRPr lang="en-US" sz="2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219200" y="457200"/>
            <a:ext cx="97536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007B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全体アーキテクチャ</a:t>
            </a:r>
            <a:endParaRPr lang="en-US" sz="280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9200" y="1828800"/>
            <a:ext cx="9753600" cy="9144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1219200" y="4572000"/>
            <a:ext cx="9753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333333"/>
                </a:solidFill>
              </a:rPr>
              <a:t>セキュアな AI コーディング支援環境の全体像を示しています。</a:t>
            </a:r>
            <a:endParaRPr lang="en-US" sz="24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219200" y="457200"/>
            <a:ext cx="97536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007B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全体アーキテクチャ (続き)</a:t>
            </a:r>
            <a:endParaRPr lang="en-US" sz="28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219200" y="457200"/>
            <a:ext cx="97536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007B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アクセス制御とキー管理フロー</a:t>
            </a:r>
            <a:endParaRPr lang="en-US" sz="280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9200" y="1828800"/>
            <a:ext cx="9753600" cy="9144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1219200" y="4572000"/>
            <a:ext cx="9753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333333"/>
                </a:solidFill>
              </a:rPr>
              <a:t>セキュアなアクセス制御と権限管理のフローを示しています。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219200" y="457200"/>
            <a:ext cx="97536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007B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プレゼンテーション</a:t>
            </a:r>
            <a:endParaRPr lang="en-US" sz="2800" dirty="0"/>
          </a:p>
        </p:txBody>
      </p:sp>
      <p:sp>
        <p:nvSpPr>
          <p:cNvPr id="3" name="Text 1"/>
          <p:cNvSpPr/>
          <p:nvPr/>
        </p:nvSpPr>
        <p:spPr>
          <a:xfrm>
            <a:off x="1219200" y="1828800"/>
            <a:ext cx="9753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333333"/>
                </a:solidFill>
              </a:rPr>
              <a:t>2025年4月</a:t>
            </a:r>
            <a:endParaRPr lang="en-US" sz="2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219200" y="457200"/>
            <a:ext cx="97536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007B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アクセス制御とキー管理フロー (続き)</a:t>
            </a:r>
            <a:endParaRPr lang="en-US" sz="28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219200" y="457200"/>
            <a:ext cx="97536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007B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セキュリティ対策の実装</a:t>
            </a:r>
            <a:endParaRPr lang="en-US" sz="280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9200" y="1828800"/>
            <a:ext cx="9753600" cy="9144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1219200" y="4572000"/>
            <a:ext cx="9753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333333"/>
                </a:solidFill>
              </a:rPr>
              <a:t>多層的なセキュリティ対策の実装構造を示しています。</a:t>
            </a:r>
            <a:endParaRPr lang="en-US" sz="24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219200" y="457200"/>
            <a:ext cx="97536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007B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セキュリティ対策の実装 (続き)</a:t>
            </a:r>
            <a:endParaRPr lang="en-US" sz="28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219200" y="457200"/>
            <a:ext cx="97536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007B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コスト管理とリソース制御</a:t>
            </a:r>
            <a:endParaRPr lang="en-US" sz="280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9200" y="1828800"/>
            <a:ext cx="9753600" cy="9144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1219200" y="4572000"/>
            <a:ext cx="9753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333333"/>
                </a:solidFill>
              </a:rPr>
              <a:t>包括的なコスト管理とリソース制御の仕組みを示しています。</a:t>
            </a:r>
            <a:endParaRPr lang="en-US" sz="24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219200" y="457200"/>
            <a:ext cx="97536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007B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コスト管理とリソース制御 (続き)</a:t>
            </a:r>
            <a:endParaRPr lang="en-US" sz="28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219200" y="457200"/>
            <a:ext cx="97536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007B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実装のポイント</a:t>
            </a:r>
            <a:endParaRPr lang="en-US" sz="2800" dirty="0"/>
          </a:p>
        </p:txBody>
      </p:sp>
      <p:sp>
        <p:nvSpPr>
          <p:cNvPr id="3" name="Text 1"/>
          <p:cNvSpPr/>
          <p:nvPr/>
        </p:nvSpPr>
        <p:spPr>
          <a:xfrm>
            <a:off x="1950720" y="1828800"/>
            <a:ext cx="950976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marL="342900" indent="-342900">
              <a:buSzPct val="100000"/>
              <a:buChar char="•"/>
            </a:pPr>
            <a:r>
              <a:rPr lang="en-US" sz="2400" dirty="0">
                <a:solidFill>
                  <a:srgbClr val="333333"/>
                </a:solidFill>
              </a:rPr>
              <a:t> </a:t>
            </a:r>
            <a:pPr algn="l" indent="0" marL="0">
              <a:buNone/>
            </a:pPr>
            <a:r>
              <a:rPr lang="en-US" sz="2400" dirty="0">
                <a:solidFill>
                  <a:srgbClr val="333333"/>
                </a:solidFill>
              </a:rPr>
              <a:t>Virtual Key 発行時の部門情報メタデータ付与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1950720" y="2560320"/>
            <a:ext cx="950976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marL="342900" indent="-342900">
              <a:buSzPct val="100000"/>
              <a:buChar char="•"/>
            </a:pPr>
            <a:r>
              <a:rPr lang="en-US" sz="2400" dirty="0">
                <a:solidFill>
                  <a:srgbClr val="333333"/>
                </a:solidFill>
              </a:rPr>
              <a:t> </a:t>
            </a:r>
            <a:pPr algn="l" indent="0" marL="0">
              <a:buNone/>
            </a:pPr>
            <a:r>
              <a:rPr lang="en-US" sz="2400" dirty="0">
                <a:solidFill>
                  <a:srgbClr val="333333"/>
                </a:solidFill>
              </a:rPr>
              <a:t>Langfuse へのユーザー識別情報転送</a:t>
            </a:r>
            <a:endParaRPr lang="en-US" sz="2400" dirty="0"/>
          </a:p>
        </p:txBody>
      </p:sp>
      <p:sp>
        <p:nvSpPr>
          <p:cNvPr id="5" name="Text 3"/>
          <p:cNvSpPr/>
          <p:nvPr/>
        </p:nvSpPr>
        <p:spPr>
          <a:xfrm>
            <a:off x="1950720" y="3291840"/>
            <a:ext cx="950976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marL="342900" indent="-342900">
              <a:buSzPct val="100000"/>
              <a:buChar char="•"/>
            </a:pPr>
            <a:r>
              <a:rPr lang="en-US" sz="2400" dirty="0">
                <a:solidFill>
                  <a:srgbClr val="333333"/>
                </a:solidFill>
              </a:rPr>
              <a:t> </a:t>
            </a:r>
            <a:pPr algn="l" indent="0" marL="0">
              <a:buNone/>
            </a:pPr>
            <a:r>
              <a:rPr lang="en-US" sz="2400" dirty="0">
                <a:solidFill>
                  <a:srgbClr val="333333"/>
                </a:solidFill>
              </a:rPr>
              <a:t>部門ごとのクォータ設定</a:t>
            </a:r>
            <a:endParaRPr lang="en-US" sz="24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219200" y="457200"/>
            <a:ext cx="97536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007B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実装のポイント (続き)</a:t>
            </a:r>
            <a:endParaRPr lang="en-US" sz="2800" dirty="0"/>
          </a:p>
        </p:txBody>
      </p:sp>
      <p:sp>
        <p:nvSpPr>
          <p:cNvPr id="3" name="Text 1"/>
          <p:cNvSpPr/>
          <p:nvPr/>
        </p:nvSpPr>
        <p:spPr>
          <a:xfrm>
            <a:off x="1950720" y="1828800"/>
            <a:ext cx="950976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marL="342900" indent="-342900">
              <a:buSzPct val="100000"/>
              <a:buChar char="•"/>
            </a:pPr>
            <a:r>
              <a:rPr lang="en-US" sz="2400" dirty="0">
                <a:solidFill>
                  <a:srgbClr val="333333"/>
                </a:solidFill>
              </a:rPr>
              <a:t> </a:t>
            </a:r>
            <a:pPr algn="l" indent="0" marL="0">
              <a:buNone/>
            </a:pPr>
            <a:r>
              <a:rPr lang="en-US" sz="2400" dirty="0">
                <a:solidFill>
                  <a:srgbClr val="333333"/>
                </a:solidFill>
              </a:rPr>
              <a:t>部門情報のタグ記録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1950720" y="2560320"/>
            <a:ext cx="950976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marL="342900" indent="-342900">
              <a:buSzPct val="100000"/>
              <a:buChar char="•"/>
            </a:pPr>
            <a:r>
              <a:rPr lang="en-US" sz="2400" dirty="0">
                <a:solidFill>
                  <a:srgbClr val="333333"/>
                </a:solidFill>
              </a:rPr>
              <a:t> </a:t>
            </a:r>
            <a:pPr algn="l" indent="0" marL="0">
              <a:buNone/>
            </a:pPr>
            <a:r>
              <a:rPr lang="en-US" sz="2400" dirty="0">
                <a:solidFill>
                  <a:srgbClr val="333333"/>
                </a:solidFill>
              </a:rPr>
              <a:t>部門別ダッシュボードの作成</a:t>
            </a:r>
            <a:endParaRPr lang="en-US" sz="2400" dirty="0"/>
          </a:p>
        </p:txBody>
      </p:sp>
      <p:sp>
        <p:nvSpPr>
          <p:cNvPr id="5" name="Text 3"/>
          <p:cNvSpPr/>
          <p:nvPr/>
        </p:nvSpPr>
        <p:spPr>
          <a:xfrm>
            <a:off x="1950720" y="3291840"/>
            <a:ext cx="950976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marL="342900" indent="-342900">
              <a:buSzPct val="100000"/>
              <a:buChar char="•"/>
            </a:pPr>
            <a:r>
              <a:rPr lang="en-US" sz="2400" dirty="0">
                <a:solidFill>
                  <a:srgbClr val="333333"/>
                </a:solidFill>
              </a:rPr>
              <a:t> </a:t>
            </a:r>
            <a:pPr algn="l" indent="0" marL="0">
              <a:buNone/>
            </a:pPr>
            <a:r>
              <a:rPr lang="en-US" sz="2400" dirty="0">
                <a:solidFill>
                  <a:srgbClr val="333333"/>
                </a:solidFill>
              </a:rPr>
              <a:t>全社データアクセス権設定</a:t>
            </a:r>
            <a:endParaRPr lang="en-US" sz="24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219200" y="457200"/>
            <a:ext cx="97536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007B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導入効果と期待される価値</a:t>
            </a:r>
            <a:endParaRPr lang="en-US" sz="2800" dirty="0"/>
          </a:p>
        </p:txBody>
      </p:sp>
      <p:sp>
        <p:nvSpPr>
          <p:cNvPr id="3" name="Text 1"/>
          <p:cNvSpPr/>
          <p:nvPr/>
        </p:nvSpPr>
        <p:spPr>
          <a:xfrm>
            <a:off x="1950720" y="1828800"/>
            <a:ext cx="950976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marL="342900" indent="-342900">
              <a:buSzPct val="100000"/>
              <a:buChar char="•"/>
            </a:pPr>
            <a:r>
              <a:rPr lang="en-US" sz="2400" dirty="0">
                <a:solidFill>
                  <a:srgbClr val="333333"/>
                </a:solidFill>
              </a:rPr>
              <a:t> </a:t>
            </a:r>
            <a:pPr algn="l" indent="0" marL="0">
              <a:buNone/>
            </a:pPr>
            <a:r>
              <a:rPr lang="en-US" sz="2400" dirty="0">
                <a:solidFill>
                  <a:srgbClr val="333333"/>
                </a:solidFill>
              </a:rPr>
              <a:t>コード生成時間の大幅削減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1950720" y="2560320"/>
            <a:ext cx="950976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marL="342900" indent="-342900">
              <a:buSzPct val="100000"/>
              <a:buChar char="•"/>
            </a:pPr>
            <a:r>
              <a:rPr lang="en-US" sz="2400" dirty="0">
                <a:solidFill>
                  <a:srgbClr val="333333"/>
                </a:solidFill>
              </a:rPr>
              <a:t> </a:t>
            </a:r>
            <a:pPr algn="l" indent="0" marL="0">
              <a:buNone/>
            </a:pPr>
            <a:r>
              <a:rPr lang="en-US" sz="2400" dirty="0">
                <a:solidFill>
                  <a:srgbClr val="333333"/>
                </a:solidFill>
              </a:rPr>
              <a:t>プロジェクト理解の効率化</a:t>
            </a:r>
            <a:endParaRPr lang="en-US" sz="2400" dirty="0"/>
          </a:p>
        </p:txBody>
      </p:sp>
      <p:sp>
        <p:nvSpPr>
          <p:cNvPr id="5" name="Text 3"/>
          <p:cNvSpPr/>
          <p:nvPr/>
        </p:nvSpPr>
        <p:spPr>
          <a:xfrm>
            <a:off x="1950720" y="3291840"/>
            <a:ext cx="950976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marL="342900" indent="-342900">
              <a:buSzPct val="100000"/>
              <a:buChar char="•"/>
            </a:pPr>
            <a:r>
              <a:rPr lang="en-US" sz="2400" dirty="0">
                <a:solidFill>
                  <a:srgbClr val="333333"/>
                </a:solidFill>
              </a:rPr>
              <a:t> </a:t>
            </a:r>
            <a:pPr algn="l" indent="0" marL="0">
              <a:buNone/>
            </a:pPr>
            <a:r>
              <a:rPr lang="en-US" sz="2400" dirty="0">
                <a:solidFill>
                  <a:srgbClr val="333333"/>
                </a:solidFill>
              </a:rPr>
              <a:t>チーム間の知識共有促進</a:t>
            </a:r>
            <a:endParaRPr lang="en-US" sz="24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219200" y="457200"/>
            <a:ext cx="97536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007B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導入効果と期待される価値 (続き)</a:t>
            </a:r>
            <a:endParaRPr lang="en-US" sz="2800" dirty="0"/>
          </a:p>
        </p:txBody>
      </p:sp>
      <p:sp>
        <p:nvSpPr>
          <p:cNvPr id="3" name="Text 1"/>
          <p:cNvSpPr/>
          <p:nvPr/>
        </p:nvSpPr>
        <p:spPr>
          <a:xfrm>
            <a:off x="1950720" y="1828800"/>
            <a:ext cx="950976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marL="342900" indent="-342900">
              <a:buSzPct val="100000"/>
              <a:buChar char="•"/>
            </a:pPr>
            <a:r>
              <a:rPr lang="en-US" sz="2400" dirty="0">
                <a:solidFill>
                  <a:srgbClr val="333333"/>
                </a:solidFill>
              </a:rPr>
              <a:t> </a:t>
            </a:r>
            <a:pPr algn="l" indent="0" marL="0">
              <a:buNone/>
            </a:pPr>
            <a:r>
              <a:rPr lang="en-US" sz="2400" dirty="0">
                <a:solidFill>
                  <a:srgbClr val="333333"/>
                </a:solidFill>
              </a:rPr>
              <a:t>セキュリティリスクの最小化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1950720" y="2560320"/>
            <a:ext cx="950976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marL="342900" indent="-342900">
              <a:buSzPct val="100000"/>
              <a:buChar char="•"/>
            </a:pPr>
            <a:r>
              <a:rPr lang="en-US" sz="2400" dirty="0">
                <a:solidFill>
                  <a:srgbClr val="333333"/>
                </a:solidFill>
              </a:rPr>
              <a:t> </a:t>
            </a:r>
            <a:pPr algn="l" indent="0" marL="0">
              <a:buNone/>
            </a:pPr>
            <a:r>
              <a:rPr lang="en-US" sz="2400" dirty="0">
                <a:solidFill>
                  <a:srgbClr val="333333"/>
                </a:solidFill>
              </a:rPr>
              <a:t>コンプライアンス要件への適合</a:t>
            </a:r>
            <a:endParaRPr lang="en-US" sz="2400" dirty="0"/>
          </a:p>
        </p:txBody>
      </p:sp>
      <p:sp>
        <p:nvSpPr>
          <p:cNvPr id="5" name="Text 3"/>
          <p:cNvSpPr/>
          <p:nvPr/>
        </p:nvSpPr>
        <p:spPr>
          <a:xfrm>
            <a:off x="1950720" y="3291840"/>
            <a:ext cx="950976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marL="342900" indent="-342900">
              <a:buSzPct val="100000"/>
              <a:buChar char="•"/>
            </a:pPr>
            <a:r>
              <a:rPr lang="en-US" sz="2400" dirty="0">
                <a:solidFill>
                  <a:srgbClr val="333333"/>
                </a:solidFill>
              </a:rPr>
              <a:t> </a:t>
            </a:r>
            <a:pPr algn="l" indent="0" marL="0">
              <a:buNone/>
            </a:pPr>
            <a:r>
              <a:rPr lang="en-US" sz="2400" dirty="0">
                <a:solidFill>
                  <a:srgbClr val="333333"/>
                </a:solidFill>
              </a:rPr>
              <a:t>詳細な監査証跡の確保</a:t>
            </a:r>
            <a:endParaRPr lang="en-US" sz="24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219200" y="457200"/>
            <a:ext cx="97536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007B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導入効果と期待される価値 (続き)</a:t>
            </a:r>
            <a:endParaRPr lang="en-US" sz="2800" dirty="0"/>
          </a:p>
        </p:txBody>
      </p:sp>
      <p:sp>
        <p:nvSpPr>
          <p:cNvPr id="3" name="Text 1"/>
          <p:cNvSpPr/>
          <p:nvPr/>
        </p:nvSpPr>
        <p:spPr>
          <a:xfrm>
            <a:off x="1950720" y="1828800"/>
            <a:ext cx="950976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marL="342900" indent="-342900">
              <a:buSzPct val="100000"/>
              <a:buChar char="•"/>
            </a:pPr>
            <a:r>
              <a:rPr lang="en-US" sz="2400" dirty="0">
                <a:solidFill>
                  <a:srgbClr val="333333"/>
                </a:solidFill>
              </a:rPr>
              <a:t> </a:t>
            </a:r>
            <a:pPr algn="l" indent="0" marL="0">
              <a:buNone/>
            </a:pPr>
            <a:r>
              <a:rPr lang="en-US" sz="2400" dirty="0">
                <a:solidFill>
                  <a:srgbClr val="333333"/>
                </a:solidFill>
              </a:rPr>
              <a:t>予算管理の自動化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1950720" y="2560320"/>
            <a:ext cx="950976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marL="342900" indent="-342900">
              <a:buSzPct val="100000"/>
              <a:buChar char="•"/>
            </a:pPr>
            <a:r>
              <a:rPr lang="en-US" sz="2400" dirty="0">
                <a:solidFill>
                  <a:srgbClr val="333333"/>
                </a:solidFill>
              </a:rPr>
              <a:t> </a:t>
            </a:r>
            <a:pPr algn="l" indent="0" marL="0">
              <a:buNone/>
            </a:pPr>
            <a:r>
              <a:rPr lang="en-US" sz="2400" dirty="0">
                <a:solidFill>
                  <a:srgbClr val="333333"/>
                </a:solidFill>
              </a:rPr>
              <a:t>リソース使用の効率化</a:t>
            </a:r>
            <a:endParaRPr lang="en-US" sz="2400" dirty="0"/>
          </a:p>
        </p:txBody>
      </p:sp>
      <p:sp>
        <p:nvSpPr>
          <p:cNvPr id="5" name="Text 3"/>
          <p:cNvSpPr/>
          <p:nvPr/>
        </p:nvSpPr>
        <p:spPr>
          <a:xfrm>
            <a:off x="1950720" y="3291840"/>
            <a:ext cx="950976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marL="342900" indent="-342900">
              <a:buSzPct val="100000"/>
              <a:buChar char="•"/>
            </a:pPr>
            <a:r>
              <a:rPr lang="en-US" sz="2400" dirty="0">
                <a:solidFill>
                  <a:srgbClr val="333333"/>
                </a:solidFill>
              </a:rPr>
              <a:t> </a:t>
            </a:r>
            <a:pPr algn="l" indent="0" marL="0">
              <a:buNone/>
            </a:pPr>
            <a:r>
              <a:rPr lang="en-US" sz="2400" dirty="0">
                <a:solidFill>
                  <a:srgbClr val="333333"/>
                </a:solidFill>
              </a:rPr>
              <a:t>モデル選択の最適化</a:t>
            </a: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219200" y="457200"/>
            <a:ext cx="97536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007B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アジェンダ</a:t>
            </a:r>
            <a:endParaRPr lang="en-US" sz="28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219200" y="457200"/>
            <a:ext cx="97536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007B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まとめ</a:t>
            </a:r>
            <a:endParaRPr lang="en-US" sz="2800" dirty="0"/>
          </a:p>
        </p:txBody>
      </p:sp>
      <p:sp>
        <p:nvSpPr>
          <p:cNvPr id="3" name="Text 1"/>
          <p:cNvSpPr/>
          <p:nvPr/>
        </p:nvSpPr>
        <p:spPr>
          <a:xfrm>
            <a:off x="1950720" y="1828800"/>
            <a:ext cx="950976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marL="342900" indent="-342900">
              <a:buSzPct val="100000"/>
              <a:buChar char="•"/>
            </a:pPr>
            <a:r>
              <a:rPr lang="en-US" sz="2400" dirty="0">
                <a:solidFill>
                  <a:srgbClr val="333333"/>
                </a:solidFill>
              </a:rPr>
              <a:t> </a:t>
            </a:r>
            <a:pPr algn="l" indent="0" marL="0">
              <a:buNone/>
            </a:pPr>
            <a:r>
              <a:rPr lang="en-US" sz="2400" dirty="0">
                <a:solidFill>
                  <a:srgbClr val="333333"/>
                </a:solidFill>
              </a:rPr>
              <a:t>AI コーディング支援エージェントの効果的な活用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1950720" y="2560320"/>
            <a:ext cx="950976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marL="342900" indent="-342900">
              <a:buSzPct val="100000"/>
              <a:buChar char="•"/>
            </a:pPr>
            <a:r>
              <a:rPr lang="en-US" sz="2400" dirty="0">
                <a:solidFill>
                  <a:srgbClr val="333333"/>
                </a:solidFill>
              </a:rPr>
              <a:t> </a:t>
            </a:r>
            <a:pPr algn="l" indent="0" marL="0">
              <a:buNone/>
            </a:pPr>
            <a:r>
              <a:rPr lang="en-US" sz="2400" dirty="0">
                <a:solidFill>
                  <a:srgbClr val="333333"/>
                </a:solidFill>
              </a:rPr>
              <a:t>セキュリティと生産性の両立</a:t>
            </a:r>
            <a:endParaRPr lang="en-US" sz="2400" dirty="0"/>
          </a:p>
        </p:txBody>
      </p:sp>
      <p:sp>
        <p:nvSpPr>
          <p:cNvPr id="5" name="Text 3"/>
          <p:cNvSpPr/>
          <p:nvPr/>
        </p:nvSpPr>
        <p:spPr>
          <a:xfrm>
            <a:off x="1950720" y="3291840"/>
            <a:ext cx="950976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marL="342900" indent="-342900">
              <a:buSzPct val="100000"/>
              <a:buChar char="•"/>
            </a:pPr>
            <a:r>
              <a:rPr lang="en-US" sz="2400" dirty="0">
                <a:solidFill>
                  <a:srgbClr val="333333"/>
                </a:solidFill>
              </a:rPr>
              <a:t> </a:t>
            </a:r>
            <a:pPr algn="l" indent="0" marL="0">
              <a:buNone/>
            </a:pPr>
            <a:r>
              <a:rPr lang="en-US" sz="2400" dirty="0">
                <a:solidFill>
                  <a:srgbClr val="333333"/>
                </a:solidFill>
              </a:rPr>
              <a:t>組織全体での持続可能な運用体制</a:t>
            </a:r>
            <a:endParaRPr lang="en-US" sz="2400" dirty="0"/>
          </a:p>
        </p:txBody>
      </p:sp>
      <p:sp>
        <p:nvSpPr>
          <p:cNvPr id="6" name="Text 4"/>
          <p:cNvSpPr/>
          <p:nvPr/>
        </p:nvSpPr>
        <p:spPr>
          <a:xfrm>
            <a:off x="1950720" y="4023360"/>
            <a:ext cx="950976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marL="342900" indent="-342900">
              <a:buSzPct val="100000"/>
              <a:buChar char="•"/>
            </a:pPr>
            <a:r>
              <a:rPr lang="en-US" sz="2400" dirty="0">
                <a:solidFill>
                  <a:srgbClr val="333333"/>
                </a:solidFill>
              </a:rPr>
              <a:t> </a:t>
            </a:r>
            <a:pPr algn="l" indent="0" marL="0">
              <a:buNone/>
            </a:pPr>
            <a:r>
              <a:rPr lang="en-US" sz="2400" dirty="0">
                <a:solidFill>
                  <a:srgbClr val="333333"/>
                </a:solidFill>
              </a:rPr>
              <a:t>段階的な導入と継続的な改善</a:t>
            </a:r>
            <a:endParaRPr lang="en-US" sz="2400" dirty="0"/>
          </a:p>
        </p:txBody>
      </p:sp>
      <p:sp>
        <p:nvSpPr>
          <p:cNvPr id="7" name="Text 5"/>
          <p:cNvSpPr/>
          <p:nvPr/>
        </p:nvSpPr>
        <p:spPr>
          <a:xfrm>
            <a:off x="1219200" y="4937760"/>
            <a:ext cx="9753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333333"/>
                </a:solidFill>
              </a:rPr>
              <a:t>AI 時代における開発体制の新たなスタンダードを確立します</a:t>
            </a:r>
            <a:endParaRPr lang="en-US" sz="24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219200" y="457200"/>
            <a:ext cx="97536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007B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まとめ (続き)</a:t>
            </a:r>
            <a:endParaRPr lang="en-US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219200" y="457200"/>
            <a:ext cx="97536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007B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アジェンダ (続き)</a:t>
            </a:r>
            <a:endParaRPr lang="en-US" sz="2800" dirty="0"/>
          </a:p>
        </p:txBody>
      </p:sp>
      <p:sp>
        <p:nvSpPr>
          <p:cNvPr id="3" name="Text 1"/>
          <p:cNvSpPr/>
          <p:nvPr/>
        </p:nvSpPr>
        <p:spPr>
          <a:xfrm>
            <a:off x="1950720" y="1828800"/>
            <a:ext cx="950976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marL="342900" indent="-342900">
              <a:buSzPct val="100000"/>
              <a:buChar char="•"/>
            </a:pPr>
            <a:r>
              <a:rPr lang="en-US" sz="2400" dirty="0">
                <a:solidFill>
                  <a:srgbClr val="333333"/>
                </a:solidFill>
              </a:rPr>
              <a:t> </a:t>
            </a:r>
            <a:pPr algn="l" indent="0" marL="0">
              <a:buNone/>
            </a:pPr>
            <a:r>
              <a:rPr lang="en-US" sz="2400" dirty="0">
                <a:solidFill>
                  <a:srgbClr val="333333"/>
                </a:solidFill>
              </a:rPr>
              <a:t>AI コーディング支援エージェントの概要と課題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1950720" y="2560320"/>
            <a:ext cx="950976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marL="342900" indent="-342900">
              <a:buSzPct val="100000"/>
              <a:buChar char="•"/>
            </a:pPr>
            <a:r>
              <a:rPr lang="en-US" sz="2400" dirty="0">
                <a:solidFill>
                  <a:srgbClr val="333333"/>
                </a:solidFill>
              </a:rPr>
              <a:t> </a:t>
            </a:r>
            <a:pPr algn="l" indent="0" marL="0">
              <a:buNone/>
            </a:pPr>
            <a:r>
              <a:rPr lang="en-US" sz="2400" dirty="0">
                <a:solidFill>
                  <a:srgbClr val="333333"/>
                </a:solidFill>
              </a:rPr>
              <a:t>Cline の特徴と基本機能</a:t>
            </a:r>
            <a:endParaRPr lang="en-US" sz="2400" dirty="0"/>
          </a:p>
        </p:txBody>
      </p:sp>
      <p:sp>
        <p:nvSpPr>
          <p:cNvPr id="5" name="Text 3"/>
          <p:cNvSpPr/>
          <p:nvPr/>
        </p:nvSpPr>
        <p:spPr>
          <a:xfrm>
            <a:off x="1950720" y="3291840"/>
            <a:ext cx="950976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marL="342900" indent="-342900">
              <a:buSzPct val="100000"/>
              <a:buChar char="•"/>
            </a:pPr>
            <a:r>
              <a:rPr lang="en-US" sz="2400" dirty="0">
                <a:solidFill>
                  <a:srgbClr val="333333"/>
                </a:solidFill>
              </a:rPr>
              <a:t> </a:t>
            </a:r>
            <a:pPr algn="l" indent="0" marL="0">
              <a:buNone/>
            </a:pPr>
            <a:r>
              <a:rPr lang="en-US" sz="2400" dirty="0">
                <a:solidFill>
                  <a:srgbClr val="333333"/>
                </a:solidFill>
              </a:rPr>
              <a:t>アーキテクチャ設計と実装</a:t>
            </a:r>
            <a:endParaRPr lang="en-US" sz="2400" dirty="0"/>
          </a:p>
        </p:txBody>
      </p:sp>
      <p:sp>
        <p:nvSpPr>
          <p:cNvPr id="6" name="Text 4"/>
          <p:cNvSpPr/>
          <p:nvPr/>
        </p:nvSpPr>
        <p:spPr>
          <a:xfrm>
            <a:off x="1950720" y="4023360"/>
            <a:ext cx="950976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marL="342900" indent="-342900">
              <a:buSzPct val="100000"/>
              <a:buChar char="•"/>
            </a:pPr>
            <a:r>
              <a:rPr lang="en-US" sz="2400" dirty="0">
                <a:solidFill>
                  <a:srgbClr val="333333"/>
                </a:solidFill>
              </a:rPr>
              <a:t> </a:t>
            </a:r>
            <a:pPr algn="l" indent="0" marL="0">
              <a:buNone/>
            </a:pPr>
            <a:r>
              <a:rPr lang="en-US" sz="2400" dirty="0">
                <a:solidFill>
                  <a:srgbClr val="333333"/>
                </a:solidFill>
              </a:rPr>
              <a:t>セキュリティとアクセス制御</a:t>
            </a:r>
            <a:endParaRPr lang="en-US" sz="2400" dirty="0"/>
          </a:p>
        </p:txBody>
      </p:sp>
      <p:sp>
        <p:nvSpPr>
          <p:cNvPr id="7" name="Text 5"/>
          <p:cNvSpPr/>
          <p:nvPr/>
        </p:nvSpPr>
        <p:spPr>
          <a:xfrm>
            <a:off x="1950720" y="4754880"/>
            <a:ext cx="950976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marL="342900" indent="-342900">
              <a:buSzPct val="100000"/>
              <a:buChar char="•"/>
            </a:pPr>
            <a:r>
              <a:rPr lang="en-US" sz="2400" dirty="0">
                <a:solidFill>
                  <a:srgbClr val="333333"/>
                </a:solidFill>
              </a:rPr>
              <a:t> </a:t>
            </a:r>
            <a:pPr algn="l" indent="0" marL="0">
              <a:buNone/>
            </a:pPr>
            <a:r>
              <a:rPr lang="en-US" sz="2400" dirty="0">
                <a:solidFill>
                  <a:srgbClr val="333333"/>
                </a:solidFill>
              </a:rPr>
              <a:t>コスト管理とリソース最適化</a:t>
            </a: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219200" y="457200"/>
            <a:ext cx="97536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007B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アジェンダ (続き)</a:t>
            </a:r>
            <a:endParaRPr lang="en-US" sz="2800" dirty="0"/>
          </a:p>
        </p:txBody>
      </p:sp>
      <p:sp>
        <p:nvSpPr>
          <p:cNvPr id="3" name="Text 1"/>
          <p:cNvSpPr/>
          <p:nvPr/>
        </p:nvSpPr>
        <p:spPr>
          <a:xfrm>
            <a:off x="1950720" y="1828800"/>
            <a:ext cx="950976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marL="342900" indent="-342900">
              <a:buSzPct val="100000"/>
              <a:buChar char="•"/>
            </a:pPr>
            <a:r>
              <a:rPr lang="en-US" sz="2400" dirty="0">
                <a:solidFill>
                  <a:srgbClr val="333333"/>
                </a:solidFill>
              </a:rPr>
              <a:t> </a:t>
            </a:r>
            <a:pPr algn="l" indent="0" marL="0">
              <a:buNone/>
            </a:pPr>
            <a:r>
              <a:rPr lang="en-US" sz="2400" dirty="0">
                <a:solidFill>
                  <a:srgbClr val="333333"/>
                </a:solidFill>
              </a:rPr>
              <a:t>運用フローと実践的な導入方法</a:t>
            </a: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219200" y="457200"/>
            <a:ext cx="97536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007B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AI コーディング支援エージェントの現状</a:t>
            </a:r>
            <a:endParaRPr lang="en-US" sz="2800" dirty="0"/>
          </a:p>
        </p:txBody>
      </p:sp>
      <p:sp>
        <p:nvSpPr>
          <p:cNvPr id="3" name="Text 1"/>
          <p:cNvSpPr/>
          <p:nvPr/>
        </p:nvSpPr>
        <p:spPr>
          <a:xfrm>
            <a:off x="1219200" y="1828800"/>
            <a:ext cx="9753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333333"/>
                </a:solidFill>
              </a:rPr>
              <a:t>AI コーディング支援エージェントは、開発の世界に革新的な変化をもたらしています：</a:t>
            </a:r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219200" y="457200"/>
            <a:ext cx="97536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007B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AI コーディング支援エージェントの現状 (続き)</a:t>
            </a:r>
            <a:endParaRPr lang="en-US" sz="2800" dirty="0"/>
          </a:p>
        </p:txBody>
      </p:sp>
      <p:sp>
        <p:nvSpPr>
          <p:cNvPr id="3" name="Text 1"/>
          <p:cNvSpPr/>
          <p:nvPr/>
        </p:nvSpPr>
        <p:spPr>
          <a:xfrm>
            <a:off x="1950720" y="1828800"/>
            <a:ext cx="950976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marL="342900" indent="-342900">
              <a:buSzPct val="100000"/>
              <a:buChar char="•"/>
            </a:pPr>
            <a:r>
              <a:rPr lang="en-US" sz="2400" dirty="0">
                <a:solidFill>
                  <a:srgbClr val="333333"/>
                </a:solidFill>
              </a:rPr>
              <a:t> </a:t>
            </a:r>
            <a:pPr algn="l" indent="0" marL="0">
              <a:buNone/>
            </a:pPr>
            <a:r>
              <a:rPr lang="en-US" sz="2400" dirty="0">
                <a:solidFill>
                  <a:srgbClr val="333333"/>
                </a:solidFill>
              </a:rPr>
              <a:t>単なるコード補完を超えた自律的なタスク実行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1950720" y="2560320"/>
            <a:ext cx="950976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marL="342900" indent="-342900">
              <a:buSzPct val="100000"/>
              <a:buChar char="•"/>
            </a:pPr>
            <a:r>
              <a:rPr lang="en-US" sz="2400" dirty="0">
                <a:solidFill>
                  <a:srgbClr val="333333"/>
                </a:solidFill>
              </a:rPr>
              <a:t> </a:t>
            </a:r>
            <a:pPr algn="l" indent="0" marL="0">
              <a:buNone/>
            </a:pPr>
            <a:r>
              <a:rPr lang="en-US" sz="2400" dirty="0">
                <a:solidFill>
                  <a:srgbClr val="333333"/>
                </a:solidFill>
              </a:rPr>
              <a:t>プロジェクト全体のコンテキスト理解</a:t>
            </a:r>
            <a:endParaRPr lang="en-US" sz="2400" dirty="0"/>
          </a:p>
        </p:txBody>
      </p:sp>
      <p:sp>
        <p:nvSpPr>
          <p:cNvPr id="5" name="Text 3"/>
          <p:cNvSpPr/>
          <p:nvPr/>
        </p:nvSpPr>
        <p:spPr>
          <a:xfrm>
            <a:off x="1950720" y="3291840"/>
            <a:ext cx="950976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marL="342900" indent="-342900">
              <a:buSzPct val="100000"/>
              <a:buChar char="•"/>
            </a:pPr>
            <a:r>
              <a:rPr lang="en-US" sz="2400" dirty="0">
                <a:solidFill>
                  <a:srgbClr val="333333"/>
                </a:solidFill>
              </a:rPr>
              <a:t> </a:t>
            </a:r>
            <a:pPr algn="l" indent="0" marL="0">
              <a:buNone/>
            </a:pPr>
            <a:r>
              <a:rPr lang="en-US" sz="2400" dirty="0">
                <a:solidFill>
                  <a:srgbClr val="333333"/>
                </a:solidFill>
              </a:rPr>
              <a:t>複雑な開発タスクの効率的な処理</a:t>
            </a:r>
            <a:endParaRPr lang="en-US" sz="2400" dirty="0"/>
          </a:p>
        </p:txBody>
      </p:sp>
      <p:sp>
        <p:nvSpPr>
          <p:cNvPr id="6" name="Text 4"/>
          <p:cNvSpPr/>
          <p:nvPr/>
        </p:nvSpPr>
        <p:spPr>
          <a:xfrm>
            <a:off x="1950720" y="4023360"/>
            <a:ext cx="950976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marL="342900" indent="-342900">
              <a:buSzPct val="100000"/>
              <a:buChar char="•"/>
            </a:pPr>
            <a:r>
              <a:rPr lang="en-US" sz="2400" dirty="0">
                <a:solidFill>
                  <a:srgbClr val="333333"/>
                </a:solidFill>
              </a:rPr>
              <a:t> </a:t>
            </a:r>
            <a:pPr algn="l" indent="0" marL="0">
              <a:buNone/>
            </a:pPr>
            <a:r>
              <a:rPr lang="en-US" sz="2400" dirty="0">
                <a:solidFill>
                  <a:srgbClr val="333333"/>
                </a:solidFill>
              </a:rPr>
              <a:t>チーム開発における知識共有の促進</a:t>
            </a:r>
            <a:endParaRPr lang="en-US" sz="2400" dirty="0"/>
          </a:p>
        </p:txBody>
      </p:sp>
      <p:sp>
        <p:nvSpPr>
          <p:cNvPr id="7" name="Text 5"/>
          <p:cNvSpPr/>
          <p:nvPr/>
        </p:nvSpPr>
        <p:spPr>
          <a:xfrm>
            <a:off x="1219200" y="4937760"/>
            <a:ext cx="9753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333333"/>
                </a:solidFill>
              </a:rPr>
              <a:t>従来の開発手法では対応困難な課題に対応します</a:t>
            </a:r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219200" y="457200"/>
            <a:ext cx="97536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007B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AI コーディング支援エージェントの現状 (続き)</a:t>
            </a:r>
            <a:endParaRPr lang="en-US" sz="2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219200" y="457200"/>
            <a:ext cx="97536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007B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企業が直面する主要な課題</a:t>
            </a:r>
            <a:endParaRPr lang="en-US" sz="2800" dirty="0"/>
          </a:p>
        </p:txBody>
      </p:sp>
      <p:sp>
        <p:nvSpPr>
          <p:cNvPr id="3" name="Text 1"/>
          <p:cNvSpPr/>
          <p:nvPr/>
        </p:nvSpPr>
        <p:spPr>
          <a:xfrm>
            <a:off x="1950720" y="1828800"/>
            <a:ext cx="950976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marL="342900" indent="-342900">
              <a:buSzPct val="100000"/>
              <a:buChar char="•"/>
            </a:pPr>
            <a:r>
              <a:rPr lang="en-US" sz="2400" dirty="0">
                <a:solidFill>
                  <a:srgbClr val="333333"/>
                </a:solidFill>
              </a:rPr>
              <a:t> </a:t>
            </a:r>
            <a:pPr algn="l" indent="0" marL="0">
              <a:buNone/>
            </a:pPr>
            <a:r>
              <a:rPr lang="en-US" sz="2400" dirty="0">
                <a:solidFill>
                  <a:srgbClr val="333333"/>
                </a:solidFill>
              </a:rPr>
              <a:t>複雑なコードベース理解による大量のトークン消費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1950720" y="2560320"/>
            <a:ext cx="950976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marL="342900" indent="-342900">
              <a:buSzPct val="100000"/>
              <a:buChar char="•"/>
            </a:pPr>
            <a:r>
              <a:rPr lang="en-US" sz="2400" dirty="0">
                <a:solidFill>
                  <a:srgbClr val="333333"/>
                </a:solidFill>
              </a:rPr>
              <a:t> </a:t>
            </a:r>
            <a:pPr algn="l" indent="0" marL="0">
              <a:buNone/>
            </a:pPr>
            <a:r>
              <a:rPr lang="en-US" sz="2400" dirty="0">
                <a:solidFill>
                  <a:srgbClr val="333333"/>
                </a:solidFill>
              </a:rPr>
              <a:t>API Provider によるRPM/TPM 制限</a:t>
            </a:r>
            <a:endParaRPr lang="en-US" sz="2400" dirty="0"/>
          </a:p>
        </p:txBody>
      </p:sp>
      <p:sp>
        <p:nvSpPr>
          <p:cNvPr id="5" name="Text 3"/>
          <p:cNvSpPr/>
          <p:nvPr/>
        </p:nvSpPr>
        <p:spPr>
          <a:xfrm>
            <a:off x="1950720" y="3291840"/>
            <a:ext cx="950976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marL="342900" indent="-342900">
              <a:buSzPct val="100000"/>
              <a:buChar char="•"/>
            </a:pPr>
            <a:r>
              <a:rPr lang="en-US" sz="2400" dirty="0">
                <a:solidFill>
                  <a:srgbClr val="333333"/>
                </a:solidFill>
              </a:rPr>
              <a:t> </a:t>
            </a:r>
            <a:pPr algn="l" indent="0" marL="0">
              <a:buNone/>
            </a:pPr>
            <a:r>
              <a:rPr lang="en-US" sz="2400" dirty="0">
                <a:solidFill>
                  <a:srgbClr val="333333"/>
                </a:solidFill>
              </a:rPr>
              <a:t>開発フローの中断リスク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4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</vt:vector>
  </TitlesOfParts>
  <Company>AI Coding Workshop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HTML to PowerPoint with Images</dc:subject>
  <dc:creator>Generated by PptxGenJS</dc:creator>
  <cp:lastModifiedBy>Generated by PptxGenJS</cp:lastModifiedBy>
  <cp:revision>1</cp:revision>
  <dcterms:created xsi:type="dcterms:W3CDTF">2025-04-16T19:35:41Z</dcterms:created>
  <dcterms:modified xsi:type="dcterms:W3CDTF">2025-04-16T19:35:41Z</dcterms:modified>
</cp:coreProperties>
</file>