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notesMasterIdLst>
    <p:notesMasterId r:id="rId19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notesMaster" Target="notesMasters/notesMaster1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F5F5F5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" y="914400"/>
            <a:ext cx="914400" cy="914400"/>
          </a:xfrm>
          <a:prstGeom prst="rect">
            <a:avLst/>
          </a:prstGeom>
          <a:noFill/>
          <a:ln/>
        </p:spPr>
      </p:sp>
      <p:sp>
        <p:nvSpPr>
          <p:cNvPr id="3" name="Text 1"/>
          <p:cNvSpPr/>
          <p:nvPr/>
        </p:nvSpPr>
        <p:spPr>
          <a:xfrm>
            <a:off x="10972800" y="6309360"/>
            <a:ext cx="97536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endParaRPr lang="en-US" sz="10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6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hyperlink" Target="https://gitbrent.github.io/PptxGenJS/" TargetMode="External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hyperlink" Target="https://github.com/BerriAI/litellm" TargetMode="External"/><Relationship Id="rId2" Type="http://schemas.openxmlformats.org/officeDocument/2006/relationships/hyperlink" Target="https://github.com/cline-ai/cline" TargetMode="External"/><Relationship Id="rId3" Type="http://schemas.openxmlformats.org/officeDocument/2006/relationships/slideLayout" Target="../slideLayouts/slideLayout2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hyperlink" Target="https://example.com" TargetMode="External"/><Relationship Id="rId2" Type="http://schemas.openxmlformats.org/officeDocument/2006/relationships/hyperlink" Target="https://example.org" TargetMode="External"/><Relationship Id="rId3" Type="http://schemas.openxmlformats.org/officeDocument/2006/relationships/hyperlink" Target="https://example.net" TargetMode="External"/><Relationship Id="rId4" Type="http://schemas.openxmlformats.org/officeDocument/2006/relationships/slideLayout" Target="../slideLayouts/slideLayout2.xml"/><Relationship Id="rId5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2743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44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リンク処理のテスト</a:t>
            </a:r>
            <a:endParaRPr lang="en-US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長いテキスト（自動改ページのテスト） (続き)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463040" y="182880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1. 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1950720" y="256032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Markdown ファイルの読み込み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950720" y="329184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HTML への変換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950720" y="402336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スライドの作成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1950720" y="475488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レイアウトの調整</a:t>
            </a:r>
            <a:endParaRPr 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長いテキスト（自動改ページのテスト） (続き)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463040" y="182880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2. 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1950720" y="256032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URL の抽出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950720" y="329184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ハイパーリンクの設定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950720" y="402336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スタイルの適用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1950720" y="475488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クリック可能な状態の確認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長いテキスト（自動改ページのテスト） (続き)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463040" y="182880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3. 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1950720" y="256032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画像ファイルの読み込み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950720" y="329184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サイズの調整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950720" y="402336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配置の最適化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1950720" y="475488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キャプションの追加</a:t>
            </a:r>
            <a:endParaRPr 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長いテキスト（自動改ページのテスト） (続き)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463040" y="182880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4. 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1950720" y="256032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セルの結合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950720" y="329184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罫線の設定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950720" y="402336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フォントの調整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1950720" y="475488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背景色の設定</a:t>
            </a:r>
            <a:endParaRPr lang="en-US" sz="24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長いテキスト（自動改ページのテスト） (続き)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463040" y="182880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5. 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1950720" y="256032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カラーテーマの設定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950720" y="329184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フォントファミリーの選択</a:t>
            </a:r>
            <a:endParaRPr lang="en-US" sz="2400" dirty="0"/>
          </a:p>
        </p:txBody>
      </p:sp>
      <p:sp>
        <p:nvSpPr>
          <p:cNvPr id="6" name="Text 4"/>
          <p:cNvSpPr/>
          <p:nvPr/>
        </p:nvSpPr>
        <p:spPr>
          <a:xfrm>
            <a:off x="1950720" y="402336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マージンの調整</a:t>
            </a:r>
            <a:endParaRPr lang="en-US" sz="2400" dirty="0"/>
          </a:p>
        </p:txBody>
      </p:sp>
      <p:sp>
        <p:nvSpPr>
          <p:cNvPr id="7" name="Text 5"/>
          <p:cNvSpPr/>
          <p:nvPr/>
        </p:nvSpPr>
        <p:spPr>
          <a:xfrm>
            <a:off x="1950720" y="475488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アニメーションの追加</a:t>
            </a:r>
            <a:endParaRPr lang="en-US" sz="24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長いテキスト（自動改ページのテスト） (続き)</a:t>
            </a:r>
            <a:endParaRPr lang="en-US" sz="2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サンプル画像</a:t>
            </a:r>
            <a:endParaRPr lang="en-US" sz="2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rcRect l="-3333" r="-3333" t="0" b="0"/>
          <a:stretch/>
        </p:blipFill>
        <p:spPr>
          <a:xfrm>
            <a:off x="1219200" y="1828800"/>
            <a:ext cx="97536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サンプル画像 (続き)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通常のリンク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219200" y="1828800"/>
            <a:ext cx="9753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これは</a:t>
            </a:r>
            <a:pPr algn="l" indent="0" marL="0">
              <a:buNone/>
            </a:pPr>
            <a:r>
              <a:rPr lang="en-US" sz="2400" u="sng" dirty="0">
                <a:solidFill>
                  <a:srgbClr val="0000FF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PptxGenJS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へのリンクです。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リスト内のリンク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950720" y="182880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u="sng" dirty="0">
                <a:solidFill>
                  <a:srgbClr val="0000FF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LiteLLM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は、様々な LLM プロバイダーに対応するライブラリです</a:t>
            </a:r>
            <a:endParaRPr lang="en-US" sz="2400" dirty="0"/>
          </a:p>
        </p:txBody>
      </p:sp>
      <p:sp>
        <p:nvSpPr>
          <p:cNvPr id="4" name="Text 2"/>
          <p:cNvSpPr/>
          <p:nvPr/>
        </p:nvSpPr>
        <p:spPr>
          <a:xfrm>
            <a:off x="1950720" y="256032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u="sng" dirty="0">
                <a:solidFill>
                  <a:srgbClr val="0000FF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Cline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は、コマンドラインベースの AI アシスタントです</a:t>
            </a:r>
            <a:endParaRPr lang="en-US" sz="2400" dirty="0"/>
          </a:p>
        </p:txBody>
      </p:sp>
      <p:sp>
        <p:nvSpPr>
          <p:cNvPr id="5" name="Text 3"/>
          <p:cNvSpPr/>
          <p:nvPr/>
        </p:nvSpPr>
        <p:spPr>
          <a:xfrm>
            <a:off x="1950720" y="3291840"/>
            <a:ext cx="950976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marL="342900" indent="-342900">
              <a:buSzPct val="100000"/>
              <a:buChar char="•"/>
            </a:pPr>
            <a:r>
              <a:rPr lang="en-US" sz="2400" dirty="0">
                <a:solidFill>
                  <a:srgbClr val="333333"/>
                </a:solidFill>
              </a:rPr>
              <a:t> 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通常のテキストアイテム</a:t>
            </a:r>
            <a:endParaRPr lang="en-US" sz="24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段落内のリンク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219200" y="1828800"/>
            <a:ext cx="9753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これは段落内の</a:t>
            </a:r>
            <a:pPr algn="l" indent="0" marL="0">
              <a:buNone/>
            </a:pPr>
            <a:r>
              <a:rPr lang="en-US" sz="2400" u="sng" dirty="0">
                <a:solidFill>
                  <a:srgbClr val="0000FF"/>
                </a:solidFill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リンク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を含むテキストです。</a:t>
            </a:r>
            <a:endParaRPr lang="en-US" sz="2400" dirty="0"/>
          </a:p>
          <a:p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複数の</a:t>
            </a:r>
            <a:endParaRPr lang="en-US" sz="2400" dirty="0"/>
          </a:p>
          <a:p>
            <a:pPr algn="l" indent="0" marL="0">
              <a:buNone/>
            </a:pPr>
            <a:r>
              <a:rPr lang="en-US" sz="2400" u="sng" dirty="0">
                <a:solidFill>
                  <a:srgbClr val="0000FF"/>
                </a:solidFill>
                <a:hlinkClick r:id="rId2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リンク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を含む</a:t>
            </a:r>
            <a:pPr algn="l" indent="0" marL="0">
              <a:buNone/>
            </a:pPr>
            <a:r>
              <a:rPr lang="en-US" sz="2400" u="sng" dirty="0">
                <a:solidFill>
                  <a:srgbClr val="0000FF"/>
                </a:solidFill>
                <a:hlinkClick r:id="rId3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段落</a:t>
            </a:r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もテストします。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コードブロック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219200" y="1828800"/>
            <a:ext cx="9753600" cy="4389120"/>
          </a:xfrm>
          <a:prstGeom prst="rect">
            <a:avLst/>
          </a:prstGeom>
          <a:solidFill>
            <a:srgbClr val="262626"/>
          </a:solidFill>
          <a:ln/>
        </p:spPr>
        <p:txBody>
          <a:bodyPr wrap="square" lIns="63500" tIns="63500" rIns="63500" bIns="63500" rtlCol="0" anchor="t"/>
          <a:lstStyle/>
          <a:p>
            <a:pPr algn="l" indent="0" marL="0">
              <a:lnSpc>
                <a:spcPts val="1600"/>
              </a:lnSpc>
              <a:buNone/>
            </a:pPr>
            <a:r>
              <a:rPr lang="en-US" sz="1600" dirty="0">
                <a:solidFill>
                  <a:srgbClr val="00FF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# これはコードブロックです
</a:t>
            </a:r>
            <a:pPr algn="l" indent="0" marL="0">
              <a:lnSpc>
                <a:spcPts val="16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print("Hello, World!")
</a:t>
            </a:r>
            <a:pPr algn="l" indent="0" marL="0">
              <a:lnSpc>
                <a:spcPts val="1600"/>
              </a:lnSpc>
              <a:buNone/>
            </a:pPr>
            <a:r>
              <a:rPr lang="en-US" sz="1600" dirty="0">
                <a:solidFill>
                  <a:srgbClr val="FFFFFF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print("Hello, World2!")
</a:t>
            </a:r>
            <a:pPr algn="l" indent="0" marL="0">
              <a:lnSpc>
                <a:spcPts val="1600"/>
              </a:lnSpc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コードブロック (続き)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Mermaid 図</a:t>
            </a:r>
            <a:endParaRPr lang="en-US" sz="280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9200" y="1828800"/>
            <a:ext cx="97536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テーブル</a:t>
            </a:r>
            <a:endParaRPr lang="en-US" sz="2800" dirty="0"/>
          </a:p>
        </p:txBody>
      </p:sp>
      <p:graphicFrame>
        <p:nvGraphicFramePr>
          <p:cNvPr id="9" name="Table 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9011935"/>
              </p:ext>
            </p:extLst>
          </p:nvPr>
        </p:nvGraphicFramePr>
        <p:xfrm>
          <a:off x="1219200" y="1828800"/>
          <a:ext cx="9753600" cy="914400"/>
        </p:xfrm>
        <a:graphic>
          <a:graphicData uri="http://schemas.openxmlformats.org/drawingml/2006/table">
            <a:tbl>
              <a:tblPr/>
              <a:tblGrid>
                <a:gridCol w="3251200"/>
                <a:gridCol w="3251200"/>
                <a:gridCol w="3251200"/>
              </a:tblGrid>
              <a:tr h="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機能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説明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状態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リンク変換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Markdown のリンクを PowerPoint のハイパーリンクに変換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✅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リスト処理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箇条書きとリンクの組み合わせに対応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✅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Mermaid 図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Mermaid 図を画像として変換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✅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自動改ページ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長いコンテンツを複数のスライドに分割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🔄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テーブル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Markdown テーブルを PowerPoint テーブルに変換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indent="0" marL="0">
                        <a:buNone/>
                      </a:pPr>
                      <a:r>
                        <a:rPr lang="en-US" sz="1800" dirty="0">
                          <a:solidFill>
                            <a:srgbClr val="333333"/>
                          </a:solidFill>
                        </a:rPr>
                        <a:t>🔄</a:t>
                      </a:r>
                      <a:endParaRPr lang="en-US" sz="1800" dirty="0"/>
                    </a:p>
                  </a:txBody>
                  <a:tcPr marL="91440" marR="91440" marT="45720" marB="45720" anchor="ctr">
                    <a:lnL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C757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19200" y="457200"/>
            <a:ext cx="9753600" cy="1371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800" b="1" dirty="0">
                <a:solidFill>
                  <a:srgbClr val="007B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長いテキスト（自動改ページのテスト）</a:t>
            </a:r>
            <a:endParaRPr lang="en-US" sz="2800" dirty="0"/>
          </a:p>
        </p:txBody>
      </p:sp>
      <p:sp>
        <p:nvSpPr>
          <p:cNvPr id="3" name="Text 1"/>
          <p:cNvSpPr/>
          <p:nvPr/>
        </p:nvSpPr>
        <p:spPr>
          <a:xfrm>
            <a:off x="1219200" y="1828800"/>
            <a:ext cx="9753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400" dirty="0">
                <a:solidFill>
                  <a:srgbClr val="333333"/>
                </a:solidFill>
              </a:rPr>
              <a:t>これは自動改ページのテストのための長いテキストです。このテキストは1つのスライドに収まらないほど長くなるように設計されています。</a:t>
            </a:r>
            <a:endParaRPr lang="en-US" sz="24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Company>AI Coding Workshop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HTML to PowerPoint with Images</dc:subject>
  <dc:creator>Generated by PptxGenJS</dc:creator>
  <cp:lastModifiedBy>Generated by PptxGenJS</cp:lastModifiedBy>
  <cp:revision>1</cp:revision>
  <dcterms:created xsi:type="dcterms:W3CDTF">2025-04-16T18:38:41Z</dcterms:created>
  <dcterms:modified xsi:type="dcterms:W3CDTF">2025-04-16T18:38:41Z</dcterms:modified>
</cp:coreProperties>
</file>