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13"/>
  </p:notesMasterIdLst>
  <p:handoutMasterIdLst>
    <p:handoutMasterId r:id="rId14"/>
  </p:handoutMasterIdLst>
  <p:sldIdLst>
    <p:sldId id="257" r:id="rId5"/>
    <p:sldId id="265" r:id="rId6"/>
    <p:sldId id="271" r:id="rId7"/>
    <p:sldId id="270" r:id="rId8"/>
    <p:sldId id="273" r:id="rId9"/>
    <p:sldId id="272" r:id="rId10"/>
    <p:sldId id="275" r:id="rId11"/>
    <p:sldId id="27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88515" autoAdjust="0"/>
  </p:normalViewPr>
  <p:slideViewPr>
    <p:cSldViewPr snapToGrid="0">
      <p:cViewPr varScale="1">
        <p:scale>
          <a:sx n="75" d="100"/>
          <a:sy n="75" d="100"/>
        </p:scale>
        <p:origin x="1218"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4/15/2022</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4/15/2022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Trong</a:t>
            </a:r>
            <a:r>
              <a:rPr lang="en-US" dirty="0"/>
              <a:t> </a:t>
            </a:r>
            <a:r>
              <a:rPr lang="en-US" dirty="0" err="1"/>
              <a:t>các</a:t>
            </a:r>
            <a:r>
              <a:rPr lang="en-US" baseline="0" dirty="0"/>
              <a:t> </a:t>
            </a:r>
            <a:r>
              <a:rPr lang="en-US" baseline="0" dirty="0" err="1"/>
              <a:t>cách</a:t>
            </a:r>
            <a:r>
              <a:rPr lang="en-US" baseline="0" dirty="0"/>
              <a:t> </a:t>
            </a:r>
            <a:r>
              <a:rPr lang="en-US" baseline="0" dirty="0" err="1"/>
              <a:t>tiếp</a:t>
            </a:r>
            <a:r>
              <a:rPr lang="en-US" baseline="0" dirty="0"/>
              <a:t> </a:t>
            </a:r>
            <a:r>
              <a:rPr lang="en-US" baseline="0" dirty="0" err="1"/>
              <a:t>cận</a:t>
            </a:r>
            <a:r>
              <a:rPr lang="en-US" baseline="0" dirty="0"/>
              <a:t> </a:t>
            </a:r>
            <a:r>
              <a:rPr lang="en-US" baseline="0" dirty="0" err="1"/>
              <a:t>gần</a:t>
            </a:r>
            <a:r>
              <a:rPr lang="en-US" baseline="0" dirty="0"/>
              <a:t> </a:t>
            </a:r>
            <a:r>
              <a:rPr lang="en-US" baseline="0" dirty="0" err="1"/>
              <a:t>đây</a:t>
            </a:r>
            <a:r>
              <a:rPr lang="en-US" baseline="0" dirty="0"/>
              <a:t>, machine learning </a:t>
            </a:r>
            <a:r>
              <a:rPr lang="en-US" baseline="0" dirty="0" err="1"/>
              <a:t>thường</a:t>
            </a:r>
            <a:r>
              <a:rPr lang="en-US" baseline="0" dirty="0"/>
              <a:t> </a:t>
            </a:r>
            <a:r>
              <a:rPr lang="en-US" baseline="0" dirty="0" err="1"/>
              <a:t>được</a:t>
            </a:r>
            <a:r>
              <a:rPr lang="en-US" baseline="0" dirty="0"/>
              <a:t> </a:t>
            </a:r>
            <a:r>
              <a:rPr lang="en-US" baseline="0" dirty="0" err="1"/>
              <a:t>ứng</a:t>
            </a:r>
            <a:r>
              <a:rPr lang="en-US" baseline="0" dirty="0"/>
              <a:t> </a:t>
            </a:r>
            <a:r>
              <a:rPr lang="en-US" baseline="0" dirty="0" err="1"/>
              <a:t>dụng</a:t>
            </a:r>
            <a:r>
              <a:rPr lang="en-US" baseline="0" dirty="0"/>
              <a:t> </a:t>
            </a:r>
            <a:r>
              <a:rPr lang="en-US" baseline="0" dirty="0" err="1"/>
              <a:t>cho</a:t>
            </a:r>
            <a:r>
              <a:rPr lang="en-US" baseline="0" dirty="0"/>
              <a:t> </a:t>
            </a:r>
            <a:r>
              <a:rPr lang="en-US" baseline="0" dirty="0" err="1"/>
              <a:t>các</a:t>
            </a:r>
            <a:r>
              <a:rPr lang="en-US" baseline="0" dirty="0"/>
              <a:t> </a:t>
            </a:r>
            <a:r>
              <a:rPr lang="en-US" baseline="0" dirty="0" err="1"/>
              <a:t>bài</a:t>
            </a:r>
            <a:r>
              <a:rPr lang="en-US" baseline="0" dirty="0"/>
              <a:t> </a:t>
            </a:r>
            <a:r>
              <a:rPr lang="en-US" baseline="0" dirty="0" err="1"/>
              <a:t>toán</a:t>
            </a:r>
            <a:r>
              <a:rPr lang="en-US" baseline="0" dirty="0"/>
              <a:t> </a:t>
            </a:r>
            <a:r>
              <a:rPr lang="en-US" baseline="0" dirty="0" err="1"/>
              <a:t>có</a:t>
            </a:r>
            <a:r>
              <a:rPr lang="en-US" baseline="0" dirty="0"/>
              <a:t> hay </a:t>
            </a:r>
            <a:r>
              <a:rPr lang="en-US" baseline="0" dirty="0" err="1"/>
              <a:t>không</a:t>
            </a:r>
            <a:r>
              <a:rPr lang="en-US" baseline="0" dirty="0"/>
              <a:t> </a:t>
            </a:r>
            <a:r>
              <a:rPr lang="en-US" baseline="0" dirty="0" err="1"/>
              <a:t>là</a:t>
            </a:r>
            <a:r>
              <a:rPr lang="en-US" baseline="0" dirty="0"/>
              <a:t> </a:t>
            </a:r>
            <a:r>
              <a:rPr lang="en-US" baseline="0" dirty="0" err="1"/>
              <a:t>mã</a:t>
            </a:r>
            <a:r>
              <a:rPr lang="en-US" baseline="0" dirty="0"/>
              <a:t> </a:t>
            </a:r>
            <a:r>
              <a:rPr lang="en-US" baseline="0" dirty="0" err="1"/>
              <a:t>độc</a:t>
            </a:r>
            <a:r>
              <a:rPr lang="en-US" baseline="0" dirty="0"/>
              <a:t>, </a:t>
            </a:r>
            <a:r>
              <a:rPr lang="en-US" baseline="0" dirty="0" err="1"/>
              <a:t>phân</a:t>
            </a:r>
            <a:r>
              <a:rPr lang="en-US" baseline="0" dirty="0"/>
              <a:t> </a:t>
            </a:r>
            <a:r>
              <a:rPr lang="en-US" baseline="0" dirty="0" err="1"/>
              <a:t>loại</a:t>
            </a:r>
            <a:r>
              <a:rPr lang="en-US" baseline="0" dirty="0"/>
              <a:t> ,</a:t>
            </a:r>
            <a:r>
              <a:rPr lang="en-US" baseline="0" dirty="0" err="1"/>
              <a:t>mã</a:t>
            </a:r>
            <a:r>
              <a:rPr lang="en-US" baseline="0" dirty="0"/>
              <a:t> </a:t>
            </a:r>
            <a:r>
              <a:rPr lang="en-US" baseline="0" dirty="0" err="1"/>
              <a:t>độc</a:t>
            </a:r>
            <a:r>
              <a:rPr lang="en-US" baseline="0" dirty="0"/>
              <a:t>. </a:t>
            </a:r>
            <a:r>
              <a:rPr lang="en-US" baseline="0" dirty="0" err="1"/>
              <a:t>Trong</a:t>
            </a:r>
            <a:r>
              <a:rPr lang="en-US" baseline="0" dirty="0"/>
              <a:t> </a:t>
            </a:r>
            <a:r>
              <a:rPr lang="en-US" baseline="0" dirty="0" err="1"/>
              <a:t>các</a:t>
            </a:r>
            <a:r>
              <a:rPr lang="en-US" baseline="0" dirty="0"/>
              <a:t> </a:t>
            </a:r>
            <a:r>
              <a:rPr lang="en-US" baseline="0" dirty="0" err="1"/>
              <a:t>tiếp</a:t>
            </a:r>
            <a:r>
              <a:rPr lang="en-US" baseline="0" dirty="0"/>
              <a:t> </a:t>
            </a:r>
            <a:r>
              <a:rPr lang="en-US" baseline="0" dirty="0" err="1"/>
              <a:t>cận</a:t>
            </a:r>
            <a:r>
              <a:rPr lang="en-US" baseline="0" dirty="0"/>
              <a:t> </a:t>
            </a:r>
            <a:r>
              <a:rPr lang="en-US" baseline="0" dirty="0" err="1"/>
              <a:t>em</a:t>
            </a:r>
            <a:r>
              <a:rPr lang="en-US" baseline="0" dirty="0"/>
              <a:t> </a:t>
            </a:r>
            <a:r>
              <a:rPr lang="en-US" baseline="0" dirty="0" err="1"/>
              <a:t>định</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em</a:t>
            </a:r>
            <a:r>
              <a:rPr lang="en-US" baseline="0" dirty="0"/>
              <a:t> </a:t>
            </a:r>
            <a:r>
              <a:rPr lang="en-US" baseline="0" dirty="0" err="1"/>
              <a:t>sẽ</a:t>
            </a:r>
            <a:r>
              <a:rPr lang="en-US" baseline="0" dirty="0"/>
              <a:t> </a:t>
            </a:r>
            <a:r>
              <a:rPr lang="en-US" baseline="0" dirty="0" err="1"/>
              <a:t>tiếp</a:t>
            </a:r>
            <a:r>
              <a:rPr lang="en-US" baseline="0" dirty="0"/>
              <a:t> </a:t>
            </a:r>
            <a:r>
              <a:rPr lang="en-US" baseline="0" dirty="0" err="1"/>
              <a:t>cận</a:t>
            </a:r>
            <a:r>
              <a:rPr lang="en-US" baseline="0" dirty="0"/>
              <a:t> </a:t>
            </a:r>
            <a:r>
              <a:rPr lang="en-US" baseline="0" dirty="0" err="1"/>
              <a:t>dựa</a:t>
            </a:r>
            <a:r>
              <a:rPr lang="en-US" baseline="0" dirty="0"/>
              <a:t> </a:t>
            </a:r>
            <a:r>
              <a:rPr lang="en-US" baseline="0" dirty="0" err="1"/>
              <a:t>theo</a:t>
            </a:r>
            <a:r>
              <a:rPr lang="en-US" baseline="0" dirty="0"/>
              <a:t> </a:t>
            </a:r>
            <a:r>
              <a:rPr lang="vi-VN" b="1" dirty="0">
                <a:solidFill>
                  <a:srgbClr val="C00000"/>
                </a:solidFill>
              </a:rPr>
              <a:t>MITRE ATT &amp; CK</a:t>
            </a:r>
            <a:endParaRPr lang="en-US" dirty="0"/>
          </a:p>
        </p:txBody>
      </p:sp>
      <p:sp>
        <p:nvSpPr>
          <p:cNvPr id="4" name="Slide Number Placeholder 3"/>
          <p:cNvSpPr>
            <a:spLocks noGrp="1"/>
          </p:cNvSpPr>
          <p:nvPr>
            <p:ph type="sldNum" sz="quarter" idx="10"/>
          </p:nvPr>
        </p:nvSpPr>
        <p:spPr/>
        <p:txBody>
          <a:bodyPr/>
          <a:lstStyle/>
          <a:p>
            <a:fld id="{AB2FC7A4-3D1B-482D-8C9D-7642A2CE3076}" type="slidenum">
              <a:rPr lang="en-US" smtClean="0"/>
              <a:t>3</a:t>
            </a:fld>
            <a:endParaRPr lang="en-US"/>
          </a:p>
        </p:txBody>
      </p:sp>
    </p:spTree>
    <p:extLst>
      <p:ext uri="{BB962C8B-B14F-4D97-AF65-F5344CB8AC3E}">
        <p14:creationId xmlns:p14="http://schemas.microsoft.com/office/powerpoint/2010/main" val="2776343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Từ</a:t>
            </a:r>
            <a:r>
              <a:rPr lang="en-US" baseline="0" dirty="0"/>
              <a:t> </a:t>
            </a:r>
            <a:r>
              <a:rPr lang="en-US" baseline="0" dirty="0" err="1"/>
              <a:t>một</a:t>
            </a:r>
            <a:r>
              <a:rPr lang="en-US" baseline="0" dirty="0"/>
              <a:t> </a:t>
            </a:r>
            <a:r>
              <a:rPr lang="en-US" baseline="0" dirty="0" err="1"/>
              <a:t>mã</a:t>
            </a:r>
            <a:r>
              <a:rPr lang="en-US" baseline="0" dirty="0"/>
              <a:t> </a:t>
            </a:r>
            <a:r>
              <a:rPr lang="en-US" baseline="0" dirty="0" err="1"/>
              <a:t>độc</a:t>
            </a:r>
            <a:r>
              <a:rPr lang="en-US" baseline="0" dirty="0"/>
              <a:t> </a:t>
            </a:r>
            <a:r>
              <a:rPr lang="en-US" baseline="0" dirty="0" err="1"/>
              <a:t>có</a:t>
            </a:r>
            <a:r>
              <a:rPr lang="en-US" baseline="0" dirty="0"/>
              <a:t> </a:t>
            </a:r>
            <a:r>
              <a:rPr lang="en-US" baseline="0" dirty="0" err="1"/>
              <a:t>thể</a:t>
            </a:r>
            <a:r>
              <a:rPr lang="en-US" baseline="0" dirty="0"/>
              <a:t> </a:t>
            </a:r>
            <a:r>
              <a:rPr lang="en-US" baseline="0" dirty="0" err="1"/>
              <a:t>lấy</a:t>
            </a:r>
            <a:r>
              <a:rPr lang="en-US" baseline="0" dirty="0"/>
              <a:t> </a:t>
            </a:r>
            <a:r>
              <a:rPr lang="en-US" baseline="0" dirty="0" err="1"/>
              <a:t>ra</a:t>
            </a:r>
            <a:r>
              <a:rPr lang="en-US" baseline="0" dirty="0"/>
              <a:t> attack </a:t>
            </a:r>
            <a:r>
              <a:rPr lang="en-US" baseline="0" dirty="0" err="1"/>
              <a:t>mitre</a:t>
            </a:r>
            <a:r>
              <a:rPr lang="en-US" baseline="0" dirty="0"/>
              <a:t> </a:t>
            </a:r>
            <a:r>
              <a:rPr lang="en-US" baseline="0" dirty="0" err="1"/>
              <a:t>của</a:t>
            </a:r>
            <a:r>
              <a:rPr lang="en-US" baseline="0" dirty="0"/>
              <a:t> </a:t>
            </a:r>
            <a:r>
              <a:rPr lang="en-US" baseline="0" dirty="0" err="1"/>
              <a:t>nó</a:t>
            </a:r>
            <a:r>
              <a:rPr lang="en-US" baseline="0" dirty="0"/>
              <a:t>. </a:t>
            </a:r>
            <a:r>
              <a:rPr lang="en-US" baseline="0" dirty="0" err="1"/>
              <a:t>Trên</a:t>
            </a:r>
            <a:r>
              <a:rPr lang="en-US" baseline="0" dirty="0"/>
              <a:t> </a:t>
            </a:r>
            <a:r>
              <a:rPr lang="en-US" baseline="0" dirty="0" err="1"/>
              <a:t>thực</a:t>
            </a:r>
            <a:r>
              <a:rPr lang="en-US" baseline="0" dirty="0"/>
              <a:t> </a:t>
            </a:r>
            <a:r>
              <a:rPr lang="en-US" baseline="0" dirty="0" err="1"/>
              <a:t>tế</a:t>
            </a:r>
            <a:r>
              <a:rPr lang="en-US" baseline="0" dirty="0"/>
              <a:t>, </a:t>
            </a:r>
            <a:r>
              <a:rPr lang="en-US" baseline="0" dirty="0" err="1"/>
              <a:t>để</a:t>
            </a:r>
            <a:r>
              <a:rPr lang="en-US" baseline="0" dirty="0"/>
              <a:t> </a:t>
            </a:r>
            <a:r>
              <a:rPr lang="en-US" baseline="0" dirty="0" err="1"/>
              <a:t>có</a:t>
            </a:r>
            <a:r>
              <a:rPr lang="en-US" baseline="0" dirty="0"/>
              <a:t> </a:t>
            </a:r>
            <a:r>
              <a:rPr lang="en-US" baseline="0" dirty="0" err="1"/>
              <a:t>thể</a:t>
            </a:r>
            <a:r>
              <a:rPr lang="en-US" baseline="0" dirty="0"/>
              <a:t> </a:t>
            </a:r>
            <a:r>
              <a:rPr lang="en-US" baseline="0" dirty="0" err="1"/>
              <a:t>có</a:t>
            </a:r>
            <a:r>
              <a:rPr lang="en-US" baseline="0" dirty="0"/>
              <a:t> </a:t>
            </a:r>
            <a:r>
              <a:rPr lang="en-US" baseline="0" dirty="0" err="1"/>
              <a:t>một</a:t>
            </a:r>
            <a:r>
              <a:rPr lang="en-US" baseline="0" dirty="0"/>
              <a:t> attack </a:t>
            </a:r>
            <a:r>
              <a:rPr lang="en-US" baseline="0" dirty="0" err="1"/>
              <a:t>mitre</a:t>
            </a:r>
            <a:r>
              <a:rPr lang="en-US" baseline="0" dirty="0"/>
              <a:t>, </a:t>
            </a:r>
            <a:r>
              <a:rPr lang="en-US" baseline="0" dirty="0" err="1"/>
              <a:t>một</a:t>
            </a:r>
            <a:r>
              <a:rPr lang="en-US" baseline="0" dirty="0"/>
              <a:t> </a:t>
            </a:r>
            <a:r>
              <a:rPr lang="en-US" baseline="0" dirty="0" err="1"/>
              <a:t>mã</a:t>
            </a:r>
            <a:r>
              <a:rPr lang="en-US" baseline="0" dirty="0"/>
              <a:t> </a:t>
            </a:r>
            <a:r>
              <a:rPr lang="en-US" baseline="0" dirty="0" err="1"/>
              <a:t>độc</a:t>
            </a:r>
            <a:r>
              <a:rPr lang="en-US" baseline="0" dirty="0"/>
              <a:t> </a:t>
            </a:r>
            <a:r>
              <a:rPr lang="en-US" baseline="0" dirty="0" err="1"/>
              <a:t>dễ</a:t>
            </a:r>
            <a:r>
              <a:rPr lang="en-US" baseline="0" dirty="0"/>
              <a:t> </a:t>
            </a:r>
            <a:r>
              <a:rPr lang="en-US" baseline="0" dirty="0" err="1"/>
              <a:t>có</a:t>
            </a:r>
            <a:r>
              <a:rPr lang="en-US" baseline="0" dirty="0"/>
              <a:t> </a:t>
            </a:r>
            <a:r>
              <a:rPr lang="en-US" baseline="0" dirty="0" err="1"/>
              <a:t>thể</a:t>
            </a:r>
            <a:r>
              <a:rPr lang="en-US" baseline="0" dirty="0"/>
              <a:t> </a:t>
            </a:r>
            <a:r>
              <a:rPr lang="en-US" baseline="0" dirty="0" err="1"/>
              <a:t>mất</a:t>
            </a:r>
            <a:r>
              <a:rPr lang="en-US" baseline="0" dirty="0"/>
              <a:t> </a:t>
            </a:r>
            <a:r>
              <a:rPr lang="en-US" baseline="0" dirty="0" err="1"/>
              <a:t>khoảng</a:t>
            </a:r>
            <a:r>
              <a:rPr lang="en-US" baseline="0" dirty="0"/>
              <a:t> 1 </a:t>
            </a:r>
            <a:r>
              <a:rPr lang="en-US" baseline="0" dirty="0" err="1"/>
              <a:t>đến</a:t>
            </a:r>
            <a:r>
              <a:rPr lang="en-US" baseline="0" dirty="0"/>
              <a:t> 2 </a:t>
            </a:r>
            <a:r>
              <a:rPr lang="en-US" baseline="0" dirty="0" err="1"/>
              <a:t>ngày</a:t>
            </a:r>
            <a:r>
              <a:rPr lang="en-US" baseline="0" dirty="0"/>
              <a:t> </a:t>
            </a:r>
            <a:r>
              <a:rPr lang="en-US" baseline="0" dirty="0" err="1"/>
              <a:t>để</a:t>
            </a:r>
            <a:r>
              <a:rPr lang="en-US" baseline="0" dirty="0"/>
              <a:t> </a:t>
            </a:r>
            <a:r>
              <a:rPr lang="en-US" baseline="0" dirty="0" err="1"/>
              <a:t>thực</a:t>
            </a:r>
            <a:r>
              <a:rPr lang="en-US" baseline="0" dirty="0"/>
              <a:t> </a:t>
            </a:r>
            <a:r>
              <a:rPr lang="en-US" baseline="0" dirty="0" err="1"/>
              <a:t>hiện</a:t>
            </a:r>
            <a:r>
              <a:rPr lang="en-US" baseline="0" dirty="0"/>
              <a:t> , </a:t>
            </a:r>
            <a:r>
              <a:rPr lang="en-US" baseline="0" dirty="0" err="1"/>
              <a:t>trong</a:t>
            </a:r>
            <a:r>
              <a:rPr lang="en-US" baseline="0" dirty="0"/>
              <a:t> </a:t>
            </a:r>
            <a:r>
              <a:rPr lang="en-US" baseline="0" dirty="0" err="1"/>
              <a:t>khi</a:t>
            </a:r>
            <a:r>
              <a:rPr lang="en-US" baseline="0" dirty="0"/>
              <a:t> </a:t>
            </a:r>
            <a:r>
              <a:rPr lang="en-US" baseline="0" dirty="0" err="1"/>
              <a:t>các</a:t>
            </a:r>
            <a:r>
              <a:rPr lang="en-US" baseline="0" dirty="0"/>
              <a:t> </a:t>
            </a:r>
            <a:r>
              <a:rPr lang="en-US" baseline="0" dirty="0" err="1"/>
              <a:t>mã</a:t>
            </a:r>
            <a:r>
              <a:rPr lang="en-US" baseline="0" dirty="0"/>
              <a:t> </a:t>
            </a:r>
            <a:r>
              <a:rPr lang="en-US" baseline="0" dirty="0" err="1"/>
              <a:t>độc</a:t>
            </a:r>
            <a:r>
              <a:rPr lang="en-US" baseline="0" dirty="0"/>
              <a:t> </a:t>
            </a:r>
            <a:r>
              <a:rPr lang="en-US" baseline="0" dirty="0" err="1"/>
              <a:t>khó</a:t>
            </a:r>
            <a:r>
              <a:rPr lang="en-US" baseline="0" dirty="0"/>
              <a:t> </a:t>
            </a:r>
            <a:r>
              <a:rPr lang="en-US" baseline="0" dirty="0" err="1"/>
              <a:t>có</a:t>
            </a:r>
            <a:r>
              <a:rPr lang="en-US" baseline="0" dirty="0"/>
              <a:t> </a:t>
            </a:r>
            <a:r>
              <a:rPr lang="en-US" baseline="0" dirty="0" err="1"/>
              <a:t>thể</a:t>
            </a:r>
            <a:r>
              <a:rPr lang="en-US" baseline="0" dirty="0"/>
              <a:t> </a:t>
            </a:r>
            <a:r>
              <a:rPr lang="en-US" baseline="0" dirty="0" err="1"/>
              <a:t>mất</a:t>
            </a:r>
            <a:r>
              <a:rPr lang="en-US" baseline="0" dirty="0"/>
              <a:t> </a:t>
            </a:r>
            <a:r>
              <a:rPr lang="en-US" baseline="0" dirty="0" err="1"/>
              <a:t>từ</a:t>
            </a:r>
            <a:r>
              <a:rPr lang="en-US" baseline="0" dirty="0"/>
              <a:t> 1 </a:t>
            </a:r>
            <a:r>
              <a:rPr lang="en-US" baseline="0" dirty="0" err="1"/>
              <a:t>đến</a:t>
            </a:r>
            <a:r>
              <a:rPr lang="en-US" baseline="0" dirty="0"/>
              <a:t> 2 </a:t>
            </a:r>
            <a:r>
              <a:rPr lang="en-US" baseline="0" dirty="0" err="1"/>
              <a:t>tuần</a:t>
            </a:r>
            <a:r>
              <a:rPr lang="en-US" baseline="0" dirty="0"/>
              <a:t>. </a:t>
            </a:r>
            <a:r>
              <a:rPr lang="en-US" baseline="0" dirty="0" err="1"/>
              <a:t>Nếu</a:t>
            </a:r>
            <a:r>
              <a:rPr lang="en-US" baseline="0" dirty="0"/>
              <a:t> </a:t>
            </a:r>
            <a:r>
              <a:rPr lang="en-US" baseline="0" dirty="0" err="1"/>
              <a:t>có</a:t>
            </a:r>
            <a:r>
              <a:rPr lang="en-US" baseline="0" dirty="0"/>
              <a:t> </a:t>
            </a:r>
            <a:r>
              <a:rPr lang="en-US" baseline="0" dirty="0" err="1"/>
              <a:t>sự</a:t>
            </a:r>
            <a:r>
              <a:rPr lang="en-US" baseline="0" dirty="0"/>
              <a:t> </a:t>
            </a:r>
            <a:r>
              <a:rPr lang="en-US" baseline="0" dirty="0" err="1"/>
              <a:t>giúp</a:t>
            </a:r>
            <a:r>
              <a:rPr lang="en-US" baseline="0" dirty="0"/>
              <a:t> </a:t>
            </a:r>
            <a:r>
              <a:rPr lang="en-US" baseline="0" dirty="0" err="1"/>
              <a:t>đỡ</a:t>
            </a:r>
            <a:r>
              <a:rPr lang="en-US" baseline="0" dirty="0"/>
              <a:t> </a:t>
            </a:r>
            <a:r>
              <a:rPr lang="en-US" baseline="0" dirty="0" err="1"/>
              <a:t>của</a:t>
            </a:r>
            <a:r>
              <a:rPr lang="en-US" baseline="0" dirty="0"/>
              <a:t> machine learning, </a:t>
            </a:r>
            <a:r>
              <a:rPr lang="en-US" baseline="0" dirty="0" err="1"/>
              <a:t>công</a:t>
            </a:r>
            <a:r>
              <a:rPr lang="en-US" baseline="0" dirty="0"/>
              <a:t> </a:t>
            </a:r>
            <a:r>
              <a:rPr lang="en-US" baseline="0" dirty="0" err="1"/>
              <a:t>việc</a:t>
            </a:r>
            <a:r>
              <a:rPr lang="en-US" baseline="0" dirty="0"/>
              <a:t> </a:t>
            </a:r>
            <a:r>
              <a:rPr lang="en-US" baseline="0" dirty="0" err="1"/>
              <a:t>này</a:t>
            </a:r>
            <a:r>
              <a:rPr lang="en-US" baseline="0" dirty="0"/>
              <a:t> </a:t>
            </a:r>
            <a:r>
              <a:rPr lang="en-US" baseline="0" dirty="0" err="1"/>
              <a:t>sẽ</a:t>
            </a:r>
            <a:r>
              <a:rPr lang="en-US" baseline="0" dirty="0"/>
              <a:t> </a:t>
            </a:r>
            <a:r>
              <a:rPr lang="en-US" baseline="0" dirty="0" err="1"/>
              <a:t>nhanh</a:t>
            </a:r>
            <a:r>
              <a:rPr lang="en-US" baseline="0" dirty="0"/>
              <a:t> </a:t>
            </a:r>
            <a:r>
              <a:rPr lang="en-US" baseline="0" dirty="0" err="1"/>
              <a:t>hơn</a:t>
            </a:r>
            <a:r>
              <a:rPr lang="en-US" baseline="0" dirty="0"/>
              <a:t> </a:t>
            </a:r>
            <a:r>
              <a:rPr lang="en-US" baseline="0" dirty="0" err="1"/>
              <a:t>nhiều</a:t>
            </a:r>
            <a:endParaRPr lang="en-US" dirty="0"/>
          </a:p>
        </p:txBody>
      </p:sp>
      <p:sp>
        <p:nvSpPr>
          <p:cNvPr id="4" name="Slide Number Placeholder 3"/>
          <p:cNvSpPr>
            <a:spLocks noGrp="1"/>
          </p:cNvSpPr>
          <p:nvPr>
            <p:ph type="sldNum" sz="quarter" idx="10"/>
          </p:nvPr>
        </p:nvSpPr>
        <p:spPr/>
        <p:txBody>
          <a:bodyPr/>
          <a:lstStyle/>
          <a:p>
            <a:fld id="{AB2FC7A4-3D1B-482D-8C9D-7642A2CE3076}" type="slidenum">
              <a:rPr lang="en-US" smtClean="0"/>
              <a:t>4</a:t>
            </a:fld>
            <a:endParaRPr lang="en-US"/>
          </a:p>
        </p:txBody>
      </p:sp>
    </p:spTree>
    <p:extLst>
      <p:ext uri="{BB962C8B-B14F-4D97-AF65-F5344CB8AC3E}">
        <p14:creationId xmlns:p14="http://schemas.microsoft.com/office/powerpoint/2010/main" val="516851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Vì</a:t>
            </a:r>
            <a:r>
              <a:rPr lang="en-US" baseline="0" dirty="0"/>
              <a:t> </a:t>
            </a:r>
            <a:r>
              <a:rPr lang="en-US" baseline="0" dirty="0" err="1"/>
              <a:t>khối</a:t>
            </a:r>
            <a:r>
              <a:rPr lang="en-US" baseline="0" dirty="0"/>
              <a:t> </a:t>
            </a:r>
            <a:r>
              <a:rPr lang="en-US" baseline="0" dirty="0" err="1"/>
              <a:t>lượng</a:t>
            </a:r>
            <a:r>
              <a:rPr lang="en-US" baseline="0" dirty="0"/>
              <a:t> </a:t>
            </a:r>
            <a:r>
              <a:rPr lang="en-US" baseline="0" dirty="0" err="1"/>
              <a:t>công</a:t>
            </a:r>
            <a:r>
              <a:rPr lang="en-US" baseline="0" dirty="0"/>
              <a:t> </a:t>
            </a:r>
            <a:r>
              <a:rPr lang="en-US" baseline="0" dirty="0" err="1"/>
              <a:t>việc</a:t>
            </a:r>
            <a:r>
              <a:rPr lang="en-US" baseline="0" dirty="0"/>
              <a:t> </a:t>
            </a:r>
            <a:r>
              <a:rPr lang="en-US" baseline="0" dirty="0" err="1"/>
              <a:t>tương</a:t>
            </a:r>
            <a:r>
              <a:rPr lang="en-US" baseline="0" dirty="0"/>
              <a:t> </a:t>
            </a:r>
            <a:r>
              <a:rPr lang="en-US" baseline="0" dirty="0" err="1"/>
              <a:t>đối</a:t>
            </a:r>
            <a:r>
              <a:rPr lang="en-US" baseline="0" dirty="0"/>
              <a:t> </a:t>
            </a:r>
            <a:r>
              <a:rPr lang="en-US" baseline="0" dirty="0" err="1"/>
              <a:t>nhiều</a:t>
            </a:r>
            <a:r>
              <a:rPr lang="en-US" baseline="0" dirty="0"/>
              <a:t> </a:t>
            </a:r>
            <a:r>
              <a:rPr lang="en-US" baseline="0" dirty="0" err="1"/>
              <a:t>nên</a:t>
            </a:r>
            <a:r>
              <a:rPr lang="en-US" baseline="0" dirty="0"/>
              <a:t> </a:t>
            </a:r>
            <a:r>
              <a:rPr lang="en-US" baseline="0" dirty="0" err="1"/>
              <a:t>trong</a:t>
            </a:r>
            <a:r>
              <a:rPr lang="en-US" baseline="0" dirty="0"/>
              <a:t> </a:t>
            </a:r>
            <a:r>
              <a:rPr lang="en-US" baseline="0" dirty="0" err="1"/>
              <a:t>đồ</a:t>
            </a:r>
            <a:r>
              <a:rPr lang="en-US" baseline="0" dirty="0"/>
              <a:t> </a:t>
            </a:r>
            <a:r>
              <a:rPr lang="en-US" baseline="0" dirty="0" err="1"/>
              <a:t>án</a:t>
            </a:r>
            <a:r>
              <a:rPr lang="en-US" baseline="0" dirty="0"/>
              <a:t> </a:t>
            </a:r>
            <a:r>
              <a:rPr lang="en-US" baseline="0" dirty="0" err="1"/>
              <a:t>nghiên</a:t>
            </a:r>
            <a:r>
              <a:rPr lang="en-US" baseline="0" dirty="0"/>
              <a:t> </a:t>
            </a:r>
            <a:r>
              <a:rPr lang="en-US" baseline="0" dirty="0" err="1"/>
              <a:t>cứu</a:t>
            </a:r>
            <a:r>
              <a:rPr lang="en-US" baseline="0" dirty="0"/>
              <a:t> </a:t>
            </a:r>
            <a:r>
              <a:rPr lang="en-US" baseline="0" dirty="0" err="1"/>
              <a:t>của</a:t>
            </a:r>
            <a:r>
              <a:rPr lang="en-US" baseline="0" dirty="0"/>
              <a:t> </a:t>
            </a:r>
            <a:r>
              <a:rPr lang="en-US" baseline="0" dirty="0" err="1"/>
              <a:t>em</a:t>
            </a:r>
            <a:r>
              <a:rPr lang="en-US" baseline="0" dirty="0"/>
              <a:t> </a:t>
            </a:r>
            <a:r>
              <a:rPr lang="en-US" baseline="0" dirty="0" err="1"/>
              <a:t>lần</a:t>
            </a:r>
            <a:r>
              <a:rPr lang="en-US" baseline="0" dirty="0"/>
              <a:t> </a:t>
            </a:r>
            <a:r>
              <a:rPr lang="en-US" baseline="0" dirty="0" err="1"/>
              <a:t>này</a:t>
            </a:r>
            <a:r>
              <a:rPr lang="en-US" baseline="0" dirty="0"/>
              <a:t>, </a:t>
            </a:r>
            <a:r>
              <a:rPr lang="en-US" baseline="0" dirty="0" err="1"/>
              <a:t>em</a:t>
            </a:r>
            <a:r>
              <a:rPr lang="en-US" baseline="0" dirty="0"/>
              <a:t> </a:t>
            </a:r>
            <a:r>
              <a:rPr lang="en-US" baseline="0" dirty="0" err="1"/>
              <a:t>sẽ</a:t>
            </a:r>
            <a:r>
              <a:rPr lang="en-US" baseline="0" dirty="0"/>
              <a:t> </a:t>
            </a:r>
            <a:r>
              <a:rPr lang="en-US" baseline="0" dirty="0" err="1"/>
              <a:t>làm</a:t>
            </a:r>
            <a:r>
              <a:rPr lang="en-US" baseline="0" dirty="0"/>
              <a:t> </a:t>
            </a:r>
            <a:r>
              <a:rPr lang="en-US" baseline="0" dirty="0" err="1"/>
              <a:t>phần</a:t>
            </a:r>
            <a:r>
              <a:rPr lang="en-US" baseline="0" dirty="0"/>
              <a:t> </a:t>
            </a:r>
            <a:r>
              <a:rPr lang="en-US" dirty="0"/>
              <a:t>MITRE ATT&amp;CK </a:t>
            </a:r>
            <a:r>
              <a:rPr lang="en-US" dirty="0" err="1"/>
              <a:t>của</a:t>
            </a:r>
            <a:r>
              <a:rPr lang="en-US" baseline="0" dirty="0"/>
              <a:t> </a:t>
            </a:r>
            <a:r>
              <a:rPr lang="en-US" baseline="0" dirty="0" err="1"/>
              <a:t>mã</a:t>
            </a:r>
            <a:r>
              <a:rPr lang="en-US" baseline="0" dirty="0"/>
              <a:t> </a:t>
            </a:r>
            <a:r>
              <a:rPr lang="en-US" baseline="0" dirty="0" err="1"/>
              <a:t>độc</a:t>
            </a:r>
            <a:r>
              <a:rPr lang="en-US" baseline="0" dirty="0"/>
              <a:t>, </a:t>
            </a:r>
            <a:r>
              <a:rPr lang="en-US" baseline="0" dirty="0" err="1"/>
              <a:t>em</a:t>
            </a:r>
            <a:r>
              <a:rPr lang="en-US" baseline="0" dirty="0"/>
              <a:t> </a:t>
            </a:r>
            <a:r>
              <a:rPr lang="en-US" baseline="0" dirty="0" err="1"/>
              <a:t>có</a:t>
            </a:r>
            <a:r>
              <a:rPr lang="en-US" baseline="0" dirty="0"/>
              <a:t> </a:t>
            </a:r>
            <a:r>
              <a:rPr lang="en-US" baseline="0" dirty="0" err="1"/>
              <a:t>dự</a:t>
            </a:r>
            <a:r>
              <a:rPr lang="en-US" baseline="0" dirty="0"/>
              <a:t> </a:t>
            </a:r>
            <a:r>
              <a:rPr lang="en-US" baseline="0" dirty="0" err="1"/>
              <a:t>định</a:t>
            </a:r>
            <a:r>
              <a:rPr lang="en-US" baseline="0" dirty="0"/>
              <a:t> </a:t>
            </a:r>
            <a:r>
              <a:rPr lang="en-US" baseline="0" dirty="0" err="1"/>
              <a:t>làm</a:t>
            </a:r>
            <a:r>
              <a:rPr lang="en-US" baseline="0" dirty="0"/>
              <a:t> </a:t>
            </a:r>
            <a:r>
              <a:rPr lang="en-US" baseline="0" dirty="0" err="1"/>
              <a:t>phần</a:t>
            </a:r>
            <a:r>
              <a:rPr lang="en-US" baseline="0" dirty="0"/>
              <a:t> </a:t>
            </a:r>
            <a:r>
              <a:rPr lang="en-US" baseline="0" dirty="0" err="1"/>
              <a:t>gợi</a:t>
            </a:r>
            <a:r>
              <a:rPr lang="en-US" baseline="0" dirty="0"/>
              <a:t> ý </a:t>
            </a:r>
            <a:r>
              <a:rPr lang="en-US" baseline="0" dirty="0" err="1"/>
              <a:t>về</a:t>
            </a:r>
            <a:r>
              <a:rPr lang="en-US" baseline="0" dirty="0"/>
              <a:t> </a:t>
            </a:r>
            <a:r>
              <a:rPr lang="en-US" baseline="0" dirty="0" err="1"/>
              <a:t>các</a:t>
            </a:r>
            <a:r>
              <a:rPr lang="en-US" baseline="0" dirty="0"/>
              <a:t> </a:t>
            </a:r>
            <a:r>
              <a:rPr lang="en-US" baseline="0" dirty="0" err="1"/>
              <a:t>mã</a:t>
            </a:r>
            <a:r>
              <a:rPr lang="en-US" baseline="0" dirty="0"/>
              <a:t> </a:t>
            </a:r>
            <a:r>
              <a:rPr lang="en-US" baseline="0" dirty="0" err="1"/>
              <a:t>độc</a:t>
            </a:r>
            <a:r>
              <a:rPr lang="en-US" baseline="0" dirty="0"/>
              <a:t> </a:t>
            </a:r>
            <a:r>
              <a:rPr lang="en-US" baseline="0" dirty="0" err="1"/>
              <a:t>tương</a:t>
            </a:r>
            <a:r>
              <a:rPr lang="en-US" baseline="0" dirty="0"/>
              <a:t> </a:t>
            </a:r>
            <a:r>
              <a:rPr lang="en-US" baseline="0" dirty="0" err="1"/>
              <a:t>tự</a:t>
            </a:r>
            <a:r>
              <a:rPr lang="en-US" baseline="0" dirty="0"/>
              <a:t>, </a:t>
            </a:r>
            <a:r>
              <a:rPr lang="en-US" baseline="0" dirty="0" err="1"/>
              <a:t>cái</a:t>
            </a:r>
            <a:r>
              <a:rPr lang="en-US" baseline="0" dirty="0"/>
              <a:t> </a:t>
            </a:r>
            <a:r>
              <a:rPr lang="en-US" baseline="0" dirty="0" err="1"/>
              <a:t>này</a:t>
            </a:r>
            <a:r>
              <a:rPr lang="en-US" baseline="0" dirty="0"/>
              <a:t> </a:t>
            </a:r>
            <a:r>
              <a:rPr lang="en-US" baseline="0" dirty="0" err="1"/>
              <a:t>sẽ</a:t>
            </a:r>
            <a:r>
              <a:rPr lang="en-US" baseline="0" dirty="0"/>
              <a:t>  </a:t>
            </a:r>
            <a:r>
              <a:rPr lang="en-US" baseline="0" dirty="0" err="1"/>
              <a:t>làm</a:t>
            </a:r>
            <a:r>
              <a:rPr lang="en-US" baseline="0" dirty="0"/>
              <a:t> </a:t>
            </a:r>
            <a:r>
              <a:rPr lang="en-US" baseline="0" dirty="0" err="1"/>
              <a:t>trong</a:t>
            </a:r>
            <a:r>
              <a:rPr lang="en-US" baseline="0" dirty="0"/>
              <a:t> </a:t>
            </a:r>
            <a:r>
              <a:rPr lang="en-US" baseline="0" dirty="0" err="1"/>
              <a:t>khoảng</a:t>
            </a:r>
            <a:r>
              <a:rPr lang="en-US" baseline="0" dirty="0"/>
              <a:t> </a:t>
            </a:r>
            <a:r>
              <a:rPr lang="en-US" baseline="0" dirty="0" err="1"/>
              <a:t>thời</a:t>
            </a:r>
            <a:r>
              <a:rPr lang="en-US" baseline="0" dirty="0"/>
              <a:t> </a:t>
            </a:r>
            <a:r>
              <a:rPr lang="en-US" baseline="0" dirty="0" err="1"/>
              <a:t>gian</a:t>
            </a:r>
            <a:r>
              <a:rPr lang="en-US" baseline="0" dirty="0"/>
              <a:t> </a:t>
            </a:r>
            <a:r>
              <a:rPr lang="en-US" baseline="0" dirty="0" err="1"/>
              <a:t>em</a:t>
            </a:r>
            <a:r>
              <a:rPr lang="en-US" baseline="0" dirty="0"/>
              <a:t> </a:t>
            </a:r>
            <a:r>
              <a:rPr lang="en-US" baseline="0" dirty="0" err="1"/>
              <a:t>học</a:t>
            </a:r>
            <a:r>
              <a:rPr lang="en-US" baseline="0" dirty="0"/>
              <a:t> </a:t>
            </a:r>
            <a:r>
              <a:rPr lang="en-US" baseline="0" dirty="0" err="1"/>
              <a:t>thạc</a:t>
            </a:r>
            <a:r>
              <a:rPr lang="en-US" baseline="0" dirty="0"/>
              <a:t> </a:t>
            </a:r>
            <a:r>
              <a:rPr lang="en-US" baseline="0" dirty="0" err="1"/>
              <a:t>sĩ</a:t>
            </a:r>
            <a:endParaRPr lang="en-US" dirty="0"/>
          </a:p>
        </p:txBody>
      </p:sp>
      <p:sp>
        <p:nvSpPr>
          <p:cNvPr id="4" name="Slide Number Placeholder 3"/>
          <p:cNvSpPr>
            <a:spLocks noGrp="1"/>
          </p:cNvSpPr>
          <p:nvPr>
            <p:ph type="sldNum" sz="quarter" idx="10"/>
          </p:nvPr>
        </p:nvSpPr>
        <p:spPr/>
        <p:txBody>
          <a:bodyPr/>
          <a:lstStyle/>
          <a:p>
            <a:fld id="{AB2FC7A4-3D1B-482D-8C9D-7642A2CE3076}" type="slidenum">
              <a:rPr lang="en-US" smtClean="0"/>
              <a:t>5</a:t>
            </a:fld>
            <a:endParaRPr lang="en-US"/>
          </a:p>
        </p:txBody>
      </p:sp>
    </p:spTree>
    <p:extLst>
      <p:ext uri="{BB962C8B-B14F-4D97-AF65-F5344CB8AC3E}">
        <p14:creationId xmlns:p14="http://schemas.microsoft.com/office/powerpoint/2010/main" val="2832036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2FC7A4-3D1B-482D-8C9D-7642A2CE3076}" type="slidenum">
              <a:rPr lang="en-US" smtClean="0"/>
              <a:t>6</a:t>
            </a:fld>
            <a:endParaRPr lang="en-US"/>
          </a:p>
        </p:txBody>
      </p:sp>
    </p:spTree>
    <p:extLst>
      <p:ext uri="{BB962C8B-B14F-4D97-AF65-F5344CB8AC3E}">
        <p14:creationId xmlns:p14="http://schemas.microsoft.com/office/powerpoint/2010/main" val="2870102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2FC7A4-3D1B-482D-8C9D-7642A2CE3076}" type="slidenum">
              <a:rPr lang="en-US" smtClean="0"/>
              <a:t>7</a:t>
            </a:fld>
            <a:endParaRPr lang="en-US"/>
          </a:p>
        </p:txBody>
      </p:sp>
    </p:spTree>
    <p:extLst>
      <p:ext uri="{BB962C8B-B14F-4D97-AF65-F5344CB8AC3E}">
        <p14:creationId xmlns:p14="http://schemas.microsoft.com/office/powerpoint/2010/main" val="2357551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2FC7A4-3D1B-482D-8C9D-7642A2CE3076}" type="slidenum">
              <a:rPr lang="en-US" smtClean="0"/>
              <a:t>8</a:t>
            </a:fld>
            <a:endParaRPr lang="en-US"/>
          </a:p>
        </p:txBody>
      </p:sp>
    </p:spTree>
    <p:extLst>
      <p:ext uri="{BB962C8B-B14F-4D97-AF65-F5344CB8AC3E}">
        <p14:creationId xmlns:p14="http://schemas.microsoft.com/office/powerpoint/2010/main" val="4852082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494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4/15/2022</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0" name="Title 6">
            <a:extLst>
              <a:ext uri="{FF2B5EF4-FFF2-40B4-BE49-F238E27FC236}">
                <a16:creationId xmlns:a16="http://schemas.microsoft.com/office/drawing/2014/main" id="{44DCE4FD-DEE1-4DE9-A40E-616ACEB2FECC}"/>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 ………………………………………</a:t>
            </a:r>
          </a:p>
        </p:txBody>
      </p:sp>
      <p:sp>
        <p:nvSpPr>
          <p:cNvPr id="11" name="Content Placeholder 8">
            <a:extLst>
              <a:ext uri="{FF2B5EF4-FFF2-40B4-BE49-F238E27FC236}">
                <a16:creationId xmlns:a16="http://schemas.microsoft.com/office/drawing/2014/main" id="{90DFCEB3-810D-48E5-B7BA-1A6C924A64A4}"/>
              </a:ext>
            </a:extLst>
          </p:cNvPr>
          <p:cNvSpPr>
            <a:spLocks noGrp="1"/>
          </p:cNvSpPr>
          <p:nvPr>
            <p:ph sz="quarter" idx="13"/>
          </p:nvPr>
        </p:nvSpPr>
        <p:spPr>
          <a:xfrm>
            <a:off x="235077" y="841247"/>
            <a:ext cx="8674100" cy="530339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75470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895280"/>
      </p:ext>
    </p:extLst>
  </p:cSld>
  <p:clrMap bg1="lt1" tx1="dk1" bg2="lt2" tx2="dk2" accent1="accent1" accent2="accent2" accent3="accent3" accent4="accent4" accent5="accent5" accent6="accent6" hlink="hlink" folHlink="folHlink"/>
  <p:sldLayoutIdLst>
    <p:sldLayoutId id="2147483672" r:id="rId1"/>
    <p:sldLayoutId id="2147483673"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vx-underground.or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descr="Text&#10;&#10;Description automatically generated">
            <a:extLst>
              <a:ext uri="{FF2B5EF4-FFF2-40B4-BE49-F238E27FC236}">
                <a16:creationId xmlns:a16="http://schemas.microsoft.com/office/drawing/2014/main" id="{67FB4AA9-E9AF-4CE0-A0DC-99D795289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012" y="317038"/>
            <a:ext cx="2576374" cy="936215"/>
          </a:xfrm>
          <a:prstGeom prst="rect">
            <a:avLst/>
          </a:prstGeom>
        </p:spPr>
      </p:pic>
      <p:sp>
        <p:nvSpPr>
          <p:cNvPr id="11" name="Title 6">
            <a:extLst>
              <a:ext uri="{FF2B5EF4-FFF2-40B4-BE49-F238E27FC236}">
                <a16:creationId xmlns:a16="http://schemas.microsoft.com/office/drawing/2014/main" id="{FF8BDF70-CFA6-4031-86B7-31F910D8115D}"/>
              </a:ext>
            </a:extLst>
          </p:cNvPr>
          <p:cNvSpPr txBox="1">
            <a:spLocks/>
          </p:cNvSpPr>
          <p:nvPr/>
        </p:nvSpPr>
        <p:spPr>
          <a:xfrm>
            <a:off x="413012" y="2421636"/>
            <a:ext cx="7342482" cy="84879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000" dirty="0" err="1"/>
              <a:t>Ứng</a:t>
            </a:r>
            <a:r>
              <a:rPr lang="en-US" sz="4000" dirty="0"/>
              <a:t> </a:t>
            </a:r>
            <a:r>
              <a:rPr lang="en-US" sz="4000" dirty="0" err="1"/>
              <a:t>dụng</a:t>
            </a:r>
            <a:r>
              <a:rPr lang="en-US" sz="4000" dirty="0"/>
              <a:t> Machine Learning </a:t>
            </a:r>
            <a:r>
              <a:rPr lang="en-US" sz="4000" dirty="0" err="1"/>
              <a:t>trong</a:t>
            </a:r>
            <a:r>
              <a:rPr lang="en-US" sz="4000" dirty="0"/>
              <a:t> </a:t>
            </a:r>
            <a:r>
              <a:rPr lang="en-US" sz="4000" dirty="0" err="1"/>
              <a:t>phân</a:t>
            </a:r>
            <a:r>
              <a:rPr lang="en-US" sz="4000" dirty="0"/>
              <a:t> </a:t>
            </a:r>
            <a:r>
              <a:rPr lang="en-US" sz="4000" dirty="0" err="1"/>
              <a:t>tích</a:t>
            </a:r>
            <a:r>
              <a:rPr lang="en-US" sz="4000" dirty="0"/>
              <a:t> </a:t>
            </a:r>
            <a:r>
              <a:rPr lang="en-US" sz="4000" dirty="0" err="1"/>
              <a:t>mã</a:t>
            </a:r>
            <a:r>
              <a:rPr lang="en-US" sz="4000" dirty="0"/>
              <a:t> </a:t>
            </a:r>
            <a:r>
              <a:rPr lang="en-US" sz="4000" dirty="0" err="1"/>
              <a:t>độc</a:t>
            </a:r>
            <a:r>
              <a:rPr lang="en-US" sz="4000" dirty="0"/>
              <a:t> </a:t>
            </a:r>
          </a:p>
        </p:txBody>
      </p:sp>
      <p:sp>
        <p:nvSpPr>
          <p:cNvPr id="12" name="Title 6">
            <a:extLst>
              <a:ext uri="{FF2B5EF4-FFF2-40B4-BE49-F238E27FC236}">
                <a16:creationId xmlns:a16="http://schemas.microsoft.com/office/drawing/2014/main" id="{A4ACF486-B7D8-4A5A-B633-83527A2F99E2}"/>
              </a:ext>
            </a:extLst>
          </p:cNvPr>
          <p:cNvSpPr txBox="1">
            <a:spLocks/>
          </p:cNvSpPr>
          <p:nvPr/>
        </p:nvSpPr>
        <p:spPr>
          <a:xfrm>
            <a:off x="413012" y="3567622"/>
            <a:ext cx="7342482" cy="2214053"/>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sz="2800" b="0" dirty="0"/>
          </a:p>
          <a:p>
            <a:r>
              <a:rPr lang="en-US" sz="2800" b="0" dirty="0" err="1"/>
              <a:t>Sinh</a:t>
            </a:r>
            <a:r>
              <a:rPr lang="en-US" sz="2800" b="0" dirty="0"/>
              <a:t> </a:t>
            </a:r>
            <a:r>
              <a:rPr lang="en-US" sz="2800" b="0" dirty="0" err="1"/>
              <a:t>viên</a:t>
            </a:r>
            <a:r>
              <a:rPr lang="en-US" sz="2800" b="0" dirty="0"/>
              <a:t> </a:t>
            </a:r>
            <a:r>
              <a:rPr lang="en-US" sz="2800" b="0" dirty="0" err="1"/>
              <a:t>thực</a:t>
            </a:r>
            <a:r>
              <a:rPr lang="en-US" sz="2800" b="0" dirty="0"/>
              <a:t> </a:t>
            </a:r>
            <a:r>
              <a:rPr lang="en-US" sz="2800" b="0" dirty="0" err="1"/>
              <a:t>hiện</a:t>
            </a:r>
            <a:r>
              <a:rPr lang="en-US" sz="2800" b="0" dirty="0"/>
              <a:t>:</a:t>
            </a:r>
          </a:p>
          <a:p>
            <a:r>
              <a:rPr lang="en-US" sz="2800" b="0" dirty="0"/>
              <a:t>	</a:t>
            </a:r>
            <a:r>
              <a:rPr lang="en-US" sz="2800" b="0" dirty="0" err="1"/>
              <a:t>Nguyễn</a:t>
            </a:r>
            <a:r>
              <a:rPr lang="en-US" sz="2800" b="0" dirty="0"/>
              <a:t> </a:t>
            </a:r>
            <a:r>
              <a:rPr lang="en-US" sz="2800" b="0" dirty="0" err="1"/>
              <a:t>Thúy</a:t>
            </a:r>
            <a:r>
              <a:rPr lang="en-US" sz="2800" b="0" dirty="0"/>
              <a:t> </a:t>
            </a:r>
            <a:r>
              <a:rPr lang="en-US" sz="2800" b="0" dirty="0" err="1"/>
              <a:t>Hằng</a:t>
            </a:r>
            <a:endParaRPr lang="en-US" sz="2800" b="0" dirty="0"/>
          </a:p>
          <a:p>
            <a:r>
              <a:rPr lang="en-US" sz="2800" b="0" dirty="0"/>
              <a:t>	</a:t>
            </a:r>
            <a:r>
              <a:rPr lang="en-US" sz="2800" b="0" dirty="0" err="1"/>
              <a:t>Nguyễn</a:t>
            </a:r>
            <a:r>
              <a:rPr lang="en-US" sz="2800" b="0" dirty="0"/>
              <a:t> </a:t>
            </a:r>
            <a:r>
              <a:rPr lang="en-US" sz="2800" b="0" dirty="0" err="1"/>
              <a:t>Đức</a:t>
            </a:r>
            <a:r>
              <a:rPr lang="en-US" sz="2800" b="0" dirty="0"/>
              <a:t> </a:t>
            </a:r>
            <a:r>
              <a:rPr lang="en-US" sz="2800" b="0" dirty="0" err="1"/>
              <a:t>Kiên</a:t>
            </a:r>
            <a:endParaRPr lang="en-US" sz="2800" b="0" dirty="0"/>
          </a:p>
          <a:p>
            <a:endParaRPr lang="en-US" sz="2800" b="0" dirty="0"/>
          </a:p>
          <a:p>
            <a:endParaRPr lang="en-US" sz="2800" b="0" dirty="0"/>
          </a:p>
          <a:p>
            <a:endParaRPr lang="en-US" sz="2800" b="0" dirty="0"/>
          </a:p>
        </p:txBody>
      </p:sp>
    </p:spTree>
    <p:extLst>
      <p:ext uri="{BB962C8B-B14F-4D97-AF65-F5344CB8AC3E}">
        <p14:creationId xmlns:p14="http://schemas.microsoft.com/office/powerpoint/2010/main" val="743172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2</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MỤC LỤC</a:t>
            </a:r>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a:xfrm>
            <a:off x="695325" y="1390650"/>
            <a:ext cx="8213852" cy="4753990"/>
          </a:xfrm>
        </p:spPr>
        <p:txBody>
          <a:bodyPr/>
          <a:lstStyle/>
          <a:p>
            <a:pPr marL="514350" indent="-514350">
              <a:buFont typeface="+mj-lt"/>
              <a:buAutoNum type="arabicPeriod"/>
            </a:pPr>
            <a:r>
              <a:rPr lang="en-US" dirty="0" err="1"/>
              <a:t>Tổng</a:t>
            </a:r>
            <a:r>
              <a:rPr lang="en-US" dirty="0"/>
              <a:t> </a:t>
            </a:r>
            <a:r>
              <a:rPr lang="en-US" dirty="0" err="1"/>
              <a:t>quan</a:t>
            </a:r>
            <a:r>
              <a:rPr lang="en-US" dirty="0"/>
              <a:t> </a:t>
            </a:r>
            <a:r>
              <a:rPr lang="en-US" dirty="0" err="1"/>
              <a:t>đề</a:t>
            </a:r>
            <a:r>
              <a:rPr lang="en-US" dirty="0"/>
              <a:t> </a:t>
            </a:r>
            <a:r>
              <a:rPr lang="en-US" dirty="0" err="1"/>
              <a:t>tài</a:t>
            </a:r>
            <a:endParaRPr lang="en-US" dirty="0"/>
          </a:p>
          <a:p>
            <a:pPr marL="514350" indent="-514350">
              <a:buFont typeface="+mj-lt"/>
              <a:buAutoNum type="arabicPeriod"/>
            </a:pPr>
            <a:r>
              <a:rPr lang="en-US" dirty="0" err="1"/>
              <a:t>Hướng</a:t>
            </a:r>
            <a:r>
              <a:rPr lang="en-US" dirty="0"/>
              <a:t> </a:t>
            </a:r>
            <a:r>
              <a:rPr lang="en-US" dirty="0" err="1"/>
              <a:t>thực</a:t>
            </a:r>
            <a:r>
              <a:rPr lang="en-US" dirty="0"/>
              <a:t> </a:t>
            </a:r>
            <a:r>
              <a:rPr lang="en-US" dirty="0" err="1"/>
              <a:t>hiện</a:t>
            </a:r>
            <a:endParaRPr lang="en-US" dirty="0"/>
          </a:p>
        </p:txBody>
      </p:sp>
    </p:spTree>
    <p:extLst>
      <p:ext uri="{BB962C8B-B14F-4D97-AF65-F5344CB8AC3E}">
        <p14:creationId xmlns:p14="http://schemas.microsoft.com/office/powerpoint/2010/main" val="292364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3</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1. TỔNG QUAN ĐỀ TÀI</a:t>
            </a:r>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p:txBody>
          <a:bodyPr/>
          <a:lstStyle/>
          <a:p>
            <a:pPr marL="0" indent="0" algn="just">
              <a:buNone/>
            </a:pPr>
            <a:r>
              <a:rPr lang="vi-VN" b="1" dirty="0">
                <a:solidFill>
                  <a:srgbClr val="C00000"/>
                </a:solidFill>
              </a:rPr>
              <a:t>Mã độc </a:t>
            </a:r>
            <a:r>
              <a:rPr lang="vi-VN" dirty="0"/>
              <a:t>(malware) hay còn gọi là các phần mềm độc hại là một dạng chương trình hoặc một đoạn chương trình được chèn vào chương trình khác với mục đích thực hiện các loại  hành vi gây hại đến người dùng.</a:t>
            </a:r>
            <a:endParaRPr lang="en-US" dirty="0"/>
          </a:p>
          <a:p>
            <a:pPr marL="0" indent="0" algn="just">
              <a:buNone/>
            </a:pPr>
            <a:r>
              <a:rPr lang="vi-VN" b="1" dirty="0">
                <a:solidFill>
                  <a:srgbClr val="C00000"/>
                </a:solidFill>
              </a:rPr>
              <a:t>MIT</a:t>
            </a:r>
            <a:r>
              <a:rPr lang="en-US" b="1" dirty="0">
                <a:solidFill>
                  <a:srgbClr val="C00000"/>
                </a:solidFill>
              </a:rPr>
              <a:t>RE</a:t>
            </a:r>
            <a:r>
              <a:rPr lang="vi-VN" b="1" dirty="0">
                <a:solidFill>
                  <a:srgbClr val="C00000"/>
                </a:solidFill>
              </a:rPr>
              <a:t> ATT &amp; CK</a:t>
            </a:r>
            <a:r>
              <a:rPr lang="vi-VN" dirty="0"/>
              <a:t>® là viết tắt của MIT</a:t>
            </a:r>
            <a:r>
              <a:rPr lang="en-US" dirty="0"/>
              <a:t>RE</a:t>
            </a:r>
            <a:r>
              <a:rPr lang="vi-VN" dirty="0"/>
              <a:t> Adversarial Tactics, Techniques, and Common Knowledge (ATT &amp; CK). MIT</a:t>
            </a:r>
            <a:r>
              <a:rPr lang="en-US" dirty="0"/>
              <a:t>RE</a:t>
            </a:r>
            <a:r>
              <a:rPr lang="vi-VN" dirty="0"/>
              <a:t> ATT &amp; CK là một cơ sở kiến ​​thức và mô hình quản lý hành vi về kẻ đe dọa trên mạng, phản ánh các giai đoạn khác nhau của vòng đời tấn công của kẻ thù và các nền tảng mà chúng nhắm mục tiêu</a:t>
            </a:r>
            <a:endParaRPr lang="en-US" dirty="0"/>
          </a:p>
        </p:txBody>
      </p:sp>
    </p:spTree>
    <p:extLst>
      <p:ext uri="{BB962C8B-B14F-4D97-AF65-F5344CB8AC3E}">
        <p14:creationId xmlns:p14="http://schemas.microsoft.com/office/powerpoint/2010/main" val="2885286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4</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1. TỔNG QUAN ĐỀ TÀI</a:t>
            </a:r>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p:txBody>
          <a:bodyPr/>
          <a:lstStyle/>
          <a:p>
            <a:pPr marL="0" indent="0">
              <a:buNone/>
            </a:pPr>
            <a:r>
              <a:rPr lang="en-US" dirty="0"/>
              <a:t>https://attack.mitre.org/</a:t>
            </a:r>
          </a:p>
        </p:txBody>
      </p:sp>
      <p:pic>
        <p:nvPicPr>
          <p:cNvPr id="6" name="Picture 5"/>
          <p:cNvPicPr>
            <a:picLocks noChangeAspect="1"/>
          </p:cNvPicPr>
          <p:nvPr/>
        </p:nvPicPr>
        <p:blipFill>
          <a:blip r:embed="rId3"/>
          <a:stretch>
            <a:fillRect/>
          </a:stretch>
        </p:blipFill>
        <p:spPr>
          <a:xfrm>
            <a:off x="209503" y="1495554"/>
            <a:ext cx="8699420" cy="4111370"/>
          </a:xfrm>
          <a:prstGeom prst="rect">
            <a:avLst/>
          </a:prstGeom>
        </p:spPr>
      </p:pic>
    </p:spTree>
    <p:extLst>
      <p:ext uri="{BB962C8B-B14F-4D97-AF65-F5344CB8AC3E}">
        <p14:creationId xmlns:p14="http://schemas.microsoft.com/office/powerpoint/2010/main" val="2574840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5</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1. TỔNG QUAN ĐỀ TÀI</a:t>
            </a:r>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a:xfrm>
            <a:off x="234823" y="812800"/>
            <a:ext cx="8674100" cy="5333999"/>
          </a:xfrm>
        </p:spPr>
        <p:txBody>
          <a:bodyPr/>
          <a:lstStyle/>
          <a:p>
            <a:pPr marL="0" indent="0" algn="just">
              <a:lnSpc>
                <a:spcPct val="80000"/>
              </a:lnSpc>
              <a:buNone/>
            </a:pPr>
            <a:r>
              <a:rPr lang="en-US" sz="2000" b="1"/>
              <a:t>- Ý </a:t>
            </a:r>
            <a:r>
              <a:rPr lang="en-US" sz="2000" b="1" err="1"/>
              <a:t>tưởng</a:t>
            </a:r>
            <a:r>
              <a:rPr lang="en-US" sz="2000" b="1"/>
              <a:t> </a:t>
            </a:r>
            <a:r>
              <a:rPr lang="en-US" sz="2000"/>
              <a:t>: Dự đoán MITRE ATT&amp;CK  của mã độc</a:t>
            </a:r>
            <a:endParaRPr lang="en-US" sz="2000" dirty="0"/>
          </a:p>
          <a:p>
            <a:pPr marL="0" indent="0" algn="just">
              <a:lnSpc>
                <a:spcPct val="80000"/>
              </a:lnSpc>
              <a:buNone/>
            </a:pPr>
            <a:r>
              <a:rPr lang="en-US" sz="2000" b="1"/>
              <a:t>- Đầu </a:t>
            </a:r>
            <a:r>
              <a:rPr lang="en-US" sz="2000" b="1" dirty="0" err="1"/>
              <a:t>vào</a:t>
            </a:r>
            <a:r>
              <a:rPr lang="en-US" sz="2000" b="1" dirty="0"/>
              <a:t> </a:t>
            </a:r>
            <a:r>
              <a:rPr lang="en-US" sz="2000"/>
              <a:t>: </a:t>
            </a:r>
          </a:p>
          <a:p>
            <a:pPr lvl="1" algn="just">
              <a:lnSpc>
                <a:spcPct val="80000"/>
              </a:lnSpc>
              <a:buFontTx/>
              <a:buChar char="-"/>
            </a:pPr>
            <a:r>
              <a:rPr lang="en-US" sz="2000"/>
              <a:t>Dạng 1: File </a:t>
            </a:r>
            <a:r>
              <a:rPr lang="en-US" sz="2000" dirty="0" err="1"/>
              <a:t>hành</a:t>
            </a:r>
            <a:r>
              <a:rPr lang="en-US" sz="2000" dirty="0"/>
              <a:t> vi </a:t>
            </a:r>
            <a:r>
              <a:rPr lang="en-US" sz="2000" dirty="0" err="1"/>
              <a:t>của</a:t>
            </a:r>
            <a:r>
              <a:rPr lang="en-US" sz="2000" dirty="0"/>
              <a:t> </a:t>
            </a:r>
            <a:r>
              <a:rPr lang="en-US" sz="2000" err="1"/>
              <a:t>mã</a:t>
            </a:r>
            <a:r>
              <a:rPr lang="en-US" sz="2000"/>
              <a:t> độc</a:t>
            </a:r>
          </a:p>
          <a:p>
            <a:pPr lvl="1" algn="just">
              <a:lnSpc>
                <a:spcPct val="80000"/>
              </a:lnSpc>
              <a:buFontTx/>
              <a:buChar char="-"/>
            </a:pPr>
            <a:r>
              <a:rPr lang="en-US" sz="2000"/>
              <a:t>Dạng 2: Mã </a:t>
            </a:r>
            <a:r>
              <a:rPr lang="en-US" sz="2000" dirty="0" err="1"/>
              <a:t>độc</a:t>
            </a:r>
            <a:r>
              <a:rPr lang="en-US" sz="2000" dirty="0"/>
              <a:t> </a:t>
            </a:r>
            <a:r>
              <a:rPr lang="en-US" sz="2000" err="1"/>
              <a:t>dạng</a:t>
            </a:r>
            <a:r>
              <a:rPr lang="en-US" sz="2000"/>
              <a:t> ảnh</a:t>
            </a:r>
          </a:p>
          <a:p>
            <a:pPr lvl="1" algn="just">
              <a:lnSpc>
                <a:spcPct val="80000"/>
              </a:lnSpc>
              <a:buFontTx/>
              <a:buChar char="-"/>
            </a:pPr>
            <a:r>
              <a:rPr lang="en-US" sz="2000"/>
              <a:t>Dạng 3: Mã assembly của mã độc</a:t>
            </a:r>
            <a:endParaRPr lang="en-US" sz="2000" dirty="0"/>
          </a:p>
          <a:p>
            <a:pPr marL="0" indent="0" algn="just">
              <a:lnSpc>
                <a:spcPct val="80000"/>
              </a:lnSpc>
              <a:buNone/>
            </a:pPr>
            <a:r>
              <a:rPr lang="en-US" sz="2000" b="1"/>
              <a:t>- Đầu </a:t>
            </a:r>
            <a:r>
              <a:rPr lang="en-US" sz="2000" b="1" dirty="0" err="1"/>
              <a:t>ra</a:t>
            </a:r>
            <a:r>
              <a:rPr lang="en-US" sz="2000" b="1" dirty="0"/>
              <a:t> </a:t>
            </a:r>
            <a:r>
              <a:rPr lang="en-US" sz="2000" dirty="0"/>
              <a:t>: MITRE ATT&amp;CK  </a:t>
            </a:r>
            <a:r>
              <a:rPr lang="en-US" sz="2000" dirty="0" err="1"/>
              <a:t>mã</a:t>
            </a:r>
            <a:r>
              <a:rPr lang="en-US" sz="2000" dirty="0"/>
              <a:t> </a:t>
            </a:r>
            <a:r>
              <a:rPr lang="en-US" sz="2000" dirty="0" err="1"/>
              <a:t>độc</a:t>
            </a:r>
            <a:endParaRPr lang="en-US" sz="2000" dirty="0"/>
          </a:p>
          <a:p>
            <a:pPr marL="0" indent="0" algn="just">
              <a:lnSpc>
                <a:spcPct val="80000"/>
              </a:lnSpc>
              <a:buNone/>
            </a:pPr>
            <a:r>
              <a:rPr lang="en-US" sz="2000" b="1"/>
              <a:t>- Dạng bài </a:t>
            </a:r>
            <a:r>
              <a:rPr lang="en-US" sz="2000" b="1" dirty="0" err="1"/>
              <a:t>toán</a:t>
            </a:r>
            <a:r>
              <a:rPr lang="en-US" sz="2000" dirty="0"/>
              <a:t>: </a:t>
            </a:r>
            <a:r>
              <a:rPr lang="en-US" sz="2000" dirty="0" err="1"/>
              <a:t>Học</a:t>
            </a:r>
            <a:r>
              <a:rPr lang="en-US" sz="2000" dirty="0"/>
              <a:t> </a:t>
            </a:r>
            <a:r>
              <a:rPr lang="en-US" sz="2000" dirty="0" err="1"/>
              <a:t>có</a:t>
            </a:r>
            <a:r>
              <a:rPr lang="en-US" sz="2000" dirty="0"/>
              <a:t> </a:t>
            </a:r>
            <a:r>
              <a:rPr lang="en-US" sz="2000" dirty="0" err="1"/>
              <a:t>giám</a:t>
            </a:r>
            <a:r>
              <a:rPr lang="en-US" sz="2000" dirty="0"/>
              <a:t> </a:t>
            </a:r>
            <a:r>
              <a:rPr lang="en-US" sz="2000" dirty="0" err="1"/>
              <a:t>sát</a:t>
            </a:r>
            <a:r>
              <a:rPr lang="en-US" sz="2000"/>
              <a:t>, Multi-label classification</a:t>
            </a:r>
            <a:endParaRPr lang="en-US" sz="2000" dirty="0"/>
          </a:p>
          <a:p>
            <a:pPr marL="0" indent="0" algn="just">
              <a:lnSpc>
                <a:spcPct val="80000"/>
              </a:lnSpc>
              <a:buNone/>
            </a:pPr>
            <a:r>
              <a:rPr lang="en-US" sz="2000" b="1"/>
              <a:t>- Mục </a:t>
            </a:r>
            <a:r>
              <a:rPr lang="en-US" sz="2000" b="1" dirty="0" err="1"/>
              <a:t>tiêu</a:t>
            </a:r>
            <a:r>
              <a:rPr lang="en-US" sz="2000"/>
              <a:t>: </a:t>
            </a:r>
          </a:p>
          <a:p>
            <a:pPr lvl="1" algn="just">
              <a:lnSpc>
                <a:spcPct val="80000"/>
              </a:lnSpc>
              <a:buFontTx/>
              <a:buChar char="-"/>
            </a:pPr>
            <a:r>
              <a:rPr lang="en-US" sz="2000"/>
              <a:t>Tạo ra một hệ thống, dựa vào đầu vào là một trong các dạng nêu trên, sử dụng mạng neuron (CNN, RNN, …) để dự đoán MITRE ATT&amp;CK  của mã độc</a:t>
            </a:r>
          </a:p>
          <a:p>
            <a:pPr lvl="1" algn="just">
              <a:lnSpc>
                <a:spcPct val="80000"/>
              </a:lnSpc>
              <a:buFontTx/>
              <a:buChar char="-"/>
            </a:pPr>
            <a:r>
              <a:rPr lang="en-US" sz="2000"/>
              <a:t>Có code của các phần : </a:t>
            </a:r>
          </a:p>
          <a:p>
            <a:pPr lvl="2" algn="just">
              <a:lnSpc>
                <a:spcPct val="80000"/>
              </a:lnSpc>
              <a:buFontTx/>
              <a:buChar char="-"/>
            </a:pPr>
            <a:r>
              <a:rPr lang="en-US"/>
              <a:t>Crawl dữ liệu</a:t>
            </a:r>
          </a:p>
          <a:p>
            <a:pPr lvl="2" algn="just">
              <a:lnSpc>
                <a:spcPct val="80000"/>
              </a:lnSpc>
              <a:buFontTx/>
              <a:buChar char="-"/>
            </a:pPr>
            <a:r>
              <a:rPr lang="en-US"/>
              <a:t>Phân tích và visualize dữ liệu</a:t>
            </a:r>
          </a:p>
          <a:p>
            <a:pPr lvl="2" algn="just">
              <a:lnSpc>
                <a:spcPct val="80000"/>
              </a:lnSpc>
              <a:buFontTx/>
              <a:buChar char="-"/>
            </a:pPr>
            <a:r>
              <a:rPr lang="en-US"/>
              <a:t>Tiền xử lý</a:t>
            </a:r>
          </a:p>
          <a:p>
            <a:pPr lvl="2" algn="just">
              <a:lnSpc>
                <a:spcPct val="80000"/>
              </a:lnSpc>
              <a:buFontTx/>
              <a:buChar char="-"/>
            </a:pPr>
            <a:r>
              <a:rPr lang="en-US"/>
              <a:t>Train và Test</a:t>
            </a:r>
          </a:p>
          <a:p>
            <a:pPr lvl="1" algn="just">
              <a:lnSpc>
                <a:spcPct val="80000"/>
              </a:lnSpc>
              <a:buFontTx/>
              <a:buChar char="-"/>
            </a:pPr>
            <a:r>
              <a:rPr lang="en-US" sz="2000"/>
              <a:t>Có </a:t>
            </a:r>
            <a:r>
              <a:rPr lang="en-US" sz="2000" dirty="0" err="1"/>
              <a:t>thể</a:t>
            </a:r>
            <a:r>
              <a:rPr lang="en-US" sz="2000" dirty="0"/>
              <a:t> </a:t>
            </a:r>
            <a:r>
              <a:rPr lang="en-US" sz="2000" dirty="0" err="1"/>
              <a:t>viết</a:t>
            </a:r>
            <a:r>
              <a:rPr lang="en-US" sz="2000" dirty="0"/>
              <a:t> 1 – 2 </a:t>
            </a:r>
            <a:r>
              <a:rPr lang="en-US" sz="2000" dirty="0" err="1"/>
              <a:t>bài</a:t>
            </a:r>
            <a:r>
              <a:rPr lang="en-US" sz="2000" dirty="0"/>
              <a:t> </a:t>
            </a:r>
            <a:r>
              <a:rPr lang="en-US" sz="2000" dirty="0" err="1"/>
              <a:t>báo</a:t>
            </a:r>
            <a:r>
              <a:rPr lang="en-US" sz="2000" dirty="0"/>
              <a:t> </a:t>
            </a:r>
            <a:r>
              <a:rPr lang="en-US" sz="2000" dirty="0" err="1"/>
              <a:t>khoa</a:t>
            </a:r>
            <a:r>
              <a:rPr lang="en-US" sz="2000" dirty="0"/>
              <a:t> </a:t>
            </a:r>
            <a:r>
              <a:rPr lang="en-US" sz="2000" dirty="0" err="1"/>
              <a:t>học</a:t>
            </a:r>
            <a:r>
              <a:rPr lang="en-US" sz="2000"/>
              <a:t>. </a:t>
            </a:r>
            <a:endParaRPr lang="en-US" sz="2000" dirty="0"/>
          </a:p>
        </p:txBody>
      </p:sp>
    </p:spTree>
    <p:extLst>
      <p:ext uri="{BB962C8B-B14F-4D97-AF65-F5344CB8AC3E}">
        <p14:creationId xmlns:p14="http://schemas.microsoft.com/office/powerpoint/2010/main" val="351975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6</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2. HƯỚNG </a:t>
            </a:r>
            <a:r>
              <a:rPr lang="en-US"/>
              <a:t>THỰC HIỆN ( DEADLINE 07/07)</a:t>
            </a:r>
            <a:endParaRPr lang="en-US" dirty="0"/>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a:xfrm>
            <a:off x="235077" y="1132840"/>
            <a:ext cx="8674100" cy="5011800"/>
          </a:xfrm>
        </p:spPr>
        <p:txBody>
          <a:bodyPr/>
          <a:lstStyle/>
          <a:p>
            <a:pPr marL="0" indent="0">
              <a:buNone/>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609500624"/>
              </p:ext>
            </p:extLst>
          </p:nvPr>
        </p:nvGraphicFramePr>
        <p:xfrm>
          <a:off x="219217" y="713360"/>
          <a:ext cx="8845613" cy="5448253"/>
        </p:xfrm>
        <a:graphic>
          <a:graphicData uri="http://schemas.openxmlformats.org/drawingml/2006/table">
            <a:tbl>
              <a:tblPr firstRow="1" bandRow="1">
                <a:tableStyleId>{F5AB1C69-6EDB-4FF4-983F-18BD219EF322}</a:tableStyleId>
              </a:tblPr>
              <a:tblGrid>
                <a:gridCol w="3006583">
                  <a:extLst>
                    <a:ext uri="{9D8B030D-6E8A-4147-A177-3AD203B41FA5}">
                      <a16:colId xmlns:a16="http://schemas.microsoft.com/office/drawing/2014/main" val="3586293076"/>
                    </a:ext>
                  </a:extLst>
                </a:gridCol>
                <a:gridCol w="1244600">
                  <a:extLst>
                    <a:ext uri="{9D8B030D-6E8A-4147-A177-3AD203B41FA5}">
                      <a16:colId xmlns:a16="http://schemas.microsoft.com/office/drawing/2014/main" val="1644465621"/>
                    </a:ext>
                  </a:extLst>
                </a:gridCol>
                <a:gridCol w="4594430">
                  <a:extLst>
                    <a:ext uri="{9D8B030D-6E8A-4147-A177-3AD203B41FA5}">
                      <a16:colId xmlns:a16="http://schemas.microsoft.com/office/drawing/2014/main" val="1553590127"/>
                    </a:ext>
                  </a:extLst>
                </a:gridCol>
              </a:tblGrid>
              <a:tr h="402614">
                <a:tc>
                  <a:txBody>
                    <a:bodyPr/>
                    <a:lstStyle/>
                    <a:p>
                      <a:pPr algn="ctr"/>
                      <a:r>
                        <a:rPr lang="en-US" dirty="0"/>
                        <a:t>CÔ</a:t>
                      </a:r>
                      <a:r>
                        <a:rPr lang="en-US" baseline="0" dirty="0"/>
                        <a:t>NG VIỆC</a:t>
                      </a:r>
                      <a:endParaRPr lang="en-US" dirty="0"/>
                    </a:p>
                  </a:txBody>
                  <a:tcPr/>
                </a:tc>
                <a:tc>
                  <a:txBody>
                    <a:bodyPr/>
                    <a:lstStyle/>
                    <a:p>
                      <a:pPr algn="ctr"/>
                      <a:r>
                        <a:rPr lang="en-US" dirty="0">
                          <a:solidFill>
                            <a:srgbClr val="C00000"/>
                          </a:solidFill>
                        </a:rPr>
                        <a:t>DEADLINE</a:t>
                      </a:r>
                    </a:p>
                  </a:txBody>
                  <a:tcPr/>
                </a:tc>
                <a:tc>
                  <a:txBody>
                    <a:bodyPr/>
                    <a:lstStyle/>
                    <a:p>
                      <a:pPr algn="ctr"/>
                      <a:r>
                        <a:rPr lang="en-US"/>
                        <a:t>MỤC TIÊU</a:t>
                      </a:r>
                      <a:endParaRPr lang="en-US" dirty="0"/>
                    </a:p>
                  </a:txBody>
                  <a:tcPr/>
                </a:tc>
                <a:extLst>
                  <a:ext uri="{0D108BD9-81ED-4DB2-BD59-A6C34878D82A}">
                    <a16:rowId xmlns:a16="http://schemas.microsoft.com/office/drawing/2014/main" val="303421564"/>
                  </a:ext>
                </a:extLst>
              </a:tr>
              <a:tr h="1588394">
                <a:tc>
                  <a:txBody>
                    <a:bodyPr/>
                    <a:lstStyle/>
                    <a:p>
                      <a:r>
                        <a:rPr lang="en-US" dirty="0"/>
                        <a:t>Thu</a:t>
                      </a:r>
                      <a:r>
                        <a:rPr lang="en-US" baseline="0" dirty="0"/>
                        <a:t> </a:t>
                      </a:r>
                      <a:r>
                        <a:rPr lang="en-US" baseline="0" dirty="0" err="1"/>
                        <a:t>thập</a:t>
                      </a:r>
                      <a:r>
                        <a:rPr lang="en-US" baseline="0" dirty="0"/>
                        <a:t> data (crawl, </a:t>
                      </a:r>
                      <a:r>
                        <a:rPr lang="en-US" baseline="0" dirty="0" err="1"/>
                        <a:t>chuyển</a:t>
                      </a:r>
                      <a:r>
                        <a:rPr lang="en-US" baseline="0" dirty="0"/>
                        <a:t> </a:t>
                      </a:r>
                      <a:r>
                        <a:rPr lang="en-US" baseline="0" dirty="0" err="1"/>
                        <a:t>thành</a:t>
                      </a:r>
                      <a:r>
                        <a:rPr lang="en-US" baseline="0" dirty="0"/>
                        <a:t> file </a:t>
                      </a:r>
                      <a:r>
                        <a:rPr lang="en-US" baseline="0" dirty="0" err="1"/>
                        <a:t>hành</a:t>
                      </a:r>
                      <a:r>
                        <a:rPr lang="en-US" baseline="0" dirty="0"/>
                        <a:t> vi, …)</a:t>
                      </a:r>
                      <a:endParaRPr lang="en-US" dirty="0"/>
                    </a:p>
                  </a:txBody>
                  <a:tcPr/>
                </a:tc>
                <a:tc>
                  <a:txBody>
                    <a:bodyPr/>
                    <a:lstStyle/>
                    <a:p>
                      <a:pPr algn="ctr"/>
                      <a:r>
                        <a:rPr lang="en-US"/>
                        <a:t>24/04</a:t>
                      </a:r>
                      <a:endParaRPr lang="en-US" dirty="0"/>
                    </a:p>
                  </a:txBody>
                  <a:tcPr/>
                </a:tc>
                <a:tc>
                  <a:txBody>
                    <a:bodyPr/>
                    <a:lstStyle/>
                    <a:p>
                      <a:pPr marL="285750" indent="-285750">
                        <a:buFontTx/>
                        <a:buChar char="-"/>
                      </a:pPr>
                      <a:r>
                        <a:rPr lang="en-US"/>
                        <a:t>Thu thập từ 5000 – 10000 mẫu mã độc.</a:t>
                      </a:r>
                    </a:p>
                    <a:p>
                      <a:pPr marL="285750" indent="-285750">
                        <a:buFontTx/>
                        <a:buChar char="-"/>
                      </a:pPr>
                      <a:r>
                        <a:rPr lang="en-US"/>
                        <a:t>Chuyển mã độc sang dạng file hành vi (1), ảnh (2), mã assembly (3)</a:t>
                      </a:r>
                    </a:p>
                  </a:txBody>
                  <a:tcPr/>
                </a:tc>
                <a:extLst>
                  <a:ext uri="{0D108BD9-81ED-4DB2-BD59-A6C34878D82A}">
                    <a16:rowId xmlns:a16="http://schemas.microsoft.com/office/drawing/2014/main" val="2438076510"/>
                  </a:ext>
                </a:extLst>
              </a:tr>
              <a:tr h="402614">
                <a:tc>
                  <a:txBody>
                    <a:bodyPr/>
                    <a:lstStyle/>
                    <a:p>
                      <a:r>
                        <a:rPr lang="en-US" dirty="0" err="1"/>
                        <a:t>Xử</a:t>
                      </a:r>
                      <a:r>
                        <a:rPr lang="en-US" baseline="0" dirty="0"/>
                        <a:t> </a:t>
                      </a:r>
                      <a:r>
                        <a:rPr lang="en-US" baseline="0" dirty="0" err="1"/>
                        <a:t>lý</a:t>
                      </a:r>
                      <a:r>
                        <a:rPr lang="en-US" baseline="0" dirty="0"/>
                        <a:t> </a:t>
                      </a:r>
                      <a:r>
                        <a:rPr lang="en-US" baseline="0" dirty="0" err="1"/>
                        <a:t>nhãn</a:t>
                      </a:r>
                      <a:endParaRPr lang="en-US" dirty="0"/>
                    </a:p>
                  </a:txBody>
                  <a:tcPr/>
                </a:tc>
                <a:tc>
                  <a:txBody>
                    <a:bodyPr/>
                    <a:lstStyle/>
                    <a:p>
                      <a:pPr algn="ctr"/>
                      <a:r>
                        <a:rPr lang="en-US"/>
                        <a:t>01/05</a:t>
                      </a:r>
                      <a:endParaRPr lang="en-US" dirty="0"/>
                    </a:p>
                  </a:txBody>
                  <a:tcPr/>
                </a:tc>
                <a:tc>
                  <a:txBody>
                    <a:bodyPr/>
                    <a:lstStyle/>
                    <a:p>
                      <a:r>
                        <a:rPr lang="en-US"/>
                        <a:t>- Gán nhãn tên mã độc và kiểm tra độ chính xác của </a:t>
                      </a:r>
                      <a:r>
                        <a:rPr lang="en-US" sz="1800"/>
                        <a:t>MITRE ATT&amp;CK đã thu thập được</a:t>
                      </a:r>
                      <a:endParaRPr lang="en-US"/>
                    </a:p>
                  </a:txBody>
                  <a:tcPr/>
                </a:tc>
                <a:extLst>
                  <a:ext uri="{0D108BD9-81ED-4DB2-BD59-A6C34878D82A}">
                    <a16:rowId xmlns:a16="http://schemas.microsoft.com/office/drawing/2014/main" val="2913787650"/>
                  </a:ext>
                </a:extLst>
              </a:tr>
              <a:tr h="402614">
                <a:tc>
                  <a:txBody>
                    <a:bodyPr/>
                    <a:lstStyle/>
                    <a:p>
                      <a:r>
                        <a:rPr lang="en-US" dirty="0" err="1"/>
                        <a:t>Phân</a:t>
                      </a:r>
                      <a:r>
                        <a:rPr lang="en-US" baseline="0" dirty="0"/>
                        <a:t> </a:t>
                      </a:r>
                      <a:r>
                        <a:rPr lang="en-US" baseline="0" dirty="0" err="1"/>
                        <a:t>tích</a:t>
                      </a:r>
                      <a:r>
                        <a:rPr lang="en-US" baseline="0" dirty="0"/>
                        <a:t> </a:t>
                      </a:r>
                      <a:r>
                        <a:rPr lang="en-US" baseline="0" dirty="0" err="1"/>
                        <a:t>dữ</a:t>
                      </a:r>
                      <a:r>
                        <a:rPr lang="en-US" baseline="0" dirty="0"/>
                        <a:t> </a:t>
                      </a:r>
                      <a:r>
                        <a:rPr lang="en-US" baseline="0" dirty="0" err="1"/>
                        <a:t>liệu</a:t>
                      </a:r>
                      <a:endParaRPr lang="en-US" dirty="0"/>
                    </a:p>
                  </a:txBody>
                  <a:tcPr/>
                </a:tc>
                <a:tc>
                  <a:txBody>
                    <a:bodyPr/>
                    <a:lstStyle/>
                    <a:p>
                      <a:pPr algn="ctr"/>
                      <a:r>
                        <a:rPr lang="en-US"/>
                        <a:t>15/05</a:t>
                      </a:r>
                      <a:endParaRPr lang="en-US" dirty="0"/>
                    </a:p>
                  </a:txBody>
                  <a:tcPr/>
                </a:tc>
                <a:tc>
                  <a:txBody>
                    <a:bodyPr/>
                    <a:lstStyle/>
                    <a:p>
                      <a:pPr marL="285750" indent="-285750">
                        <a:buFontTx/>
                        <a:buChar char="-"/>
                      </a:pPr>
                      <a:r>
                        <a:rPr lang="en-US"/>
                        <a:t>Có phần phân tích và visualize chi tiết</a:t>
                      </a:r>
                    </a:p>
                  </a:txBody>
                  <a:tcPr/>
                </a:tc>
                <a:extLst>
                  <a:ext uri="{0D108BD9-81ED-4DB2-BD59-A6C34878D82A}">
                    <a16:rowId xmlns:a16="http://schemas.microsoft.com/office/drawing/2014/main" val="1815337175"/>
                  </a:ext>
                </a:extLst>
              </a:tr>
              <a:tr h="402614">
                <a:tc>
                  <a:txBody>
                    <a:bodyPr/>
                    <a:lstStyle/>
                    <a:p>
                      <a:r>
                        <a:rPr lang="en-US" dirty="0" err="1"/>
                        <a:t>Tiền</a:t>
                      </a:r>
                      <a:r>
                        <a:rPr lang="en-US" baseline="0" dirty="0"/>
                        <a:t> </a:t>
                      </a:r>
                      <a:r>
                        <a:rPr lang="en-US" baseline="0" dirty="0" err="1"/>
                        <a:t>xử</a:t>
                      </a:r>
                      <a:r>
                        <a:rPr lang="en-US" baseline="0" dirty="0"/>
                        <a:t> </a:t>
                      </a:r>
                      <a:r>
                        <a:rPr lang="en-US" baseline="0" dirty="0" err="1"/>
                        <a:t>lý</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nếu</a:t>
                      </a:r>
                      <a:r>
                        <a:rPr lang="en-US" baseline="0" dirty="0"/>
                        <a:t> </a:t>
                      </a:r>
                      <a:r>
                        <a:rPr lang="en-US" baseline="0" dirty="0" err="1"/>
                        <a:t>có</a:t>
                      </a:r>
                      <a:r>
                        <a:rPr lang="en-US" baseline="0" dirty="0"/>
                        <a:t> </a:t>
                      </a:r>
                      <a:r>
                        <a:rPr lang="en-US" baseline="0" dirty="0" err="1"/>
                        <a:t>thể</a:t>
                      </a:r>
                      <a:r>
                        <a:rPr lang="en-US" baseline="0" dirty="0"/>
                        <a:t>)</a:t>
                      </a:r>
                      <a:endParaRPr lang="en-US" dirty="0"/>
                    </a:p>
                  </a:txBody>
                  <a:tcPr/>
                </a:tc>
                <a:tc>
                  <a:txBody>
                    <a:bodyPr/>
                    <a:lstStyle/>
                    <a:p>
                      <a:pPr algn="ctr"/>
                      <a:r>
                        <a:rPr lang="en-US"/>
                        <a:t>22/05</a:t>
                      </a:r>
                      <a:endParaRPr lang="en-US" dirty="0"/>
                    </a:p>
                  </a:txBody>
                  <a:tcPr/>
                </a:tc>
                <a:tc>
                  <a:txBody>
                    <a:bodyPr/>
                    <a:lstStyle/>
                    <a:p>
                      <a:r>
                        <a:rPr lang="en-US"/>
                        <a:t>- Có một số bộ lọc để bỏ các dữ liệu thừa</a:t>
                      </a:r>
                    </a:p>
                  </a:txBody>
                  <a:tcPr/>
                </a:tc>
                <a:extLst>
                  <a:ext uri="{0D108BD9-81ED-4DB2-BD59-A6C34878D82A}">
                    <a16:rowId xmlns:a16="http://schemas.microsoft.com/office/drawing/2014/main" val="1354913214"/>
                  </a:ext>
                </a:extLst>
              </a:tr>
              <a:tr h="402614">
                <a:tc>
                  <a:txBody>
                    <a:bodyPr/>
                    <a:lstStyle/>
                    <a:p>
                      <a:r>
                        <a:rPr lang="en-US" dirty="0" err="1"/>
                        <a:t>Áp</a:t>
                      </a:r>
                      <a:r>
                        <a:rPr lang="en-US" baseline="0" dirty="0"/>
                        <a:t> </a:t>
                      </a:r>
                      <a:r>
                        <a:rPr lang="en-US" baseline="0" dirty="0" err="1"/>
                        <a:t>dụng</a:t>
                      </a:r>
                      <a:r>
                        <a:rPr lang="en-US" baseline="0" dirty="0"/>
                        <a:t> </a:t>
                      </a:r>
                      <a:r>
                        <a:rPr lang="en-US" baseline="0" dirty="0" err="1"/>
                        <a:t>các</a:t>
                      </a:r>
                      <a:r>
                        <a:rPr lang="en-US" baseline="0" dirty="0"/>
                        <a:t> model</a:t>
                      </a:r>
                      <a:endParaRPr lang="en-US" dirty="0"/>
                    </a:p>
                  </a:txBody>
                  <a:tcPr/>
                </a:tc>
                <a:tc>
                  <a:txBody>
                    <a:bodyPr/>
                    <a:lstStyle/>
                    <a:p>
                      <a:pPr algn="ctr"/>
                      <a:r>
                        <a:rPr lang="en-US"/>
                        <a:t>19/06</a:t>
                      </a:r>
                      <a:endParaRPr lang="en-US" dirty="0"/>
                    </a:p>
                  </a:txBody>
                  <a:tcPr/>
                </a:tc>
                <a:tc>
                  <a:txBody>
                    <a:bodyPr/>
                    <a:lstStyle/>
                    <a:p>
                      <a:pPr marL="285750" indent="-285750">
                        <a:buFontTx/>
                        <a:buChar char="-"/>
                      </a:pPr>
                      <a:r>
                        <a:rPr lang="en-US"/>
                        <a:t>Áp dụng trên một số mạng neuron cơ bản và so sánh kết quả</a:t>
                      </a:r>
                    </a:p>
                    <a:p>
                      <a:pPr marL="285750" indent="-285750">
                        <a:buFontTx/>
                        <a:buChar char="-"/>
                      </a:pPr>
                      <a:r>
                        <a:rPr lang="en-US"/>
                        <a:t>Độ chính xác khoảng 95%</a:t>
                      </a:r>
                    </a:p>
                  </a:txBody>
                  <a:tcPr/>
                </a:tc>
                <a:extLst>
                  <a:ext uri="{0D108BD9-81ED-4DB2-BD59-A6C34878D82A}">
                    <a16:rowId xmlns:a16="http://schemas.microsoft.com/office/drawing/2014/main" val="380924108"/>
                  </a:ext>
                </a:extLst>
              </a:tr>
              <a:tr h="694923">
                <a:tc>
                  <a:txBody>
                    <a:bodyPr/>
                    <a:lstStyle/>
                    <a:p>
                      <a:r>
                        <a:rPr lang="en-US" dirty="0"/>
                        <a:t>So </a:t>
                      </a:r>
                      <a:r>
                        <a:rPr lang="en-US" dirty="0" err="1"/>
                        <a:t>sánh</a:t>
                      </a:r>
                      <a:r>
                        <a:rPr lang="en-US" baseline="0" dirty="0"/>
                        <a:t> </a:t>
                      </a:r>
                      <a:r>
                        <a:rPr lang="en-US" baseline="0" dirty="0" err="1"/>
                        <a:t>kết</a:t>
                      </a:r>
                      <a:r>
                        <a:rPr lang="en-US" baseline="0" dirty="0"/>
                        <a:t> </a:t>
                      </a:r>
                      <a:r>
                        <a:rPr lang="en-US" baseline="0" dirty="0" err="1"/>
                        <a:t>quả</a:t>
                      </a:r>
                      <a:r>
                        <a:rPr lang="en-US" baseline="0" dirty="0"/>
                        <a:t>, </a:t>
                      </a:r>
                      <a:r>
                        <a:rPr lang="en-US" baseline="0" dirty="0" err="1"/>
                        <a:t>viết</a:t>
                      </a:r>
                      <a:r>
                        <a:rPr lang="en-US" baseline="0" dirty="0"/>
                        <a:t> </a:t>
                      </a:r>
                      <a:r>
                        <a:rPr lang="en-US" baseline="0" dirty="0" err="1"/>
                        <a:t>đồ</a:t>
                      </a:r>
                      <a:r>
                        <a:rPr lang="en-US" baseline="0" dirty="0"/>
                        <a:t> </a:t>
                      </a:r>
                      <a:r>
                        <a:rPr lang="en-US" baseline="0" dirty="0" err="1"/>
                        <a:t>án</a:t>
                      </a:r>
                      <a:endParaRPr lang="en-US" dirty="0"/>
                    </a:p>
                  </a:txBody>
                  <a:tcPr/>
                </a:tc>
                <a:tc>
                  <a:txBody>
                    <a:bodyPr/>
                    <a:lstStyle/>
                    <a:p>
                      <a:pPr algn="ctr"/>
                      <a:r>
                        <a:rPr lang="en-US"/>
                        <a:t>03/07</a:t>
                      </a:r>
                      <a:endParaRPr lang="en-US" dirty="0"/>
                    </a:p>
                  </a:txBody>
                  <a:tcPr/>
                </a:tc>
                <a:tc>
                  <a:txBody>
                    <a:bodyPr/>
                    <a:lstStyle/>
                    <a:p>
                      <a:r>
                        <a:rPr lang="en-US" baseline="0" dirty="0" err="1"/>
                        <a:t>Cố</a:t>
                      </a:r>
                      <a:r>
                        <a:rPr lang="en-US" baseline="0" dirty="0"/>
                        <a:t> </a:t>
                      </a:r>
                      <a:r>
                        <a:rPr lang="en-US" baseline="0" dirty="0" err="1"/>
                        <a:t>gắng</a:t>
                      </a:r>
                      <a:r>
                        <a:rPr lang="en-US" baseline="0" dirty="0"/>
                        <a:t> </a:t>
                      </a:r>
                      <a:r>
                        <a:rPr lang="en-US" baseline="0" dirty="0" err="1"/>
                        <a:t>viết</a:t>
                      </a:r>
                      <a:r>
                        <a:rPr lang="en-US" baseline="0" dirty="0"/>
                        <a:t> </a:t>
                      </a:r>
                      <a:r>
                        <a:rPr lang="en-US" baseline="0" dirty="0" err="1"/>
                        <a:t>xong</a:t>
                      </a:r>
                      <a:r>
                        <a:rPr lang="en-US" baseline="0" dirty="0"/>
                        <a:t> </a:t>
                      </a:r>
                      <a:r>
                        <a:rPr lang="en-US" baseline="0" dirty="0" err="1"/>
                        <a:t>sớm</a:t>
                      </a:r>
                      <a:r>
                        <a:rPr lang="en-US" baseline="0" dirty="0"/>
                        <a:t> </a:t>
                      </a:r>
                      <a:r>
                        <a:rPr lang="en-US" baseline="0" dirty="0" err="1"/>
                        <a:t>để</a:t>
                      </a:r>
                      <a:r>
                        <a:rPr lang="en-US" baseline="0" dirty="0"/>
                        <a:t> </a:t>
                      </a:r>
                      <a:r>
                        <a:rPr lang="en-US" baseline="0" dirty="0" err="1"/>
                        <a:t>viết</a:t>
                      </a:r>
                      <a:r>
                        <a:rPr lang="en-US" baseline="0" dirty="0"/>
                        <a:t> </a:t>
                      </a:r>
                      <a:r>
                        <a:rPr lang="en-US" baseline="0" dirty="0" err="1"/>
                        <a:t>báo</a:t>
                      </a:r>
                      <a:r>
                        <a:rPr lang="en-US" baseline="0" dirty="0"/>
                        <a:t> </a:t>
                      </a:r>
                      <a:endParaRPr lang="en-US" dirty="0"/>
                    </a:p>
                  </a:txBody>
                  <a:tcPr/>
                </a:tc>
                <a:extLst>
                  <a:ext uri="{0D108BD9-81ED-4DB2-BD59-A6C34878D82A}">
                    <a16:rowId xmlns:a16="http://schemas.microsoft.com/office/drawing/2014/main" val="1609635394"/>
                  </a:ext>
                </a:extLst>
              </a:tr>
              <a:tr h="402614">
                <a:tc>
                  <a:txBody>
                    <a:bodyPr/>
                    <a:lstStyle/>
                    <a:p>
                      <a:r>
                        <a:rPr lang="en-US" dirty="0" err="1"/>
                        <a:t>Viết</a:t>
                      </a:r>
                      <a:r>
                        <a:rPr lang="en-US" baseline="0" dirty="0"/>
                        <a:t> </a:t>
                      </a:r>
                      <a:r>
                        <a:rPr lang="en-US" baseline="0" dirty="0" err="1"/>
                        <a:t>bài</a:t>
                      </a:r>
                      <a:r>
                        <a:rPr lang="en-US" baseline="0" dirty="0"/>
                        <a:t> </a:t>
                      </a:r>
                      <a:r>
                        <a:rPr lang="en-US" baseline="0" dirty="0" err="1"/>
                        <a:t>báo</a:t>
                      </a:r>
                      <a:r>
                        <a:rPr lang="en-US" baseline="0" dirty="0"/>
                        <a:t> </a:t>
                      </a:r>
                      <a:r>
                        <a:rPr lang="en-US" baseline="0" dirty="0" err="1"/>
                        <a:t>khoa</a:t>
                      </a:r>
                      <a:r>
                        <a:rPr lang="en-US" baseline="0" dirty="0"/>
                        <a:t> </a:t>
                      </a:r>
                      <a:r>
                        <a:rPr lang="en-US" baseline="0" dirty="0" err="1"/>
                        <a:t>học</a:t>
                      </a:r>
                      <a:endParaRPr lang="en-US" dirty="0"/>
                    </a:p>
                  </a:txBody>
                  <a:tcPr/>
                </a:tc>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2007726397"/>
                  </a:ext>
                </a:extLst>
              </a:tr>
            </a:tbl>
          </a:graphicData>
        </a:graphic>
      </p:graphicFrame>
    </p:spTree>
    <p:extLst>
      <p:ext uri="{BB962C8B-B14F-4D97-AF65-F5344CB8AC3E}">
        <p14:creationId xmlns:p14="http://schemas.microsoft.com/office/powerpoint/2010/main" val="468435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7</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2. HƯỚNG </a:t>
            </a:r>
            <a:r>
              <a:rPr lang="en-US"/>
              <a:t>THỰC HIỆN</a:t>
            </a:r>
            <a:endParaRPr lang="en-US" dirty="0"/>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a:xfrm>
            <a:off x="235077" y="1132840"/>
            <a:ext cx="8674100" cy="5011800"/>
          </a:xfrm>
        </p:spPr>
        <p:txBody>
          <a:bodyPr/>
          <a:lstStyle/>
          <a:p>
            <a:pPr marL="0" indent="0">
              <a:buNone/>
            </a:pPr>
            <a:r>
              <a:rPr lang="en-US" sz="2400"/>
              <a:t>Một số khó khăn:</a:t>
            </a:r>
          </a:p>
          <a:p>
            <a:pPr marL="514350" indent="-514350">
              <a:buFont typeface="+mj-lt"/>
              <a:buAutoNum type="arabicPeriod"/>
            </a:pPr>
            <a:r>
              <a:rPr lang="en-US" sz="2400"/>
              <a:t>Độ chính xác của MITRE ATT&amp;CK của mã độc được crawl</a:t>
            </a:r>
          </a:p>
          <a:p>
            <a:pPr marL="514350" indent="-514350">
              <a:buFont typeface="+mj-lt"/>
              <a:buAutoNum type="arabicPeriod"/>
            </a:pPr>
            <a:r>
              <a:rPr lang="en-US" sz="2400"/>
              <a:t>Cần hiểu sâu về dữ liệu</a:t>
            </a:r>
          </a:p>
          <a:p>
            <a:pPr marL="514350" indent="-514350">
              <a:buFont typeface="+mj-lt"/>
              <a:buAutoNum type="arabicPeriod"/>
            </a:pPr>
            <a:r>
              <a:rPr lang="en-US" sz="2400"/>
              <a:t>Cần tiếp cận bài toán với 3 dạng dữ liệu. </a:t>
            </a:r>
          </a:p>
          <a:p>
            <a:pPr marL="514350" indent="-514350">
              <a:buFont typeface="+mj-lt"/>
              <a:buAutoNum type="arabicPeriod"/>
            </a:pPr>
            <a:r>
              <a:rPr lang="en-US" sz="2400"/>
              <a:t>Độ cân bằng nhãn trong tập dữ liệu.</a:t>
            </a:r>
          </a:p>
          <a:p>
            <a:pPr marL="514350" indent="-514350">
              <a:buFont typeface="+mj-lt"/>
              <a:buAutoNum type="arabicPeriod"/>
            </a:pPr>
            <a:r>
              <a:rPr lang="en-US" sz="2400"/>
              <a:t>Lựa chọn model phù hợp</a:t>
            </a:r>
          </a:p>
          <a:p>
            <a:pPr marL="514350" indent="-514350">
              <a:buFont typeface="+mj-lt"/>
              <a:buAutoNum type="arabicPeriod"/>
            </a:pPr>
            <a:r>
              <a:rPr lang="en-US" sz="2400"/>
              <a:t>Độ chính xác khi sử dụng mạng neuron so với các phương pháp khác.</a:t>
            </a:r>
          </a:p>
          <a:p>
            <a:pPr marL="514350" indent="-514350">
              <a:buFont typeface="+mj-lt"/>
              <a:buAutoNum type="arabicPeriod"/>
            </a:pPr>
            <a:endParaRPr lang="en-US"/>
          </a:p>
          <a:p>
            <a:pPr>
              <a:buFontTx/>
              <a:buChar char="-"/>
            </a:pPr>
            <a:endParaRPr lang="en-US" dirty="0"/>
          </a:p>
        </p:txBody>
      </p:sp>
    </p:spTree>
    <p:extLst>
      <p:ext uri="{BB962C8B-B14F-4D97-AF65-F5344CB8AC3E}">
        <p14:creationId xmlns:p14="http://schemas.microsoft.com/office/powerpoint/2010/main" val="749647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8</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2. HƯỚNG </a:t>
            </a:r>
            <a:r>
              <a:rPr lang="en-US"/>
              <a:t>THỰC HIỆN</a:t>
            </a:r>
            <a:endParaRPr lang="en-US" dirty="0"/>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a:xfrm>
            <a:off x="235077" y="1132840"/>
            <a:ext cx="8674100" cy="5011800"/>
          </a:xfrm>
        </p:spPr>
        <p:txBody>
          <a:bodyPr/>
          <a:lstStyle/>
          <a:p>
            <a:pPr marL="514350" indent="-514350">
              <a:buAutoNum type="arabicParenR"/>
            </a:pPr>
            <a:r>
              <a:rPr lang="en-US"/>
              <a:t>Thu thập dữ liệu</a:t>
            </a:r>
          </a:p>
          <a:p>
            <a:pPr marL="0" indent="0">
              <a:buNone/>
            </a:pPr>
            <a:r>
              <a:rPr lang="en-US"/>
              <a:t>Nguồn : </a:t>
            </a:r>
          </a:p>
          <a:p>
            <a:pPr lvl="1">
              <a:buFontTx/>
              <a:buChar char="-"/>
            </a:pPr>
            <a:r>
              <a:rPr lang="en-US">
                <a:hlinkClick r:id="rId3"/>
              </a:rPr>
              <a:t>https://www.vx-underground.org/</a:t>
            </a:r>
            <a:endParaRPr lang="en-US"/>
          </a:p>
          <a:p>
            <a:pPr lvl="1">
              <a:buFontTx/>
              <a:buChar char="-"/>
            </a:pPr>
            <a:r>
              <a:rPr lang="en-US"/>
              <a:t> …</a:t>
            </a:r>
          </a:p>
          <a:p>
            <a:pPr marL="0" indent="0">
              <a:buNone/>
            </a:pPr>
            <a:r>
              <a:rPr lang="en-US"/>
              <a:t>Công cụ để xử lý mã độc :</a:t>
            </a:r>
          </a:p>
          <a:p>
            <a:pPr lvl="1">
              <a:buFontTx/>
              <a:buChar char="-"/>
            </a:pPr>
            <a:r>
              <a:rPr lang="en-US"/>
              <a:t>IDA </a:t>
            </a:r>
          </a:p>
          <a:p>
            <a:pPr lvl="1">
              <a:buFontTx/>
              <a:buChar char="-"/>
            </a:pPr>
            <a:r>
              <a:rPr lang="en-US"/>
              <a:t>…</a:t>
            </a:r>
          </a:p>
          <a:p>
            <a:pPr lvl="1">
              <a:buFontTx/>
              <a:buChar char="-"/>
            </a:pPr>
            <a:endParaRPr lang="en-US"/>
          </a:p>
        </p:txBody>
      </p:sp>
    </p:spTree>
    <p:extLst>
      <p:ext uri="{BB962C8B-B14F-4D97-AF65-F5344CB8AC3E}">
        <p14:creationId xmlns:p14="http://schemas.microsoft.com/office/powerpoint/2010/main" val="21474319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9301CC6265AF4F8BA1325538829AC8" ma:contentTypeVersion="2" ma:contentTypeDescription="Create a new document." ma:contentTypeScope="" ma:versionID="2789a12cbb70f42b5e8ee0b046999619">
  <xsd:schema xmlns:xsd="http://www.w3.org/2001/XMLSchema" xmlns:xs="http://www.w3.org/2001/XMLSchema" xmlns:p="http://schemas.microsoft.com/office/2006/metadata/properties" xmlns:ns2="70b3ff9a-6043-49d4-a182-de05a6beabab" targetNamespace="http://schemas.microsoft.com/office/2006/metadata/properties" ma:root="true" ma:fieldsID="f347d5dff8e05398438b6aee87259d11" ns2:_="">
    <xsd:import namespace="70b3ff9a-6043-49d4-a182-de05a6beaba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b3ff9a-6043-49d4-a182-de05a6beab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0A717E-0A42-4B22-ACBE-CD5FD0E280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b3ff9a-6043-49d4-a182-de05a6beaba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218236-67CE-43FE-B3FE-346539DB6DA2}">
  <ds:schemaRefs>
    <ds:schemaRef ds:uri="http://schemas.microsoft.com/sharepoint/v3/contenttype/forms"/>
  </ds:schemaRefs>
</ds:datastoreItem>
</file>

<file path=customXml/itemProps3.xml><?xml version="1.0" encoding="utf-8"?>
<ds:datastoreItem xmlns:ds="http://schemas.openxmlformats.org/officeDocument/2006/customXml" ds:itemID="{D16CB40A-DB3F-44F0-8A26-51784C121A1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251</TotalTime>
  <Words>774</Words>
  <Application>Microsoft Office PowerPoint</Application>
  <PresentationFormat>On-screen Show (4:3)</PresentationFormat>
  <Paragraphs>88</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Lato</vt:lpstr>
      <vt:lpstr>Office Theme</vt:lpstr>
      <vt:lpstr>PowerPoint Presentation</vt:lpstr>
      <vt:lpstr>MỤC LỤC</vt:lpstr>
      <vt:lpstr>1. TỔNG QUAN ĐỀ TÀI</vt:lpstr>
      <vt:lpstr>1. TỔNG QUAN ĐỀ TÀI</vt:lpstr>
      <vt:lpstr>1. TỔNG QUAN ĐỀ TÀI</vt:lpstr>
      <vt:lpstr>2. HƯỚNG THỰC HIỆN ( DEADLINE 07/07)</vt:lpstr>
      <vt:lpstr>2. HƯỚNG THỰC HIỆN</vt:lpstr>
      <vt:lpstr>2. HƯỚNG THỰC HIỆN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Hằng Nguyễn Thúy</cp:lastModifiedBy>
  <cp:revision>27</cp:revision>
  <dcterms:created xsi:type="dcterms:W3CDTF">2021-05-28T04:32:29Z</dcterms:created>
  <dcterms:modified xsi:type="dcterms:W3CDTF">2022-04-15T09:03:14Z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0x0101006B9301CC6265AF4F8BA1325538829AC8</vt:lpwstr>
  </property>
</Properties>
</file>