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257" r:id="rId5"/>
    <p:sldId id="284" r:id="rId6"/>
    <p:sldId id="285" r:id="rId7"/>
    <p:sldId id="286" r:id="rId8"/>
    <p:sldId id="291" r:id="rId9"/>
    <p:sldId id="287" r:id="rId10"/>
    <p:sldId id="289" r:id="rId11"/>
    <p:sldId id="292" r:id="rId12"/>
    <p:sldId id="282" r:id="rId13"/>
    <p:sldId id="28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8515" autoAdjust="0"/>
  </p:normalViewPr>
  <p:slideViewPr>
    <p:cSldViewPr snapToGrid="0">
      <p:cViewPr>
        <p:scale>
          <a:sx n="62" d="100"/>
          <a:sy n="62" d="100"/>
        </p:scale>
        <p:origin x="160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36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14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rustotal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www.reversinglabs.com/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421636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000" dirty="0" err="1"/>
              <a:t>Ứng</a:t>
            </a:r>
            <a:r>
              <a:rPr lang="en-US" sz="4000" dirty="0"/>
              <a:t> </a:t>
            </a:r>
            <a:r>
              <a:rPr lang="en-US" sz="4000" dirty="0" err="1"/>
              <a:t>dụng</a:t>
            </a:r>
            <a:r>
              <a:rPr lang="en-US" sz="4000" dirty="0"/>
              <a:t> Machine Learning </a:t>
            </a:r>
            <a:r>
              <a:rPr lang="en-US" sz="4000" dirty="0" err="1"/>
              <a:t>trong</a:t>
            </a:r>
            <a:r>
              <a:rPr lang="en-US" sz="4000" dirty="0"/>
              <a:t>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/>
              <a:t>tích</a:t>
            </a:r>
            <a:r>
              <a:rPr lang="en-US" sz="4000" dirty="0"/>
              <a:t> </a:t>
            </a:r>
            <a:r>
              <a:rPr lang="en-US" sz="4000" dirty="0" err="1"/>
              <a:t>mã</a:t>
            </a:r>
            <a:r>
              <a:rPr lang="en-US" sz="4000" dirty="0"/>
              <a:t> </a:t>
            </a:r>
            <a:r>
              <a:rPr lang="en-US" sz="4000" dirty="0" err="1"/>
              <a:t>độc</a:t>
            </a:r>
            <a:r>
              <a:rPr lang="en-US" sz="4000" dirty="0"/>
              <a:t> 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270428"/>
            <a:ext cx="7342482" cy="22140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sz="2800" b="0" dirty="0"/>
          </a:p>
          <a:p>
            <a:r>
              <a:rPr lang="en-US" sz="2800" b="0" dirty="0" err="1"/>
              <a:t>Sinh</a:t>
            </a:r>
            <a:r>
              <a:rPr lang="en-US" sz="2800" b="0" dirty="0"/>
              <a:t> </a:t>
            </a:r>
            <a:r>
              <a:rPr lang="en-US" sz="2800" b="0" dirty="0" err="1"/>
              <a:t>viên</a:t>
            </a:r>
            <a:r>
              <a:rPr lang="en-US" sz="2800" b="0" dirty="0"/>
              <a:t> </a:t>
            </a:r>
            <a:r>
              <a:rPr lang="en-US" sz="2800" b="0" dirty="0" err="1"/>
              <a:t>thực</a:t>
            </a:r>
            <a:r>
              <a:rPr lang="en-US" sz="2800" b="0" dirty="0"/>
              <a:t> </a:t>
            </a:r>
            <a:r>
              <a:rPr lang="en-US" sz="2800" b="0" dirty="0" err="1"/>
              <a:t>hiện</a:t>
            </a:r>
            <a:r>
              <a:rPr lang="en-US" sz="2800" b="0" dirty="0"/>
              <a:t>:</a:t>
            </a:r>
          </a:p>
          <a:p>
            <a:r>
              <a:rPr lang="en-US" sz="2800" b="0" dirty="0"/>
              <a:t>	</a:t>
            </a:r>
            <a:r>
              <a:rPr lang="en-US" sz="2800" b="0" dirty="0" err="1"/>
              <a:t>Nguyễn</a:t>
            </a:r>
            <a:r>
              <a:rPr lang="en-US" sz="2800" b="0" dirty="0"/>
              <a:t> </a:t>
            </a:r>
            <a:r>
              <a:rPr lang="en-US" sz="2800" b="0" dirty="0" err="1"/>
              <a:t>Thúy</a:t>
            </a:r>
            <a:r>
              <a:rPr lang="en-US" sz="2800" b="0" dirty="0"/>
              <a:t> </a:t>
            </a:r>
            <a:r>
              <a:rPr lang="en-US" sz="2800" b="0" dirty="0" err="1"/>
              <a:t>Hằng</a:t>
            </a:r>
            <a:endParaRPr lang="en-US" sz="2800" b="0" dirty="0"/>
          </a:p>
          <a:p>
            <a:r>
              <a:rPr lang="en-US" sz="2800" b="0" dirty="0"/>
              <a:t>	</a:t>
            </a:r>
            <a:r>
              <a:rPr lang="en-US" sz="2800" b="0" dirty="0" err="1"/>
              <a:t>Nguyễn</a:t>
            </a:r>
            <a:r>
              <a:rPr lang="en-US" sz="2800" b="0" dirty="0"/>
              <a:t> </a:t>
            </a:r>
            <a:r>
              <a:rPr lang="en-US" sz="2800" b="0" err="1"/>
              <a:t>Đức</a:t>
            </a:r>
            <a:r>
              <a:rPr lang="en-US" sz="2800" b="0"/>
              <a:t> Kiên</a:t>
            </a:r>
          </a:p>
          <a:p>
            <a:r>
              <a:rPr lang="en-US" sz="2800" b="0"/>
              <a:t>	Đặng Phương Nam</a:t>
            </a:r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HƯỚNG THỰC HIỆN ( DEADLINE 07/07) – MỚI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1132840"/>
            <a:ext cx="8674100" cy="5011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12043"/>
              </p:ext>
            </p:extLst>
          </p:nvPr>
        </p:nvGraphicFramePr>
        <p:xfrm>
          <a:off x="219217" y="713360"/>
          <a:ext cx="8845612" cy="612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48796">
                  <a:extLst>
                    <a:ext uri="{9D8B030D-6E8A-4147-A177-3AD203B41FA5}">
                      <a16:colId xmlns:a16="http://schemas.microsoft.com/office/drawing/2014/main" val="3586293076"/>
                    </a:ext>
                  </a:extLst>
                </a:gridCol>
                <a:gridCol w="1510759">
                  <a:extLst>
                    <a:ext uri="{9D8B030D-6E8A-4147-A177-3AD203B41FA5}">
                      <a16:colId xmlns:a16="http://schemas.microsoft.com/office/drawing/2014/main" val="1644465621"/>
                    </a:ext>
                  </a:extLst>
                </a:gridCol>
                <a:gridCol w="1608083">
                  <a:extLst>
                    <a:ext uri="{9D8B030D-6E8A-4147-A177-3AD203B41FA5}">
                      <a16:colId xmlns:a16="http://schemas.microsoft.com/office/drawing/2014/main" val="646117846"/>
                    </a:ext>
                  </a:extLst>
                </a:gridCol>
                <a:gridCol w="3877974">
                  <a:extLst>
                    <a:ext uri="{9D8B030D-6E8A-4147-A177-3AD203B41FA5}">
                      <a16:colId xmlns:a16="http://schemas.microsoft.com/office/drawing/2014/main" val="1553590127"/>
                    </a:ext>
                  </a:extLst>
                </a:gridCol>
              </a:tblGrid>
              <a:tr h="611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CÔ</a:t>
                      </a:r>
                      <a:r>
                        <a:rPr lang="en-US" baseline="0" dirty="0"/>
                        <a:t>NG VIỆC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Thời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gian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hoàn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thành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MỤC TIÊU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21564"/>
                  </a:ext>
                </a:extLst>
              </a:tr>
              <a:tr h="1135223">
                <a:tc>
                  <a:txBody>
                    <a:bodyPr/>
                    <a:lstStyle/>
                    <a:p>
                      <a:r>
                        <a:rPr lang="en-US" dirty="0"/>
                        <a:t>Thu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thập</a:t>
                      </a:r>
                      <a:r>
                        <a:rPr lang="en-US" baseline="0" dirty="0"/>
                        <a:t> data (crawl, </a:t>
                      </a:r>
                      <a:r>
                        <a:rPr lang="en-US" baseline="0" dirty="0" err="1"/>
                        <a:t>chuyển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thành</a:t>
                      </a:r>
                      <a:r>
                        <a:rPr lang="en-US" baseline="0" dirty="0"/>
                        <a:t> file </a:t>
                      </a:r>
                      <a:r>
                        <a:rPr lang="en-US" baseline="0" dirty="0" err="1"/>
                        <a:t>hành</a:t>
                      </a:r>
                      <a:r>
                        <a:rPr lang="en-US" baseline="0" dirty="0"/>
                        <a:t> vi, …)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Thu </a:t>
                      </a:r>
                      <a:r>
                        <a:rPr lang="en-US" dirty="0" err="1"/>
                        <a:t>thập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từ</a:t>
                      </a:r>
                      <a:r>
                        <a:rPr lang="en-US" dirty="0"/>
                        <a:t> 5000 – 10000 </a:t>
                      </a:r>
                      <a:r>
                        <a:rPr lang="en-US" dirty="0" err="1"/>
                        <a:t>mẫu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độc</a:t>
                      </a:r>
                      <a:r>
                        <a:rPr lang="en-US" dirty="0"/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Chuyển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độc</a:t>
                      </a:r>
                      <a:r>
                        <a:rPr lang="en-US" dirty="0"/>
                        <a:t> sang </a:t>
                      </a:r>
                      <a:r>
                        <a:rPr lang="en-US" dirty="0" err="1"/>
                        <a:t>dạng</a:t>
                      </a:r>
                      <a:r>
                        <a:rPr lang="en-US" dirty="0"/>
                        <a:t> file </a:t>
                      </a:r>
                      <a:r>
                        <a:rPr lang="en-US" dirty="0" err="1"/>
                        <a:t>hành</a:t>
                      </a:r>
                      <a:r>
                        <a:rPr lang="en-US" dirty="0"/>
                        <a:t> vi (1), </a:t>
                      </a:r>
                      <a:r>
                        <a:rPr lang="en-US" dirty="0" err="1"/>
                        <a:t>ảnh</a:t>
                      </a:r>
                      <a:r>
                        <a:rPr lang="en-US" dirty="0"/>
                        <a:t> (2), </a:t>
                      </a:r>
                      <a:r>
                        <a:rPr lang="en-US" dirty="0" err="1"/>
                        <a:t>mã</a:t>
                      </a:r>
                      <a:r>
                        <a:rPr lang="en-US" dirty="0"/>
                        <a:t> assembly 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076510"/>
                  </a:ext>
                </a:extLst>
              </a:tr>
              <a:tr h="873249">
                <a:tc>
                  <a:txBody>
                    <a:bodyPr/>
                    <a:lstStyle/>
                    <a:p>
                      <a:r>
                        <a:rPr lang="en-US" dirty="0" err="1"/>
                        <a:t>Xử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lý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nhãn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01/05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 Gán nhãn tên mã độc và kiểm tra độ chính xác của </a:t>
                      </a:r>
                      <a:r>
                        <a:rPr lang="en-US" sz="1800"/>
                        <a:t>MITRE ATT&amp;CK đã thu thập được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787650"/>
                  </a:ext>
                </a:extLst>
              </a:tr>
              <a:tr h="611274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Phân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</a:rPr>
                        <a:t>tích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</a:rPr>
                        <a:t>dữ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</a:rPr>
                        <a:t>liệu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I’m 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Có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phần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phân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tích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và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visualize chi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tiết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337175"/>
                  </a:ext>
                </a:extLst>
              </a:tr>
              <a:tr h="1135223">
                <a:tc>
                  <a:txBody>
                    <a:bodyPr/>
                    <a:lstStyle/>
                    <a:p>
                      <a:r>
                        <a:rPr lang="en-US" dirty="0" err="1"/>
                        <a:t>Tiền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xử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lý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dữ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liệu</a:t>
                      </a:r>
                      <a:r>
                        <a:rPr lang="en-US" baseline="0" dirty="0"/>
                        <a:t> (</a:t>
                      </a:r>
                      <a:r>
                        <a:rPr lang="en-US" baseline="0" dirty="0" err="1"/>
                        <a:t>nếu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có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thể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Có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một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lọc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bỏ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dữ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thừa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Tìm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một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cấu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trúc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dữ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phù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hợp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biểu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diễn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13214"/>
                  </a:ext>
                </a:extLst>
              </a:tr>
              <a:tr h="873249">
                <a:tc>
                  <a:txBody>
                    <a:bodyPr/>
                    <a:lstStyle/>
                    <a:p>
                      <a:r>
                        <a:rPr lang="en-US" dirty="0" err="1"/>
                        <a:t>Áp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dụng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các</a:t>
                      </a:r>
                      <a:r>
                        <a:rPr lang="en-US" baseline="0" dirty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19/06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Áp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một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mạng</a:t>
                      </a:r>
                      <a:r>
                        <a:rPr lang="en-US" dirty="0"/>
                        <a:t> neuron </a:t>
                      </a:r>
                      <a:r>
                        <a:rPr lang="en-US" dirty="0" err="1"/>
                        <a:t>cơ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</a:t>
                      </a:r>
                      <a:r>
                        <a:rPr lang="en-US" dirty="0"/>
                        <a:t> so </a:t>
                      </a:r>
                      <a:r>
                        <a:rPr lang="en-US" dirty="0" err="1"/>
                        <a:t>sánh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quả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Độ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khoảng</a:t>
                      </a:r>
                      <a:r>
                        <a:rPr lang="en-US" dirty="0"/>
                        <a:t> 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4108"/>
                  </a:ext>
                </a:extLst>
              </a:tr>
              <a:tr h="619275">
                <a:tc>
                  <a:txBody>
                    <a:bodyPr/>
                    <a:lstStyle/>
                    <a:p>
                      <a:r>
                        <a:rPr lang="en-US" dirty="0"/>
                        <a:t>So </a:t>
                      </a:r>
                      <a:r>
                        <a:rPr lang="en-US" dirty="0" err="1"/>
                        <a:t>sánh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kết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quả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viết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đồ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án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03/07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635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5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FB7D415-7762-B087-F05A-5989DFBB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F1E6704F-4040-0BE1-4168-07D8D3DB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0B1422A-514D-F0FF-8789-50F394E335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1024759"/>
            <a:ext cx="8674100" cy="51198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CÁC KHÁI NIỆM</a:t>
            </a:r>
          </a:p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: </a:t>
            </a:r>
            <a:r>
              <a:rPr lang="vi-VN" dirty="0" err="1"/>
              <a:t>là</a:t>
            </a:r>
            <a:r>
              <a:rPr lang="vi-VN" dirty="0"/>
              <a:t> </a:t>
            </a:r>
            <a:r>
              <a:rPr lang="vi-VN" dirty="0" err="1"/>
              <a:t>một</a:t>
            </a:r>
            <a:r>
              <a:rPr lang="vi-VN" dirty="0"/>
              <a:t> chương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bí</a:t>
            </a:r>
            <a:r>
              <a:rPr lang="vi-VN" dirty="0"/>
              <a:t> </a:t>
            </a:r>
            <a:r>
              <a:rPr lang="vi-VN" dirty="0" err="1"/>
              <a:t>mật</a:t>
            </a:r>
            <a:r>
              <a:rPr lang="vi-VN" dirty="0"/>
              <a:t> </a:t>
            </a:r>
            <a:r>
              <a:rPr lang="vi-VN" dirty="0" err="1"/>
              <a:t>chèn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nhằm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en-US" dirty="0" err="1"/>
              <a:t>xấu</a:t>
            </a:r>
            <a:r>
              <a:rPr lang="en-US" dirty="0"/>
              <a:t>.</a:t>
            </a: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, ta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: </a:t>
            </a:r>
            <a:r>
              <a:rPr lang="en-US" dirty="0" err="1">
                <a:solidFill>
                  <a:srgbClr val="C00000"/>
                </a:solidFill>
              </a:rPr>
              <a:t>phát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hiện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phân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tích</a:t>
            </a:r>
            <a:r>
              <a:rPr lang="en-US" dirty="0">
                <a:solidFill>
                  <a:srgbClr val="C0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973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FB7D415-7762-B087-F05A-5989DFBB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F1E6704F-4040-0BE1-4168-07D8D3DB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0B1422A-514D-F0FF-8789-50F394E335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5598164" cy="53033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CÁC KHÁI NIỆM</a:t>
            </a:r>
          </a:p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.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,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chục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diệt</a:t>
            </a:r>
            <a:r>
              <a:rPr lang="en-US" dirty="0"/>
              <a:t> virus. </a:t>
            </a:r>
          </a:p>
        </p:txBody>
      </p:sp>
      <p:pic>
        <p:nvPicPr>
          <p:cNvPr id="1026" name="Picture 2" descr="10 easy steps to clean your infected computer">
            <a:extLst>
              <a:ext uri="{FF2B5EF4-FFF2-40B4-BE49-F238E27FC236}">
                <a16:creationId xmlns:a16="http://schemas.microsoft.com/office/drawing/2014/main" id="{3A0034B9-046B-8176-5C94-939EF17F5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241" y="1420705"/>
            <a:ext cx="3263127" cy="22841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10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FB7D415-7762-B087-F05A-5989DFBB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F1E6704F-4040-0BE1-4168-07D8D3DB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0B1422A-514D-F0FF-8789-50F394E335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562082" cy="53033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CÁC KHÁI NIỆM</a:t>
            </a:r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. </a:t>
            </a:r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bóc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,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vi,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…</a:t>
            </a:r>
          </a:p>
          <a:p>
            <a:r>
              <a:rPr lang="en-US" dirty="0" err="1"/>
              <a:t>Hiện</a:t>
            </a:r>
            <a:r>
              <a:rPr lang="en-US" dirty="0"/>
              <a:t> nay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,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A253219-DB6E-DAA5-0CBC-918EC4A59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62" y="4166039"/>
            <a:ext cx="2161471" cy="71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hlinkClick r:id="rId3"/>
            <a:extLst>
              <a:ext uri="{FF2B5EF4-FFF2-40B4-BE49-F238E27FC236}">
                <a16:creationId xmlns:a16="http://schemas.microsoft.com/office/drawing/2014/main" id="{03A0D60A-A5A6-DE9D-B352-82189EAFD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702" y="4350299"/>
            <a:ext cx="2619594" cy="5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hlinkClick r:id="rId5"/>
            <a:extLst>
              <a:ext uri="{FF2B5EF4-FFF2-40B4-BE49-F238E27FC236}">
                <a16:creationId xmlns:a16="http://schemas.microsoft.com/office/drawing/2014/main" id="{B156493D-51EB-71BC-8DB4-81301D3A5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334" y="4290889"/>
            <a:ext cx="1844267" cy="58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97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FB7D415-7762-B087-F05A-5989DFBB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F1E6704F-4040-0BE1-4168-07D8D3DB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</a:p>
        </p:txBody>
      </p:sp>
      <p:pic>
        <p:nvPicPr>
          <p:cNvPr id="3074" name="Picture 2" descr="Computer hacker icon anonymous man with mask Vector Image">
            <a:extLst>
              <a:ext uri="{FF2B5EF4-FFF2-40B4-BE49-F238E27FC236}">
                <a16:creationId xmlns:a16="http://schemas.microsoft.com/office/drawing/2014/main" id="{805EFEA5-C978-F8F6-0E7E-2CF0D558BA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" t="4884" r="5008" b="13883"/>
          <a:stretch/>
        </p:blipFill>
        <p:spPr bwMode="auto">
          <a:xfrm>
            <a:off x="235077" y="748643"/>
            <a:ext cx="2415541" cy="233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771006D9-34C2-AF8F-908A-390760900EB9}"/>
              </a:ext>
            </a:extLst>
          </p:cNvPr>
          <p:cNvCxnSpPr>
            <a:cxnSpLocks/>
          </p:cNvCxnSpPr>
          <p:nvPr/>
        </p:nvCxnSpPr>
        <p:spPr>
          <a:xfrm>
            <a:off x="2650618" y="1802142"/>
            <a:ext cx="77450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78" name="Picture 6" descr="Malware icon Royalty Free Vector Image - VectorStock">
            <a:extLst>
              <a:ext uri="{FF2B5EF4-FFF2-40B4-BE49-F238E27FC236}">
                <a16:creationId xmlns:a16="http://schemas.microsoft.com/office/drawing/2014/main" id="{B3C54E79-BEA1-322F-A8E9-A0FD1B0FB9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50"/>
          <a:stretch/>
        </p:blipFill>
        <p:spPr bwMode="auto">
          <a:xfrm>
            <a:off x="3425125" y="782905"/>
            <a:ext cx="2366559" cy="197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Malware Icon. Trendy Modern Flat Linear Vector Malware Icon on W Stock  Vector - Illustration of antivirus, malicious: 130953859">
            <a:extLst>
              <a:ext uri="{FF2B5EF4-FFF2-40B4-BE49-F238E27FC236}">
                <a16:creationId xmlns:a16="http://schemas.microsoft.com/office/drawing/2014/main" id="{3A3D6B64-A16C-4E56-7785-83E6AA27F8F1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7" t="14585" r="22557" b="12125"/>
          <a:stretch/>
        </p:blipFill>
        <p:spPr bwMode="auto">
          <a:xfrm>
            <a:off x="7171205" y="2263382"/>
            <a:ext cx="1286360" cy="173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hield Icon Png #432381 - Free Icons Library">
            <a:extLst>
              <a:ext uri="{FF2B5EF4-FFF2-40B4-BE49-F238E27FC236}">
                <a16:creationId xmlns:a16="http://schemas.microsoft.com/office/drawing/2014/main" id="{4DE82E1E-7400-E2FC-7606-2DCC508EB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065" y="1022417"/>
            <a:ext cx="1286361" cy="128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id="{BB380C1D-8A3F-EEC1-D510-3B672DD7DCB1}"/>
              </a:ext>
            </a:extLst>
          </p:cNvPr>
          <p:cNvCxnSpPr>
            <a:cxnSpLocks/>
          </p:cNvCxnSpPr>
          <p:nvPr/>
        </p:nvCxnSpPr>
        <p:spPr>
          <a:xfrm>
            <a:off x="5841959" y="1648503"/>
            <a:ext cx="126483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Đường kết nối Mũi tên Thẳng 18">
            <a:extLst>
              <a:ext uri="{FF2B5EF4-FFF2-40B4-BE49-F238E27FC236}">
                <a16:creationId xmlns:a16="http://schemas.microsoft.com/office/drawing/2014/main" id="{071D4E0E-2EA8-77E4-0818-F320E84F576E}"/>
              </a:ext>
            </a:extLst>
          </p:cNvPr>
          <p:cNvCxnSpPr>
            <a:cxnSpLocks/>
            <a:stCxn id="3078" idx="3"/>
          </p:cNvCxnSpPr>
          <p:nvPr/>
        </p:nvCxnSpPr>
        <p:spPr>
          <a:xfrm>
            <a:off x="5791684" y="1769890"/>
            <a:ext cx="1379521" cy="7720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AutoShape 12" descr="MALWARE DETECTION. In the previous articles, we looked at… | by SheHacks_KE  | Medium">
            <a:extLst>
              <a:ext uri="{FF2B5EF4-FFF2-40B4-BE49-F238E27FC236}">
                <a16:creationId xmlns:a16="http://schemas.microsoft.com/office/drawing/2014/main" id="{5F8B618B-DCB3-0DCA-C52A-D6652D9819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8FC2F75E-0CA7-AC56-79E8-0185C8CB7A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Hình ảnh 16">
            <a:extLst>
              <a:ext uri="{FF2B5EF4-FFF2-40B4-BE49-F238E27FC236}">
                <a16:creationId xmlns:a16="http://schemas.microsoft.com/office/drawing/2014/main" id="{3DDCD375-0EDE-6E4B-40B4-E9A7EDC8CF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5369" y="3997840"/>
            <a:ext cx="2823554" cy="2090516"/>
          </a:xfrm>
          <a:prstGeom prst="rect">
            <a:avLst/>
          </a:prstGeom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EA2FBBCA-1D0A-FDC6-EB59-735E06E96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575257"/>
            <a:ext cx="1333053" cy="133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Đường kết nối Mũi tên Thẳng 38">
            <a:extLst>
              <a:ext uri="{FF2B5EF4-FFF2-40B4-BE49-F238E27FC236}">
                <a16:creationId xmlns:a16="http://schemas.microsoft.com/office/drawing/2014/main" id="{47766173-C7E1-6437-BF3E-A20AE7B2D53C}"/>
              </a:ext>
            </a:extLst>
          </p:cNvPr>
          <p:cNvCxnSpPr>
            <a:cxnSpLocks/>
          </p:cNvCxnSpPr>
          <p:nvPr/>
        </p:nvCxnSpPr>
        <p:spPr>
          <a:xfrm flipH="1">
            <a:off x="5791684" y="5657296"/>
            <a:ext cx="489132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90" name="Picture 18" descr="Machine Learning thin line icon. Creative simple design from artificial  intelligence icons collection. Outline machine learning icon for web design  Stock Vector Image &amp; Art - Alamy">
            <a:extLst>
              <a:ext uri="{FF2B5EF4-FFF2-40B4-BE49-F238E27FC236}">
                <a16:creationId xmlns:a16="http://schemas.microsoft.com/office/drawing/2014/main" id="{4025F67B-5FC0-0227-C482-26DDC15004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7" t="21097" r="28405" b="40229"/>
          <a:stretch/>
        </p:blipFill>
        <p:spPr bwMode="auto">
          <a:xfrm>
            <a:off x="4524625" y="5029507"/>
            <a:ext cx="1117062" cy="108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Hình Bầu dục 33">
            <a:extLst>
              <a:ext uri="{FF2B5EF4-FFF2-40B4-BE49-F238E27FC236}">
                <a16:creationId xmlns:a16="http://schemas.microsoft.com/office/drawing/2014/main" id="{6DC46D1A-E1B2-BE7D-30E4-3E9103BFE05B}"/>
              </a:ext>
            </a:extLst>
          </p:cNvPr>
          <p:cNvSpPr/>
          <p:nvPr/>
        </p:nvSpPr>
        <p:spPr>
          <a:xfrm>
            <a:off x="4419600" y="4877108"/>
            <a:ext cx="1372084" cy="133305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Đường kết nối Mũi tên Thẳng 46">
            <a:extLst>
              <a:ext uri="{FF2B5EF4-FFF2-40B4-BE49-F238E27FC236}">
                <a16:creationId xmlns:a16="http://schemas.microsoft.com/office/drawing/2014/main" id="{B0A2F958-DC00-7FE4-0270-8F1AD500D9A3}"/>
              </a:ext>
            </a:extLst>
          </p:cNvPr>
          <p:cNvCxnSpPr>
            <a:cxnSpLocks/>
          </p:cNvCxnSpPr>
          <p:nvPr/>
        </p:nvCxnSpPr>
        <p:spPr>
          <a:xfrm>
            <a:off x="7865928" y="4041808"/>
            <a:ext cx="0" cy="39995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Đường kết nối Mũi tên Thẳng 32">
            <a:extLst>
              <a:ext uri="{FF2B5EF4-FFF2-40B4-BE49-F238E27FC236}">
                <a16:creationId xmlns:a16="http://schemas.microsoft.com/office/drawing/2014/main" id="{C5752197-7614-3315-E8B3-118024C69477}"/>
              </a:ext>
            </a:extLst>
          </p:cNvPr>
          <p:cNvCxnSpPr>
            <a:cxnSpLocks/>
          </p:cNvCxnSpPr>
          <p:nvPr/>
        </p:nvCxnSpPr>
        <p:spPr>
          <a:xfrm flipH="1">
            <a:off x="5841959" y="4276404"/>
            <a:ext cx="438857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Đường kết nối Mũi tên Thẳng 57">
            <a:extLst>
              <a:ext uri="{FF2B5EF4-FFF2-40B4-BE49-F238E27FC236}">
                <a16:creationId xmlns:a16="http://schemas.microsoft.com/office/drawing/2014/main" id="{27CE6A7C-5F97-DB92-F8CF-C314B7F7360A}"/>
              </a:ext>
            </a:extLst>
          </p:cNvPr>
          <p:cNvCxnSpPr>
            <a:cxnSpLocks/>
          </p:cNvCxnSpPr>
          <p:nvPr/>
        </p:nvCxnSpPr>
        <p:spPr>
          <a:xfrm flipH="1">
            <a:off x="3735092" y="4241783"/>
            <a:ext cx="684508" cy="63532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Đường kết nối Mũi tên Thẳng 59">
            <a:extLst>
              <a:ext uri="{FF2B5EF4-FFF2-40B4-BE49-F238E27FC236}">
                <a16:creationId xmlns:a16="http://schemas.microsoft.com/office/drawing/2014/main" id="{45E5AF35-679D-F475-65A3-0CE7A9F5C49A}"/>
              </a:ext>
            </a:extLst>
          </p:cNvPr>
          <p:cNvCxnSpPr>
            <a:cxnSpLocks/>
            <a:stCxn id="34" idx="2"/>
          </p:cNvCxnSpPr>
          <p:nvPr/>
        </p:nvCxnSpPr>
        <p:spPr>
          <a:xfrm flipH="1" flipV="1">
            <a:off x="3735092" y="5029507"/>
            <a:ext cx="684508" cy="51412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Hình ảnh 62">
            <a:extLst>
              <a:ext uri="{FF2B5EF4-FFF2-40B4-BE49-F238E27FC236}">
                <a16:creationId xmlns:a16="http://schemas.microsoft.com/office/drawing/2014/main" id="{B911D4A3-CCC0-68B0-7A0C-C619F1FD38F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461" t="2090" r="6461" b="6495"/>
          <a:stretch/>
        </p:blipFill>
        <p:spPr>
          <a:xfrm>
            <a:off x="2343821" y="3539608"/>
            <a:ext cx="1333053" cy="1380324"/>
          </a:xfrm>
          <a:prstGeom prst="rect">
            <a:avLst/>
          </a:prstGeom>
        </p:spPr>
      </p:pic>
      <p:pic>
        <p:nvPicPr>
          <p:cNvPr id="64" name="Hình ảnh 63">
            <a:extLst>
              <a:ext uri="{FF2B5EF4-FFF2-40B4-BE49-F238E27FC236}">
                <a16:creationId xmlns:a16="http://schemas.microsoft.com/office/drawing/2014/main" id="{CC89FB15-248A-56D3-85F8-DED62D633A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4297" y="5021247"/>
            <a:ext cx="2704437" cy="1064488"/>
          </a:xfrm>
          <a:prstGeom prst="rect">
            <a:avLst/>
          </a:prstGeom>
        </p:spPr>
      </p:pic>
      <p:pic>
        <p:nvPicPr>
          <p:cNvPr id="52" name="Hình ảnh 51">
            <a:extLst>
              <a:ext uri="{FF2B5EF4-FFF2-40B4-BE49-F238E27FC236}">
                <a16:creationId xmlns:a16="http://schemas.microsoft.com/office/drawing/2014/main" id="{BC80734F-E82D-48C5-5A83-BAC0FA7E00C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86606" y="3365154"/>
            <a:ext cx="771705" cy="1675284"/>
          </a:xfrm>
          <a:prstGeom prst="rect">
            <a:avLst/>
          </a:prstGeom>
        </p:spPr>
      </p:pic>
      <p:pic>
        <p:nvPicPr>
          <p:cNvPr id="54" name="Hình ảnh 53">
            <a:extLst>
              <a:ext uri="{FF2B5EF4-FFF2-40B4-BE49-F238E27FC236}">
                <a16:creationId xmlns:a16="http://schemas.microsoft.com/office/drawing/2014/main" id="{307E6F4E-F2F8-57FC-2BCE-A43ACA8826A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058" y="4202796"/>
            <a:ext cx="1923047" cy="74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9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FB7D415-7762-B087-F05A-5989DFBB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F1E6704F-4040-0BE1-4168-07D8D3DB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0B1422A-514D-F0FF-8789-50F394E335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562082" cy="53033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5B091F82-96DA-E848-CB53-0B8EF836F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601" y="1598570"/>
            <a:ext cx="4785385" cy="434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5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FB7D415-7762-B087-F05A-5989DFBB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F1E6704F-4040-0BE1-4168-07D8D3DB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0B1422A-514D-F0FF-8789-50F394E335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562082" cy="53033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ACED0808-169D-FD55-327F-B94E483C8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76" y="1808236"/>
            <a:ext cx="8689707" cy="342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84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FB7D415-7762-B087-F05A-5989DFBB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F1E6704F-4040-0BE1-4168-07D8D3DB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tiễn</a:t>
            </a:r>
            <a:endParaRPr lang="en-US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0B1422A-514D-F0FF-8789-50F394E335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562082" cy="530339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Malware researcher.</a:t>
            </a:r>
          </a:p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,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1975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HƯỚNG THỰC HIỆN ( DEADLINE 07/07) - CŨ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1132840"/>
            <a:ext cx="8674100" cy="5011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9217" y="713360"/>
          <a:ext cx="8845613" cy="59600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06583">
                  <a:extLst>
                    <a:ext uri="{9D8B030D-6E8A-4147-A177-3AD203B41FA5}">
                      <a16:colId xmlns:a16="http://schemas.microsoft.com/office/drawing/2014/main" val="3586293076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1644465621"/>
                    </a:ext>
                  </a:extLst>
                </a:gridCol>
                <a:gridCol w="4594430">
                  <a:extLst>
                    <a:ext uri="{9D8B030D-6E8A-4147-A177-3AD203B41FA5}">
                      <a16:colId xmlns:a16="http://schemas.microsoft.com/office/drawing/2014/main" val="1553590127"/>
                    </a:ext>
                  </a:extLst>
                </a:gridCol>
              </a:tblGrid>
              <a:tr h="4026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CÔ</a:t>
                      </a:r>
                      <a:r>
                        <a:rPr lang="en-US" baseline="0" dirty="0"/>
                        <a:t>NG VIỆC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MỤC TIÊU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21564"/>
                  </a:ext>
                </a:extLst>
              </a:tr>
              <a:tr h="1588394">
                <a:tc>
                  <a:txBody>
                    <a:bodyPr/>
                    <a:lstStyle/>
                    <a:p>
                      <a:r>
                        <a:rPr lang="en-US" dirty="0"/>
                        <a:t>Thu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thập</a:t>
                      </a:r>
                      <a:r>
                        <a:rPr lang="en-US" baseline="0" dirty="0"/>
                        <a:t> data (crawl, </a:t>
                      </a:r>
                      <a:r>
                        <a:rPr lang="en-US" baseline="0" dirty="0" err="1"/>
                        <a:t>chuyển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thành</a:t>
                      </a:r>
                      <a:r>
                        <a:rPr lang="en-US" baseline="0" dirty="0"/>
                        <a:t> file </a:t>
                      </a:r>
                      <a:r>
                        <a:rPr lang="en-US" baseline="0" dirty="0" err="1"/>
                        <a:t>hành</a:t>
                      </a:r>
                      <a:r>
                        <a:rPr lang="en-US" baseline="0" dirty="0"/>
                        <a:t> vi, …)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24/04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Thu </a:t>
                      </a:r>
                      <a:r>
                        <a:rPr lang="en-US" dirty="0" err="1"/>
                        <a:t>thập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từ</a:t>
                      </a:r>
                      <a:r>
                        <a:rPr lang="en-US" dirty="0"/>
                        <a:t> 5000 – 10000 </a:t>
                      </a:r>
                      <a:r>
                        <a:rPr lang="en-US" dirty="0" err="1"/>
                        <a:t>mẫu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độc</a:t>
                      </a:r>
                      <a:r>
                        <a:rPr lang="en-US" dirty="0"/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Chuyển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độc</a:t>
                      </a:r>
                      <a:r>
                        <a:rPr lang="en-US" dirty="0"/>
                        <a:t> sang </a:t>
                      </a:r>
                      <a:r>
                        <a:rPr lang="en-US" dirty="0" err="1"/>
                        <a:t>dạng</a:t>
                      </a:r>
                      <a:r>
                        <a:rPr lang="en-US" dirty="0"/>
                        <a:t> file </a:t>
                      </a:r>
                      <a:r>
                        <a:rPr lang="en-US" dirty="0" err="1"/>
                        <a:t>hành</a:t>
                      </a:r>
                      <a:r>
                        <a:rPr lang="en-US" dirty="0"/>
                        <a:t> vi (1), </a:t>
                      </a:r>
                      <a:r>
                        <a:rPr lang="en-US" dirty="0" err="1"/>
                        <a:t>ảnh</a:t>
                      </a:r>
                      <a:r>
                        <a:rPr lang="en-US" dirty="0"/>
                        <a:t> (2), </a:t>
                      </a:r>
                      <a:r>
                        <a:rPr lang="en-US" dirty="0" err="1"/>
                        <a:t>mã</a:t>
                      </a:r>
                      <a:r>
                        <a:rPr lang="en-US" dirty="0"/>
                        <a:t> assembly 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076510"/>
                  </a:ext>
                </a:extLst>
              </a:tr>
              <a:tr h="402614">
                <a:tc>
                  <a:txBody>
                    <a:bodyPr/>
                    <a:lstStyle/>
                    <a:p>
                      <a:r>
                        <a:rPr lang="en-US" dirty="0" err="1"/>
                        <a:t>Xử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lý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nhãn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01/05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 Gán nhãn tên mã độc và kiểm tra độ chính xác của </a:t>
                      </a:r>
                      <a:r>
                        <a:rPr lang="en-US" sz="1800"/>
                        <a:t>MITRE ATT&amp;CK đã thu thập được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787650"/>
                  </a:ext>
                </a:extLst>
              </a:tr>
              <a:tr h="402614">
                <a:tc>
                  <a:txBody>
                    <a:bodyPr/>
                    <a:lstStyle/>
                    <a:p>
                      <a:r>
                        <a:rPr lang="en-US" dirty="0" err="1"/>
                        <a:t>Phân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tích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dữ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liệu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15/05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/>
                        <a:t>Có phần phân tích và visualize chi tiết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337175"/>
                  </a:ext>
                </a:extLst>
              </a:tr>
              <a:tr h="402614">
                <a:tc>
                  <a:txBody>
                    <a:bodyPr/>
                    <a:lstStyle/>
                    <a:p>
                      <a:r>
                        <a:rPr lang="en-US" dirty="0" err="1"/>
                        <a:t>Tiền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xử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lý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dữ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liệu</a:t>
                      </a:r>
                      <a:r>
                        <a:rPr lang="en-US" baseline="0" dirty="0"/>
                        <a:t> (</a:t>
                      </a:r>
                      <a:r>
                        <a:rPr lang="en-US" baseline="0" dirty="0" err="1"/>
                        <a:t>nếu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có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thể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22/05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Có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một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lọc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bỏ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dữ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thừa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Tìm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một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cấu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trúc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dữ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phù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hợp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biểu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diễn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13214"/>
                  </a:ext>
                </a:extLst>
              </a:tr>
              <a:tr h="402614">
                <a:tc>
                  <a:txBody>
                    <a:bodyPr/>
                    <a:lstStyle/>
                    <a:p>
                      <a:r>
                        <a:rPr lang="en-US" dirty="0" err="1"/>
                        <a:t>Áp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dụng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các</a:t>
                      </a:r>
                      <a:r>
                        <a:rPr lang="en-US" baseline="0" dirty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19/06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/>
                        <a:t>Áp dụng trên một số mạng neuron cơ bản và so sánh kết quả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/>
                        <a:t>Độ chính xác khoảng 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4108"/>
                  </a:ext>
                </a:extLst>
              </a:tr>
              <a:tr h="694923">
                <a:tc>
                  <a:txBody>
                    <a:bodyPr/>
                    <a:lstStyle/>
                    <a:p>
                      <a:r>
                        <a:rPr lang="en-US" dirty="0"/>
                        <a:t>So </a:t>
                      </a:r>
                      <a:r>
                        <a:rPr lang="en-US" dirty="0" err="1"/>
                        <a:t>sánh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kết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quả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viết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đồ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án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03/07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Cố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gắng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viết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xong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sớm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err="1"/>
                        <a:t>để</a:t>
                      </a:r>
                      <a:r>
                        <a:rPr lang="en-US" baseline="0"/>
                        <a:t> chuyển sang pha 2 hoặc viết </a:t>
                      </a:r>
                      <a:r>
                        <a:rPr lang="en-US" baseline="0" dirty="0" err="1"/>
                        <a:t>báo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635394"/>
                  </a:ext>
                </a:extLst>
              </a:tr>
              <a:tr h="402614">
                <a:tc>
                  <a:txBody>
                    <a:bodyPr/>
                    <a:lstStyle/>
                    <a:p>
                      <a:r>
                        <a:rPr lang="en-US" dirty="0" err="1"/>
                        <a:t>Viết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bài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báo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khoa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học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26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192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9301CC6265AF4F8BA1325538829AC8" ma:contentTypeVersion="2" ma:contentTypeDescription="Create a new document." ma:contentTypeScope="" ma:versionID="2789a12cbb70f42b5e8ee0b046999619">
  <xsd:schema xmlns:xsd="http://www.w3.org/2001/XMLSchema" xmlns:xs="http://www.w3.org/2001/XMLSchema" xmlns:p="http://schemas.microsoft.com/office/2006/metadata/properties" xmlns:ns2="70b3ff9a-6043-49d4-a182-de05a6beabab" targetNamespace="http://schemas.microsoft.com/office/2006/metadata/properties" ma:root="true" ma:fieldsID="f347d5dff8e05398438b6aee87259d11" ns2:_="">
    <xsd:import namespace="70b3ff9a-6043-49d4-a182-de05a6beab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b3ff9a-6043-49d4-a182-de05a6beab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6CB40A-DB3F-44F0-8A26-51784C121A1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8218236-67CE-43FE-B3FE-346539DB6D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0A717E-0A42-4B22-ACBE-CD5FD0E280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b3ff9a-6043-49d4-a182-de05a6beab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915</TotalTime>
  <Words>649</Words>
  <Application>Microsoft Office PowerPoint</Application>
  <PresentationFormat>Trình chiếu Trên màn hình (4:3)</PresentationFormat>
  <Paragraphs>96</Paragraphs>
  <Slides>10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4" baseType="lpstr">
      <vt:lpstr>Arial</vt:lpstr>
      <vt:lpstr>Calibri</vt:lpstr>
      <vt:lpstr>Lato</vt:lpstr>
      <vt:lpstr>Office Theme</vt:lpstr>
      <vt:lpstr>Bản trình bày PowerPoint</vt:lpstr>
      <vt:lpstr>1. Lý do chọn đề tài </vt:lpstr>
      <vt:lpstr>1. Lý do chọn đề tài </vt:lpstr>
      <vt:lpstr>1. Lý do chọn đề tài </vt:lpstr>
      <vt:lpstr>1. </vt:lpstr>
      <vt:lpstr>1. Lý do chọn đề tài </vt:lpstr>
      <vt:lpstr>1. Lý do chọn đề tài </vt:lpstr>
      <vt:lpstr>1. Tính thực tiễn</vt:lpstr>
      <vt:lpstr>1. HƯỚNG THỰC HIỆN ( DEADLINE 07/07) - CŨ</vt:lpstr>
      <vt:lpstr>1. HƯỚNG THỰC HIỆN ( DEADLINE 07/07) – MỚI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NGUYEN THUY HANG 20183523</cp:lastModifiedBy>
  <cp:revision>43</cp:revision>
  <dcterms:created xsi:type="dcterms:W3CDTF">2021-05-28T04:32:29Z</dcterms:created>
  <dcterms:modified xsi:type="dcterms:W3CDTF">2022-06-25T16:04:16Z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0x0101006B9301CC6265AF4F8BA1325538829AC8</vt:lpwstr>
  </property>
</Properties>
</file>