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257" r:id="rId5"/>
    <p:sldId id="297" r:id="rId6"/>
    <p:sldId id="298" r:id="rId7"/>
    <p:sldId id="294" r:id="rId8"/>
    <p:sldId id="305" r:id="rId9"/>
    <p:sldId id="306" r:id="rId10"/>
    <p:sldId id="307" r:id="rId11"/>
    <p:sldId id="291" r:id="rId12"/>
    <p:sldId id="293" r:id="rId13"/>
    <p:sldId id="304" r:id="rId14"/>
    <p:sldId id="308" r:id="rId15"/>
    <p:sldId id="303" r:id="rId16"/>
    <p:sldId id="309" r:id="rId17"/>
    <p:sldId id="310" r:id="rId18"/>
    <p:sldId id="315" r:id="rId19"/>
    <p:sldId id="314" r:id="rId20"/>
    <p:sldId id="311" r:id="rId21"/>
    <p:sldId id="312" r:id="rId22"/>
    <p:sldId id="313" r:id="rId23"/>
    <p:sldId id="302" r:id="rId24"/>
    <p:sldId id="301" r:id="rId25"/>
    <p:sldId id="300" r:id="rId26"/>
    <p:sldId id="296" r:id="rId27"/>
    <p:sldId id="282" r:id="rId28"/>
    <p:sldId id="283" r:id="rId29"/>
    <p:sldId id="292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C00000"/>
    <a:srgbClr val="FF5D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515" autoAdjust="0"/>
  </p:normalViewPr>
  <p:slideViewPr>
    <p:cSldViewPr snapToGrid="0">
      <p:cViewPr varScale="1">
        <p:scale>
          <a:sx n="61" d="100"/>
          <a:sy n="61" d="100"/>
        </p:scale>
        <p:origin x="16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2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7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5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8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4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8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6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http://cba.mit.edu/events/03.11.ASE/docs/VonNeumann.pdf</a:t>
            </a:r>
          </a:p>
          <a:p>
            <a:r>
              <a:rPr lang="en-US" dirty="0"/>
              <a:t>[2]: https://history-computer.com/the-first-computer-virus-of-bob-thomas/ ,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 Creeper virus doesn’t steal or destroy data, cause the inoperability of mainframe computers, or demand a ransom. It only displays a message. “I’m the creeper, catch me if you can!”.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 The Anti-Phishing Workgroup,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Cybersecurity Ventures,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2024.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MITRE ATT&amp;CK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cùng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 researcher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nghiệp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6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sandbox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rustotal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www.reversinglabs.com/" TargetMode="Externa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microsoft.com/office/2007/relationships/hdphoto" Target="../media/hdphoto3.wdp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554902" y="2216684"/>
            <a:ext cx="7342482" cy="1614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học</a:t>
            </a:r>
            <a:r>
              <a:rPr lang="en-US" sz="3600" dirty="0"/>
              <a:t> </a:t>
            </a:r>
            <a:r>
              <a:rPr lang="en-US" sz="3600" dirty="0" err="1"/>
              <a:t>máy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MITRE ATT&amp;CK matrix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độc</a:t>
            </a:r>
            <a:r>
              <a:rPr lang="en-US" sz="3600" dirty="0"/>
              <a:t> </a:t>
            </a:r>
            <a:r>
              <a:rPr lang="en-US" sz="3600" dirty="0" err="1"/>
              <a:t>dựa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 vi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610304"/>
            <a:ext cx="7342482" cy="2214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r>
              <a:rPr lang="en-US" sz="2800" b="0" dirty="0" err="1"/>
              <a:t>Sinh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:</a:t>
            </a:r>
          </a:p>
          <a:p>
            <a:r>
              <a:rPr lang="en-US" sz="2800" b="0" dirty="0"/>
              <a:t>	</a:t>
            </a:r>
            <a:r>
              <a:rPr lang="en-US" sz="2800" b="0" dirty="0" err="1"/>
              <a:t>Nguyễn</a:t>
            </a:r>
            <a:r>
              <a:rPr lang="en-US" sz="2800" b="0" dirty="0"/>
              <a:t> </a:t>
            </a:r>
            <a:r>
              <a:rPr lang="en-US" sz="2800" b="0" dirty="0" err="1"/>
              <a:t>Thúy</a:t>
            </a:r>
            <a:r>
              <a:rPr lang="en-US" sz="2800" b="0" dirty="0"/>
              <a:t> </a:t>
            </a:r>
            <a:r>
              <a:rPr lang="en-US" sz="2800" b="0" dirty="0" err="1"/>
              <a:t>Hằng</a:t>
            </a:r>
            <a:endParaRPr lang="en-US" sz="2800" b="0" dirty="0"/>
          </a:p>
          <a:p>
            <a:r>
              <a:rPr lang="en-US" sz="2800" b="0" dirty="0"/>
              <a:t>	Nguyễn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Kiên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MITRE ATT&amp;CK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MLP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02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NỀN TẢNG LÝ THUYẾT</a:t>
            </a:r>
          </a:p>
        </p:txBody>
      </p:sp>
    </p:spTree>
    <p:extLst>
      <p:ext uri="{BB962C8B-B14F-4D97-AF65-F5344CB8AC3E}">
        <p14:creationId xmlns:p14="http://schemas.microsoft.com/office/powerpoint/2010/main" val="9103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NỀN TẢNG LÝ THUYẾT -  MITRE ATT&amp;CK</a:t>
            </a: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93CEB0D2-BC97-661D-289D-E5ECA37ADF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trận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gồm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độc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Kết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gồm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bước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191 techniques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385 sub-techniques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610405"/>
            <a:ext cx="6291485" cy="2288758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Kiến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trúc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tổng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quan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Chi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tiết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tập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dữ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liệu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Cách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biến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đổi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dữ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liệu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Chi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tiết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mô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hình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học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máy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Kết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quả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kỳ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vọng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03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PHƯƠNG PHÁP ĐỀ XUẤT</a:t>
            </a:r>
          </a:p>
        </p:txBody>
      </p:sp>
    </p:spTree>
    <p:extLst>
      <p:ext uri="{BB962C8B-B14F-4D97-AF65-F5344CB8AC3E}">
        <p14:creationId xmlns:p14="http://schemas.microsoft.com/office/powerpoint/2010/main" val="17997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CẤU TRÚC TỔNG QUAN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7F1C926-6E69-8DB6-2719-99B22B90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3" y="794032"/>
            <a:ext cx="6716110" cy="5514413"/>
          </a:xfrm>
          <a:prstGeom prst="rect">
            <a:avLst/>
          </a:prstGeom>
        </p:spPr>
      </p:pic>
      <p:sp>
        <p:nvSpPr>
          <p:cNvPr id="12" name="Oval 53">
            <a:extLst>
              <a:ext uri="{FF2B5EF4-FFF2-40B4-BE49-F238E27FC236}">
                <a16:creationId xmlns:a16="http://schemas.microsoft.com/office/drawing/2014/main" id="{EB843FBF-5161-1A3E-01BC-5AB1D45C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0" y="1211663"/>
            <a:ext cx="466065" cy="4661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1335" tIns="50668" rIns="101335" bIns="50668" anchor="ctr"/>
          <a:lstStyle/>
          <a:p>
            <a:pPr algn="ctr">
              <a:defRPr/>
            </a:pPr>
            <a:r>
              <a:rPr lang="en-US" altLang="zh-CN" sz="2810" dirty="0">
                <a:latin typeface="Elsie" panose="02000000000000000000" charset="0"/>
                <a:ea typeface="Elsie" panose="02000000000000000000" charset="0"/>
              </a:rPr>
              <a:t>1</a:t>
            </a:r>
            <a:endParaRPr lang="zh-CN" altLang="en-US" sz="2810" dirty="0"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3" name="Oval 53">
            <a:extLst>
              <a:ext uri="{FF2B5EF4-FFF2-40B4-BE49-F238E27FC236}">
                <a16:creationId xmlns:a16="http://schemas.microsoft.com/office/drawing/2014/main" id="{F1023497-1F9D-851B-CF5F-D693EE01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796" y="1677844"/>
            <a:ext cx="466065" cy="4661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1335" tIns="50668" rIns="101335" bIns="50668" anchor="ctr"/>
          <a:lstStyle/>
          <a:p>
            <a:pPr algn="ctr">
              <a:defRPr/>
            </a:pPr>
            <a:r>
              <a:rPr lang="en-US" altLang="zh-CN" sz="2810" dirty="0">
                <a:latin typeface="Elsie" panose="02000000000000000000" charset="0"/>
                <a:ea typeface="Elsie" panose="02000000000000000000" charset="0"/>
              </a:rPr>
              <a:t>2</a:t>
            </a:r>
            <a:endParaRPr lang="zh-CN" altLang="en-US" sz="2810" dirty="0"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4" name="Oval 53">
            <a:extLst>
              <a:ext uri="{FF2B5EF4-FFF2-40B4-BE49-F238E27FC236}">
                <a16:creationId xmlns:a16="http://schemas.microsoft.com/office/drawing/2014/main" id="{B1ED24B9-D2FD-EA16-6E70-757275815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684" y="2144025"/>
            <a:ext cx="466065" cy="4661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1335" tIns="50668" rIns="101335" bIns="50668" anchor="ctr"/>
          <a:lstStyle/>
          <a:p>
            <a:pPr algn="ctr">
              <a:defRPr/>
            </a:pPr>
            <a:r>
              <a:rPr lang="en-US" altLang="zh-CN" sz="2810" dirty="0">
                <a:latin typeface="Elsie" panose="02000000000000000000" charset="0"/>
                <a:ea typeface="Elsie" panose="02000000000000000000" charset="0"/>
              </a:rPr>
              <a:t>3</a:t>
            </a:r>
            <a:endParaRPr lang="zh-CN" altLang="en-US" sz="2810" dirty="0"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5" name="Oval 53">
            <a:extLst>
              <a:ext uri="{FF2B5EF4-FFF2-40B4-BE49-F238E27FC236}">
                <a16:creationId xmlns:a16="http://schemas.microsoft.com/office/drawing/2014/main" id="{178F6558-EB09-42F1-9136-58A1CF41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796" y="4947065"/>
            <a:ext cx="466065" cy="4661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1335" tIns="50668" rIns="101335" bIns="50668" anchor="ctr"/>
          <a:lstStyle/>
          <a:p>
            <a:pPr algn="ctr">
              <a:defRPr/>
            </a:pPr>
            <a:r>
              <a:rPr lang="en-US" altLang="zh-CN" sz="2810" dirty="0">
                <a:latin typeface="Elsie" panose="02000000000000000000" charset="0"/>
                <a:ea typeface="Elsie" panose="02000000000000000000" charset="0"/>
              </a:rPr>
              <a:t>4</a:t>
            </a:r>
            <a:endParaRPr lang="zh-CN" altLang="en-US" sz="2810" dirty="0"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600A49DF-FC93-FBE4-49D2-1F5366A3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805" y="5408827"/>
            <a:ext cx="466065" cy="4661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1335" tIns="50668" rIns="101335" bIns="50668" anchor="ctr"/>
          <a:lstStyle/>
          <a:p>
            <a:pPr algn="ctr">
              <a:defRPr/>
            </a:pPr>
            <a:r>
              <a:rPr lang="en-US" altLang="zh-CN" sz="2810" dirty="0">
                <a:latin typeface="Elsie" panose="02000000000000000000" charset="0"/>
                <a:ea typeface="Elsie" panose="02000000000000000000" charset="0"/>
              </a:rPr>
              <a:t>5</a:t>
            </a:r>
            <a:endParaRPr lang="zh-CN" altLang="en-US" sz="2810" dirty="0">
              <a:latin typeface="Elsie" panose="02000000000000000000" charset="0"/>
              <a:ea typeface="Elsi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THU THẬP DỮ LIỆU</a:t>
            </a:r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444294F0-FA6A-F51C-1957-93E48B2FE5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2020" y="1231666"/>
            <a:ext cx="8339960" cy="4394667"/>
          </a:xfrm>
        </p:spPr>
        <p:txBody>
          <a:bodyPr/>
          <a:lstStyle/>
          <a:p>
            <a:pPr algn="just"/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crawl </a:t>
            </a:r>
            <a:r>
              <a:rPr lang="en-US" sz="2800" dirty="0" err="1"/>
              <a:t>từ</a:t>
            </a:r>
            <a:r>
              <a:rPr lang="en-US" sz="2800" dirty="0"/>
              <a:t> 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https://www.joesandbox.com/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/>
              <a:t>Gồm</a:t>
            </a:r>
            <a:r>
              <a:rPr lang="en-US" dirty="0"/>
              <a:t> 43849 files </a:t>
            </a:r>
            <a:r>
              <a:rPr lang="en-US" dirty="0" err="1"/>
              <a:t>của</a:t>
            </a:r>
            <a:r>
              <a:rPr lang="en-US" dirty="0"/>
              <a:t> 10962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files </a:t>
            </a:r>
            <a:r>
              <a:rPr lang="en-US" dirty="0" err="1"/>
              <a:t>dạng</a:t>
            </a:r>
            <a:r>
              <a:rPr lang="en-US" dirty="0"/>
              <a:t> *.</a:t>
            </a:r>
            <a:r>
              <a:rPr lang="en-US" dirty="0" err="1"/>
              <a:t>json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Signature :</a:t>
            </a:r>
          </a:p>
          <a:p>
            <a:pPr lvl="1"/>
            <a:r>
              <a:rPr lang="en-US" dirty="0" err="1"/>
              <a:t>processTree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Behavior :</a:t>
            </a:r>
          </a:p>
          <a:p>
            <a:pPr lvl="1"/>
            <a:r>
              <a:rPr lang="en-US" dirty="0"/>
              <a:t>MITRE :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THU THẬP DỮ LIỆU</a:t>
            </a:r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444294F0-FA6A-F51C-1957-93E48B2FE5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2020" y="1231666"/>
            <a:ext cx="8339960" cy="4394667"/>
          </a:xfrm>
        </p:spPr>
        <p:txBody>
          <a:bodyPr/>
          <a:lstStyle/>
          <a:p>
            <a:pPr algn="just"/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file;</a:t>
            </a:r>
          </a:p>
          <a:p>
            <a:pPr marL="457200" lvl="1" indent="0" algn="just">
              <a:buNone/>
            </a:pPr>
            <a:r>
              <a:rPr lang="en-US" dirty="0"/>
              <a:t>&lt;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&gt;.&lt;1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&gt;.&lt;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&gt;&lt;</a:t>
            </a:r>
            <a:r>
              <a:rPr lang="en-US" dirty="0" err="1"/>
              <a:t>dạng</a:t>
            </a:r>
            <a:r>
              <a:rPr lang="en-US" dirty="0"/>
              <a:t> file&gt;-&lt;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&gt;&lt;</a:t>
            </a:r>
            <a:r>
              <a:rPr lang="en-US" dirty="0" err="1"/>
              <a:t>loại</a:t>
            </a:r>
            <a:r>
              <a:rPr lang="en-US" dirty="0"/>
              <a:t> file&gt;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THU THẬP DỮ LIỆU</a:t>
            </a:r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444294F0-FA6A-F51C-1957-93E48B2FE5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2020" y="882870"/>
            <a:ext cx="8339960" cy="5202620"/>
          </a:xfrm>
        </p:spPr>
        <p:txBody>
          <a:bodyPr/>
          <a:lstStyle/>
          <a:p>
            <a:pPr algn="just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2FDC448-58FF-665F-8B5F-1BC279009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" t="9383" r="1628" b="2430"/>
          <a:stretch/>
        </p:blipFill>
        <p:spPr>
          <a:xfrm>
            <a:off x="945931" y="2081048"/>
            <a:ext cx="7252138" cy="4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CHUẨN HÓA DỮ LIỆU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E2D85AE-C2E7-D9F5-E365-0F0136949B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2020" y="1231666"/>
            <a:ext cx="8339960" cy="4394667"/>
          </a:xfrm>
        </p:spPr>
        <p:txBody>
          <a:bodyPr/>
          <a:lstStyle/>
          <a:p>
            <a:pPr algn="just"/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crawl, 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file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dirty="0"/>
              <a:t> do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virus.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4 files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XỬ LÝ DỮ LIỆU</a:t>
            </a:r>
          </a:p>
        </p:txBody>
      </p:sp>
    </p:spTree>
    <p:extLst>
      <p:ext uri="{BB962C8B-B14F-4D97-AF65-F5344CB8AC3E}">
        <p14:creationId xmlns:p14="http://schemas.microsoft.com/office/powerpoint/2010/main" val="2453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sz="2600" dirty="0"/>
              <a:t>3. PHƯƠNG PHÁP ĐỀ XUẤT -  HUẤN LUYỆN MÔ HÌNH</a:t>
            </a:r>
          </a:p>
        </p:txBody>
      </p:sp>
    </p:spTree>
    <p:extLst>
      <p:ext uri="{BB962C8B-B14F-4D97-AF65-F5344CB8AC3E}">
        <p14:creationId xmlns:p14="http://schemas.microsoft.com/office/powerpoint/2010/main" val="18961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44D4151-8556-677E-929D-20A04A0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LỤC</a:t>
            </a: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8EF349E2-E051-8466-092F-A386808EDCA7}"/>
              </a:ext>
            </a:extLst>
          </p:cNvPr>
          <p:cNvGrpSpPr/>
          <p:nvPr/>
        </p:nvGrpSpPr>
        <p:grpSpPr>
          <a:xfrm>
            <a:off x="2686036" y="920567"/>
            <a:ext cx="797504" cy="797504"/>
            <a:chOff x="3529981" y="507683"/>
            <a:chExt cx="598350" cy="598350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12C0958D-480B-D314-E1E0-0FD835BC7382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6033C1C8-FD6E-0838-5EE4-195C9F75D21F}"/>
                </a:ext>
              </a:extLst>
            </p:cNvPr>
            <p:cNvSpPr txBox="1"/>
            <p:nvPr/>
          </p:nvSpPr>
          <p:spPr>
            <a:xfrm>
              <a:off x="3603841" y="587486"/>
              <a:ext cx="475307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24">
            <a:extLst>
              <a:ext uri="{FF2B5EF4-FFF2-40B4-BE49-F238E27FC236}">
                <a16:creationId xmlns:a16="http://schemas.microsoft.com/office/drawing/2014/main" id="{587A40FF-24E6-08E9-8FD0-B8D7EDDC73C8}"/>
              </a:ext>
            </a:extLst>
          </p:cNvPr>
          <p:cNvSpPr/>
          <p:nvPr/>
        </p:nvSpPr>
        <p:spPr>
          <a:xfrm>
            <a:off x="3867181" y="1093869"/>
            <a:ext cx="2373855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GIỚI THIỆU ĐỀ TÀI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sp>
        <p:nvSpPr>
          <p:cNvPr id="10" name="矩形 25">
            <a:extLst>
              <a:ext uri="{FF2B5EF4-FFF2-40B4-BE49-F238E27FC236}">
                <a16:creationId xmlns:a16="http://schemas.microsoft.com/office/drawing/2014/main" id="{10DDBDF3-18FB-EDCB-48DB-7F2FE4B74B9E}"/>
              </a:ext>
            </a:extLst>
          </p:cNvPr>
          <p:cNvSpPr/>
          <p:nvPr/>
        </p:nvSpPr>
        <p:spPr>
          <a:xfrm>
            <a:off x="3867181" y="1968490"/>
            <a:ext cx="2842445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NỀN TẢNG LÝ THUYẾT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sp>
        <p:nvSpPr>
          <p:cNvPr id="11" name="矩形 26">
            <a:extLst>
              <a:ext uri="{FF2B5EF4-FFF2-40B4-BE49-F238E27FC236}">
                <a16:creationId xmlns:a16="http://schemas.microsoft.com/office/drawing/2014/main" id="{9B36F330-5968-3227-A235-8912ED6FEDC2}"/>
              </a:ext>
            </a:extLst>
          </p:cNvPr>
          <p:cNvSpPr/>
          <p:nvPr/>
        </p:nvSpPr>
        <p:spPr>
          <a:xfrm>
            <a:off x="3861177" y="3774978"/>
            <a:ext cx="3291863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ĐÁNH GIÁ THỰC NGHIỆM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grpSp>
        <p:nvGrpSpPr>
          <p:cNvPr id="12" name="组合 27">
            <a:extLst>
              <a:ext uri="{FF2B5EF4-FFF2-40B4-BE49-F238E27FC236}">
                <a16:creationId xmlns:a16="http://schemas.microsoft.com/office/drawing/2014/main" id="{62FE6DA5-0EF2-7ABE-92CC-15C8A944198C}"/>
              </a:ext>
            </a:extLst>
          </p:cNvPr>
          <p:cNvGrpSpPr/>
          <p:nvPr/>
        </p:nvGrpSpPr>
        <p:grpSpPr>
          <a:xfrm>
            <a:off x="2677632" y="1796722"/>
            <a:ext cx="819456" cy="797504"/>
            <a:chOff x="3525338" y="507683"/>
            <a:chExt cx="614820" cy="598350"/>
          </a:xfrm>
        </p:grpSpPr>
        <p:sp>
          <p:nvSpPr>
            <p:cNvPr id="13" name="椭圆 28">
              <a:extLst>
                <a:ext uri="{FF2B5EF4-FFF2-40B4-BE49-F238E27FC236}">
                  <a16:creationId xmlns:a16="http://schemas.microsoft.com/office/drawing/2014/main" id="{403797A3-E56A-EDCB-7CB7-54BD3038097C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48">
              <a:extLst>
                <a:ext uri="{FF2B5EF4-FFF2-40B4-BE49-F238E27FC236}">
                  <a16:creationId xmlns:a16="http://schemas.microsoft.com/office/drawing/2014/main" id="{DCBB9E18-7B41-FA39-324C-BF550C2B3CDA}"/>
                </a:ext>
              </a:extLst>
            </p:cNvPr>
            <p:cNvSpPr txBox="1"/>
            <p:nvPr/>
          </p:nvSpPr>
          <p:spPr>
            <a:xfrm>
              <a:off x="3525338" y="627123"/>
              <a:ext cx="614820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30">
            <a:extLst>
              <a:ext uri="{FF2B5EF4-FFF2-40B4-BE49-F238E27FC236}">
                <a16:creationId xmlns:a16="http://schemas.microsoft.com/office/drawing/2014/main" id="{1470EED0-2DE8-7B0C-DCD3-5704000F84EF}"/>
              </a:ext>
            </a:extLst>
          </p:cNvPr>
          <p:cNvGrpSpPr/>
          <p:nvPr/>
        </p:nvGrpSpPr>
        <p:grpSpPr>
          <a:xfrm>
            <a:off x="2677632" y="3550601"/>
            <a:ext cx="819456" cy="797504"/>
            <a:chOff x="3528405" y="507683"/>
            <a:chExt cx="614820" cy="598350"/>
          </a:xfrm>
        </p:grpSpPr>
        <p:sp>
          <p:nvSpPr>
            <p:cNvPr id="16" name="椭圆 31">
              <a:extLst>
                <a:ext uri="{FF2B5EF4-FFF2-40B4-BE49-F238E27FC236}">
                  <a16:creationId xmlns:a16="http://schemas.microsoft.com/office/drawing/2014/main" id="{BA631687-F5EE-08B2-505A-F090B648C7E8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51">
              <a:extLst>
                <a:ext uri="{FF2B5EF4-FFF2-40B4-BE49-F238E27FC236}">
                  <a16:creationId xmlns:a16="http://schemas.microsoft.com/office/drawing/2014/main" id="{341300B9-0C1B-4E7F-3CF2-00707FDE4F99}"/>
                </a:ext>
              </a:extLst>
            </p:cNvPr>
            <p:cNvSpPr txBox="1"/>
            <p:nvPr/>
          </p:nvSpPr>
          <p:spPr>
            <a:xfrm>
              <a:off x="3528405" y="611744"/>
              <a:ext cx="614820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33">
            <a:extLst>
              <a:ext uri="{FF2B5EF4-FFF2-40B4-BE49-F238E27FC236}">
                <a16:creationId xmlns:a16="http://schemas.microsoft.com/office/drawing/2014/main" id="{649027BD-FBF6-4728-15FF-D9D981BED558}"/>
              </a:ext>
            </a:extLst>
          </p:cNvPr>
          <p:cNvGrpSpPr/>
          <p:nvPr/>
        </p:nvGrpSpPr>
        <p:grpSpPr>
          <a:xfrm>
            <a:off x="2677632" y="2672365"/>
            <a:ext cx="827858" cy="797504"/>
            <a:chOff x="3529981" y="507683"/>
            <a:chExt cx="621124" cy="598350"/>
          </a:xfrm>
        </p:grpSpPr>
        <p:sp>
          <p:nvSpPr>
            <p:cNvPr id="19" name="椭圆 34">
              <a:extLst>
                <a:ext uri="{FF2B5EF4-FFF2-40B4-BE49-F238E27FC236}">
                  <a16:creationId xmlns:a16="http://schemas.microsoft.com/office/drawing/2014/main" id="{7106B5AF-4588-04A9-A9B9-9A12A570B3DE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57">
              <a:extLst>
                <a:ext uri="{FF2B5EF4-FFF2-40B4-BE49-F238E27FC236}">
                  <a16:creationId xmlns:a16="http://schemas.microsoft.com/office/drawing/2014/main" id="{085361E9-91F4-1F34-ED8D-D73A106E7332}"/>
                </a:ext>
              </a:extLst>
            </p:cNvPr>
            <p:cNvSpPr txBox="1"/>
            <p:nvPr/>
          </p:nvSpPr>
          <p:spPr>
            <a:xfrm>
              <a:off x="3536286" y="611760"/>
              <a:ext cx="614819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36">
            <a:extLst>
              <a:ext uri="{FF2B5EF4-FFF2-40B4-BE49-F238E27FC236}">
                <a16:creationId xmlns:a16="http://schemas.microsoft.com/office/drawing/2014/main" id="{C50F9901-5C2D-6605-4B33-E8A6524A0287}"/>
              </a:ext>
            </a:extLst>
          </p:cNvPr>
          <p:cNvSpPr/>
          <p:nvPr/>
        </p:nvSpPr>
        <p:spPr>
          <a:xfrm>
            <a:off x="3867181" y="2876637"/>
            <a:ext cx="3179973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PHƯƠNG PHÁP ĐỀ XUẤT</a:t>
            </a:r>
            <a:endParaRPr lang="zh-CN" altLang="en-US" sz="2275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sp>
        <p:nvSpPr>
          <p:cNvPr id="23" name="矩形 26">
            <a:extLst>
              <a:ext uri="{FF2B5EF4-FFF2-40B4-BE49-F238E27FC236}">
                <a16:creationId xmlns:a16="http://schemas.microsoft.com/office/drawing/2014/main" id="{5FE79747-0997-7CA4-69CA-30BFB2236A2F}"/>
              </a:ext>
            </a:extLst>
          </p:cNvPr>
          <p:cNvSpPr/>
          <p:nvPr/>
        </p:nvSpPr>
        <p:spPr>
          <a:xfrm>
            <a:off x="3861177" y="4638706"/>
            <a:ext cx="1029449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DEMO</a:t>
            </a:r>
            <a:r>
              <a:rPr lang="en-US" altLang="zh-CN" sz="2275" dirty="0">
                <a:solidFill>
                  <a:srgbClr val="B92428"/>
                </a:solidFill>
                <a:cs typeface="+mn-ea"/>
                <a:sym typeface="+mn-lt"/>
              </a:rPr>
              <a:t> </a:t>
            </a:r>
            <a:endParaRPr lang="zh-CN" altLang="en-US" sz="1140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grpSp>
        <p:nvGrpSpPr>
          <p:cNvPr id="24" name="组合 30">
            <a:extLst>
              <a:ext uri="{FF2B5EF4-FFF2-40B4-BE49-F238E27FC236}">
                <a16:creationId xmlns:a16="http://schemas.microsoft.com/office/drawing/2014/main" id="{F16D3363-7B11-2F34-F8B0-30538D599587}"/>
              </a:ext>
            </a:extLst>
          </p:cNvPr>
          <p:cNvGrpSpPr/>
          <p:nvPr/>
        </p:nvGrpSpPr>
        <p:grpSpPr>
          <a:xfrm>
            <a:off x="2688136" y="4428837"/>
            <a:ext cx="797504" cy="797504"/>
            <a:chOff x="3529981" y="507683"/>
            <a:chExt cx="598350" cy="598350"/>
          </a:xfrm>
        </p:grpSpPr>
        <p:sp>
          <p:nvSpPr>
            <p:cNvPr id="25" name="椭圆 31">
              <a:extLst>
                <a:ext uri="{FF2B5EF4-FFF2-40B4-BE49-F238E27FC236}">
                  <a16:creationId xmlns:a16="http://schemas.microsoft.com/office/drawing/2014/main" id="{FF230F2C-4A17-9DC6-5D30-5307EE5D6874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51">
              <a:extLst>
                <a:ext uri="{FF2B5EF4-FFF2-40B4-BE49-F238E27FC236}">
                  <a16:creationId xmlns:a16="http://schemas.microsoft.com/office/drawing/2014/main" id="{055C6074-9615-DA76-61E4-E4F9E98BA69B}"/>
                </a:ext>
              </a:extLst>
            </p:cNvPr>
            <p:cNvSpPr txBox="1"/>
            <p:nvPr/>
          </p:nvSpPr>
          <p:spPr>
            <a:xfrm>
              <a:off x="3610188" y="611744"/>
              <a:ext cx="451253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DE3ED5B-D8FE-72F5-D897-F52AAC7848FF}"/>
              </a:ext>
            </a:extLst>
          </p:cNvPr>
          <p:cNvSpPr/>
          <p:nvPr/>
        </p:nvSpPr>
        <p:spPr>
          <a:xfrm>
            <a:off x="3861177" y="5367671"/>
            <a:ext cx="5245347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KẾT LUẬN VÀ </a:t>
            </a:r>
          </a:p>
          <a:p>
            <a:r>
              <a:rPr lang="en-US" altLang="zh-CN" sz="2275" b="1" dirty="0">
                <a:solidFill>
                  <a:srgbClr val="B92428"/>
                </a:solidFill>
                <a:cs typeface="+mn-ea"/>
                <a:sym typeface="+mn-lt"/>
              </a:rPr>
              <a:t>HƯỚNG PHÁT TRIỂN TRONG TƯƠNG LAI  </a:t>
            </a:r>
            <a:endParaRPr lang="zh-CN" altLang="en-US" sz="2275" b="1" dirty="0">
              <a:solidFill>
                <a:srgbClr val="B92428"/>
              </a:solidFill>
              <a:cs typeface="+mn-ea"/>
              <a:sym typeface="+mn-lt"/>
            </a:endParaRPr>
          </a:p>
        </p:txBody>
      </p:sp>
      <p:grpSp>
        <p:nvGrpSpPr>
          <p:cNvPr id="28" name="组合 30">
            <a:extLst>
              <a:ext uri="{FF2B5EF4-FFF2-40B4-BE49-F238E27FC236}">
                <a16:creationId xmlns:a16="http://schemas.microsoft.com/office/drawing/2014/main" id="{CFB5DFA8-975E-9E06-A971-BE11E98F4510}"/>
              </a:ext>
            </a:extLst>
          </p:cNvPr>
          <p:cNvGrpSpPr/>
          <p:nvPr/>
        </p:nvGrpSpPr>
        <p:grpSpPr>
          <a:xfrm>
            <a:off x="2679732" y="5362692"/>
            <a:ext cx="797504" cy="797504"/>
            <a:chOff x="3529981" y="507683"/>
            <a:chExt cx="598350" cy="598350"/>
          </a:xfrm>
        </p:grpSpPr>
        <p:sp>
          <p:nvSpPr>
            <p:cNvPr id="29" name="椭圆 31">
              <a:extLst>
                <a:ext uri="{FF2B5EF4-FFF2-40B4-BE49-F238E27FC236}">
                  <a16:creationId xmlns:a16="http://schemas.microsoft.com/office/drawing/2014/main" id="{DA2B35DB-C4F9-0C10-FDF3-F12D90A483A7}"/>
                </a:ext>
              </a:extLst>
            </p:cNvPr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solidFill>
              <a:srgbClr val="B81D2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51">
              <a:extLst>
                <a:ext uri="{FF2B5EF4-FFF2-40B4-BE49-F238E27FC236}">
                  <a16:creationId xmlns:a16="http://schemas.microsoft.com/office/drawing/2014/main" id="{FDA83CB6-7807-18D7-63AC-3322BC095CBB}"/>
                </a:ext>
              </a:extLst>
            </p:cNvPr>
            <p:cNvSpPr txBox="1"/>
            <p:nvPr/>
          </p:nvSpPr>
          <p:spPr>
            <a:xfrm>
              <a:off x="3610188" y="611744"/>
              <a:ext cx="451253" cy="4387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515965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Kết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quả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thực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nghiệm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04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207548" y="2645116"/>
            <a:ext cx="6792449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ĐÁNH GIÁ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40059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515965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Chương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trình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thử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nghiệm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sử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dụng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WF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05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10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1714374" y="2319111"/>
            <a:ext cx="7210409" cy="129718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8518801">
            <a:off x="-523313" y="895852"/>
            <a:ext cx="2120128" cy="2120128"/>
          </a:xfrm>
          <a:prstGeom prst="blockArc">
            <a:avLst>
              <a:gd name="adj1" fmla="val 8649083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1402361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Kết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luận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Hướng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phát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triển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tương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lai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Elsie" panose="02000000000000000000" charset="0"/>
              <a:ea typeface="Elsie" panose="02000000000000000000" charset="0"/>
            </a:endParaRP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06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294620" y="2382929"/>
            <a:ext cx="6630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KẾT LUẬN VÀ</a:t>
            </a:r>
          </a:p>
          <a:p>
            <a:r>
              <a:rPr lang="en-US" altLang="zh-CN" sz="360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HƯỚNG PHÁT TRIỂN TƯƠNG LAI</a:t>
            </a:r>
          </a:p>
        </p:txBody>
      </p:sp>
    </p:spTree>
    <p:extLst>
      <p:ext uri="{BB962C8B-B14F-4D97-AF65-F5344CB8AC3E}">
        <p14:creationId xmlns:p14="http://schemas.microsoft.com/office/powerpoint/2010/main" val="689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7" name="Shape 514">
            <a:extLst>
              <a:ext uri="{FF2B5EF4-FFF2-40B4-BE49-F238E27FC236}">
                <a16:creationId xmlns:a16="http://schemas.microsoft.com/office/drawing/2014/main" id="{473A428E-F9DA-4573-D018-80471121F8FB}"/>
              </a:ext>
            </a:extLst>
          </p:cNvPr>
          <p:cNvSpPr/>
          <p:nvPr/>
        </p:nvSpPr>
        <p:spPr>
          <a:xfrm>
            <a:off x="9742972" y="2620932"/>
            <a:ext cx="1845166" cy="3218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0" y="0"/>
                </a:moveTo>
                <a:lnTo>
                  <a:pt x="0" y="1790"/>
                </a:lnTo>
                <a:lnTo>
                  <a:pt x="3643" y="1790"/>
                </a:lnTo>
                <a:cubicBezTo>
                  <a:pt x="7802" y="1790"/>
                  <a:pt x="11571" y="2809"/>
                  <a:pt x="14305" y="4448"/>
                </a:cubicBezTo>
                <a:cubicBezTo>
                  <a:pt x="17038" y="6089"/>
                  <a:pt x="18717" y="8332"/>
                  <a:pt x="18717" y="10800"/>
                </a:cubicBezTo>
                <a:cubicBezTo>
                  <a:pt x="18717" y="13268"/>
                  <a:pt x="17038" y="15511"/>
                  <a:pt x="14305" y="17152"/>
                </a:cubicBezTo>
                <a:cubicBezTo>
                  <a:pt x="11571" y="18791"/>
                  <a:pt x="7802" y="19812"/>
                  <a:pt x="3643" y="19812"/>
                </a:cubicBezTo>
                <a:lnTo>
                  <a:pt x="0" y="19812"/>
                </a:lnTo>
                <a:lnTo>
                  <a:pt x="0" y="21600"/>
                </a:lnTo>
                <a:lnTo>
                  <a:pt x="3643" y="21600"/>
                </a:lnTo>
                <a:cubicBezTo>
                  <a:pt x="8569" y="21600"/>
                  <a:pt x="13055" y="20390"/>
                  <a:pt x="16308" y="18439"/>
                </a:cubicBezTo>
                <a:cubicBezTo>
                  <a:pt x="19563" y="16489"/>
                  <a:pt x="21600" y="13780"/>
                  <a:pt x="21599" y="10800"/>
                </a:cubicBezTo>
                <a:cubicBezTo>
                  <a:pt x="21600" y="7820"/>
                  <a:pt x="19563" y="5111"/>
                  <a:pt x="16308" y="3161"/>
                </a:cubicBezTo>
                <a:cubicBezTo>
                  <a:pt x="13055" y="1210"/>
                  <a:pt x="8569" y="0"/>
                  <a:pt x="364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8" name="Shape 515">
            <a:extLst>
              <a:ext uri="{FF2B5EF4-FFF2-40B4-BE49-F238E27FC236}">
                <a16:creationId xmlns:a16="http://schemas.microsoft.com/office/drawing/2014/main" id="{23F111E8-CCBE-9579-C70C-065C4F4FEEC2}"/>
              </a:ext>
            </a:extLst>
          </p:cNvPr>
          <p:cNvSpPr/>
          <p:nvPr/>
        </p:nvSpPr>
        <p:spPr>
          <a:xfrm>
            <a:off x="4851183" y="5572459"/>
            <a:ext cx="1760947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9" name="Shape 516">
            <a:extLst>
              <a:ext uri="{FF2B5EF4-FFF2-40B4-BE49-F238E27FC236}">
                <a16:creationId xmlns:a16="http://schemas.microsoft.com/office/drawing/2014/main" id="{6066D3D8-0AAD-0902-E2DF-70A738E48573}"/>
              </a:ext>
            </a:extLst>
          </p:cNvPr>
          <p:cNvSpPr/>
          <p:nvPr/>
        </p:nvSpPr>
        <p:spPr>
          <a:xfrm>
            <a:off x="6715466" y="5572459"/>
            <a:ext cx="2866499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10" name="Shape 517">
            <a:extLst>
              <a:ext uri="{FF2B5EF4-FFF2-40B4-BE49-F238E27FC236}">
                <a16:creationId xmlns:a16="http://schemas.microsoft.com/office/drawing/2014/main" id="{EA420AF6-28BF-5D0D-09AF-7859040226A4}"/>
              </a:ext>
            </a:extLst>
          </p:cNvPr>
          <p:cNvSpPr/>
          <p:nvPr/>
        </p:nvSpPr>
        <p:spPr>
          <a:xfrm>
            <a:off x="1723597" y="2665723"/>
            <a:ext cx="2274407" cy="160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4569" y="0"/>
                </a:moveTo>
                <a:cubicBezTo>
                  <a:pt x="10573" y="0"/>
                  <a:pt x="6931" y="2419"/>
                  <a:pt x="4292" y="6323"/>
                </a:cubicBezTo>
                <a:cubicBezTo>
                  <a:pt x="1652" y="10223"/>
                  <a:pt x="-1" y="15640"/>
                  <a:pt x="0" y="21600"/>
                </a:cubicBezTo>
                <a:lnTo>
                  <a:pt x="2340" y="21600"/>
                </a:lnTo>
                <a:cubicBezTo>
                  <a:pt x="2340" y="16664"/>
                  <a:pt x="3700" y="12177"/>
                  <a:pt x="5917" y="8896"/>
                </a:cubicBezTo>
                <a:cubicBezTo>
                  <a:pt x="8135" y="5618"/>
                  <a:pt x="11195" y="3580"/>
                  <a:pt x="14569" y="3580"/>
                </a:cubicBezTo>
                <a:lnTo>
                  <a:pt x="21599" y="3580"/>
                </a:lnTo>
                <a:lnTo>
                  <a:pt x="21599" y="0"/>
                </a:lnTo>
                <a:lnTo>
                  <a:pt x="1456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11" name="Shape 518">
            <a:extLst>
              <a:ext uri="{FF2B5EF4-FFF2-40B4-BE49-F238E27FC236}">
                <a16:creationId xmlns:a16="http://schemas.microsoft.com/office/drawing/2014/main" id="{E7D8EFA6-981D-4CE6-8882-27E1CC98EE4C}"/>
              </a:ext>
            </a:extLst>
          </p:cNvPr>
          <p:cNvSpPr/>
          <p:nvPr/>
        </p:nvSpPr>
        <p:spPr>
          <a:xfrm>
            <a:off x="4123479" y="2624830"/>
            <a:ext cx="2649435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12" name="Shape 519">
            <a:extLst>
              <a:ext uri="{FF2B5EF4-FFF2-40B4-BE49-F238E27FC236}">
                <a16:creationId xmlns:a16="http://schemas.microsoft.com/office/drawing/2014/main" id="{F28D390E-96A2-AFE1-F6CE-886D5E53A9C8}"/>
              </a:ext>
            </a:extLst>
          </p:cNvPr>
          <p:cNvSpPr/>
          <p:nvPr/>
        </p:nvSpPr>
        <p:spPr>
          <a:xfrm>
            <a:off x="6921183" y="2624830"/>
            <a:ext cx="2672183" cy="266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0681" tIns="20681" rIns="20681" bIns="20681" anchor="ctr"/>
          <a:lstStyle/>
          <a:p>
            <a:pPr defTabSz="2482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 panose="020B0604020202020204" pitchFamily="34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grpSp>
        <p:nvGrpSpPr>
          <p:cNvPr id="14" name="淘宝店chenying0907出品 59">
            <a:extLst>
              <a:ext uri="{FF2B5EF4-FFF2-40B4-BE49-F238E27FC236}">
                <a16:creationId xmlns:a16="http://schemas.microsoft.com/office/drawing/2014/main" id="{11994151-31B7-4DF3-B35A-1E3B5A5A784D}"/>
              </a:ext>
            </a:extLst>
          </p:cNvPr>
          <p:cNvGrpSpPr/>
          <p:nvPr/>
        </p:nvGrpSpPr>
        <p:grpSpPr>
          <a:xfrm>
            <a:off x="8547076" y="5351343"/>
            <a:ext cx="2205007" cy="1551917"/>
            <a:chOff x="16516498" y="9245600"/>
            <a:chExt cx="4116217" cy="2676704"/>
          </a:xfrm>
        </p:grpSpPr>
        <p:sp>
          <p:nvSpPr>
            <p:cNvPr id="15" name="Shape 529">
              <a:extLst>
                <a:ext uri="{FF2B5EF4-FFF2-40B4-BE49-F238E27FC236}">
                  <a16:creationId xmlns:a16="http://schemas.microsoft.com/office/drawing/2014/main" id="{DE2A4854-5AAD-9C4A-E8C9-DE58AFE438D7}"/>
                </a:ext>
              </a:extLst>
            </p:cNvPr>
            <p:cNvSpPr/>
            <p:nvPr/>
          </p:nvSpPr>
          <p:spPr>
            <a:xfrm>
              <a:off x="16516498" y="10871685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r>
                <a:rPr lang="zh-CN" altLang="en-US" sz="1100" kern="100" dirty="0">
                  <a:solidFill>
                    <a:schemeClr val="bg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内容</a:t>
              </a:r>
              <a:endParaRPr lang="zh-CN" altLang="en-US" sz="1100" dirty="0">
                <a:solidFill>
                  <a:schemeClr val="bg2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Group 533">
              <a:extLst>
                <a:ext uri="{FF2B5EF4-FFF2-40B4-BE49-F238E27FC236}">
                  <a16:creationId xmlns:a16="http://schemas.microsoft.com/office/drawing/2014/main" id="{54945390-EF27-55A8-6435-A08998F7F9EC}"/>
                </a:ext>
              </a:extLst>
            </p:cNvPr>
            <p:cNvGrpSpPr/>
            <p:nvPr/>
          </p:nvGrpSpPr>
          <p:grpSpPr>
            <a:xfrm>
              <a:off x="18034263" y="9245600"/>
              <a:ext cx="1252278" cy="1252278"/>
              <a:chOff x="0" y="0"/>
              <a:chExt cx="1252277" cy="1252277"/>
            </a:xfrm>
          </p:grpSpPr>
          <p:sp>
            <p:nvSpPr>
              <p:cNvPr id="17" name="Shape 531">
                <a:extLst>
                  <a:ext uri="{FF2B5EF4-FFF2-40B4-BE49-F238E27FC236}">
                    <a16:creationId xmlns:a16="http://schemas.microsoft.com/office/drawing/2014/main" id="{459B6504-DE14-C155-2454-EB4BB068D7E8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4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4"/>
                    </a:cubicBezTo>
                    <a:cubicBezTo>
                      <a:pt x="21600" y="3064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Shape 532">
                <a:extLst>
                  <a:ext uri="{FF2B5EF4-FFF2-40B4-BE49-F238E27FC236}">
                    <a16:creationId xmlns:a16="http://schemas.microsoft.com/office/drawing/2014/main" id="{9178111C-30EE-BB89-80CF-8F16748064EE}"/>
                  </a:ext>
                </a:extLst>
              </p:cNvPr>
              <p:cNvSpPr/>
              <p:nvPr/>
            </p:nvSpPr>
            <p:spPr>
              <a:xfrm>
                <a:off x="202401" y="271813"/>
                <a:ext cx="847476" cy="674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7" h="21600" extrusionOk="0">
                    <a:moveTo>
                      <a:pt x="11836" y="15693"/>
                    </a:moveTo>
                    <a:cubicBezTo>
                      <a:pt x="11625" y="15170"/>
                      <a:pt x="9094" y="9550"/>
                      <a:pt x="8316" y="7930"/>
                    </a:cubicBezTo>
                    <a:lnTo>
                      <a:pt x="8197" y="7677"/>
                    </a:lnTo>
                    <a:lnTo>
                      <a:pt x="6094" y="7677"/>
                    </a:lnTo>
                    <a:lnTo>
                      <a:pt x="5978" y="7930"/>
                    </a:lnTo>
                    <a:cubicBezTo>
                      <a:pt x="5186" y="9585"/>
                      <a:pt x="2786" y="14947"/>
                      <a:pt x="2518" y="15524"/>
                    </a:cubicBezTo>
                    <a:cubicBezTo>
                      <a:pt x="2500" y="15573"/>
                      <a:pt x="2477" y="15631"/>
                      <a:pt x="2452" y="15693"/>
                    </a:cubicBezTo>
                    <a:cubicBezTo>
                      <a:pt x="2452" y="15693"/>
                      <a:pt x="11836" y="15693"/>
                      <a:pt x="11836" y="15693"/>
                    </a:cubicBezTo>
                    <a:close/>
                    <a:moveTo>
                      <a:pt x="14122" y="18116"/>
                    </a:moveTo>
                    <a:cubicBezTo>
                      <a:pt x="14598" y="19922"/>
                      <a:pt x="14073" y="21600"/>
                      <a:pt x="12552" y="21600"/>
                    </a:cubicBezTo>
                    <a:lnTo>
                      <a:pt x="1740" y="21600"/>
                    </a:lnTo>
                    <a:cubicBezTo>
                      <a:pt x="219" y="21600"/>
                      <a:pt x="-306" y="19940"/>
                      <a:pt x="169" y="18134"/>
                    </a:cubicBezTo>
                    <a:cubicBezTo>
                      <a:pt x="169" y="18134"/>
                      <a:pt x="2046" y="13669"/>
                      <a:pt x="5098" y="7259"/>
                    </a:cubicBezTo>
                    <a:lnTo>
                      <a:pt x="5098" y="3551"/>
                    </a:lnTo>
                    <a:lnTo>
                      <a:pt x="4910" y="3551"/>
                    </a:lnTo>
                    <a:cubicBezTo>
                      <a:pt x="4637" y="3551"/>
                      <a:pt x="4415" y="3267"/>
                      <a:pt x="4415" y="2916"/>
                    </a:cubicBezTo>
                    <a:cubicBezTo>
                      <a:pt x="4415" y="2569"/>
                      <a:pt x="4640" y="2285"/>
                      <a:pt x="4910" y="2285"/>
                    </a:cubicBezTo>
                    <a:lnTo>
                      <a:pt x="5696" y="2285"/>
                    </a:lnTo>
                    <a:lnTo>
                      <a:pt x="5231" y="0"/>
                    </a:lnTo>
                    <a:lnTo>
                      <a:pt x="9029" y="0"/>
                    </a:lnTo>
                    <a:lnTo>
                      <a:pt x="8562" y="2285"/>
                    </a:lnTo>
                    <a:lnTo>
                      <a:pt x="9386" y="2285"/>
                    </a:lnTo>
                    <a:cubicBezTo>
                      <a:pt x="9655" y="2285"/>
                      <a:pt x="9877" y="2569"/>
                      <a:pt x="9877" y="2916"/>
                    </a:cubicBezTo>
                    <a:cubicBezTo>
                      <a:pt x="9874" y="3267"/>
                      <a:pt x="9655" y="3551"/>
                      <a:pt x="9382" y="3551"/>
                    </a:cubicBezTo>
                    <a:lnTo>
                      <a:pt x="9194" y="3551"/>
                    </a:lnTo>
                    <a:lnTo>
                      <a:pt x="9194" y="7259"/>
                    </a:lnTo>
                    <a:cubicBezTo>
                      <a:pt x="12247" y="13669"/>
                      <a:pt x="14122" y="18116"/>
                      <a:pt x="14122" y="18116"/>
                    </a:cubicBezTo>
                    <a:cubicBezTo>
                      <a:pt x="14122" y="18116"/>
                      <a:pt x="14122" y="18116"/>
                      <a:pt x="14122" y="18116"/>
                    </a:cubicBezTo>
                    <a:close/>
                    <a:moveTo>
                      <a:pt x="8152" y="11538"/>
                    </a:moveTo>
                    <a:cubicBezTo>
                      <a:pt x="8152" y="11143"/>
                      <a:pt x="7903" y="10819"/>
                      <a:pt x="7592" y="10819"/>
                    </a:cubicBezTo>
                    <a:cubicBezTo>
                      <a:pt x="7283" y="10819"/>
                      <a:pt x="7029" y="11143"/>
                      <a:pt x="7029" y="11538"/>
                    </a:cubicBezTo>
                    <a:cubicBezTo>
                      <a:pt x="7029" y="11933"/>
                      <a:pt x="7283" y="12258"/>
                      <a:pt x="7592" y="12258"/>
                    </a:cubicBezTo>
                    <a:cubicBezTo>
                      <a:pt x="7903" y="12258"/>
                      <a:pt x="8152" y="11933"/>
                      <a:pt x="8152" y="11538"/>
                    </a:cubicBezTo>
                    <a:cubicBezTo>
                      <a:pt x="8152" y="11538"/>
                      <a:pt x="8152" y="11538"/>
                      <a:pt x="8152" y="11538"/>
                    </a:cubicBezTo>
                    <a:close/>
                    <a:moveTo>
                      <a:pt x="5995" y="12284"/>
                    </a:moveTo>
                    <a:cubicBezTo>
                      <a:pt x="5572" y="12284"/>
                      <a:pt x="5231" y="12724"/>
                      <a:pt x="5231" y="13260"/>
                    </a:cubicBezTo>
                    <a:cubicBezTo>
                      <a:pt x="5231" y="13802"/>
                      <a:pt x="5576" y="14241"/>
                      <a:pt x="5995" y="14241"/>
                    </a:cubicBezTo>
                    <a:cubicBezTo>
                      <a:pt x="6419" y="14241"/>
                      <a:pt x="6762" y="13802"/>
                      <a:pt x="6762" y="13260"/>
                    </a:cubicBezTo>
                    <a:cubicBezTo>
                      <a:pt x="6762" y="12724"/>
                      <a:pt x="6419" y="12284"/>
                      <a:pt x="5995" y="12284"/>
                    </a:cubicBezTo>
                    <a:cubicBezTo>
                      <a:pt x="5995" y="12284"/>
                      <a:pt x="5995" y="12284"/>
                      <a:pt x="5995" y="12284"/>
                    </a:cubicBezTo>
                    <a:close/>
                    <a:moveTo>
                      <a:pt x="7458" y="13807"/>
                    </a:moveTo>
                    <a:cubicBezTo>
                      <a:pt x="7458" y="14362"/>
                      <a:pt x="7811" y="14810"/>
                      <a:pt x="8243" y="14810"/>
                    </a:cubicBezTo>
                    <a:cubicBezTo>
                      <a:pt x="8676" y="14810"/>
                      <a:pt x="9029" y="14362"/>
                      <a:pt x="9029" y="13807"/>
                    </a:cubicBezTo>
                    <a:cubicBezTo>
                      <a:pt x="9029" y="13252"/>
                      <a:pt x="8676" y="12803"/>
                      <a:pt x="8243" y="12803"/>
                    </a:cubicBezTo>
                    <a:cubicBezTo>
                      <a:pt x="7811" y="12803"/>
                      <a:pt x="7458" y="13252"/>
                      <a:pt x="7458" y="13807"/>
                    </a:cubicBezTo>
                    <a:cubicBezTo>
                      <a:pt x="7458" y="13807"/>
                      <a:pt x="7458" y="13807"/>
                      <a:pt x="7458" y="13807"/>
                    </a:cubicBezTo>
                    <a:close/>
                    <a:moveTo>
                      <a:pt x="19492" y="7380"/>
                    </a:moveTo>
                    <a:lnTo>
                      <a:pt x="16664" y="3763"/>
                    </a:lnTo>
                    <a:lnTo>
                      <a:pt x="12730" y="8818"/>
                    </a:lnTo>
                    <a:lnTo>
                      <a:pt x="11941" y="9830"/>
                    </a:lnTo>
                    <a:lnTo>
                      <a:pt x="17592" y="9830"/>
                    </a:lnTo>
                    <a:cubicBezTo>
                      <a:pt x="17592" y="9830"/>
                      <a:pt x="19492" y="7380"/>
                      <a:pt x="19492" y="7380"/>
                    </a:cubicBezTo>
                    <a:close/>
                    <a:moveTo>
                      <a:pt x="21107" y="8583"/>
                    </a:moveTo>
                    <a:cubicBezTo>
                      <a:pt x="20923" y="8818"/>
                      <a:pt x="20620" y="8818"/>
                      <a:pt x="20433" y="8583"/>
                    </a:cubicBezTo>
                    <a:lnTo>
                      <a:pt x="20200" y="8286"/>
                    </a:lnTo>
                    <a:lnTo>
                      <a:pt x="14039" y="16163"/>
                    </a:lnTo>
                    <a:lnTo>
                      <a:pt x="10871" y="9355"/>
                    </a:lnTo>
                    <a:lnTo>
                      <a:pt x="15956" y="2857"/>
                    </a:lnTo>
                    <a:lnTo>
                      <a:pt x="15723" y="2562"/>
                    </a:lnTo>
                    <a:cubicBezTo>
                      <a:pt x="15535" y="2325"/>
                      <a:pt x="15539" y="1939"/>
                      <a:pt x="15723" y="1704"/>
                    </a:cubicBezTo>
                    <a:cubicBezTo>
                      <a:pt x="15907" y="1469"/>
                      <a:pt x="16209" y="1465"/>
                      <a:pt x="16397" y="1704"/>
                    </a:cubicBezTo>
                    <a:lnTo>
                      <a:pt x="21107" y="7721"/>
                    </a:lnTo>
                    <a:cubicBezTo>
                      <a:pt x="21294" y="7958"/>
                      <a:pt x="21294" y="8342"/>
                      <a:pt x="21107" y="8583"/>
                    </a:cubicBezTo>
                    <a:cubicBezTo>
                      <a:pt x="21107" y="8583"/>
                      <a:pt x="21107" y="8583"/>
                      <a:pt x="21107" y="8583"/>
                    </a:cubicBezTo>
                    <a:close/>
                    <a:moveTo>
                      <a:pt x="16178" y="6435"/>
                    </a:moveTo>
                    <a:cubicBezTo>
                      <a:pt x="16178" y="6790"/>
                      <a:pt x="16400" y="7073"/>
                      <a:pt x="16678" y="7073"/>
                    </a:cubicBezTo>
                    <a:cubicBezTo>
                      <a:pt x="16952" y="7073"/>
                      <a:pt x="17178" y="6790"/>
                      <a:pt x="17178" y="6435"/>
                    </a:cubicBezTo>
                    <a:cubicBezTo>
                      <a:pt x="17178" y="6084"/>
                      <a:pt x="16952" y="5795"/>
                      <a:pt x="16678" y="5795"/>
                    </a:cubicBezTo>
                    <a:cubicBezTo>
                      <a:pt x="16400" y="5795"/>
                      <a:pt x="16178" y="6084"/>
                      <a:pt x="16178" y="6435"/>
                    </a:cubicBezTo>
                    <a:cubicBezTo>
                      <a:pt x="16178" y="6435"/>
                      <a:pt x="16178" y="6435"/>
                      <a:pt x="16178" y="6435"/>
                    </a:cubicBezTo>
                    <a:close/>
                    <a:moveTo>
                      <a:pt x="15424" y="7718"/>
                    </a:moveTo>
                    <a:cubicBezTo>
                      <a:pt x="15011" y="7718"/>
                      <a:pt x="14674" y="8144"/>
                      <a:pt x="14674" y="8676"/>
                    </a:cubicBezTo>
                    <a:cubicBezTo>
                      <a:pt x="14674" y="9203"/>
                      <a:pt x="15011" y="9634"/>
                      <a:pt x="15424" y="9634"/>
                    </a:cubicBezTo>
                    <a:cubicBezTo>
                      <a:pt x="15841" y="9634"/>
                      <a:pt x="16175" y="9203"/>
                      <a:pt x="16175" y="8676"/>
                    </a:cubicBezTo>
                    <a:cubicBezTo>
                      <a:pt x="16175" y="8144"/>
                      <a:pt x="15841" y="7718"/>
                      <a:pt x="15424" y="7718"/>
                    </a:cubicBezTo>
                    <a:cubicBezTo>
                      <a:pt x="15424" y="7718"/>
                      <a:pt x="15424" y="7718"/>
                      <a:pt x="15424" y="7718"/>
                    </a:cubicBezTo>
                    <a:close/>
                    <a:moveTo>
                      <a:pt x="17095" y="7713"/>
                    </a:moveTo>
                    <a:cubicBezTo>
                      <a:pt x="17297" y="7713"/>
                      <a:pt x="17463" y="7926"/>
                      <a:pt x="17463" y="8184"/>
                    </a:cubicBezTo>
                    <a:cubicBezTo>
                      <a:pt x="17463" y="8445"/>
                      <a:pt x="17297" y="8658"/>
                      <a:pt x="17095" y="8658"/>
                    </a:cubicBezTo>
                    <a:cubicBezTo>
                      <a:pt x="16890" y="8658"/>
                      <a:pt x="16726" y="8445"/>
                      <a:pt x="16726" y="8184"/>
                    </a:cubicBezTo>
                    <a:cubicBezTo>
                      <a:pt x="16726" y="7926"/>
                      <a:pt x="16890" y="7713"/>
                      <a:pt x="17095" y="7713"/>
                    </a:cubicBezTo>
                    <a:cubicBezTo>
                      <a:pt x="17095" y="7713"/>
                      <a:pt x="17095" y="7713"/>
                      <a:pt x="17095" y="77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淘宝店chenying0907出品 58">
            <a:extLst>
              <a:ext uri="{FF2B5EF4-FFF2-40B4-BE49-F238E27FC236}">
                <a16:creationId xmlns:a16="http://schemas.microsoft.com/office/drawing/2014/main" id="{D38FB678-CCCD-2B56-666A-C15B26219BDA}"/>
              </a:ext>
            </a:extLst>
          </p:cNvPr>
          <p:cNvGrpSpPr/>
          <p:nvPr/>
        </p:nvGrpSpPr>
        <p:grpSpPr>
          <a:xfrm>
            <a:off x="8547076" y="2380594"/>
            <a:ext cx="2205007" cy="1484894"/>
            <a:chOff x="16516498" y="4114800"/>
            <a:chExt cx="4116217" cy="2561104"/>
          </a:xfrm>
        </p:grpSpPr>
        <p:sp>
          <p:nvSpPr>
            <p:cNvPr id="20" name="Shape 526">
              <a:extLst>
                <a:ext uri="{FF2B5EF4-FFF2-40B4-BE49-F238E27FC236}">
                  <a16:creationId xmlns:a16="http://schemas.microsoft.com/office/drawing/2014/main" id="{F67165A7-85A8-8872-4565-D67849A6FFA9}"/>
                </a:ext>
              </a:extLst>
            </p:cNvPr>
            <p:cNvSpPr/>
            <p:nvPr/>
          </p:nvSpPr>
          <p:spPr>
            <a:xfrm>
              <a:off x="16516498" y="5625286"/>
              <a:ext cx="4116217" cy="1050618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r>
                <a:rPr lang="zh-CN" altLang="en-US" sz="1100" kern="100" dirty="0">
                  <a:solidFill>
                    <a:schemeClr val="bg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文字内容</a:t>
              </a:r>
              <a:endParaRPr lang="zh-CN" altLang="en-US" sz="1100" dirty="0">
                <a:solidFill>
                  <a:schemeClr val="bg2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grpSp>
          <p:nvGrpSpPr>
            <p:cNvPr id="21" name="Group 536">
              <a:extLst>
                <a:ext uri="{FF2B5EF4-FFF2-40B4-BE49-F238E27FC236}">
                  <a16:creationId xmlns:a16="http://schemas.microsoft.com/office/drawing/2014/main" id="{457FA21B-ED0D-8A0A-E93A-6B540B652AA7}"/>
                </a:ext>
              </a:extLst>
            </p:cNvPr>
            <p:cNvGrpSpPr/>
            <p:nvPr/>
          </p:nvGrpSpPr>
          <p:grpSpPr>
            <a:xfrm>
              <a:off x="18034263" y="4114800"/>
              <a:ext cx="1252278" cy="1252285"/>
              <a:chOff x="0" y="0"/>
              <a:chExt cx="1252277" cy="1252283"/>
            </a:xfrm>
          </p:grpSpPr>
          <p:sp>
            <p:nvSpPr>
              <p:cNvPr id="22" name="Shape 534">
                <a:extLst>
                  <a:ext uri="{FF2B5EF4-FFF2-40B4-BE49-F238E27FC236}">
                    <a16:creationId xmlns:a16="http://schemas.microsoft.com/office/drawing/2014/main" id="{F4657F5A-7DAB-183B-0064-06D437188B4C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535">
                <a:extLst>
                  <a:ext uri="{FF2B5EF4-FFF2-40B4-BE49-F238E27FC236}">
                    <a16:creationId xmlns:a16="http://schemas.microsoft.com/office/drawing/2014/main" id="{DF96489D-6D16-DCC6-ADC9-6F75711D5185}"/>
                  </a:ext>
                </a:extLst>
              </p:cNvPr>
              <p:cNvSpPr/>
              <p:nvPr/>
            </p:nvSpPr>
            <p:spPr>
              <a:xfrm>
                <a:off x="216765" y="336688"/>
                <a:ext cx="818747" cy="61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extrusionOk="0">
                    <a:moveTo>
                      <a:pt x="12681" y="3"/>
                    </a:moveTo>
                    <a:cubicBezTo>
                      <a:pt x="12634" y="9"/>
                      <a:pt x="12588" y="30"/>
                      <a:pt x="12543" y="63"/>
                    </a:cubicBezTo>
                    <a:cubicBezTo>
                      <a:pt x="12453" y="132"/>
                      <a:pt x="12392" y="231"/>
                      <a:pt x="12361" y="368"/>
                    </a:cubicBezTo>
                    <a:lnTo>
                      <a:pt x="7960" y="20658"/>
                    </a:lnTo>
                    <a:cubicBezTo>
                      <a:pt x="7928" y="20795"/>
                      <a:pt x="7938" y="20925"/>
                      <a:pt x="7989" y="21045"/>
                    </a:cubicBezTo>
                    <a:cubicBezTo>
                      <a:pt x="8040" y="21166"/>
                      <a:pt x="8115" y="21247"/>
                      <a:pt x="8218" y="21289"/>
                    </a:cubicBezTo>
                    <a:lnTo>
                      <a:pt x="8949" y="21554"/>
                    </a:lnTo>
                    <a:cubicBezTo>
                      <a:pt x="9043" y="21596"/>
                      <a:pt x="9136" y="21583"/>
                      <a:pt x="9226" y="21515"/>
                    </a:cubicBezTo>
                    <a:cubicBezTo>
                      <a:pt x="9317" y="21447"/>
                      <a:pt x="9377" y="21347"/>
                      <a:pt x="9409" y="21210"/>
                    </a:cubicBezTo>
                    <a:lnTo>
                      <a:pt x="13813" y="920"/>
                    </a:lnTo>
                    <a:cubicBezTo>
                      <a:pt x="13845" y="783"/>
                      <a:pt x="13835" y="653"/>
                      <a:pt x="13784" y="533"/>
                    </a:cubicBezTo>
                    <a:cubicBezTo>
                      <a:pt x="13732" y="412"/>
                      <a:pt x="13655" y="331"/>
                      <a:pt x="13552" y="289"/>
                    </a:cubicBezTo>
                    <a:lnTo>
                      <a:pt x="12821" y="20"/>
                    </a:lnTo>
                    <a:cubicBezTo>
                      <a:pt x="12774" y="0"/>
                      <a:pt x="12727" y="-4"/>
                      <a:pt x="12681" y="3"/>
                    </a:cubicBezTo>
                    <a:close/>
                    <a:moveTo>
                      <a:pt x="5890" y="2919"/>
                    </a:moveTo>
                    <a:cubicBezTo>
                      <a:pt x="5788" y="2919"/>
                      <a:pt x="5698" y="2971"/>
                      <a:pt x="5619" y="3076"/>
                    </a:cubicBezTo>
                    <a:lnTo>
                      <a:pt x="118" y="10400"/>
                    </a:lnTo>
                    <a:cubicBezTo>
                      <a:pt x="39" y="10505"/>
                      <a:pt x="0" y="10624"/>
                      <a:pt x="0" y="10761"/>
                    </a:cubicBezTo>
                    <a:cubicBezTo>
                      <a:pt x="0" y="10897"/>
                      <a:pt x="39" y="11017"/>
                      <a:pt x="118" y="11122"/>
                    </a:cubicBezTo>
                    <a:lnTo>
                      <a:pt x="5619" y="18450"/>
                    </a:lnTo>
                    <a:cubicBezTo>
                      <a:pt x="5698" y="18556"/>
                      <a:pt x="5787" y="18607"/>
                      <a:pt x="5890" y="18607"/>
                    </a:cubicBezTo>
                    <a:cubicBezTo>
                      <a:pt x="5992" y="18607"/>
                      <a:pt x="6086" y="18556"/>
                      <a:pt x="6164" y="18450"/>
                    </a:cubicBezTo>
                    <a:lnTo>
                      <a:pt x="6752" y="17663"/>
                    </a:lnTo>
                    <a:cubicBezTo>
                      <a:pt x="6831" y="17558"/>
                      <a:pt x="6872" y="17438"/>
                      <a:pt x="6872" y="17303"/>
                    </a:cubicBezTo>
                    <a:cubicBezTo>
                      <a:pt x="6872" y="17166"/>
                      <a:pt x="6831" y="17046"/>
                      <a:pt x="6752" y="16942"/>
                    </a:cubicBezTo>
                    <a:lnTo>
                      <a:pt x="2112" y="10761"/>
                    </a:lnTo>
                    <a:lnTo>
                      <a:pt x="6752" y="4584"/>
                    </a:lnTo>
                    <a:cubicBezTo>
                      <a:pt x="6831" y="4480"/>
                      <a:pt x="6872" y="4360"/>
                      <a:pt x="6872" y="4223"/>
                    </a:cubicBezTo>
                    <a:cubicBezTo>
                      <a:pt x="6872" y="4088"/>
                      <a:pt x="6831" y="3969"/>
                      <a:pt x="6752" y="3863"/>
                    </a:cubicBezTo>
                    <a:lnTo>
                      <a:pt x="6164" y="3076"/>
                    </a:lnTo>
                    <a:cubicBezTo>
                      <a:pt x="6086" y="2971"/>
                      <a:pt x="5992" y="2919"/>
                      <a:pt x="5890" y="2919"/>
                    </a:cubicBezTo>
                    <a:close/>
                    <a:moveTo>
                      <a:pt x="15710" y="2919"/>
                    </a:moveTo>
                    <a:cubicBezTo>
                      <a:pt x="15608" y="2919"/>
                      <a:pt x="15518" y="2971"/>
                      <a:pt x="15439" y="3076"/>
                    </a:cubicBezTo>
                    <a:lnTo>
                      <a:pt x="14848" y="3863"/>
                    </a:lnTo>
                    <a:cubicBezTo>
                      <a:pt x="14769" y="3968"/>
                      <a:pt x="14731" y="4087"/>
                      <a:pt x="14731" y="4223"/>
                    </a:cubicBezTo>
                    <a:cubicBezTo>
                      <a:pt x="14731" y="4360"/>
                      <a:pt x="14769" y="4480"/>
                      <a:pt x="14848" y="4584"/>
                    </a:cubicBezTo>
                    <a:lnTo>
                      <a:pt x="19488" y="10761"/>
                    </a:lnTo>
                    <a:lnTo>
                      <a:pt x="14848" y="16942"/>
                    </a:lnTo>
                    <a:cubicBezTo>
                      <a:pt x="14769" y="17046"/>
                      <a:pt x="14731" y="17166"/>
                      <a:pt x="14731" y="17303"/>
                    </a:cubicBezTo>
                    <a:cubicBezTo>
                      <a:pt x="14731" y="17438"/>
                      <a:pt x="14769" y="17558"/>
                      <a:pt x="14848" y="17663"/>
                    </a:cubicBezTo>
                    <a:lnTo>
                      <a:pt x="15439" y="18450"/>
                    </a:lnTo>
                    <a:cubicBezTo>
                      <a:pt x="15518" y="18556"/>
                      <a:pt x="15608" y="18607"/>
                      <a:pt x="15710" y="18607"/>
                    </a:cubicBezTo>
                    <a:cubicBezTo>
                      <a:pt x="15812" y="18607"/>
                      <a:pt x="15903" y="18556"/>
                      <a:pt x="15981" y="18450"/>
                    </a:cubicBezTo>
                    <a:lnTo>
                      <a:pt x="21482" y="11122"/>
                    </a:lnTo>
                    <a:cubicBezTo>
                      <a:pt x="21561" y="11017"/>
                      <a:pt x="21600" y="10897"/>
                      <a:pt x="21600" y="10761"/>
                    </a:cubicBezTo>
                    <a:cubicBezTo>
                      <a:pt x="21600" y="10624"/>
                      <a:pt x="21561" y="10504"/>
                      <a:pt x="21482" y="10400"/>
                    </a:cubicBezTo>
                    <a:lnTo>
                      <a:pt x="15981" y="3076"/>
                    </a:lnTo>
                    <a:cubicBezTo>
                      <a:pt x="15903" y="2971"/>
                      <a:pt x="15812" y="2919"/>
                      <a:pt x="15710" y="29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淘宝店chenying0907出品 56">
            <a:extLst>
              <a:ext uri="{FF2B5EF4-FFF2-40B4-BE49-F238E27FC236}">
                <a16:creationId xmlns:a16="http://schemas.microsoft.com/office/drawing/2014/main" id="{21A28D09-618B-C0F9-D0DA-BB3BAF1AE847}"/>
              </a:ext>
            </a:extLst>
          </p:cNvPr>
          <p:cNvGrpSpPr/>
          <p:nvPr/>
        </p:nvGrpSpPr>
        <p:grpSpPr>
          <a:xfrm>
            <a:off x="2957925" y="2380411"/>
            <a:ext cx="2205007" cy="1624295"/>
            <a:chOff x="6661225" y="4114800"/>
            <a:chExt cx="4116217" cy="2801541"/>
          </a:xfrm>
        </p:grpSpPr>
        <p:sp>
          <p:nvSpPr>
            <p:cNvPr id="25" name="Shape 525">
              <a:extLst>
                <a:ext uri="{FF2B5EF4-FFF2-40B4-BE49-F238E27FC236}">
                  <a16:creationId xmlns:a16="http://schemas.microsoft.com/office/drawing/2014/main" id="{A9903C7F-999B-AA0B-3E37-BF6528A82358}"/>
                </a:ext>
              </a:extLst>
            </p:cNvPr>
            <p:cNvSpPr/>
            <p:nvPr/>
          </p:nvSpPr>
          <p:spPr>
            <a:xfrm>
              <a:off x="6661225" y="5544395"/>
              <a:ext cx="4116217" cy="1371946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sz="1400" b="1" dirty="0">
                  <a:solidFill>
                    <a:schemeClr val="accent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  <a:p>
              <a:pPr lvl="0">
                <a:lnSpc>
                  <a:spcPct val="110000"/>
                </a:lnSpc>
                <a:defRPr sz="1800"/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grpSp>
          <p:nvGrpSpPr>
            <p:cNvPr id="26" name="Group 539">
              <a:extLst>
                <a:ext uri="{FF2B5EF4-FFF2-40B4-BE49-F238E27FC236}">
                  <a16:creationId xmlns:a16="http://schemas.microsoft.com/office/drawing/2014/main" id="{F38FA72E-09C7-5463-A2AE-9787E0866F44}"/>
                </a:ext>
              </a:extLst>
            </p:cNvPr>
            <p:cNvGrpSpPr/>
            <p:nvPr/>
          </p:nvGrpSpPr>
          <p:grpSpPr>
            <a:xfrm>
              <a:off x="8115563" y="4114800"/>
              <a:ext cx="1252290" cy="1252285"/>
              <a:chOff x="0" y="0"/>
              <a:chExt cx="1252289" cy="1252283"/>
            </a:xfrm>
          </p:grpSpPr>
          <p:sp>
            <p:nvSpPr>
              <p:cNvPr id="27" name="Shape 537">
                <a:extLst>
                  <a:ext uri="{FF2B5EF4-FFF2-40B4-BE49-F238E27FC236}">
                    <a16:creationId xmlns:a16="http://schemas.microsoft.com/office/drawing/2014/main" id="{15599E30-1EAF-44F3-409C-142FB3B67D71}"/>
                  </a:ext>
                </a:extLst>
              </p:cNvPr>
              <p:cNvSpPr/>
              <p:nvPr/>
            </p:nvSpPr>
            <p:spPr>
              <a:xfrm>
                <a:off x="0" y="0"/>
                <a:ext cx="1252290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 panose="020B0604020202020204" pitchFamily="34" charset="0"/>
                  <a:ea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" name="Shape 538">
                <a:extLst>
                  <a:ext uri="{FF2B5EF4-FFF2-40B4-BE49-F238E27FC236}">
                    <a16:creationId xmlns:a16="http://schemas.microsoft.com/office/drawing/2014/main" id="{C483870E-55FC-7EB1-413C-1DEA6DFE2D9C}"/>
                  </a:ext>
                </a:extLst>
              </p:cNvPr>
              <p:cNvSpPr/>
              <p:nvPr/>
            </p:nvSpPr>
            <p:spPr>
              <a:xfrm>
                <a:off x="282288" y="292477"/>
                <a:ext cx="687714" cy="687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4" h="21600" extrusionOk="0">
                    <a:moveTo>
                      <a:pt x="15017" y="5596"/>
                    </a:moveTo>
                    <a:lnTo>
                      <a:pt x="8281" y="12346"/>
                    </a:lnTo>
                    <a:cubicBezTo>
                      <a:pt x="8018" y="12609"/>
                      <a:pt x="8018" y="13038"/>
                      <a:pt x="8281" y="13302"/>
                    </a:cubicBezTo>
                    <a:cubicBezTo>
                      <a:pt x="8413" y="13434"/>
                      <a:pt x="8583" y="13499"/>
                      <a:pt x="8755" y="13499"/>
                    </a:cubicBezTo>
                    <a:cubicBezTo>
                      <a:pt x="8929" y="13499"/>
                      <a:pt x="9101" y="13434"/>
                      <a:pt x="9232" y="13302"/>
                    </a:cubicBezTo>
                    <a:lnTo>
                      <a:pt x="15967" y="6552"/>
                    </a:lnTo>
                    <a:cubicBezTo>
                      <a:pt x="16230" y="6288"/>
                      <a:pt x="16230" y="5860"/>
                      <a:pt x="15967" y="5596"/>
                    </a:cubicBezTo>
                    <a:cubicBezTo>
                      <a:pt x="15703" y="5332"/>
                      <a:pt x="15279" y="5332"/>
                      <a:pt x="15017" y="5596"/>
                    </a:cubicBezTo>
                    <a:cubicBezTo>
                      <a:pt x="15017" y="5596"/>
                      <a:pt x="15017" y="5596"/>
                      <a:pt x="15017" y="5596"/>
                    </a:cubicBezTo>
                    <a:close/>
                    <a:moveTo>
                      <a:pt x="19439" y="5820"/>
                    </a:moveTo>
                    <a:lnTo>
                      <a:pt x="18811" y="6450"/>
                    </a:lnTo>
                    <a:cubicBezTo>
                      <a:pt x="18753" y="5484"/>
                      <a:pt x="18351" y="4585"/>
                      <a:pt x="17664" y="3895"/>
                    </a:cubicBezTo>
                    <a:cubicBezTo>
                      <a:pt x="16977" y="3207"/>
                      <a:pt x="16078" y="2808"/>
                      <a:pt x="15115" y="2745"/>
                    </a:cubicBezTo>
                    <a:lnTo>
                      <a:pt x="15746" y="2119"/>
                    </a:lnTo>
                    <a:lnTo>
                      <a:pt x="15746" y="2116"/>
                    </a:lnTo>
                    <a:cubicBezTo>
                      <a:pt x="16240" y="1621"/>
                      <a:pt x="16894" y="1351"/>
                      <a:pt x="17595" y="1351"/>
                    </a:cubicBezTo>
                    <a:cubicBezTo>
                      <a:pt x="18292" y="1351"/>
                      <a:pt x="18946" y="1621"/>
                      <a:pt x="19439" y="2116"/>
                    </a:cubicBezTo>
                    <a:cubicBezTo>
                      <a:pt x="19933" y="2610"/>
                      <a:pt x="20206" y="3268"/>
                      <a:pt x="20206" y="3968"/>
                    </a:cubicBezTo>
                    <a:cubicBezTo>
                      <a:pt x="20206" y="4667"/>
                      <a:pt x="19936" y="5325"/>
                      <a:pt x="19439" y="5820"/>
                    </a:cubicBezTo>
                    <a:cubicBezTo>
                      <a:pt x="19439" y="5820"/>
                      <a:pt x="19439" y="5820"/>
                      <a:pt x="19439" y="5820"/>
                    </a:cubicBezTo>
                    <a:close/>
                    <a:moveTo>
                      <a:pt x="16710" y="8553"/>
                    </a:moveTo>
                    <a:lnTo>
                      <a:pt x="8506" y="16775"/>
                    </a:lnTo>
                    <a:lnTo>
                      <a:pt x="8742" y="15665"/>
                    </a:lnTo>
                    <a:cubicBezTo>
                      <a:pt x="8785" y="15463"/>
                      <a:pt x="8735" y="15259"/>
                      <a:pt x="8608" y="15100"/>
                    </a:cubicBezTo>
                    <a:cubicBezTo>
                      <a:pt x="8478" y="14938"/>
                      <a:pt x="8285" y="14850"/>
                      <a:pt x="8084" y="14850"/>
                    </a:cubicBezTo>
                    <a:lnTo>
                      <a:pt x="6735" y="14850"/>
                    </a:lnTo>
                    <a:lnTo>
                      <a:pt x="6735" y="13499"/>
                    </a:lnTo>
                    <a:cubicBezTo>
                      <a:pt x="6735" y="13126"/>
                      <a:pt x="6433" y="12823"/>
                      <a:pt x="6061" y="12823"/>
                    </a:cubicBezTo>
                    <a:lnTo>
                      <a:pt x="5000" y="12823"/>
                    </a:lnTo>
                    <a:lnTo>
                      <a:pt x="13011" y="4841"/>
                    </a:lnTo>
                    <a:lnTo>
                      <a:pt x="13017" y="4851"/>
                    </a:lnTo>
                    <a:cubicBezTo>
                      <a:pt x="13510" y="4356"/>
                      <a:pt x="14168" y="4084"/>
                      <a:pt x="14865" y="4084"/>
                    </a:cubicBezTo>
                    <a:cubicBezTo>
                      <a:pt x="15562" y="4084"/>
                      <a:pt x="16220" y="4356"/>
                      <a:pt x="16710" y="4851"/>
                    </a:cubicBezTo>
                    <a:cubicBezTo>
                      <a:pt x="17203" y="5346"/>
                      <a:pt x="17476" y="6001"/>
                      <a:pt x="17476" y="6700"/>
                    </a:cubicBezTo>
                    <a:cubicBezTo>
                      <a:pt x="17476" y="7402"/>
                      <a:pt x="17207" y="8058"/>
                      <a:pt x="16710" y="8553"/>
                    </a:cubicBezTo>
                    <a:cubicBezTo>
                      <a:pt x="16710" y="8553"/>
                      <a:pt x="16710" y="8553"/>
                      <a:pt x="16710" y="8553"/>
                    </a:cubicBezTo>
                    <a:close/>
                    <a:moveTo>
                      <a:pt x="6798" y="18334"/>
                    </a:moveTo>
                    <a:lnTo>
                      <a:pt x="4289" y="19109"/>
                    </a:lnTo>
                    <a:cubicBezTo>
                      <a:pt x="4144" y="18677"/>
                      <a:pt x="3917" y="18297"/>
                      <a:pt x="3605" y="17985"/>
                    </a:cubicBezTo>
                    <a:cubicBezTo>
                      <a:pt x="3335" y="17714"/>
                      <a:pt x="3023" y="17506"/>
                      <a:pt x="2694" y="17336"/>
                    </a:cubicBezTo>
                    <a:lnTo>
                      <a:pt x="3839" y="14175"/>
                    </a:lnTo>
                    <a:lnTo>
                      <a:pt x="5387" y="14175"/>
                    </a:lnTo>
                    <a:lnTo>
                      <a:pt x="5387" y="15522"/>
                    </a:lnTo>
                    <a:cubicBezTo>
                      <a:pt x="5387" y="15898"/>
                      <a:pt x="5690" y="16198"/>
                      <a:pt x="6061" y="16198"/>
                    </a:cubicBezTo>
                    <a:lnTo>
                      <a:pt x="7251" y="16198"/>
                    </a:lnTo>
                    <a:cubicBezTo>
                      <a:pt x="7251" y="16198"/>
                      <a:pt x="6798" y="18334"/>
                      <a:pt x="6798" y="18334"/>
                    </a:cubicBezTo>
                    <a:close/>
                    <a:moveTo>
                      <a:pt x="20394" y="1163"/>
                    </a:moveTo>
                    <a:cubicBezTo>
                      <a:pt x="19646" y="412"/>
                      <a:pt x="18651" y="0"/>
                      <a:pt x="17595" y="0"/>
                    </a:cubicBezTo>
                    <a:cubicBezTo>
                      <a:pt x="16536" y="0"/>
                      <a:pt x="15543" y="412"/>
                      <a:pt x="14796" y="1160"/>
                    </a:cubicBezTo>
                    <a:lnTo>
                      <a:pt x="2895" y="13022"/>
                    </a:lnTo>
                    <a:cubicBezTo>
                      <a:pt x="2823" y="13090"/>
                      <a:pt x="2770" y="13176"/>
                      <a:pt x="2733" y="13268"/>
                    </a:cubicBezTo>
                    <a:lnTo>
                      <a:pt x="40" y="20694"/>
                    </a:lnTo>
                    <a:cubicBezTo>
                      <a:pt x="-46" y="20931"/>
                      <a:pt x="11" y="21205"/>
                      <a:pt x="185" y="21389"/>
                    </a:cubicBezTo>
                    <a:cubicBezTo>
                      <a:pt x="316" y="21524"/>
                      <a:pt x="491" y="21600"/>
                      <a:pt x="675" y="21600"/>
                    </a:cubicBezTo>
                    <a:cubicBezTo>
                      <a:pt x="741" y="21600"/>
                      <a:pt x="806" y="21590"/>
                      <a:pt x="872" y="21571"/>
                    </a:cubicBezTo>
                    <a:lnTo>
                      <a:pt x="7571" y="19511"/>
                    </a:lnTo>
                    <a:cubicBezTo>
                      <a:pt x="7676" y="19478"/>
                      <a:pt x="7771" y="19419"/>
                      <a:pt x="7850" y="19343"/>
                    </a:cubicBezTo>
                    <a:lnTo>
                      <a:pt x="20394" y="6771"/>
                    </a:lnTo>
                    <a:cubicBezTo>
                      <a:pt x="21140" y="6025"/>
                      <a:pt x="21554" y="5026"/>
                      <a:pt x="21554" y="3968"/>
                    </a:cubicBezTo>
                    <a:cubicBezTo>
                      <a:pt x="21551" y="2906"/>
                      <a:pt x="21140" y="1912"/>
                      <a:pt x="20394" y="1163"/>
                    </a:cubicBezTo>
                    <a:cubicBezTo>
                      <a:pt x="20394" y="1163"/>
                      <a:pt x="20394" y="1163"/>
                      <a:pt x="20394" y="1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 panose="020B0604020202020204" pitchFamily="34" charset="0"/>
                  <a:ea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淘宝店chenying0907出品 60">
            <a:extLst>
              <a:ext uri="{FF2B5EF4-FFF2-40B4-BE49-F238E27FC236}">
                <a16:creationId xmlns:a16="http://schemas.microsoft.com/office/drawing/2014/main" id="{04CBA580-2281-DD0D-789F-A4A4853D9CB1}"/>
              </a:ext>
            </a:extLst>
          </p:cNvPr>
          <p:cNvGrpSpPr/>
          <p:nvPr/>
        </p:nvGrpSpPr>
        <p:grpSpPr>
          <a:xfrm>
            <a:off x="5758844" y="5351343"/>
            <a:ext cx="2205007" cy="1551917"/>
            <a:chOff x="11600048" y="9245600"/>
            <a:chExt cx="4116217" cy="2676704"/>
          </a:xfrm>
        </p:grpSpPr>
        <p:sp>
          <p:nvSpPr>
            <p:cNvPr id="30" name="Shape 527">
              <a:extLst>
                <a:ext uri="{FF2B5EF4-FFF2-40B4-BE49-F238E27FC236}">
                  <a16:creationId xmlns:a16="http://schemas.microsoft.com/office/drawing/2014/main" id="{B0B0BEF4-E702-3D50-C997-9AFE3004F054}"/>
                </a:ext>
              </a:extLst>
            </p:cNvPr>
            <p:cNvSpPr/>
            <p:nvPr/>
          </p:nvSpPr>
          <p:spPr>
            <a:xfrm>
              <a:off x="11600048" y="10871685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</a:p>
          </p:txBody>
        </p:sp>
        <p:grpSp>
          <p:nvGrpSpPr>
            <p:cNvPr id="31" name="Group 542">
              <a:extLst>
                <a:ext uri="{FF2B5EF4-FFF2-40B4-BE49-F238E27FC236}">
                  <a16:creationId xmlns:a16="http://schemas.microsoft.com/office/drawing/2014/main" id="{9D6ABAE0-7919-0D92-027F-93AFB87DC3F4}"/>
                </a:ext>
              </a:extLst>
            </p:cNvPr>
            <p:cNvGrpSpPr/>
            <p:nvPr/>
          </p:nvGrpSpPr>
          <p:grpSpPr>
            <a:xfrm>
              <a:off x="13068563" y="9245600"/>
              <a:ext cx="1252278" cy="1252278"/>
              <a:chOff x="0" y="0"/>
              <a:chExt cx="1252277" cy="1252277"/>
            </a:xfrm>
          </p:grpSpPr>
          <p:sp>
            <p:nvSpPr>
              <p:cNvPr id="32" name="Shape 540">
                <a:extLst>
                  <a:ext uri="{FF2B5EF4-FFF2-40B4-BE49-F238E27FC236}">
                    <a16:creationId xmlns:a16="http://schemas.microsoft.com/office/drawing/2014/main" id="{722B8643-96F9-D9D0-0D5F-5475A31A8F11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4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4"/>
                    </a:cubicBezTo>
                    <a:cubicBezTo>
                      <a:pt x="21600" y="3064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" name="Shape 541">
                <a:extLst>
                  <a:ext uri="{FF2B5EF4-FFF2-40B4-BE49-F238E27FC236}">
                    <a16:creationId xmlns:a16="http://schemas.microsoft.com/office/drawing/2014/main" id="{9427624A-696C-A21A-7CB5-C05792BDC06E}"/>
                  </a:ext>
                </a:extLst>
              </p:cNvPr>
              <p:cNvSpPr/>
              <p:nvPr/>
            </p:nvSpPr>
            <p:spPr>
              <a:xfrm>
                <a:off x="292937" y="261367"/>
                <a:ext cx="666403" cy="729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7" y="0"/>
                    </a:moveTo>
                    <a:cubicBezTo>
                      <a:pt x="2408" y="0"/>
                      <a:pt x="2017" y="357"/>
                      <a:pt x="2017" y="795"/>
                    </a:cubicBezTo>
                    <a:lnTo>
                      <a:pt x="2017" y="9673"/>
                    </a:lnTo>
                    <a:cubicBezTo>
                      <a:pt x="2017" y="10110"/>
                      <a:pt x="2408" y="10468"/>
                      <a:pt x="2887" y="10468"/>
                    </a:cubicBezTo>
                    <a:cubicBezTo>
                      <a:pt x="3366" y="10468"/>
                      <a:pt x="3757" y="10110"/>
                      <a:pt x="3757" y="9673"/>
                    </a:cubicBezTo>
                    <a:lnTo>
                      <a:pt x="3757" y="1589"/>
                    </a:lnTo>
                    <a:lnTo>
                      <a:pt x="12607" y="1589"/>
                    </a:lnTo>
                    <a:lnTo>
                      <a:pt x="12607" y="7685"/>
                    </a:lnTo>
                    <a:cubicBezTo>
                      <a:pt x="12607" y="8122"/>
                      <a:pt x="12998" y="8480"/>
                      <a:pt x="13477" y="8480"/>
                    </a:cubicBezTo>
                    <a:lnTo>
                      <a:pt x="19713" y="8480"/>
                    </a:lnTo>
                    <a:cubicBezTo>
                      <a:pt x="19757" y="8480"/>
                      <a:pt x="19817" y="8481"/>
                      <a:pt x="19860" y="8468"/>
                    </a:cubicBezTo>
                    <a:lnTo>
                      <a:pt x="19860" y="20011"/>
                    </a:lnTo>
                    <a:lnTo>
                      <a:pt x="3757" y="20011"/>
                    </a:lnTo>
                    <a:lnTo>
                      <a:pt x="3757" y="16829"/>
                    </a:lnTo>
                    <a:cubicBezTo>
                      <a:pt x="3757" y="16391"/>
                      <a:pt x="3366" y="16034"/>
                      <a:pt x="2887" y="16034"/>
                    </a:cubicBezTo>
                    <a:cubicBezTo>
                      <a:pt x="2408" y="16034"/>
                      <a:pt x="2017" y="16391"/>
                      <a:pt x="2017" y="16829"/>
                    </a:cubicBezTo>
                    <a:lnTo>
                      <a:pt x="2017" y="20805"/>
                    </a:lnTo>
                    <a:cubicBezTo>
                      <a:pt x="2017" y="21243"/>
                      <a:pt x="2408" y="21600"/>
                      <a:pt x="2887" y="21600"/>
                    </a:cubicBezTo>
                    <a:lnTo>
                      <a:pt x="20730" y="21600"/>
                    </a:lnTo>
                    <a:cubicBezTo>
                      <a:pt x="21209" y="21600"/>
                      <a:pt x="21600" y="21243"/>
                      <a:pt x="21600" y="20805"/>
                    </a:cubicBezTo>
                    <a:lnTo>
                      <a:pt x="21600" y="6744"/>
                    </a:lnTo>
                    <a:cubicBezTo>
                      <a:pt x="21600" y="6519"/>
                      <a:pt x="21501" y="6307"/>
                      <a:pt x="21327" y="6161"/>
                    </a:cubicBezTo>
                    <a:lnTo>
                      <a:pt x="14317" y="211"/>
                    </a:lnTo>
                    <a:cubicBezTo>
                      <a:pt x="14158" y="79"/>
                      <a:pt x="13943" y="0"/>
                      <a:pt x="13725" y="0"/>
                    </a:cubicBezTo>
                    <a:lnTo>
                      <a:pt x="2887" y="0"/>
                    </a:lnTo>
                    <a:close/>
                    <a:moveTo>
                      <a:pt x="14347" y="2411"/>
                    </a:moveTo>
                    <a:lnTo>
                      <a:pt x="19612" y="6890"/>
                    </a:lnTo>
                    <a:lnTo>
                      <a:pt x="14347" y="6890"/>
                    </a:lnTo>
                    <a:cubicBezTo>
                      <a:pt x="14347" y="6890"/>
                      <a:pt x="14347" y="2411"/>
                      <a:pt x="14347" y="2411"/>
                    </a:cubicBezTo>
                    <a:close/>
                    <a:moveTo>
                      <a:pt x="7665" y="8599"/>
                    </a:moveTo>
                    <a:cubicBezTo>
                      <a:pt x="7442" y="8610"/>
                      <a:pt x="7224" y="8702"/>
                      <a:pt x="7064" y="8867"/>
                    </a:cubicBezTo>
                    <a:cubicBezTo>
                      <a:pt x="6745" y="9198"/>
                      <a:pt x="6773" y="9701"/>
                      <a:pt x="7136" y="9992"/>
                    </a:cubicBezTo>
                    <a:lnTo>
                      <a:pt x="9981" y="12299"/>
                    </a:lnTo>
                    <a:lnTo>
                      <a:pt x="870" y="12299"/>
                    </a:lnTo>
                    <a:cubicBezTo>
                      <a:pt x="392" y="12299"/>
                      <a:pt x="0" y="12656"/>
                      <a:pt x="0" y="13094"/>
                    </a:cubicBezTo>
                    <a:cubicBezTo>
                      <a:pt x="0" y="13531"/>
                      <a:pt x="392" y="13888"/>
                      <a:pt x="870" y="13888"/>
                    </a:cubicBezTo>
                    <a:lnTo>
                      <a:pt x="9939" y="13888"/>
                    </a:lnTo>
                    <a:lnTo>
                      <a:pt x="7136" y="16168"/>
                    </a:lnTo>
                    <a:cubicBezTo>
                      <a:pt x="6773" y="16460"/>
                      <a:pt x="6744" y="16962"/>
                      <a:pt x="7064" y="17293"/>
                    </a:cubicBezTo>
                    <a:cubicBezTo>
                      <a:pt x="7238" y="17465"/>
                      <a:pt x="7473" y="17558"/>
                      <a:pt x="7720" y="17558"/>
                    </a:cubicBezTo>
                    <a:cubicBezTo>
                      <a:pt x="7923" y="17558"/>
                      <a:pt x="8125" y="17494"/>
                      <a:pt x="8300" y="17362"/>
                    </a:cubicBezTo>
                    <a:lnTo>
                      <a:pt x="12826" y="13677"/>
                    </a:lnTo>
                    <a:cubicBezTo>
                      <a:pt x="13014" y="13532"/>
                      <a:pt x="13115" y="13307"/>
                      <a:pt x="13115" y="13082"/>
                    </a:cubicBezTo>
                    <a:cubicBezTo>
                      <a:pt x="13115" y="12857"/>
                      <a:pt x="13014" y="12641"/>
                      <a:pt x="12826" y="12483"/>
                    </a:cubicBezTo>
                    <a:lnTo>
                      <a:pt x="8300" y="8802"/>
                    </a:lnTo>
                    <a:cubicBezTo>
                      <a:pt x="8118" y="8656"/>
                      <a:pt x="7888" y="8587"/>
                      <a:pt x="7665" y="85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淘宝店chenying0907出品 57">
            <a:extLst>
              <a:ext uri="{FF2B5EF4-FFF2-40B4-BE49-F238E27FC236}">
                <a16:creationId xmlns:a16="http://schemas.microsoft.com/office/drawing/2014/main" id="{A72AB68F-5EBA-0559-A208-1623DB22F3BA}"/>
              </a:ext>
            </a:extLst>
          </p:cNvPr>
          <p:cNvGrpSpPr/>
          <p:nvPr/>
        </p:nvGrpSpPr>
        <p:grpSpPr>
          <a:xfrm>
            <a:off x="5758845" y="2380595"/>
            <a:ext cx="2205007" cy="1484893"/>
            <a:chOff x="11600049" y="4114800"/>
            <a:chExt cx="4116217" cy="2561104"/>
          </a:xfrm>
        </p:grpSpPr>
        <p:sp>
          <p:nvSpPr>
            <p:cNvPr id="35" name="Shape 524">
              <a:extLst>
                <a:ext uri="{FF2B5EF4-FFF2-40B4-BE49-F238E27FC236}">
                  <a16:creationId xmlns:a16="http://schemas.microsoft.com/office/drawing/2014/main" id="{2F6EA788-A691-CE3E-E714-760780E08E0C}"/>
                </a:ext>
              </a:extLst>
            </p:cNvPr>
            <p:cNvSpPr/>
            <p:nvPr/>
          </p:nvSpPr>
          <p:spPr>
            <a:xfrm>
              <a:off x="11600049" y="5625285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</a:p>
          </p:txBody>
        </p:sp>
        <p:grpSp>
          <p:nvGrpSpPr>
            <p:cNvPr id="36" name="Group 545">
              <a:extLst>
                <a:ext uri="{FF2B5EF4-FFF2-40B4-BE49-F238E27FC236}">
                  <a16:creationId xmlns:a16="http://schemas.microsoft.com/office/drawing/2014/main" id="{EA576F86-1813-4434-5A81-77A602B30D30}"/>
                </a:ext>
              </a:extLst>
            </p:cNvPr>
            <p:cNvGrpSpPr/>
            <p:nvPr/>
          </p:nvGrpSpPr>
          <p:grpSpPr>
            <a:xfrm>
              <a:off x="13068563" y="4114800"/>
              <a:ext cx="1252278" cy="1252285"/>
              <a:chOff x="0" y="0"/>
              <a:chExt cx="1252277" cy="1252283"/>
            </a:xfrm>
          </p:grpSpPr>
          <p:sp>
            <p:nvSpPr>
              <p:cNvPr id="37" name="Shape 543">
                <a:extLst>
                  <a:ext uri="{FF2B5EF4-FFF2-40B4-BE49-F238E27FC236}">
                    <a16:creationId xmlns:a16="http://schemas.microsoft.com/office/drawing/2014/main" id="{89B2E152-40B0-17DC-0A55-398773EA4FDA}"/>
                  </a:ext>
                </a:extLst>
              </p:cNvPr>
              <p:cNvSpPr/>
              <p:nvPr/>
            </p:nvSpPr>
            <p:spPr>
              <a:xfrm>
                <a:off x="0" y="0"/>
                <a:ext cx="1252278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8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8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Shape 544">
                <a:extLst>
                  <a:ext uri="{FF2B5EF4-FFF2-40B4-BE49-F238E27FC236}">
                    <a16:creationId xmlns:a16="http://schemas.microsoft.com/office/drawing/2014/main" id="{4098D3B6-1920-4535-9FC9-E7998FE5D9FC}"/>
                  </a:ext>
                </a:extLst>
              </p:cNvPr>
              <p:cNvSpPr/>
              <p:nvPr/>
            </p:nvSpPr>
            <p:spPr>
              <a:xfrm>
                <a:off x="274925" y="178870"/>
                <a:ext cx="715140" cy="88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4" h="21600" extrusionOk="0">
                    <a:moveTo>
                      <a:pt x="10986" y="13727"/>
                    </a:moveTo>
                    <a:cubicBezTo>
                      <a:pt x="10886" y="13807"/>
                      <a:pt x="10821" y="13909"/>
                      <a:pt x="10796" y="14020"/>
                    </a:cubicBezTo>
                    <a:cubicBezTo>
                      <a:pt x="10633" y="14769"/>
                      <a:pt x="10770" y="15397"/>
                      <a:pt x="10871" y="15855"/>
                    </a:cubicBezTo>
                    <a:cubicBezTo>
                      <a:pt x="11001" y="16451"/>
                      <a:pt x="10988" y="16602"/>
                      <a:pt x="10801" y="16704"/>
                    </a:cubicBezTo>
                    <a:cubicBezTo>
                      <a:pt x="10735" y="16740"/>
                      <a:pt x="10638" y="16782"/>
                      <a:pt x="10550" y="16782"/>
                    </a:cubicBezTo>
                    <a:cubicBezTo>
                      <a:pt x="10314" y="16782"/>
                      <a:pt x="10122" y="16462"/>
                      <a:pt x="10068" y="16363"/>
                    </a:cubicBezTo>
                    <a:cubicBezTo>
                      <a:pt x="9922" y="16094"/>
                      <a:pt x="9539" y="15965"/>
                      <a:pt x="9200" y="16072"/>
                    </a:cubicBezTo>
                    <a:cubicBezTo>
                      <a:pt x="7672" y="16550"/>
                      <a:pt x="8012" y="17811"/>
                      <a:pt x="8260" y="18731"/>
                    </a:cubicBezTo>
                    <a:cubicBezTo>
                      <a:pt x="8389" y="19208"/>
                      <a:pt x="8535" y="19749"/>
                      <a:pt x="8343" y="19941"/>
                    </a:cubicBezTo>
                    <a:cubicBezTo>
                      <a:pt x="8243" y="20040"/>
                      <a:pt x="8009" y="20062"/>
                      <a:pt x="7830" y="20062"/>
                    </a:cubicBezTo>
                    <a:cubicBezTo>
                      <a:pt x="7302" y="20062"/>
                      <a:pt x="6955" y="19979"/>
                      <a:pt x="6796" y="19815"/>
                    </a:cubicBezTo>
                    <a:cubicBezTo>
                      <a:pt x="6502" y="19511"/>
                      <a:pt x="6717" y="18819"/>
                      <a:pt x="6944" y="18086"/>
                    </a:cubicBezTo>
                    <a:cubicBezTo>
                      <a:pt x="7166" y="17371"/>
                      <a:pt x="7417" y="16560"/>
                      <a:pt x="7319" y="15789"/>
                    </a:cubicBezTo>
                    <a:cubicBezTo>
                      <a:pt x="7246" y="15220"/>
                      <a:pt x="6922" y="14932"/>
                      <a:pt x="6356" y="14932"/>
                    </a:cubicBezTo>
                    <a:lnTo>
                      <a:pt x="6356" y="14932"/>
                    </a:lnTo>
                    <a:cubicBezTo>
                      <a:pt x="6230" y="14932"/>
                      <a:pt x="6108" y="14945"/>
                      <a:pt x="5989" y="14958"/>
                    </a:cubicBezTo>
                    <a:cubicBezTo>
                      <a:pt x="5884" y="14969"/>
                      <a:pt x="5786" y="14980"/>
                      <a:pt x="5699" y="14980"/>
                    </a:cubicBezTo>
                    <a:cubicBezTo>
                      <a:pt x="5524" y="14980"/>
                      <a:pt x="5483" y="14931"/>
                      <a:pt x="5454" y="14896"/>
                    </a:cubicBezTo>
                    <a:cubicBezTo>
                      <a:pt x="5379" y="14807"/>
                      <a:pt x="5290" y="14599"/>
                      <a:pt x="5290" y="14121"/>
                    </a:cubicBezTo>
                    <a:lnTo>
                      <a:pt x="5292" y="12768"/>
                    </a:lnTo>
                    <a:cubicBezTo>
                      <a:pt x="5292" y="12623"/>
                      <a:pt x="5221" y="12484"/>
                      <a:pt x="5094" y="12380"/>
                    </a:cubicBezTo>
                    <a:lnTo>
                      <a:pt x="2415" y="10213"/>
                    </a:lnTo>
                    <a:lnTo>
                      <a:pt x="6779" y="6693"/>
                    </a:lnTo>
                    <a:lnTo>
                      <a:pt x="8570" y="8137"/>
                    </a:lnTo>
                    <a:lnTo>
                      <a:pt x="6405" y="10150"/>
                    </a:lnTo>
                    <a:cubicBezTo>
                      <a:pt x="6358" y="10194"/>
                      <a:pt x="6361" y="10259"/>
                      <a:pt x="6411" y="10300"/>
                    </a:cubicBezTo>
                    <a:cubicBezTo>
                      <a:pt x="6438" y="10321"/>
                      <a:pt x="6473" y="10332"/>
                      <a:pt x="6507" y="10332"/>
                    </a:cubicBezTo>
                    <a:cubicBezTo>
                      <a:pt x="6539" y="10332"/>
                      <a:pt x="6571" y="10323"/>
                      <a:pt x="6596" y="10305"/>
                    </a:cubicBezTo>
                    <a:lnTo>
                      <a:pt x="9093" y="8560"/>
                    </a:lnTo>
                    <a:lnTo>
                      <a:pt x="11369" y="10394"/>
                    </a:lnTo>
                    <a:lnTo>
                      <a:pt x="9906" y="11755"/>
                    </a:lnTo>
                    <a:cubicBezTo>
                      <a:pt x="9860" y="11798"/>
                      <a:pt x="9862" y="11864"/>
                      <a:pt x="9913" y="11905"/>
                    </a:cubicBezTo>
                    <a:cubicBezTo>
                      <a:pt x="9939" y="11926"/>
                      <a:pt x="9974" y="11937"/>
                      <a:pt x="10009" y="11937"/>
                    </a:cubicBezTo>
                    <a:cubicBezTo>
                      <a:pt x="10040" y="11937"/>
                      <a:pt x="10072" y="11928"/>
                      <a:pt x="10098" y="11910"/>
                    </a:cubicBezTo>
                    <a:lnTo>
                      <a:pt x="11785" y="10730"/>
                    </a:lnTo>
                    <a:lnTo>
                      <a:pt x="13244" y="11906"/>
                    </a:lnTo>
                    <a:cubicBezTo>
                      <a:pt x="13244" y="11906"/>
                      <a:pt x="10986" y="13727"/>
                      <a:pt x="10986" y="13727"/>
                    </a:cubicBezTo>
                    <a:close/>
                    <a:moveTo>
                      <a:pt x="21534" y="2084"/>
                    </a:moveTo>
                    <a:cubicBezTo>
                      <a:pt x="21534" y="1527"/>
                      <a:pt x="21265" y="1004"/>
                      <a:pt x="20777" y="610"/>
                    </a:cubicBezTo>
                    <a:cubicBezTo>
                      <a:pt x="20289" y="216"/>
                      <a:pt x="19641" y="0"/>
                      <a:pt x="18950" y="0"/>
                    </a:cubicBezTo>
                    <a:cubicBezTo>
                      <a:pt x="18261" y="0"/>
                      <a:pt x="17612" y="216"/>
                      <a:pt x="17124" y="610"/>
                    </a:cubicBezTo>
                    <a:lnTo>
                      <a:pt x="13867" y="3237"/>
                    </a:lnTo>
                    <a:lnTo>
                      <a:pt x="12140" y="1845"/>
                    </a:lnTo>
                    <a:cubicBezTo>
                      <a:pt x="11741" y="1523"/>
                      <a:pt x="11210" y="1346"/>
                      <a:pt x="10646" y="1346"/>
                    </a:cubicBezTo>
                    <a:cubicBezTo>
                      <a:pt x="10082" y="1346"/>
                      <a:pt x="9551" y="1523"/>
                      <a:pt x="9152" y="1845"/>
                    </a:cubicBezTo>
                    <a:lnTo>
                      <a:pt x="5804" y="4545"/>
                    </a:lnTo>
                    <a:cubicBezTo>
                      <a:pt x="5676" y="4648"/>
                      <a:pt x="5604" y="4788"/>
                      <a:pt x="5604" y="4933"/>
                    </a:cubicBezTo>
                    <a:cubicBezTo>
                      <a:pt x="5604" y="5075"/>
                      <a:pt x="5672" y="5211"/>
                      <a:pt x="5794" y="5313"/>
                    </a:cubicBezTo>
                    <a:lnTo>
                      <a:pt x="199" y="9824"/>
                    </a:lnTo>
                    <a:cubicBezTo>
                      <a:pt x="-65" y="10038"/>
                      <a:pt x="-66" y="10385"/>
                      <a:pt x="199" y="10598"/>
                    </a:cubicBezTo>
                    <a:lnTo>
                      <a:pt x="3384" y="13176"/>
                    </a:lnTo>
                    <a:lnTo>
                      <a:pt x="3382" y="14119"/>
                    </a:lnTo>
                    <a:cubicBezTo>
                      <a:pt x="3382" y="14838"/>
                      <a:pt x="3539" y="15359"/>
                      <a:pt x="3874" y="15758"/>
                    </a:cubicBezTo>
                    <a:cubicBezTo>
                      <a:pt x="4226" y="16178"/>
                      <a:pt x="4774" y="16441"/>
                      <a:pt x="5405" y="16504"/>
                    </a:cubicBezTo>
                    <a:cubicBezTo>
                      <a:pt x="5350" y="16886"/>
                      <a:pt x="5220" y="17304"/>
                      <a:pt x="5094" y="17713"/>
                    </a:cubicBezTo>
                    <a:cubicBezTo>
                      <a:pt x="4766" y="18772"/>
                      <a:pt x="4426" y="19866"/>
                      <a:pt x="5293" y="20761"/>
                    </a:cubicBezTo>
                    <a:cubicBezTo>
                      <a:pt x="5831" y="21318"/>
                      <a:pt x="6685" y="21600"/>
                      <a:pt x="7830" y="21600"/>
                    </a:cubicBezTo>
                    <a:cubicBezTo>
                      <a:pt x="8909" y="21600"/>
                      <a:pt x="9512" y="21222"/>
                      <a:pt x="9829" y="20906"/>
                    </a:cubicBezTo>
                    <a:cubicBezTo>
                      <a:pt x="10593" y="20141"/>
                      <a:pt x="10333" y="19179"/>
                      <a:pt x="10124" y="18404"/>
                    </a:cubicBezTo>
                    <a:cubicBezTo>
                      <a:pt x="10114" y="18363"/>
                      <a:pt x="10103" y="18323"/>
                      <a:pt x="10092" y="18282"/>
                    </a:cubicBezTo>
                    <a:cubicBezTo>
                      <a:pt x="10240" y="18308"/>
                      <a:pt x="10393" y="18321"/>
                      <a:pt x="10550" y="18321"/>
                    </a:cubicBezTo>
                    <a:cubicBezTo>
                      <a:pt x="11010" y="18321"/>
                      <a:pt x="11453" y="18206"/>
                      <a:pt x="11870" y="17979"/>
                    </a:cubicBezTo>
                    <a:cubicBezTo>
                      <a:pt x="12464" y="17654"/>
                      <a:pt x="12807" y="17168"/>
                      <a:pt x="12859" y="16573"/>
                    </a:cubicBezTo>
                    <a:cubicBezTo>
                      <a:pt x="12890" y="16231"/>
                      <a:pt x="12818" y="15904"/>
                      <a:pt x="12749" y="15588"/>
                    </a:cubicBezTo>
                    <a:cubicBezTo>
                      <a:pt x="12676" y="15252"/>
                      <a:pt x="12606" y="14934"/>
                      <a:pt x="12633" y="14574"/>
                    </a:cubicBezTo>
                    <a:lnTo>
                      <a:pt x="14956" y="12701"/>
                    </a:lnTo>
                    <a:cubicBezTo>
                      <a:pt x="15082" y="12794"/>
                      <a:pt x="15246" y="12847"/>
                      <a:pt x="15417" y="12847"/>
                    </a:cubicBezTo>
                    <a:cubicBezTo>
                      <a:pt x="15597" y="12847"/>
                      <a:pt x="15771" y="12789"/>
                      <a:pt x="15898" y="12686"/>
                    </a:cubicBezTo>
                    <a:lnTo>
                      <a:pt x="19246" y="9986"/>
                    </a:lnTo>
                    <a:cubicBezTo>
                      <a:pt x="19645" y="9663"/>
                      <a:pt x="19865" y="9236"/>
                      <a:pt x="19865" y="8781"/>
                    </a:cubicBezTo>
                    <a:cubicBezTo>
                      <a:pt x="19865" y="8326"/>
                      <a:pt x="19645" y="7898"/>
                      <a:pt x="19246" y="7576"/>
                    </a:cubicBezTo>
                    <a:lnTo>
                      <a:pt x="17520" y="6184"/>
                    </a:lnTo>
                    <a:lnTo>
                      <a:pt x="20777" y="3557"/>
                    </a:lnTo>
                    <a:cubicBezTo>
                      <a:pt x="21265" y="3163"/>
                      <a:pt x="21534" y="2640"/>
                      <a:pt x="21534" y="2084"/>
                    </a:cubicBezTo>
                    <a:cubicBezTo>
                      <a:pt x="21534" y="2084"/>
                      <a:pt x="21534" y="2084"/>
                      <a:pt x="21534" y="20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淘宝店chenying0907出品 55">
            <a:extLst>
              <a:ext uri="{FF2B5EF4-FFF2-40B4-BE49-F238E27FC236}">
                <a16:creationId xmlns:a16="http://schemas.microsoft.com/office/drawing/2014/main" id="{1E500A3E-4C4C-F869-372C-79661945CCF3}"/>
              </a:ext>
            </a:extLst>
          </p:cNvPr>
          <p:cNvGrpSpPr/>
          <p:nvPr/>
        </p:nvGrpSpPr>
        <p:grpSpPr>
          <a:xfrm>
            <a:off x="235077" y="1414702"/>
            <a:ext cx="2021052" cy="795435"/>
            <a:chOff x="1581848" y="7286171"/>
            <a:chExt cx="3772817" cy="1371945"/>
          </a:xfrm>
        </p:grpSpPr>
        <p:sp>
          <p:nvSpPr>
            <p:cNvPr id="40" name="Shape 530">
              <a:extLst>
                <a:ext uri="{FF2B5EF4-FFF2-40B4-BE49-F238E27FC236}">
                  <a16:creationId xmlns:a16="http://schemas.microsoft.com/office/drawing/2014/main" id="{0AEE0B94-BA7A-16D8-6552-671A85213EAB}"/>
                </a:ext>
              </a:extLst>
            </p:cNvPr>
            <p:cNvSpPr/>
            <p:nvPr/>
          </p:nvSpPr>
          <p:spPr>
            <a:xfrm>
              <a:off x="1581848" y="7286171"/>
              <a:ext cx="2251979" cy="137194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</a:p>
          </p:txBody>
        </p:sp>
        <p:grpSp>
          <p:nvGrpSpPr>
            <p:cNvPr id="41" name="Group 549">
              <a:extLst>
                <a:ext uri="{FF2B5EF4-FFF2-40B4-BE49-F238E27FC236}">
                  <a16:creationId xmlns:a16="http://schemas.microsoft.com/office/drawing/2014/main" id="{FD43BCC6-B06D-F62C-A054-BED5FADCBD6A}"/>
                </a:ext>
              </a:extLst>
            </p:cNvPr>
            <p:cNvGrpSpPr/>
            <p:nvPr/>
          </p:nvGrpSpPr>
          <p:grpSpPr>
            <a:xfrm>
              <a:off x="4102363" y="7289800"/>
              <a:ext cx="1252302" cy="1252284"/>
              <a:chOff x="0" y="0"/>
              <a:chExt cx="1252301" cy="1252283"/>
            </a:xfrm>
          </p:grpSpPr>
          <p:sp>
            <p:nvSpPr>
              <p:cNvPr id="42" name="Shape 547">
                <a:extLst>
                  <a:ext uri="{FF2B5EF4-FFF2-40B4-BE49-F238E27FC236}">
                    <a16:creationId xmlns:a16="http://schemas.microsoft.com/office/drawing/2014/main" id="{0B0E3E72-8C62-4EDE-C66E-91AFD2A13966}"/>
                  </a:ext>
                </a:extLst>
              </p:cNvPr>
              <p:cNvSpPr/>
              <p:nvPr/>
            </p:nvSpPr>
            <p:spPr>
              <a:xfrm>
                <a:off x="0" y="0"/>
                <a:ext cx="1252302" cy="1252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535"/>
                    </a:moveTo>
                    <a:cubicBezTo>
                      <a:pt x="21600" y="20227"/>
                      <a:pt x="20228" y="21600"/>
                      <a:pt x="18535" y="21600"/>
                    </a:cubicBezTo>
                    <a:lnTo>
                      <a:pt x="3065" y="21600"/>
                    </a:lnTo>
                    <a:cubicBezTo>
                      <a:pt x="1372" y="21600"/>
                      <a:pt x="0" y="20227"/>
                      <a:pt x="0" y="18535"/>
                    </a:cubicBezTo>
                    <a:lnTo>
                      <a:pt x="0" y="3065"/>
                    </a:lnTo>
                    <a:cubicBezTo>
                      <a:pt x="0" y="1372"/>
                      <a:pt x="1372" y="0"/>
                      <a:pt x="3065" y="0"/>
                    </a:cubicBezTo>
                    <a:lnTo>
                      <a:pt x="18535" y="0"/>
                    </a:lnTo>
                    <a:cubicBezTo>
                      <a:pt x="20228" y="0"/>
                      <a:pt x="21600" y="1372"/>
                      <a:pt x="21600" y="3065"/>
                    </a:cubicBezTo>
                    <a:cubicBezTo>
                      <a:pt x="21600" y="3065"/>
                      <a:pt x="21600" y="18535"/>
                      <a:pt x="21600" y="18535"/>
                    </a:cubicBezTo>
                    <a:close/>
                  </a:path>
                </a:pathLst>
              </a:custGeom>
              <a:solidFill>
                <a:srgbClr val="CB0B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" name="Shape 548">
                <a:extLst>
                  <a:ext uri="{FF2B5EF4-FFF2-40B4-BE49-F238E27FC236}">
                    <a16:creationId xmlns:a16="http://schemas.microsoft.com/office/drawing/2014/main" id="{71E2F2B9-286A-7BE5-42B1-6AA6668FE8BD}"/>
                  </a:ext>
                </a:extLst>
              </p:cNvPr>
              <p:cNvSpPr/>
              <p:nvPr/>
            </p:nvSpPr>
            <p:spPr>
              <a:xfrm>
                <a:off x="219660" y="248677"/>
                <a:ext cx="812981" cy="751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31" y="0"/>
                    </a:moveTo>
                    <a:cubicBezTo>
                      <a:pt x="10354" y="0"/>
                      <a:pt x="10049" y="329"/>
                      <a:pt x="10049" y="738"/>
                    </a:cubicBezTo>
                    <a:lnTo>
                      <a:pt x="10049" y="3384"/>
                    </a:lnTo>
                    <a:cubicBezTo>
                      <a:pt x="10049" y="3790"/>
                      <a:pt x="10354" y="4122"/>
                      <a:pt x="10731" y="4122"/>
                    </a:cubicBezTo>
                    <a:cubicBezTo>
                      <a:pt x="11107" y="4122"/>
                      <a:pt x="11414" y="3790"/>
                      <a:pt x="11414" y="3384"/>
                    </a:cubicBezTo>
                    <a:lnTo>
                      <a:pt x="11414" y="738"/>
                    </a:lnTo>
                    <a:cubicBezTo>
                      <a:pt x="11414" y="329"/>
                      <a:pt x="11107" y="0"/>
                      <a:pt x="10731" y="0"/>
                    </a:cubicBezTo>
                    <a:close/>
                    <a:moveTo>
                      <a:pt x="3570" y="3247"/>
                    </a:moveTo>
                    <a:cubicBezTo>
                      <a:pt x="3388" y="3247"/>
                      <a:pt x="3215" y="3325"/>
                      <a:pt x="3086" y="3466"/>
                    </a:cubicBezTo>
                    <a:cubicBezTo>
                      <a:pt x="2957" y="3603"/>
                      <a:pt x="2888" y="3788"/>
                      <a:pt x="2888" y="3985"/>
                    </a:cubicBezTo>
                    <a:cubicBezTo>
                      <a:pt x="2888" y="4182"/>
                      <a:pt x="2957" y="4368"/>
                      <a:pt x="3086" y="4508"/>
                    </a:cubicBezTo>
                    <a:cubicBezTo>
                      <a:pt x="3086" y="4508"/>
                      <a:pt x="4819" y="6378"/>
                      <a:pt x="4819" y="6378"/>
                    </a:cubicBezTo>
                    <a:cubicBezTo>
                      <a:pt x="4946" y="6516"/>
                      <a:pt x="5117" y="6592"/>
                      <a:pt x="5299" y="6592"/>
                    </a:cubicBezTo>
                    <a:cubicBezTo>
                      <a:pt x="5484" y="6592"/>
                      <a:pt x="5655" y="6518"/>
                      <a:pt x="5783" y="6378"/>
                    </a:cubicBezTo>
                    <a:cubicBezTo>
                      <a:pt x="6050" y="6091"/>
                      <a:pt x="6050" y="5623"/>
                      <a:pt x="5783" y="5336"/>
                    </a:cubicBezTo>
                    <a:lnTo>
                      <a:pt x="4054" y="3466"/>
                    </a:lnTo>
                    <a:cubicBezTo>
                      <a:pt x="3924" y="3328"/>
                      <a:pt x="3753" y="3247"/>
                      <a:pt x="3570" y="3247"/>
                    </a:cubicBezTo>
                    <a:close/>
                    <a:moveTo>
                      <a:pt x="17889" y="3247"/>
                    </a:moveTo>
                    <a:cubicBezTo>
                      <a:pt x="17707" y="3247"/>
                      <a:pt x="17535" y="3325"/>
                      <a:pt x="17406" y="3466"/>
                    </a:cubicBezTo>
                    <a:lnTo>
                      <a:pt x="15677" y="5332"/>
                    </a:lnTo>
                    <a:cubicBezTo>
                      <a:pt x="15547" y="5472"/>
                      <a:pt x="15478" y="5660"/>
                      <a:pt x="15478" y="5855"/>
                    </a:cubicBezTo>
                    <a:cubicBezTo>
                      <a:pt x="15478" y="6054"/>
                      <a:pt x="15547" y="6238"/>
                      <a:pt x="15677" y="6378"/>
                    </a:cubicBezTo>
                    <a:cubicBezTo>
                      <a:pt x="15806" y="6518"/>
                      <a:pt x="15976" y="6592"/>
                      <a:pt x="16160" y="6592"/>
                    </a:cubicBezTo>
                    <a:cubicBezTo>
                      <a:pt x="16342" y="6592"/>
                      <a:pt x="16515" y="6516"/>
                      <a:pt x="16644" y="6378"/>
                    </a:cubicBezTo>
                    <a:lnTo>
                      <a:pt x="18373" y="4504"/>
                    </a:lnTo>
                    <a:cubicBezTo>
                      <a:pt x="18502" y="4364"/>
                      <a:pt x="18572" y="4182"/>
                      <a:pt x="18572" y="3985"/>
                    </a:cubicBezTo>
                    <a:cubicBezTo>
                      <a:pt x="18572" y="3791"/>
                      <a:pt x="18502" y="3602"/>
                      <a:pt x="18373" y="3462"/>
                    </a:cubicBezTo>
                    <a:cubicBezTo>
                      <a:pt x="18244" y="3324"/>
                      <a:pt x="18071" y="3247"/>
                      <a:pt x="17889" y="3247"/>
                    </a:cubicBezTo>
                    <a:close/>
                    <a:moveTo>
                      <a:pt x="10742" y="6245"/>
                    </a:moveTo>
                    <a:cubicBezTo>
                      <a:pt x="8004" y="6245"/>
                      <a:pt x="5775" y="8654"/>
                      <a:pt x="5775" y="11612"/>
                    </a:cubicBezTo>
                    <a:cubicBezTo>
                      <a:pt x="5775" y="13742"/>
                      <a:pt x="6904" y="16089"/>
                      <a:pt x="8457" y="17291"/>
                    </a:cubicBezTo>
                    <a:lnTo>
                      <a:pt x="8457" y="20425"/>
                    </a:lnTo>
                    <a:cubicBezTo>
                      <a:pt x="8457" y="20755"/>
                      <a:pt x="8662" y="21041"/>
                      <a:pt x="8955" y="21124"/>
                    </a:cubicBezTo>
                    <a:lnTo>
                      <a:pt x="10573" y="21577"/>
                    </a:lnTo>
                    <a:cubicBezTo>
                      <a:pt x="10628" y="21591"/>
                      <a:pt x="10685" y="21600"/>
                      <a:pt x="10742" y="21600"/>
                    </a:cubicBezTo>
                    <a:cubicBezTo>
                      <a:pt x="10799" y="21600"/>
                      <a:pt x="10853" y="21591"/>
                      <a:pt x="10908" y="21577"/>
                    </a:cubicBezTo>
                    <a:lnTo>
                      <a:pt x="12525" y="21124"/>
                    </a:lnTo>
                    <a:cubicBezTo>
                      <a:pt x="12819" y="21041"/>
                      <a:pt x="13024" y="20752"/>
                      <a:pt x="13024" y="20425"/>
                    </a:cubicBezTo>
                    <a:lnTo>
                      <a:pt x="13024" y="17291"/>
                    </a:lnTo>
                    <a:cubicBezTo>
                      <a:pt x="14577" y="16089"/>
                      <a:pt x="15705" y="13742"/>
                      <a:pt x="15705" y="11612"/>
                    </a:cubicBezTo>
                    <a:cubicBezTo>
                      <a:pt x="15705" y="8654"/>
                      <a:pt x="13478" y="6245"/>
                      <a:pt x="10742" y="6245"/>
                    </a:cubicBezTo>
                    <a:close/>
                    <a:moveTo>
                      <a:pt x="10742" y="7693"/>
                    </a:moveTo>
                    <a:cubicBezTo>
                      <a:pt x="12741" y="7693"/>
                      <a:pt x="14366" y="9453"/>
                      <a:pt x="14366" y="11616"/>
                    </a:cubicBezTo>
                    <a:cubicBezTo>
                      <a:pt x="14368" y="13412"/>
                      <a:pt x="13315" y="15469"/>
                      <a:pt x="11970" y="16303"/>
                    </a:cubicBezTo>
                    <a:cubicBezTo>
                      <a:pt x="11706" y="16468"/>
                      <a:pt x="11576" y="16801"/>
                      <a:pt x="11655" y="17119"/>
                    </a:cubicBezTo>
                    <a:cubicBezTo>
                      <a:pt x="11664" y="17153"/>
                      <a:pt x="11675" y="17186"/>
                      <a:pt x="11688" y="17217"/>
                    </a:cubicBezTo>
                    <a:lnTo>
                      <a:pt x="11688" y="17896"/>
                    </a:lnTo>
                    <a:lnTo>
                      <a:pt x="9793" y="17896"/>
                    </a:lnTo>
                    <a:lnTo>
                      <a:pt x="9793" y="17217"/>
                    </a:lnTo>
                    <a:cubicBezTo>
                      <a:pt x="9806" y="17186"/>
                      <a:pt x="9816" y="17153"/>
                      <a:pt x="9825" y="17119"/>
                    </a:cubicBezTo>
                    <a:cubicBezTo>
                      <a:pt x="9902" y="16804"/>
                      <a:pt x="9773" y="16468"/>
                      <a:pt x="9511" y="16303"/>
                    </a:cubicBezTo>
                    <a:cubicBezTo>
                      <a:pt x="8167" y="15469"/>
                      <a:pt x="7115" y="13412"/>
                      <a:pt x="7115" y="11616"/>
                    </a:cubicBezTo>
                    <a:cubicBezTo>
                      <a:pt x="7115" y="9453"/>
                      <a:pt x="8741" y="7693"/>
                      <a:pt x="10742" y="7693"/>
                    </a:cubicBezTo>
                    <a:close/>
                    <a:moveTo>
                      <a:pt x="682" y="10866"/>
                    </a:moveTo>
                    <a:cubicBezTo>
                      <a:pt x="305" y="10866"/>
                      <a:pt x="0" y="11196"/>
                      <a:pt x="0" y="11604"/>
                    </a:cubicBezTo>
                    <a:cubicBezTo>
                      <a:pt x="0" y="12009"/>
                      <a:pt x="305" y="12342"/>
                      <a:pt x="682" y="12342"/>
                    </a:cubicBezTo>
                    <a:lnTo>
                      <a:pt x="3130" y="12342"/>
                    </a:lnTo>
                    <a:cubicBezTo>
                      <a:pt x="3505" y="12342"/>
                      <a:pt x="3808" y="12009"/>
                      <a:pt x="3808" y="11604"/>
                    </a:cubicBezTo>
                    <a:cubicBezTo>
                      <a:pt x="3808" y="11196"/>
                      <a:pt x="3505" y="10866"/>
                      <a:pt x="3130" y="10866"/>
                    </a:cubicBezTo>
                    <a:lnTo>
                      <a:pt x="682" y="10866"/>
                    </a:lnTo>
                    <a:close/>
                    <a:moveTo>
                      <a:pt x="18470" y="10866"/>
                    </a:moveTo>
                    <a:cubicBezTo>
                      <a:pt x="18095" y="10866"/>
                      <a:pt x="17788" y="11196"/>
                      <a:pt x="17788" y="11604"/>
                    </a:cubicBezTo>
                    <a:cubicBezTo>
                      <a:pt x="17788" y="12009"/>
                      <a:pt x="18095" y="12342"/>
                      <a:pt x="18470" y="12342"/>
                    </a:cubicBezTo>
                    <a:lnTo>
                      <a:pt x="20918" y="12342"/>
                    </a:lnTo>
                    <a:cubicBezTo>
                      <a:pt x="21295" y="12342"/>
                      <a:pt x="21600" y="12009"/>
                      <a:pt x="21600" y="11604"/>
                    </a:cubicBezTo>
                    <a:cubicBezTo>
                      <a:pt x="21600" y="11196"/>
                      <a:pt x="21295" y="10866"/>
                      <a:pt x="20918" y="10866"/>
                    </a:cubicBezTo>
                    <a:lnTo>
                      <a:pt x="18470" y="10866"/>
                    </a:lnTo>
                    <a:close/>
                    <a:moveTo>
                      <a:pt x="5299" y="16737"/>
                    </a:moveTo>
                    <a:cubicBezTo>
                      <a:pt x="5117" y="16737"/>
                      <a:pt x="4945" y="16811"/>
                      <a:pt x="4815" y="16951"/>
                    </a:cubicBezTo>
                    <a:lnTo>
                      <a:pt x="3086" y="18821"/>
                    </a:lnTo>
                    <a:cubicBezTo>
                      <a:pt x="2820" y="19111"/>
                      <a:pt x="2820" y="19580"/>
                      <a:pt x="3086" y="19867"/>
                    </a:cubicBezTo>
                    <a:cubicBezTo>
                      <a:pt x="3215" y="20007"/>
                      <a:pt x="3388" y="20082"/>
                      <a:pt x="3570" y="20082"/>
                    </a:cubicBezTo>
                    <a:cubicBezTo>
                      <a:pt x="3753" y="20082"/>
                      <a:pt x="3924" y="20007"/>
                      <a:pt x="4054" y="19867"/>
                    </a:cubicBezTo>
                    <a:lnTo>
                      <a:pt x="5783" y="17993"/>
                    </a:lnTo>
                    <a:cubicBezTo>
                      <a:pt x="5912" y="17856"/>
                      <a:pt x="5981" y="17669"/>
                      <a:pt x="5981" y="17474"/>
                    </a:cubicBezTo>
                    <a:cubicBezTo>
                      <a:pt x="5981" y="17277"/>
                      <a:pt x="5912" y="17092"/>
                      <a:pt x="5783" y="16951"/>
                    </a:cubicBezTo>
                    <a:cubicBezTo>
                      <a:pt x="5655" y="16811"/>
                      <a:pt x="5484" y="16737"/>
                      <a:pt x="5299" y="16737"/>
                    </a:cubicBezTo>
                    <a:close/>
                    <a:moveTo>
                      <a:pt x="16160" y="16737"/>
                    </a:moveTo>
                    <a:cubicBezTo>
                      <a:pt x="15978" y="16737"/>
                      <a:pt x="15806" y="16811"/>
                      <a:pt x="15677" y="16951"/>
                    </a:cubicBezTo>
                    <a:cubicBezTo>
                      <a:pt x="15547" y="17092"/>
                      <a:pt x="15478" y="17277"/>
                      <a:pt x="15478" y="17474"/>
                    </a:cubicBezTo>
                    <a:cubicBezTo>
                      <a:pt x="15478" y="17669"/>
                      <a:pt x="15547" y="17856"/>
                      <a:pt x="15677" y="17993"/>
                    </a:cubicBezTo>
                    <a:lnTo>
                      <a:pt x="17409" y="19867"/>
                    </a:lnTo>
                    <a:cubicBezTo>
                      <a:pt x="17536" y="20007"/>
                      <a:pt x="17707" y="20082"/>
                      <a:pt x="17889" y="20082"/>
                    </a:cubicBezTo>
                    <a:cubicBezTo>
                      <a:pt x="18071" y="20082"/>
                      <a:pt x="18244" y="20007"/>
                      <a:pt x="18373" y="19867"/>
                    </a:cubicBezTo>
                    <a:cubicBezTo>
                      <a:pt x="18638" y="19578"/>
                      <a:pt x="18638" y="19108"/>
                      <a:pt x="18373" y="18821"/>
                    </a:cubicBezTo>
                    <a:cubicBezTo>
                      <a:pt x="18373" y="18821"/>
                      <a:pt x="16640" y="16951"/>
                      <a:pt x="16640" y="16951"/>
                    </a:cubicBezTo>
                    <a:cubicBezTo>
                      <a:pt x="16513" y="16811"/>
                      <a:pt x="16342" y="16737"/>
                      <a:pt x="16160" y="16737"/>
                    </a:cubicBezTo>
                    <a:close/>
                    <a:moveTo>
                      <a:pt x="9797" y="18985"/>
                    </a:moveTo>
                    <a:lnTo>
                      <a:pt x="11688" y="18985"/>
                    </a:lnTo>
                    <a:cubicBezTo>
                      <a:pt x="11688" y="18985"/>
                      <a:pt x="11688" y="19863"/>
                      <a:pt x="11688" y="19863"/>
                    </a:cubicBezTo>
                    <a:lnTo>
                      <a:pt x="10742" y="20129"/>
                    </a:lnTo>
                    <a:lnTo>
                      <a:pt x="9797" y="19863"/>
                    </a:lnTo>
                    <a:lnTo>
                      <a:pt x="9797" y="189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2482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4" name="淘宝店chenying0907出品 61">
            <a:extLst>
              <a:ext uri="{FF2B5EF4-FFF2-40B4-BE49-F238E27FC236}">
                <a16:creationId xmlns:a16="http://schemas.microsoft.com/office/drawing/2014/main" id="{DB19B035-82B0-B718-DDB9-02A9908BC28B}"/>
              </a:ext>
            </a:extLst>
          </p:cNvPr>
          <p:cNvGrpSpPr/>
          <p:nvPr/>
        </p:nvGrpSpPr>
        <p:grpSpPr>
          <a:xfrm>
            <a:off x="3191532" y="4934541"/>
            <a:ext cx="2205007" cy="2273166"/>
            <a:chOff x="6645500" y="8544464"/>
            <a:chExt cx="4116217" cy="3920696"/>
          </a:xfrm>
        </p:grpSpPr>
        <p:sp>
          <p:nvSpPr>
            <p:cNvPr id="45" name="Shape 528">
              <a:extLst>
                <a:ext uri="{FF2B5EF4-FFF2-40B4-BE49-F238E27FC236}">
                  <a16:creationId xmlns:a16="http://schemas.microsoft.com/office/drawing/2014/main" id="{216AD8D6-4FD2-71A3-E458-E8C9FFC4A719}"/>
                </a:ext>
              </a:extLst>
            </p:cNvPr>
            <p:cNvSpPr/>
            <p:nvPr/>
          </p:nvSpPr>
          <p:spPr>
            <a:xfrm>
              <a:off x="6645500" y="11414541"/>
              <a:ext cx="4116217" cy="105061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spAutoFit/>
            </a:bodyPr>
            <a:lstStyle/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400" b="1" dirty="0">
                  <a:solidFill>
                    <a:srgbClr val="CB0B0B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Keyword</a:t>
              </a:r>
            </a:p>
            <a:p>
              <a:pPr lvl="0" algn="ctr">
                <a:lnSpc>
                  <a:spcPct val="110000"/>
                </a:lnSpc>
                <a:defRPr sz="1800"/>
              </a:pPr>
              <a:r>
                <a:rPr lang="zh-CN" altLang="en-US" sz="11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Here you could describe the detial if you need it</a:t>
              </a:r>
              <a:r>
                <a:rPr lang="zh-CN" altLang="en-US" sz="1100" kern="100" dirty="0">
                  <a:solidFill>
                    <a:schemeClr val="bg2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内容</a:t>
              </a:r>
              <a:endParaRPr lang="zh-CN" altLang="en-US" sz="1100" dirty="0">
                <a:solidFill>
                  <a:schemeClr val="bg2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pic>
          <p:nvPicPr>
            <p:cNvPr id="46" name="05_How We Work_Done.jpg">
              <a:extLst>
                <a:ext uri="{FF2B5EF4-FFF2-40B4-BE49-F238E27FC236}">
                  <a16:creationId xmlns:a16="http://schemas.microsoft.com/office/drawing/2014/main" id="{99098B28-1EA2-5910-CF2C-A41BC9AC47D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419" y="8544464"/>
              <a:ext cx="2654697" cy="2654697"/>
            </a:xfrm>
            <a:prstGeom prst="roundRect">
              <a:avLst>
                <a:gd name="adj" fmla="val 13617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577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HƯỚNG THỰC HIỆN ( DEADLINE 07/07) - CŨ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32840"/>
            <a:ext cx="8674100" cy="501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9217" y="713360"/>
          <a:ext cx="8845613" cy="5960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6583">
                  <a:extLst>
                    <a:ext uri="{9D8B030D-6E8A-4147-A177-3AD203B41FA5}">
                      <a16:colId xmlns:a16="http://schemas.microsoft.com/office/drawing/2014/main" val="358629307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644465621"/>
                    </a:ext>
                  </a:extLst>
                </a:gridCol>
                <a:gridCol w="4594430">
                  <a:extLst>
                    <a:ext uri="{9D8B030D-6E8A-4147-A177-3AD203B41FA5}">
                      <a16:colId xmlns:a16="http://schemas.microsoft.com/office/drawing/2014/main" val="1553590127"/>
                    </a:ext>
                  </a:extLst>
                </a:gridCol>
              </a:tblGrid>
              <a:tr h="402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</a:t>
                      </a:r>
                      <a:r>
                        <a:rPr lang="en-US" baseline="0" dirty="0"/>
                        <a:t>NG 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TIÊU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1564"/>
                  </a:ext>
                </a:extLst>
              </a:tr>
              <a:tr h="1588394"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thập</a:t>
                      </a:r>
                      <a:r>
                        <a:rPr lang="en-US" baseline="0" dirty="0"/>
                        <a:t> data (crawl, </a:t>
                      </a:r>
                      <a:r>
                        <a:rPr lang="en-US" baseline="0" dirty="0" err="1"/>
                        <a:t>chuyển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file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vi,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24/04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Thu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5000 – 10000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vi (1),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(2),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assembly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651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Gán nhãn tên mã độc và kiểm tra độ chính xác của </a:t>
                      </a:r>
                      <a:r>
                        <a:rPr lang="en-US" sz="1800"/>
                        <a:t>MITRE ATT&amp;CK đã thu thập được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765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Phân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Có phần phân tích và visualize chi tiết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7175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thừa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13214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Áp dụng trên một số mạng neuron cơ bản và so sánh kết quả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Độ chính xác khoảng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4108"/>
                  </a:ext>
                </a:extLst>
              </a:tr>
              <a:tr h="694923">
                <a:tc>
                  <a:txBody>
                    <a:bodyPr/>
                    <a:lstStyle/>
                    <a:p>
                      <a:r>
                        <a:rPr lang="en-US" dirty="0"/>
                        <a:t>So </a:t>
                      </a:r>
                      <a:r>
                        <a:rPr lang="en-US" dirty="0" err="1"/>
                        <a:t>sánh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03/07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gắng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xong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sớm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err="1"/>
                        <a:t>để</a:t>
                      </a:r>
                      <a:r>
                        <a:rPr lang="en-US" baseline="0"/>
                        <a:t> chuyển sang pha 2 hoặc viết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5394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bài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khoa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2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HƯỚNG THỰC HIỆN ( DEADLINE 07/07) – MỚI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132840"/>
            <a:ext cx="8674100" cy="5011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2043"/>
              </p:ext>
            </p:extLst>
          </p:nvPr>
        </p:nvGraphicFramePr>
        <p:xfrm>
          <a:off x="219217" y="713360"/>
          <a:ext cx="8845612" cy="612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8796">
                  <a:extLst>
                    <a:ext uri="{9D8B030D-6E8A-4147-A177-3AD203B41FA5}">
                      <a16:colId xmlns:a16="http://schemas.microsoft.com/office/drawing/2014/main" val="3586293076"/>
                    </a:ext>
                  </a:extLst>
                </a:gridCol>
                <a:gridCol w="1510759">
                  <a:extLst>
                    <a:ext uri="{9D8B030D-6E8A-4147-A177-3AD203B41FA5}">
                      <a16:colId xmlns:a16="http://schemas.microsoft.com/office/drawing/2014/main" val="164446562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646117846"/>
                    </a:ext>
                  </a:extLst>
                </a:gridCol>
                <a:gridCol w="3877974">
                  <a:extLst>
                    <a:ext uri="{9D8B030D-6E8A-4147-A177-3AD203B41FA5}">
                      <a16:colId xmlns:a16="http://schemas.microsoft.com/office/drawing/2014/main" val="1553590127"/>
                    </a:ext>
                  </a:extLst>
                </a:gridCol>
              </a:tblGrid>
              <a:tr h="611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</a:t>
                      </a:r>
                      <a:r>
                        <a:rPr lang="en-US" baseline="0" dirty="0"/>
                        <a:t>NG 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thành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TIÊU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1564"/>
                  </a:ext>
                </a:extLst>
              </a:tr>
              <a:tr h="1135223"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thập</a:t>
                      </a:r>
                      <a:r>
                        <a:rPr lang="en-US" baseline="0" dirty="0"/>
                        <a:t> data (crawl, </a:t>
                      </a:r>
                      <a:r>
                        <a:rPr lang="en-US" baseline="0" dirty="0" err="1"/>
                        <a:t>chuyển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file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vi,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Thu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5000 – 10000 </a:t>
                      </a:r>
                      <a:r>
                        <a:rPr lang="en-US" dirty="0" err="1"/>
                        <a:t>mẫu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độc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vi (1),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(2),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assembly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6510"/>
                  </a:ext>
                </a:extLst>
              </a:tr>
              <a:tr h="873249">
                <a:tc>
                  <a:txBody>
                    <a:bodyPr/>
                    <a:lstStyle/>
                    <a:p>
                      <a:r>
                        <a:rPr lang="en-US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01/05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Gán nhãn tên mã độc và kiểm tra độ chính xác của </a:t>
                      </a:r>
                      <a:r>
                        <a:rPr lang="en-US" sz="1800"/>
                        <a:t>MITRE ATT&amp;CK đã thu thập được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7650"/>
                  </a:ext>
                </a:extLst>
              </a:tr>
              <a:tr h="61127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liệu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I’m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phần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visualize chi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tiết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7175"/>
                  </a:ext>
                </a:extLst>
              </a:tr>
              <a:tr h="1135223"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thừa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diễn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13214"/>
                  </a:ext>
                </a:extLst>
              </a:tr>
              <a:tr h="873249">
                <a:tc>
                  <a:txBody>
                    <a:bodyPr/>
                    <a:lstStyle/>
                    <a:p>
                      <a:r>
                        <a:rPr lang="en-US" dirty="0" err="1"/>
                        <a:t>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mạng</a:t>
                      </a:r>
                      <a:r>
                        <a:rPr lang="en-US" dirty="0"/>
                        <a:t> neuron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so </a:t>
                      </a:r>
                      <a:r>
                        <a:rPr lang="en-US" dirty="0" err="1"/>
                        <a:t>sánh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4108"/>
                  </a:ext>
                </a:extLst>
              </a:tr>
              <a:tr h="619275">
                <a:tc>
                  <a:txBody>
                    <a:bodyPr/>
                    <a:lstStyle/>
                    <a:p>
                      <a:r>
                        <a:rPr lang="en-US" dirty="0"/>
                        <a:t>So </a:t>
                      </a:r>
                      <a:r>
                        <a:rPr lang="en-US" dirty="0" err="1"/>
                        <a:t>sánh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viết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562082" cy="5303393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MITRE ATT&amp;CK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.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nghiệp 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Malware researcher.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9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GIỚI THIỆU BÀI TOÁN – TÍNH MỚI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1009864"/>
            <a:ext cx="8562082" cy="4665726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bóc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…</a:t>
            </a:r>
          </a:p>
          <a:p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253219-DB6E-DAA5-0CBC-918EC4A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2" y="3724607"/>
            <a:ext cx="2161471" cy="7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03A0D60A-A5A6-DE9D-B352-82189EAF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02" y="3908867"/>
            <a:ext cx="2619594" cy="5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5"/>
            <a:extLst>
              <a:ext uri="{FF2B5EF4-FFF2-40B4-BE49-F238E27FC236}">
                <a16:creationId xmlns:a16="http://schemas.microsoft.com/office/drawing/2014/main" id="{B156493D-51EB-71BC-8DB4-81301D3A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34" y="3849457"/>
            <a:ext cx="1844267" cy="5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CB62654-DA53-48E8-1DAC-D985DDAD4381}"/>
              </a:ext>
            </a:extLst>
          </p:cNvPr>
          <p:cNvSpPr/>
          <p:nvPr/>
        </p:nvSpPr>
        <p:spPr>
          <a:xfrm>
            <a:off x="2006818" y="2621264"/>
            <a:ext cx="6993181" cy="866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5DB9E-4D7F-4D11-F371-87A9CFC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5636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Khối Hình cung 30">
            <a:extLst>
              <a:ext uri="{FF2B5EF4-FFF2-40B4-BE49-F238E27FC236}">
                <a16:creationId xmlns:a16="http://schemas.microsoft.com/office/drawing/2014/main" id="{80700C62-49B6-38E1-5BB1-9CDA4A6AC80A}"/>
              </a:ext>
            </a:extLst>
          </p:cNvPr>
          <p:cNvSpPr/>
          <p:nvPr/>
        </p:nvSpPr>
        <p:spPr>
          <a:xfrm rot="7498854">
            <a:off x="-523313" y="895852"/>
            <a:ext cx="2120128" cy="2120128"/>
          </a:xfrm>
          <a:prstGeom prst="blockArc">
            <a:avLst>
              <a:gd name="adj1" fmla="val 11321089"/>
              <a:gd name="adj2" fmla="val 21478298"/>
              <a:gd name="adj3" fmla="val 75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Khối Hình cung 32">
            <a:extLst>
              <a:ext uri="{FF2B5EF4-FFF2-40B4-BE49-F238E27FC236}">
                <a16:creationId xmlns:a16="http://schemas.microsoft.com/office/drawing/2014/main" id="{36A29041-A7CA-D3E7-3DD2-6DD977EDCF33}"/>
              </a:ext>
            </a:extLst>
          </p:cNvPr>
          <p:cNvSpPr/>
          <p:nvPr/>
        </p:nvSpPr>
        <p:spPr>
          <a:xfrm rot="16200000">
            <a:off x="649176" y="2203503"/>
            <a:ext cx="1558372" cy="1558372"/>
          </a:xfrm>
          <a:prstGeom prst="blockArc">
            <a:avLst>
              <a:gd name="adj1" fmla="val 3181563"/>
              <a:gd name="adj2" fmla="val 21478298"/>
              <a:gd name="adj3" fmla="val 754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Khối Hình cung 34">
            <a:extLst>
              <a:ext uri="{FF2B5EF4-FFF2-40B4-BE49-F238E27FC236}">
                <a16:creationId xmlns:a16="http://schemas.microsoft.com/office/drawing/2014/main" id="{E52B66CF-32C5-4328-450B-51377D6345F2}"/>
              </a:ext>
            </a:extLst>
          </p:cNvPr>
          <p:cNvSpPr/>
          <p:nvPr/>
        </p:nvSpPr>
        <p:spPr>
          <a:xfrm rot="13194943">
            <a:off x="316" y="3415882"/>
            <a:ext cx="2120128" cy="2120128"/>
          </a:xfrm>
          <a:prstGeom prst="blockArc">
            <a:avLst>
              <a:gd name="adj1" fmla="val 2604412"/>
              <a:gd name="adj2" fmla="val 1249930"/>
              <a:gd name="adj3" fmla="val 2937"/>
            </a:avLst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Khối Hình cung 35">
            <a:extLst>
              <a:ext uri="{FF2B5EF4-FFF2-40B4-BE49-F238E27FC236}">
                <a16:creationId xmlns:a16="http://schemas.microsoft.com/office/drawing/2014/main" id="{2103C8A9-9C5A-43AB-D0DA-FDD5E1948824}"/>
              </a:ext>
            </a:extLst>
          </p:cNvPr>
          <p:cNvSpPr/>
          <p:nvPr/>
        </p:nvSpPr>
        <p:spPr>
          <a:xfrm rot="16892713">
            <a:off x="1644556" y="4674529"/>
            <a:ext cx="736989" cy="736989"/>
          </a:xfrm>
          <a:prstGeom prst="blockArc">
            <a:avLst>
              <a:gd name="adj1" fmla="val 38109"/>
              <a:gd name="adj2" fmla="val 21478298"/>
              <a:gd name="adj3" fmla="val 754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Khối Hình cung 37">
            <a:extLst>
              <a:ext uri="{FF2B5EF4-FFF2-40B4-BE49-F238E27FC236}">
                <a16:creationId xmlns:a16="http://schemas.microsoft.com/office/drawing/2014/main" id="{F1CF51E8-38F2-0846-C4E9-374FA6DF7DF7}"/>
              </a:ext>
            </a:extLst>
          </p:cNvPr>
          <p:cNvSpPr/>
          <p:nvPr/>
        </p:nvSpPr>
        <p:spPr>
          <a:xfrm rot="7733110">
            <a:off x="-8394" y="5076570"/>
            <a:ext cx="1066801" cy="1066801"/>
          </a:xfrm>
          <a:prstGeom prst="blockArc">
            <a:avLst>
              <a:gd name="adj1" fmla="val 6765027"/>
              <a:gd name="adj2" fmla="val 3547610"/>
              <a:gd name="adj3" fmla="val 118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Hình ảnh 41">
            <a:extLst>
              <a:ext uri="{FF2B5EF4-FFF2-40B4-BE49-F238E27FC236}">
                <a16:creationId xmlns:a16="http://schemas.microsoft.com/office/drawing/2014/main" id="{C820F8D7-B1A3-87C8-29FA-62FE83A92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6" y1="40703" x2="41956" y2="40703"/>
                        <a14:foregroundMark x1="41956" y1="41593" x2="41956" y2="41593"/>
                        <a14:foregroundMark x1="42199" y1="41835" x2="42199" y2="41835"/>
                        <a14:foregroundMark x1="41956" y1="41593" x2="41956" y2="41593"/>
                        <a14:foregroundMark x1="42401" y1="41593" x2="42401" y2="41593"/>
                        <a14:foregroundMark x1="42199" y1="41835" x2="42199" y2="41835"/>
                        <a14:foregroundMark x1="41956" y1="41835" x2="41956" y2="41835"/>
                        <a14:backgroundMark x1="36217" y1="25505" x2="36217" y2="25505"/>
                        <a14:backgroundMark x1="40582" y1="22757" x2="40582" y2="22757"/>
                        <a14:backgroundMark x1="55053" y1="22757" x2="55053" y2="22757"/>
                        <a14:backgroundMark x1="59418" y1="25505" x2="59418" y2="25505"/>
                        <a14:backgroundMark x1="65400" y1="45069" x2="65400" y2="45069"/>
                        <a14:backgroundMark x1="61722" y1="52183" x2="61722" y2="52183"/>
                        <a14:backgroundMark x1="33913" y1="51940" x2="33913" y2="51940"/>
                        <a14:backgroundMark x1="30477" y1="44826" x2="30477" y2="4482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16702" r="31840" b="32462"/>
          <a:stretch/>
        </p:blipFill>
        <p:spPr>
          <a:xfrm>
            <a:off x="583070" y="3854255"/>
            <a:ext cx="953297" cy="1183753"/>
          </a:xfrm>
          <a:prstGeom prst="rect">
            <a:avLst/>
          </a:prstGeom>
        </p:spPr>
      </p:pic>
      <p:sp>
        <p:nvSpPr>
          <p:cNvPr id="39" name="淘宝店chenying0907出品 19">
            <a:extLst>
              <a:ext uri="{FF2B5EF4-FFF2-40B4-BE49-F238E27FC236}">
                <a16:creationId xmlns:a16="http://schemas.microsoft.com/office/drawing/2014/main" id="{9F14205F-E1F1-7DC2-3D41-52CA77EA71DF}"/>
              </a:ext>
            </a:extLst>
          </p:cNvPr>
          <p:cNvSpPr txBox="1"/>
          <p:nvPr/>
        </p:nvSpPr>
        <p:spPr bwMode="auto">
          <a:xfrm>
            <a:off x="2708513" y="3769251"/>
            <a:ext cx="6291485" cy="959163"/>
          </a:xfrm>
          <a:prstGeom prst="rect">
            <a:avLst/>
          </a:prstGeom>
          <a:noFill/>
        </p:spPr>
        <p:txBody>
          <a:bodyPr wrap="square" lIns="101335" tIns="50668" rIns="101335" bIns="5066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Câu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chuyện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của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Malware, MITRE ATT&amp;CK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và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lsie" panose="02000000000000000000" charset="0"/>
                <a:ea typeface="Elsie" panose="02000000000000000000" charset="0"/>
              </a:rPr>
              <a:t> Machine learning </a:t>
            </a:r>
          </a:p>
        </p:txBody>
      </p:sp>
      <p:grpSp>
        <p:nvGrpSpPr>
          <p:cNvPr id="40" name="淘宝店chenying0907出品 82">
            <a:extLst>
              <a:ext uri="{FF2B5EF4-FFF2-40B4-BE49-F238E27FC236}">
                <a16:creationId xmlns:a16="http://schemas.microsoft.com/office/drawing/2014/main" id="{5162538F-99D4-DCAB-8216-CA4DB0A3720B}"/>
              </a:ext>
            </a:extLst>
          </p:cNvPr>
          <p:cNvGrpSpPr/>
          <p:nvPr/>
        </p:nvGrpSpPr>
        <p:grpSpPr>
          <a:xfrm>
            <a:off x="671180" y="2214312"/>
            <a:ext cx="1536370" cy="1536750"/>
            <a:chOff x="1041891" y="2887277"/>
            <a:chExt cx="1036261" cy="1036518"/>
          </a:xfrm>
        </p:grpSpPr>
        <p:sp>
          <p:nvSpPr>
            <p:cNvPr id="41" name="Oval 53">
              <a:extLst>
                <a:ext uri="{FF2B5EF4-FFF2-40B4-BE49-F238E27FC236}">
                  <a16:creationId xmlns:a16="http://schemas.microsoft.com/office/drawing/2014/main" id="{856999D8-7FCE-2D92-4A8D-25EE0200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650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0E12BC00-6AE7-8ED6-2E04-D8F18AB9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310" y="3061610"/>
              <a:ext cx="782803" cy="69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01</a:t>
              </a:r>
            </a:p>
          </p:txBody>
        </p:sp>
      </p:grpSp>
      <p:sp>
        <p:nvSpPr>
          <p:cNvPr id="37" name="淘宝店chenying0907出品 17">
            <a:extLst>
              <a:ext uri="{FF2B5EF4-FFF2-40B4-BE49-F238E27FC236}">
                <a16:creationId xmlns:a16="http://schemas.microsoft.com/office/drawing/2014/main" id="{19F30AA6-1921-7083-4939-56C573F81B1B}"/>
              </a:ext>
            </a:extLst>
          </p:cNvPr>
          <p:cNvSpPr txBox="1"/>
          <p:nvPr/>
        </p:nvSpPr>
        <p:spPr>
          <a:xfrm>
            <a:off x="2006818" y="2645116"/>
            <a:ext cx="699318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0" b="1" dirty="0">
                <a:solidFill>
                  <a:schemeClr val="bg1"/>
                </a:solidFill>
                <a:latin typeface="Elsie" panose="02000000000000000000" charset="0"/>
                <a:ea typeface="Elsie" panose="02000000000000000000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40190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và Intel hợp tác trong dự án phát hiện mã độc bằng hình ảnh">
            <a:extLst>
              <a:ext uri="{FF2B5EF4-FFF2-40B4-BE49-F238E27FC236}">
                <a16:creationId xmlns:a16="http://schemas.microsoft.com/office/drawing/2014/main" id="{8E349050-065D-103F-DDAC-6063FB2C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7" y="932752"/>
            <a:ext cx="8830626" cy="54744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GIỚI THIỆU ĐỀ TÀI – KHÁI NIỆM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4138" y="1749972"/>
            <a:ext cx="8339960" cy="4394667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 err="1">
                <a:solidFill>
                  <a:srgbClr val="C00000"/>
                </a:solidFill>
              </a:rPr>
              <a:t>Mã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độc</a:t>
            </a:r>
            <a:r>
              <a:rPr lang="en-US" sz="3200" b="1" dirty="0">
                <a:solidFill>
                  <a:srgbClr val="C00000"/>
                </a:solidFill>
              </a:rPr>
              <a:t> - Malicious software -  Malware</a:t>
            </a:r>
          </a:p>
          <a:p>
            <a:pPr marL="457200" lvl="1" indent="0" algn="just">
              <a:buNone/>
            </a:pPr>
            <a:r>
              <a:rPr lang="en-US" sz="2800" dirty="0"/>
              <a:t>M</a:t>
            </a:r>
            <a:r>
              <a:rPr lang="vi-VN" sz="2800" dirty="0" err="1"/>
              <a:t>ột</a:t>
            </a:r>
            <a:r>
              <a:rPr lang="vi-VN" sz="2800" dirty="0"/>
              <a:t> chương </a:t>
            </a:r>
            <a:r>
              <a:rPr lang="vi-VN" sz="2800" dirty="0" err="1"/>
              <a:t>trình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bí</a:t>
            </a:r>
            <a:r>
              <a:rPr lang="vi-VN" sz="2800" dirty="0"/>
              <a:t> </a:t>
            </a:r>
            <a:r>
              <a:rPr lang="vi-VN" sz="2800" dirty="0" err="1"/>
              <a:t>mật</a:t>
            </a:r>
            <a:r>
              <a:rPr lang="vi-VN" sz="2800" dirty="0"/>
              <a:t> </a:t>
            </a:r>
            <a:r>
              <a:rPr lang="vi-VN" sz="2800" dirty="0" err="1"/>
              <a:t>chèn</a:t>
            </a:r>
            <a:r>
              <a:rPr lang="vi-VN" sz="2800" dirty="0"/>
              <a:t> </a:t>
            </a:r>
            <a:r>
              <a:rPr lang="vi-VN" sz="2800" dirty="0" err="1"/>
              <a:t>vào</a:t>
            </a:r>
            <a:r>
              <a:rPr lang="vi-VN" sz="2800" dirty="0"/>
              <a:t> </a:t>
            </a:r>
            <a:r>
              <a:rPr lang="vi-VN" sz="2800" dirty="0" err="1"/>
              <a:t>hệ</a:t>
            </a:r>
            <a:r>
              <a:rPr lang="vi-VN" sz="2800" dirty="0"/>
              <a:t> </a:t>
            </a:r>
            <a:r>
              <a:rPr lang="vi-VN" sz="2800" dirty="0" err="1"/>
              <a:t>thống</a:t>
            </a:r>
            <a:r>
              <a:rPr lang="vi-VN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bí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chèn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xấu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chiếm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, </a:t>
            </a:r>
            <a:r>
              <a:rPr lang="en-US" sz="2800" dirty="0" err="1"/>
              <a:t>ăn</a:t>
            </a:r>
            <a:r>
              <a:rPr lang="en-US" sz="2800" dirty="0"/>
              <a:t> </a:t>
            </a:r>
            <a:r>
              <a:rPr lang="en-US" sz="2800" dirty="0" err="1"/>
              <a:t>cắp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tống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187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淘宝店chenying0907出品 5">
            <a:extLst>
              <a:ext uri="{FF2B5EF4-FFF2-40B4-BE49-F238E27FC236}">
                <a16:creationId xmlns:a16="http://schemas.microsoft.com/office/drawing/2014/main" id="{9C0C11A6-4F42-0251-C425-A34A1340D999}"/>
              </a:ext>
            </a:extLst>
          </p:cNvPr>
          <p:cNvGrpSpPr/>
          <p:nvPr/>
        </p:nvGrpSpPr>
        <p:grpSpPr>
          <a:xfrm rot="20836772">
            <a:off x="-633200" y="2879747"/>
            <a:ext cx="16639653" cy="13647052"/>
            <a:chOff x="-618497" y="3489960"/>
            <a:chExt cx="18359942" cy="15057951"/>
          </a:xfrm>
        </p:grpSpPr>
        <p:grpSp>
          <p:nvGrpSpPr>
            <p:cNvPr id="40" name="淘宝店chenying0907出品 2">
              <a:extLst>
                <a:ext uri="{FF2B5EF4-FFF2-40B4-BE49-F238E27FC236}">
                  <a16:creationId xmlns:a16="http://schemas.microsoft.com/office/drawing/2014/main" id="{7CC9C73D-07C5-8967-DB2F-1153F09162B5}"/>
                </a:ext>
              </a:extLst>
            </p:cNvPr>
            <p:cNvGrpSpPr/>
            <p:nvPr/>
          </p:nvGrpSpPr>
          <p:grpSpPr>
            <a:xfrm>
              <a:off x="-618497" y="3489960"/>
              <a:ext cx="18359942" cy="15057951"/>
              <a:chOff x="-618497" y="3489960"/>
              <a:chExt cx="18359942" cy="15057951"/>
            </a:xfrm>
          </p:grpSpPr>
          <p:sp>
            <p:nvSpPr>
              <p:cNvPr id="42" name="弧形 57">
                <a:extLst>
                  <a:ext uri="{FF2B5EF4-FFF2-40B4-BE49-F238E27FC236}">
                    <a16:creationId xmlns:a16="http://schemas.microsoft.com/office/drawing/2014/main" id="{5CD28C11-7D51-F673-595F-431C71E2C9C9}"/>
                  </a:ext>
                </a:extLst>
              </p:cNvPr>
              <p:cNvSpPr/>
              <p:nvPr/>
            </p:nvSpPr>
            <p:spPr>
              <a:xfrm rot="17527046">
                <a:off x="1183522" y="1989988"/>
                <a:ext cx="14755904" cy="18359942"/>
              </a:xfrm>
              <a:prstGeom prst="arc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920" dirty="0"/>
              </a:p>
            </p:txBody>
          </p:sp>
          <p:sp>
            <p:nvSpPr>
              <p:cNvPr id="43" name="淘宝店chenying0907出品 83">
                <a:extLst>
                  <a:ext uri="{FF2B5EF4-FFF2-40B4-BE49-F238E27FC236}">
                    <a16:creationId xmlns:a16="http://schemas.microsoft.com/office/drawing/2014/main" id="{9A5338B8-CB69-F2BE-C60D-888428B2BFF5}"/>
                  </a:ext>
                </a:extLst>
              </p:cNvPr>
              <p:cNvSpPr/>
              <p:nvPr/>
            </p:nvSpPr>
            <p:spPr>
              <a:xfrm>
                <a:off x="2770773" y="4581763"/>
                <a:ext cx="72000" cy="72000"/>
              </a:xfrm>
              <a:prstGeom prst="ellipse">
                <a:avLst/>
              </a:prstGeom>
              <a:solidFill>
                <a:srgbClr val="00898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20"/>
              </a:p>
            </p:txBody>
          </p:sp>
          <p:sp>
            <p:nvSpPr>
              <p:cNvPr id="44" name="淘宝店chenying0907出品 84">
                <a:extLst>
                  <a:ext uri="{FF2B5EF4-FFF2-40B4-BE49-F238E27FC236}">
                    <a16:creationId xmlns:a16="http://schemas.microsoft.com/office/drawing/2014/main" id="{90FD446C-F86E-FABB-4282-7A54326F6124}"/>
                  </a:ext>
                </a:extLst>
              </p:cNvPr>
              <p:cNvSpPr/>
              <p:nvPr/>
            </p:nvSpPr>
            <p:spPr>
              <a:xfrm>
                <a:off x="6743286" y="3489960"/>
                <a:ext cx="72000" cy="72000"/>
              </a:xfrm>
              <a:prstGeom prst="ellipse">
                <a:avLst/>
              </a:prstGeom>
              <a:solidFill>
                <a:srgbClr val="00898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20"/>
              </a:p>
            </p:txBody>
          </p:sp>
          <p:sp>
            <p:nvSpPr>
              <p:cNvPr id="45" name="淘宝店chenying0907出品 85">
                <a:extLst>
                  <a:ext uri="{FF2B5EF4-FFF2-40B4-BE49-F238E27FC236}">
                    <a16:creationId xmlns:a16="http://schemas.microsoft.com/office/drawing/2014/main" id="{87C152CC-E3F4-E62B-6470-36E3173147CA}"/>
                  </a:ext>
                </a:extLst>
              </p:cNvPr>
              <p:cNvSpPr/>
              <p:nvPr/>
            </p:nvSpPr>
            <p:spPr>
              <a:xfrm>
                <a:off x="8929806" y="3620163"/>
                <a:ext cx="72000" cy="72000"/>
              </a:xfrm>
              <a:prstGeom prst="ellipse">
                <a:avLst/>
              </a:prstGeom>
              <a:solidFill>
                <a:srgbClr val="00898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20"/>
              </a:p>
            </p:txBody>
          </p:sp>
        </p:grpSp>
        <p:cxnSp>
          <p:nvCxnSpPr>
            <p:cNvPr id="41" name="直接箭头连接符 86">
              <a:extLst>
                <a:ext uri="{FF2B5EF4-FFF2-40B4-BE49-F238E27FC236}">
                  <a16:creationId xmlns:a16="http://schemas.microsoft.com/office/drawing/2014/main" id="{47868FFA-F713-A82A-894C-F8DA2D539DE8}"/>
                </a:ext>
              </a:extLst>
            </p:cNvPr>
            <p:cNvCxnSpPr>
              <a:stCxn id="42" idx="2"/>
            </p:cNvCxnSpPr>
            <p:nvPr/>
          </p:nvCxnSpPr>
          <p:spPr>
            <a:xfrm flipV="1">
              <a:off x="11339318" y="3803409"/>
              <a:ext cx="397664" cy="5315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GIỚI THIỆU ĐỀ TÀI  - LỊCH SỬ CỦA MÃ ĐỘC</a:t>
            </a:r>
          </a:p>
        </p:txBody>
      </p:sp>
      <p:sp>
        <p:nvSpPr>
          <p:cNvPr id="8" name="淘宝店chenying0907出品 25">
            <a:extLst>
              <a:ext uri="{FF2B5EF4-FFF2-40B4-BE49-F238E27FC236}">
                <a16:creationId xmlns:a16="http://schemas.microsoft.com/office/drawing/2014/main" id="{52D4ED31-0822-0900-CDDA-9EA3FF1909A4}"/>
              </a:ext>
            </a:extLst>
          </p:cNvPr>
          <p:cNvSpPr>
            <a:spLocks noChangeShapeType="1"/>
          </p:cNvSpPr>
          <p:nvPr/>
        </p:nvSpPr>
        <p:spPr bwMode="auto">
          <a:xfrm rot="182590" flipH="1" flipV="1">
            <a:off x="3857443" y="3832217"/>
            <a:ext cx="241488" cy="511319"/>
          </a:xfrm>
          <a:prstGeom prst="line">
            <a:avLst/>
          </a:prstGeom>
          <a:noFill/>
          <a:ln w="6350" cap="flat" cmpd="sng">
            <a:solidFill>
              <a:srgbClr val="131426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920"/>
          </a:p>
        </p:txBody>
      </p:sp>
      <p:sp>
        <p:nvSpPr>
          <p:cNvPr id="9" name="淘宝店chenying0907出品 8">
            <a:extLst>
              <a:ext uri="{FF2B5EF4-FFF2-40B4-BE49-F238E27FC236}">
                <a16:creationId xmlns:a16="http://schemas.microsoft.com/office/drawing/2014/main" id="{18089EFD-5A75-7DE5-6646-CEBD869F4E9F}"/>
              </a:ext>
            </a:extLst>
          </p:cNvPr>
          <p:cNvSpPr>
            <a:spLocks noChangeArrowheads="1"/>
          </p:cNvSpPr>
          <p:nvPr/>
        </p:nvSpPr>
        <p:spPr bwMode="auto">
          <a:xfrm rot="20516824">
            <a:off x="3592018" y="4282533"/>
            <a:ext cx="1493071" cy="1490600"/>
          </a:xfrm>
          <a:prstGeom prst="ellipse">
            <a:avLst/>
          </a:prstGeom>
          <a:noFill/>
          <a:ln w="130175" cap="flat" cmpd="sng">
            <a:solidFill>
              <a:srgbClr val="C00000"/>
            </a:solidFill>
            <a:bevel/>
          </a:ln>
        </p:spPr>
        <p:txBody>
          <a:bodyPr anchor="ctr"/>
          <a:lstStyle/>
          <a:p>
            <a:pPr algn="ctr"/>
            <a:endParaRPr lang="zh-CN" altLang="en-US" sz="2400" spc="-168" dirty="0">
              <a:solidFill>
                <a:srgbClr val="CB1B3D"/>
              </a:solidFill>
              <a:latin typeface="Elsie" panose="02000000000000000000" charset="0"/>
              <a:ea typeface="Elsie" panose="02000000000000000000" charset="0"/>
              <a:sym typeface="方正稚艺简体" pitchFamily="1" charset="-122"/>
            </a:endParaRPr>
          </a:p>
        </p:txBody>
      </p:sp>
      <p:grpSp>
        <p:nvGrpSpPr>
          <p:cNvPr id="12" name="淘宝店chenying0907出品 4">
            <a:extLst>
              <a:ext uri="{FF2B5EF4-FFF2-40B4-BE49-F238E27FC236}">
                <a16:creationId xmlns:a16="http://schemas.microsoft.com/office/drawing/2014/main" id="{EAAFCDEB-9179-AD99-7AC8-0775B6638433}"/>
              </a:ext>
            </a:extLst>
          </p:cNvPr>
          <p:cNvGrpSpPr/>
          <p:nvPr/>
        </p:nvGrpSpPr>
        <p:grpSpPr bwMode="auto">
          <a:xfrm rot="20382669">
            <a:off x="3181193" y="3527300"/>
            <a:ext cx="1284283" cy="523732"/>
            <a:chOff x="0" y="152400"/>
            <a:chExt cx="779929" cy="377032"/>
          </a:xfrm>
          <a:solidFill>
            <a:srgbClr val="CB1B3D"/>
          </a:solidFill>
        </p:grpSpPr>
        <p:sp>
          <p:nvSpPr>
            <p:cNvPr id="13" name="等腰三角形 5">
              <a:extLst>
                <a:ext uri="{FF2B5EF4-FFF2-40B4-BE49-F238E27FC236}">
                  <a16:creationId xmlns:a16="http://schemas.microsoft.com/office/drawing/2014/main" id="{A89D41CE-7198-4B8C-BF32-AB88A64CF2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2948">
              <a:off x="264508" y="368067"/>
              <a:ext cx="259976" cy="161365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920">
                <a:solidFill>
                  <a:srgbClr val="FFFFFF"/>
                </a:solidFill>
                <a:latin typeface="Elsie" panose="02000000000000000000" charset="0"/>
                <a:sym typeface="Elsie" panose="02000000000000000000" charset="0"/>
              </a:endParaRPr>
            </a:p>
          </p:txBody>
        </p:sp>
        <p:sp>
          <p:nvSpPr>
            <p:cNvPr id="14" name="淘宝店chenying0907出品 29">
              <a:extLst>
                <a:ext uri="{FF2B5EF4-FFF2-40B4-BE49-F238E27FC236}">
                  <a16:creationId xmlns:a16="http://schemas.microsoft.com/office/drawing/2014/main" id="{4E78CDFF-103F-44CC-E62F-471900FF5D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7330">
              <a:off x="0" y="152400"/>
              <a:ext cx="779929" cy="259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920" dirty="0">
                <a:solidFill>
                  <a:srgbClr val="FFFFFF"/>
                </a:solidFill>
                <a:latin typeface="Elsie" panose="02000000000000000000" charset="0"/>
                <a:sym typeface="Elsie" panose="02000000000000000000" charset="0"/>
              </a:endParaRPr>
            </a:p>
          </p:txBody>
        </p:sp>
      </p:grpSp>
      <p:sp>
        <p:nvSpPr>
          <p:cNvPr id="15" name="TextBox 90">
            <a:extLst>
              <a:ext uri="{FF2B5EF4-FFF2-40B4-BE49-F238E27FC236}">
                <a16:creationId xmlns:a16="http://schemas.microsoft.com/office/drawing/2014/main" id="{7FC52156-978B-271A-FDFE-F168958BB391}"/>
              </a:ext>
            </a:extLst>
          </p:cNvPr>
          <p:cNvSpPr txBox="1"/>
          <p:nvPr/>
        </p:nvSpPr>
        <p:spPr>
          <a:xfrm rot="20163492">
            <a:off x="3237713" y="3369359"/>
            <a:ext cx="1419225" cy="53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20" dirty="0">
                <a:solidFill>
                  <a:schemeClr val="bg1"/>
                </a:solidFill>
                <a:sym typeface="Elsie" panose="02000000000000000000" charset="0"/>
              </a:rPr>
              <a:t>1970s</a:t>
            </a:r>
            <a:endParaRPr lang="zh-CN" altLang="en-US" sz="2920" dirty="0"/>
          </a:p>
        </p:txBody>
      </p:sp>
      <p:sp>
        <p:nvSpPr>
          <p:cNvPr id="16" name="淘宝店chenying0907出品 25">
            <a:extLst>
              <a:ext uri="{FF2B5EF4-FFF2-40B4-BE49-F238E27FC236}">
                <a16:creationId xmlns:a16="http://schemas.microsoft.com/office/drawing/2014/main" id="{F9E33873-E660-7B19-BAF9-38DBB60988C1}"/>
              </a:ext>
            </a:extLst>
          </p:cNvPr>
          <p:cNvSpPr>
            <a:spLocks noChangeShapeType="1"/>
          </p:cNvSpPr>
          <p:nvPr/>
        </p:nvSpPr>
        <p:spPr bwMode="auto">
          <a:xfrm rot="1591564" flipH="1" flipV="1">
            <a:off x="7631877" y="3368545"/>
            <a:ext cx="241488" cy="511319"/>
          </a:xfrm>
          <a:prstGeom prst="line">
            <a:avLst/>
          </a:prstGeom>
          <a:noFill/>
          <a:ln w="6350" cap="flat" cmpd="sng">
            <a:solidFill>
              <a:srgbClr val="131426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920"/>
          </a:p>
        </p:txBody>
      </p:sp>
      <p:sp>
        <p:nvSpPr>
          <p:cNvPr id="17" name="淘宝店chenying0907出品 8">
            <a:extLst>
              <a:ext uri="{FF2B5EF4-FFF2-40B4-BE49-F238E27FC236}">
                <a16:creationId xmlns:a16="http://schemas.microsoft.com/office/drawing/2014/main" id="{4FD97CD0-B263-BE8A-102D-6F2B7665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899" y="3967351"/>
            <a:ext cx="1737914" cy="1674550"/>
          </a:xfrm>
          <a:prstGeom prst="ellipse">
            <a:avLst/>
          </a:prstGeom>
          <a:noFill/>
          <a:ln w="130175" cap="flat" cmpd="sng">
            <a:solidFill>
              <a:srgbClr val="C00000"/>
            </a:solidFill>
            <a:bevel/>
          </a:ln>
        </p:spPr>
        <p:txBody>
          <a:bodyPr anchor="ctr"/>
          <a:lstStyle/>
          <a:p>
            <a:pPr algn="ctr"/>
            <a:endParaRPr lang="zh-CN" altLang="en-US" sz="2400" spc="-168" dirty="0">
              <a:solidFill>
                <a:srgbClr val="CB1B3D"/>
              </a:solidFill>
              <a:latin typeface="Elsie" panose="02000000000000000000" charset="0"/>
              <a:sym typeface="方正稚艺简体" pitchFamily="1" charset="-122"/>
            </a:endParaRPr>
          </a:p>
        </p:txBody>
      </p:sp>
      <p:grpSp>
        <p:nvGrpSpPr>
          <p:cNvPr id="18" name="淘宝店chenying0907出品 6">
            <a:extLst>
              <a:ext uri="{FF2B5EF4-FFF2-40B4-BE49-F238E27FC236}">
                <a16:creationId xmlns:a16="http://schemas.microsoft.com/office/drawing/2014/main" id="{AFD34889-AEEE-6E26-173D-195D68123C67}"/>
              </a:ext>
            </a:extLst>
          </p:cNvPr>
          <p:cNvGrpSpPr/>
          <p:nvPr/>
        </p:nvGrpSpPr>
        <p:grpSpPr>
          <a:xfrm rot="21265368">
            <a:off x="7099410" y="2803523"/>
            <a:ext cx="1284283" cy="631493"/>
            <a:chOff x="7380265" y="3298979"/>
            <a:chExt cx="1144350" cy="562686"/>
          </a:xfrm>
        </p:grpSpPr>
        <p:grpSp>
          <p:nvGrpSpPr>
            <p:cNvPr id="19" name="淘宝店chenying0907出品 4">
              <a:extLst>
                <a:ext uri="{FF2B5EF4-FFF2-40B4-BE49-F238E27FC236}">
                  <a16:creationId xmlns:a16="http://schemas.microsoft.com/office/drawing/2014/main" id="{553830E0-AABC-0214-6325-916B11E1EF4A}"/>
                </a:ext>
              </a:extLst>
            </p:cNvPr>
            <p:cNvGrpSpPr/>
            <p:nvPr/>
          </p:nvGrpSpPr>
          <p:grpSpPr bwMode="auto">
            <a:xfrm rot="526275">
              <a:off x="7380265" y="3394998"/>
              <a:ext cx="1144350" cy="466667"/>
              <a:chOff x="0" y="152400"/>
              <a:chExt cx="779929" cy="377032"/>
            </a:xfrm>
          </p:grpSpPr>
          <p:sp>
            <p:nvSpPr>
              <p:cNvPr id="21" name="等腰三角形 5">
                <a:extLst>
                  <a:ext uri="{FF2B5EF4-FFF2-40B4-BE49-F238E27FC236}">
                    <a16:creationId xmlns:a16="http://schemas.microsoft.com/office/drawing/2014/main" id="{29FA414C-417C-82C2-524D-57E5F7CEE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652948">
                <a:off x="264508" y="368067"/>
                <a:ext cx="259976" cy="161365"/>
              </a:xfrm>
              <a:prstGeom prst="triangle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920">
                  <a:solidFill>
                    <a:srgbClr val="FFFFFF"/>
                  </a:solidFill>
                  <a:latin typeface="Elsie" panose="02000000000000000000" charset="0"/>
                  <a:sym typeface="Elsie" panose="02000000000000000000" charset="0"/>
                </a:endParaRPr>
              </a:p>
            </p:txBody>
          </p:sp>
          <p:sp>
            <p:nvSpPr>
              <p:cNvPr id="22" name="淘宝店chenying0907出品 29">
                <a:extLst>
                  <a:ext uri="{FF2B5EF4-FFF2-40B4-BE49-F238E27FC236}">
                    <a16:creationId xmlns:a16="http://schemas.microsoft.com/office/drawing/2014/main" id="{BF828462-FA4C-404C-9BC8-9E955505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657330">
                <a:off x="0" y="152400"/>
                <a:ext cx="779929" cy="259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2920" dirty="0">
                  <a:solidFill>
                    <a:srgbClr val="FFFFFF"/>
                  </a:solidFill>
                  <a:latin typeface="Elsie" panose="02000000000000000000" charset="0"/>
                  <a:sym typeface="Elsie" panose="02000000000000000000" charset="0"/>
                </a:endParaRPr>
              </a:p>
            </p:txBody>
          </p:sp>
        </p:grpSp>
        <p:sp>
          <p:nvSpPr>
            <p:cNvPr id="20" name="TextBox 67">
              <a:extLst>
                <a:ext uri="{FF2B5EF4-FFF2-40B4-BE49-F238E27FC236}">
                  <a16:creationId xmlns:a16="http://schemas.microsoft.com/office/drawing/2014/main" id="{CF935DDE-D357-BEED-201C-C5E04BCCEC86}"/>
                </a:ext>
              </a:extLst>
            </p:cNvPr>
            <p:cNvSpPr txBox="1"/>
            <p:nvPr/>
          </p:nvSpPr>
          <p:spPr>
            <a:xfrm rot="307098">
              <a:off x="7567700" y="3298979"/>
              <a:ext cx="793130" cy="48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920" dirty="0">
                  <a:solidFill>
                    <a:schemeClr val="bg1"/>
                  </a:solidFill>
                  <a:sym typeface="Elsie" panose="02000000000000000000" charset="0"/>
                </a:rPr>
                <a:t>Now</a:t>
              </a:r>
              <a:endParaRPr lang="zh-CN" altLang="en-US" sz="2920" dirty="0">
                <a:solidFill>
                  <a:schemeClr val="bg1"/>
                </a:solidFill>
                <a:sym typeface="Elsie" panose="02000000000000000000" charset="0"/>
              </a:endParaRPr>
            </a:p>
          </p:txBody>
        </p:sp>
      </p:grpSp>
      <p:sp>
        <p:nvSpPr>
          <p:cNvPr id="26" name="淘宝店chenying0907出品 25">
            <a:extLst>
              <a:ext uri="{FF2B5EF4-FFF2-40B4-BE49-F238E27FC236}">
                <a16:creationId xmlns:a16="http://schemas.microsoft.com/office/drawing/2014/main" id="{33EEFCDF-D21B-5870-EE25-91CAC78B92A3}"/>
              </a:ext>
            </a:extLst>
          </p:cNvPr>
          <p:cNvSpPr>
            <a:spLocks noChangeShapeType="1"/>
          </p:cNvSpPr>
          <p:nvPr/>
        </p:nvSpPr>
        <p:spPr bwMode="auto">
          <a:xfrm rot="440628" flipH="1" flipV="1">
            <a:off x="1812329" y="3656435"/>
            <a:ext cx="301264" cy="500883"/>
          </a:xfrm>
          <a:prstGeom prst="line">
            <a:avLst/>
          </a:prstGeom>
          <a:noFill/>
          <a:ln w="6350" cap="flat" cmpd="sng">
            <a:solidFill>
              <a:srgbClr val="00504E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920"/>
          </a:p>
        </p:txBody>
      </p:sp>
      <p:grpSp>
        <p:nvGrpSpPr>
          <p:cNvPr id="27" name="淘宝店chenying0907出品 4">
            <a:extLst>
              <a:ext uri="{FF2B5EF4-FFF2-40B4-BE49-F238E27FC236}">
                <a16:creationId xmlns:a16="http://schemas.microsoft.com/office/drawing/2014/main" id="{072432D0-6AB2-10B3-DDB6-227FCDE64594}"/>
              </a:ext>
            </a:extLst>
          </p:cNvPr>
          <p:cNvGrpSpPr/>
          <p:nvPr/>
        </p:nvGrpSpPr>
        <p:grpSpPr bwMode="auto">
          <a:xfrm rot="19614641">
            <a:off x="1589638" y="4060543"/>
            <a:ext cx="1284283" cy="572470"/>
            <a:chOff x="0" y="0"/>
            <a:chExt cx="779929" cy="412119"/>
          </a:xfrm>
        </p:grpSpPr>
        <p:sp>
          <p:nvSpPr>
            <p:cNvPr id="28" name="等腰三角形 5">
              <a:extLst>
                <a:ext uri="{FF2B5EF4-FFF2-40B4-BE49-F238E27FC236}">
                  <a16:creationId xmlns:a16="http://schemas.microsoft.com/office/drawing/2014/main" id="{B8039F96-E1B7-2C39-216D-F5D65606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42" y="0"/>
              <a:ext cx="259976" cy="161365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920">
                <a:solidFill>
                  <a:srgbClr val="FFFFFF"/>
                </a:solidFill>
                <a:latin typeface="Elsie" panose="02000000000000000000" charset="0"/>
                <a:sym typeface="Elsie" panose="02000000000000000000" charset="0"/>
              </a:endParaRPr>
            </a:p>
          </p:txBody>
        </p:sp>
        <p:sp>
          <p:nvSpPr>
            <p:cNvPr id="29" name="淘宝店chenying0907出品 29">
              <a:extLst>
                <a:ext uri="{FF2B5EF4-FFF2-40B4-BE49-F238E27FC236}">
                  <a16:creationId xmlns:a16="http://schemas.microsoft.com/office/drawing/2014/main" id="{F789473C-D6EF-6D8B-DC9D-6A1C4F4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400"/>
              <a:ext cx="779929" cy="259719"/>
            </a:xfrm>
            <a:prstGeom prst="rect">
              <a:avLst/>
            </a:prstGeom>
            <a:solidFill>
              <a:srgbClr val="C0000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r>
                <a:rPr lang="en-US" sz="2920" dirty="0">
                  <a:solidFill>
                    <a:srgbClr val="FFFFFF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Elsie" panose="02000000000000000000" charset="0"/>
                </a:rPr>
                <a:t>1949</a:t>
              </a:r>
              <a:endParaRPr lang="zh-CN" altLang="en-US" sz="2920" dirty="0">
                <a:solidFill>
                  <a:srgbClr val="FFFFFF"/>
                </a:solidFill>
                <a:latin typeface="Elsie" panose="02000000000000000000" charset="0"/>
                <a:sym typeface="Elsie" panose="02000000000000000000" charset="0"/>
              </a:endParaRPr>
            </a:p>
          </p:txBody>
        </p:sp>
      </p:grpSp>
      <p:sp>
        <p:nvSpPr>
          <p:cNvPr id="30" name="淘宝店chenying0907出品 8">
            <a:extLst>
              <a:ext uri="{FF2B5EF4-FFF2-40B4-BE49-F238E27FC236}">
                <a16:creationId xmlns:a16="http://schemas.microsoft.com/office/drawing/2014/main" id="{B4DBBCF8-60F1-A490-7BAE-C8D472F4FE02}"/>
              </a:ext>
            </a:extLst>
          </p:cNvPr>
          <p:cNvSpPr>
            <a:spLocks noChangeArrowheads="1"/>
          </p:cNvSpPr>
          <p:nvPr/>
        </p:nvSpPr>
        <p:spPr bwMode="auto">
          <a:xfrm rot="20051033">
            <a:off x="393412" y="1844481"/>
            <a:ext cx="1911673" cy="1908510"/>
          </a:xfrm>
          <a:prstGeom prst="ellipse">
            <a:avLst/>
          </a:prstGeom>
          <a:noFill/>
          <a:ln w="130175" cap="flat" cmpd="sng">
            <a:solidFill>
              <a:srgbClr val="C00000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spc="-168" dirty="0">
              <a:solidFill>
                <a:srgbClr val="CB1B3D"/>
              </a:solidFill>
              <a:latin typeface="Elsie" panose="02000000000000000000" charset="0"/>
              <a:ea typeface="Elsie" panose="02000000000000000000" charset="0"/>
              <a:sym typeface="方正稚艺简体" pitchFamily="1" charset="-122"/>
            </a:endParaRPr>
          </a:p>
        </p:txBody>
      </p:sp>
      <p:sp>
        <p:nvSpPr>
          <p:cNvPr id="31" name="淘宝店chenying0907出品 25">
            <a:extLst>
              <a:ext uri="{FF2B5EF4-FFF2-40B4-BE49-F238E27FC236}">
                <a16:creationId xmlns:a16="http://schemas.microsoft.com/office/drawing/2014/main" id="{2A721FCB-CC1B-D8C0-4CD6-F5E22E1699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4380" y="2417359"/>
            <a:ext cx="45647" cy="504418"/>
          </a:xfrm>
          <a:prstGeom prst="line">
            <a:avLst/>
          </a:prstGeom>
          <a:noFill/>
          <a:ln w="6350" cap="flat" cmpd="sng">
            <a:solidFill>
              <a:srgbClr val="008986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920"/>
          </a:p>
        </p:txBody>
      </p:sp>
      <p:sp>
        <p:nvSpPr>
          <p:cNvPr id="32" name="淘宝店chenying0907出品 8">
            <a:extLst>
              <a:ext uri="{FF2B5EF4-FFF2-40B4-BE49-F238E27FC236}">
                <a16:creationId xmlns:a16="http://schemas.microsoft.com/office/drawing/2014/main" id="{0AF447FF-86CE-5EE6-32A6-145563485BE6}"/>
              </a:ext>
            </a:extLst>
          </p:cNvPr>
          <p:cNvSpPr>
            <a:spLocks noChangeArrowheads="1"/>
          </p:cNvSpPr>
          <p:nvPr/>
        </p:nvSpPr>
        <p:spPr bwMode="auto">
          <a:xfrm rot="21333408">
            <a:off x="4741797" y="916798"/>
            <a:ext cx="1600426" cy="1597778"/>
          </a:xfrm>
          <a:prstGeom prst="ellipse">
            <a:avLst/>
          </a:prstGeom>
          <a:solidFill>
            <a:schemeClr val="bg1"/>
          </a:solidFill>
          <a:ln w="130175" cap="sq" cmpd="sng">
            <a:solidFill>
              <a:srgbClr val="C00000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 spc="-168" dirty="0">
              <a:solidFill>
                <a:srgbClr val="CB1B3D"/>
              </a:solidFill>
              <a:latin typeface="Elsie" panose="02000000000000000000" charset="0"/>
              <a:ea typeface="Elsie" panose="02000000000000000000" charset="0"/>
              <a:sym typeface="方正稚艺简体" pitchFamily="1" charset="-122"/>
            </a:endParaRPr>
          </a:p>
        </p:txBody>
      </p:sp>
      <p:grpSp>
        <p:nvGrpSpPr>
          <p:cNvPr id="33" name="淘宝店chenying0907出品 4">
            <a:extLst>
              <a:ext uri="{FF2B5EF4-FFF2-40B4-BE49-F238E27FC236}">
                <a16:creationId xmlns:a16="http://schemas.microsoft.com/office/drawing/2014/main" id="{121441C9-72FA-BE02-226A-D322E153B818}"/>
              </a:ext>
            </a:extLst>
          </p:cNvPr>
          <p:cNvGrpSpPr/>
          <p:nvPr/>
        </p:nvGrpSpPr>
        <p:grpSpPr bwMode="auto">
          <a:xfrm rot="21166086">
            <a:off x="5007779" y="2810175"/>
            <a:ext cx="1284283" cy="572470"/>
            <a:chOff x="0" y="0"/>
            <a:chExt cx="779929" cy="412119"/>
          </a:xfrm>
        </p:grpSpPr>
        <p:sp>
          <p:nvSpPr>
            <p:cNvPr id="34" name="等腰三角形 5">
              <a:extLst>
                <a:ext uri="{FF2B5EF4-FFF2-40B4-BE49-F238E27FC236}">
                  <a16:creationId xmlns:a16="http://schemas.microsoft.com/office/drawing/2014/main" id="{18327963-14BC-A33D-BCD8-A2A020E2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42" y="0"/>
              <a:ext cx="259976" cy="161365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920">
                <a:solidFill>
                  <a:srgbClr val="FFFFFF"/>
                </a:solidFill>
                <a:latin typeface="Elsie" panose="02000000000000000000" charset="0"/>
                <a:sym typeface="Elsie" panose="02000000000000000000" charset="0"/>
              </a:endParaRPr>
            </a:p>
          </p:txBody>
        </p:sp>
        <p:sp>
          <p:nvSpPr>
            <p:cNvPr id="35" name="淘宝店chenying0907出品 29">
              <a:extLst>
                <a:ext uri="{FF2B5EF4-FFF2-40B4-BE49-F238E27FC236}">
                  <a16:creationId xmlns:a16="http://schemas.microsoft.com/office/drawing/2014/main" id="{0B0F07C7-55A0-34A4-6446-A85263978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400"/>
              <a:ext cx="779929" cy="259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920" dirty="0">
                  <a:solidFill>
                    <a:srgbClr val="FFFFFF"/>
                  </a:solidFill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Elsie" panose="02000000000000000000" charset="0"/>
                </a:rPr>
                <a:t>1986</a:t>
              </a:r>
              <a:endParaRPr lang="zh-CN" altLang="en-US" sz="2920" dirty="0">
                <a:solidFill>
                  <a:srgbClr val="FFFFFF"/>
                </a:solidFill>
                <a:latin typeface="Elsie" panose="02000000000000000000" charset="0"/>
                <a:sym typeface="Elsie" panose="02000000000000000000" charset="0"/>
              </a:endParaRPr>
            </a:p>
          </p:txBody>
        </p:sp>
      </p:grp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44BAF4CF-B0E2-442A-362C-5BF9A7BD716A}"/>
              </a:ext>
            </a:extLst>
          </p:cNvPr>
          <p:cNvSpPr txBox="1"/>
          <p:nvPr/>
        </p:nvSpPr>
        <p:spPr>
          <a:xfrm rot="19900749">
            <a:off x="616469" y="2040474"/>
            <a:ext cx="1709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pc="-168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Theory and Organization of Complicated Automata</a:t>
            </a:r>
            <a:r>
              <a:rPr lang="en-US" altLang="zh-CN" sz="2200" spc="-168" baseline="30000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 [1]</a:t>
            </a:r>
            <a:r>
              <a:rPr lang="en-US" altLang="zh-CN" sz="2200" spc="-168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 </a:t>
            </a:r>
            <a:endParaRPr lang="zh-CN" altLang="en-US" sz="2200" spc="-168" dirty="0">
              <a:solidFill>
                <a:srgbClr val="CB1B3D"/>
              </a:solidFill>
              <a:latin typeface="Elsie" panose="02000000000000000000" charset="0"/>
              <a:ea typeface="Elsie" panose="02000000000000000000" charset="0"/>
              <a:sym typeface="方正稚艺简体" pitchFamily="1" charset="-122"/>
            </a:endParaRP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0129AE8-6022-5E91-3251-BC81E11B6C5B}"/>
              </a:ext>
            </a:extLst>
          </p:cNvPr>
          <p:cNvSpPr txBox="1"/>
          <p:nvPr/>
        </p:nvSpPr>
        <p:spPr>
          <a:xfrm rot="20654721">
            <a:off x="3786344" y="4528638"/>
            <a:ext cx="157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68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Creeper Worm </a:t>
            </a:r>
            <a:r>
              <a:rPr lang="en-US" altLang="zh-CN" sz="2400" spc="-168" baseline="30000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[2]</a:t>
            </a:r>
            <a:endParaRPr lang="zh-CN" altLang="en-US" sz="2400" spc="-168" dirty="0">
              <a:solidFill>
                <a:srgbClr val="CB1B3D"/>
              </a:solidFill>
              <a:latin typeface="Elsie" panose="02000000000000000000" charset="0"/>
              <a:sym typeface="方正稚艺简体" pitchFamily="1" charset="-122"/>
            </a:endParaRP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5677C7D8-253B-7AF3-DFFB-897E3D1CB112}"/>
              </a:ext>
            </a:extLst>
          </p:cNvPr>
          <p:cNvSpPr txBox="1"/>
          <p:nvPr/>
        </p:nvSpPr>
        <p:spPr>
          <a:xfrm rot="21425698">
            <a:off x="4856985" y="1273818"/>
            <a:ext cx="157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68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“</a:t>
            </a:r>
            <a:r>
              <a:rPr lang="en-US" altLang="zh-CN" sz="2400" spc="-168" dirty="0">
                <a:solidFill>
                  <a:srgbClr val="CB1B3D"/>
                </a:solidFill>
                <a:latin typeface="Elsie" panose="02000000000000000000" charset="0"/>
                <a:sym typeface="方正稚艺简体" pitchFamily="1" charset="-122"/>
              </a:rPr>
              <a:t>VIRUS</a:t>
            </a:r>
            <a:r>
              <a:rPr lang="en-US" altLang="zh-CN" sz="2400" spc="-168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” </a:t>
            </a:r>
            <a:r>
              <a:rPr lang="en-US" altLang="zh-CN" sz="2400" spc="-168" dirty="0">
                <a:solidFill>
                  <a:srgbClr val="CB1B3D"/>
                </a:solidFill>
                <a:latin typeface="Elsie" panose="02000000000000000000" charset="0"/>
                <a:sym typeface="方正稚艺简体" pitchFamily="1" charset="-122"/>
              </a:rPr>
              <a:t>- </a:t>
            </a:r>
            <a:r>
              <a:rPr lang="en-US" sz="2400" spc="-168" dirty="0">
                <a:solidFill>
                  <a:srgbClr val="CB1B3D"/>
                </a:solidFill>
                <a:latin typeface="Elsie" panose="02000000000000000000" charset="0"/>
              </a:rPr>
              <a:t>Fred Cohen</a:t>
            </a:r>
            <a:r>
              <a:rPr lang="en-US" altLang="zh-CN" sz="2400" spc="-168" dirty="0">
                <a:solidFill>
                  <a:srgbClr val="CB1B3D"/>
                </a:solidFill>
                <a:latin typeface="Elsie" panose="02000000000000000000" charset="0"/>
                <a:sym typeface="方正稚艺简体" pitchFamily="1" charset="-122"/>
              </a:rPr>
              <a:t> </a:t>
            </a:r>
            <a:endParaRPr lang="zh-CN" altLang="en-US" sz="2400" spc="-168" dirty="0">
              <a:solidFill>
                <a:srgbClr val="CB1B3D"/>
              </a:solidFill>
              <a:latin typeface="Elsie" panose="02000000000000000000" charset="0"/>
              <a:sym typeface="方正稚艺简体" pitchFamily="1" charset="-122"/>
            </a:endParaRP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597D2F88-C68A-4235-7ECA-6B360E202BD2}"/>
              </a:ext>
            </a:extLst>
          </p:cNvPr>
          <p:cNvSpPr txBox="1"/>
          <p:nvPr/>
        </p:nvSpPr>
        <p:spPr>
          <a:xfrm>
            <a:off x="7138607" y="4158295"/>
            <a:ext cx="1223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spc="-168" dirty="0">
                <a:solidFill>
                  <a:srgbClr val="CB1B3D"/>
                </a:solidFill>
                <a:latin typeface="Elsie" panose="02000000000000000000" charset="0"/>
                <a:ea typeface="Elsie" panose="02000000000000000000" charset="0"/>
                <a:sym typeface="方正稚艺简体" pitchFamily="1" charset="-122"/>
              </a:rPr>
              <a:t>Billion dollar industry</a:t>
            </a:r>
            <a:endParaRPr lang="zh-CN" altLang="en-US" sz="2600" b="1" spc="-168" dirty="0">
              <a:solidFill>
                <a:srgbClr val="CB1B3D"/>
              </a:solidFill>
              <a:latin typeface="Elsie" panose="02000000000000000000" charset="0"/>
              <a:sym typeface="方正稚艺简体" pitchFamily="1" charset="-122"/>
            </a:endParaRPr>
          </a:p>
        </p:txBody>
      </p:sp>
      <p:pic>
        <p:nvPicPr>
          <p:cNvPr id="50" name="Đồ họa 49" descr="Dollar with solid fill">
            <a:extLst>
              <a:ext uri="{FF2B5EF4-FFF2-40B4-BE49-F238E27FC236}">
                <a16:creationId xmlns:a16="http://schemas.microsoft.com/office/drawing/2014/main" id="{4CF01AE6-F452-39F3-2BF9-93987E50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07652">
            <a:off x="7875977" y="4435844"/>
            <a:ext cx="644625" cy="6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dirty="0"/>
              <a:t>1. GIỚI THIỆU ĐỀ TÀI  - ẢNH HƯỞNG CỦA MÃ ĐỘC</a:t>
            </a:r>
          </a:p>
        </p:txBody>
      </p:sp>
      <p:pic>
        <p:nvPicPr>
          <p:cNvPr id="46" name="Hình ảnh 45" descr="Ảnh có chứa văn bản&#10;&#10;Mô tả được tạo tự động">
            <a:extLst>
              <a:ext uri="{FF2B5EF4-FFF2-40B4-BE49-F238E27FC236}">
                <a16:creationId xmlns:a16="http://schemas.microsoft.com/office/drawing/2014/main" id="{180B758B-FA11-5474-EEF9-3BF33B068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0" y="1072055"/>
            <a:ext cx="8377860" cy="4713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3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6" y="78613"/>
            <a:ext cx="8908923" cy="451739"/>
          </a:xfrm>
        </p:spPr>
        <p:txBody>
          <a:bodyPr/>
          <a:lstStyle/>
          <a:p>
            <a:r>
              <a:rPr lang="en-US" dirty="0"/>
              <a:t>1. GIỚI THIỆU ĐỀ TÀI  - MITRE ATT&amp;CK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52AF793-489E-8063-EC51-2901B7EE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5" y="2626942"/>
            <a:ext cx="8753248" cy="358719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7D80020-5C47-AA10-ACC7-7D65B45297D8}"/>
              </a:ext>
            </a:extLst>
          </p:cNvPr>
          <p:cNvSpPr/>
          <p:nvPr/>
        </p:nvSpPr>
        <p:spPr>
          <a:xfrm flipV="1">
            <a:off x="-31531" y="1465120"/>
            <a:ext cx="914399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淘宝店chenying0907出品 4">
            <a:extLst>
              <a:ext uri="{FF2B5EF4-FFF2-40B4-BE49-F238E27FC236}">
                <a16:creationId xmlns:a16="http://schemas.microsoft.com/office/drawing/2014/main" id="{DC0BA213-7643-2D42-84F7-6A065272A8C1}"/>
              </a:ext>
            </a:extLst>
          </p:cNvPr>
          <p:cNvGrpSpPr/>
          <p:nvPr/>
        </p:nvGrpSpPr>
        <p:grpSpPr>
          <a:xfrm>
            <a:off x="129041" y="906799"/>
            <a:ext cx="1027647" cy="1027902"/>
            <a:chOff x="1041890" y="2887277"/>
            <a:chExt cx="1036262" cy="1036518"/>
          </a:xfrm>
        </p:grpSpPr>
        <p:sp>
          <p:nvSpPr>
            <p:cNvPr id="10" name="Oval 53">
              <a:extLst>
                <a:ext uri="{FF2B5EF4-FFF2-40B4-BE49-F238E27FC236}">
                  <a16:creationId xmlns:a16="http://schemas.microsoft.com/office/drawing/2014/main" id="{8106133B-ADCB-2B7A-3575-73A3C1A89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1335" tIns="50668" rIns="101335" bIns="50668" anchor="ctr"/>
            <a:lstStyle/>
            <a:p>
              <a:pPr algn="ctr">
                <a:defRPr/>
              </a:pPr>
              <a:endParaRPr lang="zh-CN" altLang="en-US" sz="2810"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11" name="Text Box 58">
              <a:extLst>
                <a:ext uri="{FF2B5EF4-FFF2-40B4-BE49-F238E27FC236}">
                  <a16:creationId xmlns:a16="http://schemas.microsoft.com/office/drawing/2014/main" id="{42117D27-9FEA-0F1B-60A7-B2FB4DED4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890" y="3137649"/>
              <a:ext cx="1036261" cy="44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35" tIns="50668" rIns="101335" bIns="50668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  <a:latin typeface="Elsie" panose="02000000000000000000" charset="0"/>
                  <a:ea typeface="Elsie" panose="02000000000000000000" charset="0"/>
                </a:rPr>
                <a:t>2015</a:t>
              </a:r>
            </a:p>
          </p:txBody>
        </p:sp>
      </p:grpSp>
      <p:sp>
        <p:nvSpPr>
          <p:cNvPr id="12" name="Chỗ dành sẵn cho Nội dung 3">
            <a:extLst>
              <a:ext uri="{FF2B5EF4-FFF2-40B4-BE49-F238E27FC236}">
                <a16:creationId xmlns:a16="http://schemas.microsoft.com/office/drawing/2014/main" id="{C4CE58C7-04FE-2EAB-829D-A2A9C7AC0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40362" y="1599911"/>
            <a:ext cx="5800211" cy="8922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gồm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tất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cả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nên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chuỗi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tấn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công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hỗ dành sẵn cho Nội dung 3">
            <a:extLst>
              <a:ext uri="{FF2B5EF4-FFF2-40B4-BE49-F238E27FC236}">
                <a16:creationId xmlns:a16="http://schemas.microsoft.com/office/drawing/2014/main" id="{79681A6B-71E7-5570-415C-FC8551675A86}"/>
              </a:ext>
            </a:extLst>
          </p:cNvPr>
          <p:cNvSpPr txBox="1">
            <a:spLocks/>
          </p:cNvSpPr>
          <p:nvPr/>
        </p:nvSpPr>
        <p:spPr>
          <a:xfrm>
            <a:off x="1174531" y="998093"/>
            <a:ext cx="6794938" cy="422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>
                <a:solidFill>
                  <a:srgbClr val="A20000"/>
                </a:solidFill>
              </a:rPr>
              <a:t>MITRE ATT&amp;CK MATRIX</a:t>
            </a:r>
          </a:p>
        </p:txBody>
      </p:sp>
    </p:spTree>
    <p:extLst>
      <p:ext uri="{BB962C8B-B14F-4D97-AF65-F5344CB8AC3E}">
        <p14:creationId xmlns:p14="http://schemas.microsoft.com/office/powerpoint/2010/main" val="14780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GIỚI THIỆU ĐỀ TÀI -  BÀI TOÁN THỰC TẾ</a:t>
            </a:r>
          </a:p>
        </p:txBody>
      </p:sp>
      <p:pic>
        <p:nvPicPr>
          <p:cNvPr id="3074" name="Picture 2" descr="Computer hacker icon anonymous man with mask Vector Image">
            <a:extLst>
              <a:ext uri="{FF2B5EF4-FFF2-40B4-BE49-F238E27FC236}">
                <a16:creationId xmlns:a16="http://schemas.microsoft.com/office/drawing/2014/main" id="{805EFEA5-C978-F8F6-0E7E-2CF0D558B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884" r="5008" b="13883"/>
          <a:stretch/>
        </p:blipFill>
        <p:spPr bwMode="auto">
          <a:xfrm>
            <a:off x="484981" y="737592"/>
            <a:ext cx="2108744" cy="20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71006D9-34C2-AF8F-908A-390760900EB9}"/>
              </a:ext>
            </a:extLst>
          </p:cNvPr>
          <p:cNvCxnSpPr>
            <a:cxnSpLocks/>
          </p:cNvCxnSpPr>
          <p:nvPr/>
        </p:nvCxnSpPr>
        <p:spPr>
          <a:xfrm>
            <a:off x="2642604" y="1648503"/>
            <a:ext cx="6325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Malware icon Royalty Free Vector Image - VectorStock">
            <a:extLst>
              <a:ext uri="{FF2B5EF4-FFF2-40B4-BE49-F238E27FC236}">
                <a16:creationId xmlns:a16="http://schemas.microsoft.com/office/drawing/2014/main" id="{B3C54E79-BEA1-322F-A8E9-A0FD1B0FB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0"/>
          <a:stretch/>
        </p:blipFill>
        <p:spPr bwMode="auto">
          <a:xfrm>
            <a:off x="3291119" y="734396"/>
            <a:ext cx="2256961" cy="18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hield Icon Png #432381 - Free Icons Library">
            <a:extLst>
              <a:ext uri="{FF2B5EF4-FFF2-40B4-BE49-F238E27FC236}">
                <a16:creationId xmlns:a16="http://schemas.microsoft.com/office/drawing/2014/main" id="{4DE82E1E-7400-E2FC-7606-2DCC508E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19" y="951857"/>
            <a:ext cx="1227276" cy="1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BB380C1D-8A3F-EEC1-D510-3B672DD7DCB1}"/>
              </a:ext>
            </a:extLst>
          </p:cNvPr>
          <p:cNvCxnSpPr>
            <a:cxnSpLocks/>
          </p:cNvCxnSpPr>
          <p:nvPr/>
        </p:nvCxnSpPr>
        <p:spPr>
          <a:xfrm>
            <a:off x="5548080" y="1648503"/>
            <a:ext cx="155871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71D4E0E-2EA8-77E4-0818-F320E84F576E}"/>
              </a:ext>
            </a:extLst>
          </p:cNvPr>
          <p:cNvCxnSpPr>
            <a:cxnSpLocks/>
          </p:cNvCxnSpPr>
          <p:nvPr/>
        </p:nvCxnSpPr>
        <p:spPr>
          <a:xfrm flipV="1">
            <a:off x="5532089" y="1550813"/>
            <a:ext cx="1574701" cy="1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utoShape 12" descr="MALWARE DETECTION. In the previous articles, we looked at… | by SheHacks_KE  | Medium">
            <a:extLst>
              <a:ext uri="{FF2B5EF4-FFF2-40B4-BE49-F238E27FC236}">
                <a16:creationId xmlns:a16="http://schemas.microsoft.com/office/drawing/2014/main" id="{5F8B618B-DCB3-0DCA-C52A-D6652D981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8FC2F75E-0CA7-AC56-79E8-0185C8CB7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3DDCD375-0EDE-6E4B-40B4-E9A7EDC8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379" y="4208921"/>
            <a:ext cx="2194334" cy="1624652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EA2FBBCA-1D0A-FDC6-EB59-735E06E9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94" y="3637410"/>
            <a:ext cx="1087204" cy="10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47766173-C7E1-6437-BF3E-A20AE7B2D53C}"/>
              </a:ext>
            </a:extLst>
          </p:cNvPr>
          <p:cNvCxnSpPr>
            <a:cxnSpLocks/>
          </p:cNvCxnSpPr>
          <p:nvPr/>
        </p:nvCxnSpPr>
        <p:spPr>
          <a:xfrm flipH="1">
            <a:off x="6201694" y="5284047"/>
            <a:ext cx="39989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90" name="Picture 18" descr="Machine Learning thin line icon. Creative simple design from artificial  intelligence icons collection. Outline machine learning icon for web design  Stock Vector Image &amp; Art - Alamy">
            <a:extLst>
              <a:ext uri="{FF2B5EF4-FFF2-40B4-BE49-F238E27FC236}">
                <a16:creationId xmlns:a16="http://schemas.microsoft.com/office/drawing/2014/main" id="{4025F67B-5FC0-0227-C482-26DDC1500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t="21097" r="28405" b="40229"/>
          <a:stretch/>
        </p:blipFill>
        <p:spPr bwMode="auto">
          <a:xfrm>
            <a:off x="5189896" y="4891279"/>
            <a:ext cx="984711" cy="9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B0A2F958-DC00-7FE4-0270-8F1AD500D9A3}"/>
              </a:ext>
            </a:extLst>
          </p:cNvPr>
          <p:cNvCxnSpPr>
            <a:cxnSpLocks/>
          </p:cNvCxnSpPr>
          <p:nvPr/>
        </p:nvCxnSpPr>
        <p:spPr>
          <a:xfrm>
            <a:off x="7808529" y="3172250"/>
            <a:ext cx="0" cy="110415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5752197-7614-3315-E8B3-118024C69477}"/>
              </a:ext>
            </a:extLst>
          </p:cNvPr>
          <p:cNvCxnSpPr>
            <a:cxnSpLocks/>
          </p:cNvCxnSpPr>
          <p:nvPr/>
        </p:nvCxnSpPr>
        <p:spPr>
          <a:xfrm flipH="1">
            <a:off x="6162731" y="4276404"/>
            <a:ext cx="43885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27CE6A7C-5F97-DB92-F8CF-C314B7F7360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724400" y="4075788"/>
            <a:ext cx="439502" cy="6319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5E5AF35-679D-F475-65A3-0CE7A9F5C49A}"/>
              </a:ext>
            </a:extLst>
          </p:cNvPr>
          <p:cNvCxnSpPr>
            <a:cxnSpLocks/>
          </p:cNvCxnSpPr>
          <p:nvPr/>
        </p:nvCxnSpPr>
        <p:spPr>
          <a:xfrm flipH="1" flipV="1">
            <a:off x="4765428" y="4643103"/>
            <a:ext cx="393980" cy="3048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Hình ảnh 62">
            <a:extLst>
              <a:ext uri="{FF2B5EF4-FFF2-40B4-BE49-F238E27FC236}">
                <a16:creationId xmlns:a16="http://schemas.microsoft.com/office/drawing/2014/main" id="{B911D4A3-CCC0-68B0-7A0C-C619F1FD38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61" t="2090" r="6461" b="6495"/>
          <a:stretch/>
        </p:blipFill>
        <p:spPr>
          <a:xfrm>
            <a:off x="3010347" y="3212933"/>
            <a:ext cx="1333053" cy="1380324"/>
          </a:xfrm>
          <a:prstGeom prst="rect">
            <a:avLst/>
          </a:prstGeom>
        </p:spPr>
      </p:pic>
      <p:pic>
        <p:nvPicPr>
          <p:cNvPr id="64" name="Hình ảnh 63">
            <a:extLst>
              <a:ext uri="{FF2B5EF4-FFF2-40B4-BE49-F238E27FC236}">
                <a16:creationId xmlns:a16="http://schemas.microsoft.com/office/drawing/2014/main" id="{CC89FB15-248A-56D3-85F8-DED62D633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0071" y="4887839"/>
            <a:ext cx="2704437" cy="1064488"/>
          </a:xfrm>
          <a:prstGeom prst="rect">
            <a:avLst/>
          </a:prstGeom>
        </p:spPr>
      </p:pic>
      <p:pic>
        <p:nvPicPr>
          <p:cNvPr id="52" name="Hình ảnh 51">
            <a:extLst>
              <a:ext uri="{FF2B5EF4-FFF2-40B4-BE49-F238E27FC236}">
                <a16:creationId xmlns:a16="http://schemas.microsoft.com/office/drawing/2014/main" id="{BC80734F-E82D-48C5-5A83-BAC0FA7E00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634" y="3192403"/>
            <a:ext cx="771705" cy="1675284"/>
          </a:xfrm>
          <a:prstGeom prst="rect">
            <a:avLst/>
          </a:prstGeom>
        </p:spPr>
      </p:pic>
      <p:pic>
        <p:nvPicPr>
          <p:cNvPr id="54" name="Hình ảnh 53">
            <a:extLst>
              <a:ext uri="{FF2B5EF4-FFF2-40B4-BE49-F238E27FC236}">
                <a16:creationId xmlns:a16="http://schemas.microsoft.com/office/drawing/2014/main" id="{307E6F4E-F2F8-57FC-2BCE-A43ACA8826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340" y="3975515"/>
            <a:ext cx="1923047" cy="749099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3BBE9C8-6F91-8D8D-E7AC-00329D8F43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150" y="4946341"/>
            <a:ext cx="1467834" cy="945734"/>
          </a:xfrm>
          <a:prstGeom prst="rect">
            <a:avLst/>
          </a:prstGeom>
        </p:spPr>
      </p:pic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617BE45E-B050-957C-BAA1-C1D26F724257}"/>
              </a:ext>
            </a:extLst>
          </p:cNvPr>
          <p:cNvSpPr/>
          <p:nvPr/>
        </p:nvSpPr>
        <p:spPr>
          <a:xfrm>
            <a:off x="425150" y="3172250"/>
            <a:ext cx="4299250" cy="307088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Malware Icon. Trendy Modern Flat Linear Vector Malware Icon on W Stock  Vector - Illustration of antivirus, malicious: 130953859">
            <a:extLst>
              <a:ext uri="{FF2B5EF4-FFF2-40B4-BE49-F238E27FC236}">
                <a16:creationId xmlns:a16="http://schemas.microsoft.com/office/drawing/2014/main" id="{3A3D6B64-A16C-4E56-7785-83E6AA27F8F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1875" b="83875" l="28375" r="72000">
                        <a14:foregroundMark x1="44250" y1="43250" x2="44250" y2="43250"/>
                        <a14:foregroundMark x1="39375" y1="22625" x2="39375" y2="22625"/>
                        <a14:foregroundMark x1="33875" y1="47000" x2="33875" y2="47000"/>
                        <a14:foregroundMark x1="62500" y1="49875" x2="62500" y2="49875"/>
                        <a14:foregroundMark x1="66250" y1="58250" x2="66250" y2="58250"/>
                        <a14:foregroundMark x1="71250" y1="39125" x2="71250" y2="39125"/>
                        <a14:foregroundMark x1="69500" y1="54500" x2="69500" y2="54500"/>
                        <a14:foregroundMark x1="65000" y1="62750" x2="65000" y2="62750"/>
                        <a14:foregroundMark x1="34375" y1="62750" x2="34375" y2="62750"/>
                        <a14:foregroundMark x1="33875" y1="57000" x2="33875" y2="57000"/>
                        <a14:foregroundMark x1="38750" y1="82000" x2="38750" y2="82000"/>
                        <a14:foregroundMark x1="40250" y1="83875" x2="40250" y2="83875"/>
                        <a14:foregroundMark x1="42250" y1="82375" x2="42250" y2="82375"/>
                        <a14:foregroundMark x1="46500" y1="81125" x2="46500" y2="81125"/>
                        <a14:foregroundMark x1="48250" y1="82625" x2="48250" y2="82625"/>
                        <a14:foregroundMark x1="55125" y1="82375" x2="55125" y2="82375"/>
                        <a14:foregroundMark x1="60125" y1="82000" x2="60125" y2="82000"/>
                        <a14:foregroundMark x1="63500" y1="82000" x2="63500" y2="82000"/>
                        <a14:backgroundMark x1="63750" y1="83250" x2="63750" y2="8325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7" t="14585" r="22557" b="12125"/>
          <a:stretch/>
        </p:blipFill>
        <p:spPr bwMode="auto">
          <a:xfrm>
            <a:off x="7106790" y="1428822"/>
            <a:ext cx="1109224" cy="14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Đồ họa 7" descr="City outline">
            <a:extLst>
              <a:ext uri="{FF2B5EF4-FFF2-40B4-BE49-F238E27FC236}">
                <a16:creationId xmlns:a16="http://schemas.microsoft.com/office/drawing/2014/main" id="{D4680E47-2EE6-F794-CFBE-ED521FF9D2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2489" y="1345296"/>
            <a:ext cx="1376003" cy="1376003"/>
          </a:xfrm>
          <a:prstGeom prst="rect">
            <a:avLst/>
          </a:prstGeom>
        </p:spPr>
      </p:pic>
      <p:pic>
        <p:nvPicPr>
          <p:cNvPr id="32" name="Đồ họa 31" descr="City outline">
            <a:extLst>
              <a:ext uri="{FF2B5EF4-FFF2-40B4-BE49-F238E27FC236}">
                <a16:creationId xmlns:a16="http://schemas.microsoft.com/office/drawing/2014/main" id="{1F0B2074-BFB3-BB12-E51F-AAB4056250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3100113" y="1345295"/>
            <a:ext cx="1376003" cy="13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icrosoft và Intel hợp tác trong dự án phát hiện mã độc bằng hình ảnh">
            <a:extLst>
              <a:ext uri="{FF2B5EF4-FFF2-40B4-BE49-F238E27FC236}">
                <a16:creationId xmlns:a16="http://schemas.microsoft.com/office/drawing/2014/main" id="{23473CB6-5D0D-1D9C-C791-61E6C869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3761"/>
            <a:ext cx="9148040" cy="5671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B7D415-7762-B087-F05A-5989DFB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1E6704F-4040-0BE1-4168-07D8D3D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GIỚI THIỆU ĐỀ TÀI -  YÊU CẦU BÀI TOÁN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B1422A-514D-F0FF-8789-50F394E33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937" y="1970289"/>
            <a:ext cx="8673846" cy="41739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Cần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tìm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MITRE ATT&amp;CK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một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nhanh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chóng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chính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xác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20000"/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rgbClr val="A2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20000"/>
                </a:solidFill>
                <a:sym typeface="Wingdings" panose="05000000000000000000" pitchFamily="2" charset="2"/>
              </a:rPr>
              <a:t>	 	</a:t>
            </a:r>
            <a:r>
              <a:rPr lang="en-US" sz="3600" b="1" dirty="0">
                <a:solidFill>
                  <a:srgbClr val="A20000"/>
                </a:solidFill>
                <a:sym typeface="Wingdings" panose="05000000000000000000" pitchFamily="2" charset="2"/>
              </a:rPr>
              <a:t>ỨNG DỤNG HỌC MÁY</a:t>
            </a:r>
            <a:endParaRPr lang="en-US" sz="3600" b="1" dirty="0">
              <a:solidFill>
                <a:srgbClr val="A2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2" ma:contentTypeDescription="Create a new document." ma:contentTypeScope="" ma:versionID="2789a12cbb70f42b5e8ee0b046999619">
  <xsd:schema xmlns:xsd="http://www.w3.org/2001/XMLSchema" xmlns:xs="http://www.w3.org/2001/XMLSchema" xmlns:p="http://schemas.microsoft.com/office/2006/metadata/properties" xmlns:ns2="70b3ff9a-6043-49d4-a182-de05a6beabab" targetNamespace="http://schemas.microsoft.com/office/2006/metadata/properties" ma:root="true" ma:fieldsID="f347d5dff8e05398438b6aee87259d11" ns2:_="">
    <xsd:import namespace="70b3ff9a-6043-49d4-a182-de05a6bea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218236-67CE-43FE-B3FE-346539DB6D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6CB40A-DB3F-44F0-8A26-51784C121A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0A717E-0A42-4B22-ACBE-CD5FD0E28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ff9a-6043-49d4-a182-de05a6bea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4682</TotalTime>
  <Words>1749</Words>
  <Application>Microsoft Office PowerPoint</Application>
  <PresentationFormat>Trình chiếu Trên màn hình (4:3)</PresentationFormat>
  <Paragraphs>237</Paragraphs>
  <Slides>27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4" baseType="lpstr">
      <vt:lpstr>Arial</vt:lpstr>
      <vt:lpstr>Calibri</vt:lpstr>
      <vt:lpstr>Elsie</vt:lpstr>
      <vt:lpstr>Lato</vt:lpstr>
      <vt:lpstr>system-ui</vt:lpstr>
      <vt:lpstr>Times New Roman</vt:lpstr>
      <vt:lpstr>Office Theme</vt:lpstr>
      <vt:lpstr>Bản trình bày PowerPoint</vt:lpstr>
      <vt:lpstr>MỤC LỤC</vt:lpstr>
      <vt:lpstr>Bản trình bày PowerPoint</vt:lpstr>
      <vt:lpstr>1. GIỚI THIỆU ĐỀ TÀI – KHÁI NIỆM</vt:lpstr>
      <vt:lpstr>1. GIỚI THIỆU ĐỀ TÀI  - LỊCH SỬ CỦA MÃ ĐỘC</vt:lpstr>
      <vt:lpstr>1. GIỚI THIỆU ĐỀ TÀI  - ẢNH HƯỞNG CỦA MÃ ĐỘC</vt:lpstr>
      <vt:lpstr>1. GIỚI THIỆU ĐỀ TÀI  - MITRE ATT&amp;CK</vt:lpstr>
      <vt:lpstr>1. GIỚI THIỆU ĐỀ TÀI -  BÀI TOÁN THỰC TẾ</vt:lpstr>
      <vt:lpstr>1. GIỚI THIỆU ĐỀ TÀI -  YÊU CẦU BÀI TOÁN</vt:lpstr>
      <vt:lpstr>Bản trình bày PowerPoint</vt:lpstr>
      <vt:lpstr>1. NỀN TẢNG LÝ THUYẾT -  MITRE ATT&amp;CK</vt:lpstr>
      <vt:lpstr>Bản trình bày PowerPoint</vt:lpstr>
      <vt:lpstr>3. PHƯƠNG PHÁP ĐỀ XUẤT -  CẤU TRÚC TỔNG QUAN</vt:lpstr>
      <vt:lpstr>3. PHƯƠNG PHÁP ĐỀ XUẤT -  THU THẬP DỮ LIỆU</vt:lpstr>
      <vt:lpstr>3. PHƯƠNG PHÁP ĐỀ XUẤT -  THU THẬP DỮ LIỆU</vt:lpstr>
      <vt:lpstr>3. PHƯƠNG PHÁP ĐỀ XUẤT -  THU THẬP DỮ LIỆU</vt:lpstr>
      <vt:lpstr>3. PHƯƠNG PHÁP ĐỀ XUẤT -  CHUẨN HÓA DỮ LIỆU</vt:lpstr>
      <vt:lpstr>3. PHƯƠNG PHÁP ĐỀ XUẤT -  XỬ LÝ DỮ LIỆU</vt:lpstr>
      <vt:lpstr>3. PHƯƠNG PHÁP ĐỀ XUẤT -  HUẤN LUYỆN MÔ HÌNH</vt:lpstr>
      <vt:lpstr>Bản trình bày PowerPoint</vt:lpstr>
      <vt:lpstr>Bản trình bày PowerPoint</vt:lpstr>
      <vt:lpstr>Bản trình bày PowerPoint</vt:lpstr>
      <vt:lpstr>2. Cách thực hiện</vt:lpstr>
      <vt:lpstr>1. HƯỚNG THỰC HIỆN ( DEADLINE 07/07) - CŨ</vt:lpstr>
      <vt:lpstr>1. HƯỚNG THỰC HIỆN ( DEADLINE 07/07) – MỚI</vt:lpstr>
      <vt:lpstr>1. Tính thực tiễn</vt:lpstr>
      <vt:lpstr>1. GIỚI THIỆU BÀI TOÁN – TÍNH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THUY HANG 20183523</cp:lastModifiedBy>
  <cp:revision>58</cp:revision>
  <dcterms:created xsi:type="dcterms:W3CDTF">2021-05-28T04:32:29Z</dcterms:created>
  <dcterms:modified xsi:type="dcterms:W3CDTF">2022-07-10T04:19:32Z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0x0101006B9301CC6265AF4F8BA1325538829AC8</vt:lpwstr>
  </property>
</Properties>
</file>