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73" r:id="rId8"/>
    <p:sldId id="274" r:id="rId9"/>
    <p:sldId id="264" r:id="rId10"/>
    <p:sldId id="265" r:id="rId11"/>
    <p:sldId id="266" r:id="rId12"/>
    <p:sldId id="267" r:id="rId13"/>
    <p:sldId id="268" r:id="rId14"/>
    <p:sldId id="269" r:id="rId15"/>
    <p:sldId id="270" r:id="rId16"/>
    <p:sldId id="272" r:id="rId17"/>
    <p:sldId id="271" r:id="rId18"/>
    <p:sldId id="263" r:id="rId19"/>
    <p:sldId id="275"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4636" autoAdjust="0"/>
  </p:normalViewPr>
  <p:slideViewPr>
    <p:cSldViewPr>
      <p:cViewPr>
        <p:scale>
          <a:sx n="75" d="100"/>
          <a:sy n="75" d="100"/>
        </p:scale>
        <p:origin x="-2091" y="-446"/>
      </p:cViewPr>
      <p:guideLst>
        <p:guide orient="horz" pos="2160"/>
        <p:guide pos="2880"/>
      </p:guideLst>
    </p:cSldViewPr>
  </p:slideViewPr>
  <p:outlineViewPr>
    <p:cViewPr>
      <p:scale>
        <a:sx n="33" d="100"/>
        <a:sy n="33" d="100"/>
      </p:scale>
      <p:origin x="0" y="30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等腰三角形 6"/>
          <p:cNvSpPr/>
          <p:nvPr/>
        </p:nvSpPr>
        <p:spPr>
          <a:xfrm rot="16200000">
            <a:off x="7554354" y="5254284"/>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540544" y="776289"/>
            <a:ext cx="8062912" cy="1470025"/>
          </a:xfrm>
        </p:spPr>
        <p:txBody>
          <a:bodyPr anchor="b">
            <a:normAutofit/>
          </a:bodyPr>
          <a:lstStyle>
            <a:lvl1pPr algn="r">
              <a:defRPr sz="4400"/>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1371600" y="6012657"/>
            <a:ext cx="5791200" cy="365125"/>
          </a:xfrm>
        </p:spPr>
        <p:txBody>
          <a:bodyPr tIns="0" bIns="0" anchor="t"/>
          <a:lstStyle>
            <a:lvl1pPr algn="r">
              <a:defRPr sz="1000"/>
            </a:lvl1pPr>
          </a:lstStyle>
          <a:p>
            <a:fld id="{78A182CC-6B72-4682-8393-025A7EBE3821}" type="datetimeFigureOut">
              <a:rPr lang="zh-TW" altLang="en-US" smtClean="0"/>
              <a:t>2019/12/24</a:t>
            </a:fld>
            <a:endParaRPr lang="zh-TW" altLang="en-US"/>
          </a:p>
        </p:txBody>
      </p:sp>
      <p:sp>
        <p:nvSpPr>
          <p:cNvPr id="17" name="頁尾版面配置區 16"/>
          <p:cNvSpPr>
            <a:spLocks noGrp="1"/>
          </p:cNvSpPr>
          <p:nvPr>
            <p:ph type="ftr" sz="quarter" idx="11"/>
          </p:nvPr>
        </p:nvSpPr>
        <p:spPr>
          <a:xfrm>
            <a:off x="1371600" y="5650705"/>
            <a:ext cx="5791200" cy="365125"/>
          </a:xfrm>
        </p:spPr>
        <p:txBody>
          <a:bodyPr tIns="0" bIns="0" anchor="b"/>
          <a:lstStyle>
            <a:lvl1pPr algn="r">
              <a:defRPr sz="1100"/>
            </a:lvl1pPr>
          </a:lstStyle>
          <a:p>
            <a:endParaRPr lang="zh-TW" altLang="en-US"/>
          </a:p>
        </p:txBody>
      </p:sp>
      <p:sp>
        <p:nvSpPr>
          <p:cNvPr id="29" name="投影片編號版面配置區 28"/>
          <p:cNvSpPr>
            <a:spLocks noGrp="1"/>
          </p:cNvSpPr>
          <p:nvPr>
            <p:ph type="sldNum" sz="quarter" idx="12"/>
          </p:nvPr>
        </p:nvSpPr>
        <p:spPr>
          <a:xfrm>
            <a:off x="8392247" y="5752308"/>
            <a:ext cx="502920" cy="365125"/>
          </a:xfrm>
        </p:spPr>
        <p:txBody>
          <a:bodyPr anchor="ctr"/>
          <a:lstStyle>
            <a:lvl1pPr algn="ctr">
              <a:defRPr sz="1300">
                <a:solidFill>
                  <a:srgbClr val="FFFFFF"/>
                </a:solidFill>
              </a:defRPr>
            </a:lvl1pPr>
          </a:lstStyle>
          <a:p>
            <a:fld id="{9A5E6062-BFA9-4D0E-89CA-811E7209AE40}" type="slidenum">
              <a:rPr lang="zh-TW" altLang="en-US" smtClean="0"/>
              <a:t>‹#›</a:t>
            </a:fld>
            <a:endParaRPr lang="zh-TW" altLang="en-US"/>
          </a:p>
        </p:txBody>
      </p:sp>
      <p:pic>
        <p:nvPicPr>
          <p:cNvPr id="10" name="圖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1519" y="5294610"/>
            <a:ext cx="2201001" cy="165075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A182CC-6B72-4682-8393-025A7EBE3821}" type="datetimeFigureOut">
              <a:rPr lang="zh-TW" altLang="en-US" smtClean="0"/>
              <a:t>2019/12/24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A5E6062-BFA9-4D0E-89CA-811E7209AE40}"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1800" y="381000"/>
            <a:ext cx="1905000" cy="5486400"/>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381000"/>
            <a:ext cx="6248400" cy="5486400"/>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A182CC-6B72-4682-8393-025A7EBE3821}" type="datetimeFigureOut">
              <a:rPr lang="zh-TW" altLang="en-US" smtClean="0"/>
              <a:t>2019/12/24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A5E6062-BFA9-4D0E-89CA-811E7209AE40}"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67494"/>
            <a:ext cx="8229600" cy="1399032"/>
          </a:xfrm>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457200" y="1882808"/>
            <a:ext cx="8229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791456" y="6480048"/>
            <a:ext cx="2133600" cy="301752"/>
          </a:xfrm>
        </p:spPr>
        <p:txBody>
          <a:bodyPr/>
          <a:lstStyle/>
          <a:p>
            <a:fld id="{78A182CC-6B72-4682-8393-025A7EBE3821}" type="datetimeFigureOut">
              <a:rPr lang="zh-TW" altLang="en-US" smtClean="0"/>
              <a:t>2019/12/24</a:t>
            </a:fld>
            <a:endParaRPr lang="zh-TW" altLang="en-US"/>
          </a:p>
        </p:txBody>
      </p:sp>
      <p:sp>
        <p:nvSpPr>
          <p:cNvPr id="5" name="頁尾版面配置區 4"/>
          <p:cNvSpPr>
            <a:spLocks noGrp="1"/>
          </p:cNvSpPr>
          <p:nvPr>
            <p:ph type="ftr" sz="quarter" idx="11"/>
          </p:nvPr>
        </p:nvSpPr>
        <p:spPr>
          <a:xfrm>
            <a:off x="457200" y="6480970"/>
            <a:ext cx="4260056" cy="300831"/>
          </a:xfrm>
        </p:spPr>
        <p:txBody>
          <a:bodyPr/>
          <a:lstStyle/>
          <a:p>
            <a:endParaRPr lang="zh-TW" altLang="en-US"/>
          </a:p>
        </p:txBody>
      </p:sp>
      <p:sp>
        <p:nvSpPr>
          <p:cNvPr id="6" name="投影片編號版面配置區 5"/>
          <p:cNvSpPr>
            <a:spLocks noGrp="1"/>
          </p:cNvSpPr>
          <p:nvPr>
            <p:ph type="sldNum" sz="quarter" idx="12"/>
          </p:nvPr>
        </p:nvSpPr>
        <p:spPr/>
        <p:txBody>
          <a:bodyPr/>
          <a:lstStyle/>
          <a:p>
            <a:fld id="{9A5E6062-BFA9-4D0E-89CA-811E7209AE40}"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5" y="7035"/>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4" y="309491"/>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版面配置區 3"/>
          <p:cNvSpPr>
            <a:spLocks noGrp="1"/>
          </p:cNvSpPr>
          <p:nvPr>
            <p:ph type="dt" sz="half" idx="10"/>
          </p:nvPr>
        </p:nvSpPr>
        <p:spPr>
          <a:xfrm>
            <a:off x="6955632" y="6477000"/>
            <a:ext cx="2133600" cy="304800"/>
          </a:xfrm>
        </p:spPr>
        <p:txBody>
          <a:bodyPr/>
          <a:lstStyle/>
          <a:p>
            <a:fld id="{78A182CC-6B72-4682-8393-025A7EBE3821}" type="datetimeFigureOut">
              <a:rPr lang="zh-TW" altLang="en-US" smtClean="0"/>
              <a:t>2019/12/24</a:t>
            </a:fld>
            <a:endParaRPr lang="zh-TW" altLang="en-US"/>
          </a:p>
        </p:txBody>
      </p:sp>
      <p:sp>
        <p:nvSpPr>
          <p:cNvPr id="5" name="頁尾版面配置區 4"/>
          <p:cNvSpPr>
            <a:spLocks noGrp="1"/>
          </p:cNvSpPr>
          <p:nvPr>
            <p:ph type="ftr" sz="quarter" idx="11"/>
          </p:nvPr>
        </p:nvSpPr>
        <p:spPr>
          <a:xfrm>
            <a:off x="2619376" y="6480970"/>
            <a:ext cx="4260056" cy="300831"/>
          </a:xfrm>
        </p:spPr>
        <p:txBody>
          <a:bodyPr/>
          <a:lstStyle/>
          <a:p>
            <a:endParaRPr lang="zh-TW" altLang="en-US"/>
          </a:p>
        </p:txBody>
      </p:sp>
      <p:sp>
        <p:nvSpPr>
          <p:cNvPr id="6" name="投影片編號版面配置區 5"/>
          <p:cNvSpPr>
            <a:spLocks noGrp="1"/>
          </p:cNvSpPr>
          <p:nvPr>
            <p:ph type="sldNum" sz="quarter" idx="12"/>
          </p:nvPr>
        </p:nvSpPr>
        <p:spPr>
          <a:xfrm>
            <a:off x="8451056" y="809624"/>
            <a:ext cx="502920" cy="300831"/>
          </a:xfrm>
        </p:spPr>
        <p:txBody>
          <a:bodyPr/>
          <a:lstStyle/>
          <a:p>
            <a:fld id="{9A5E6062-BFA9-4D0E-89CA-811E7209AE40}" type="slidenum">
              <a:rPr lang="zh-TW" altLang="en-US" smtClean="0"/>
              <a:t>‹#›</a:t>
            </a:fld>
            <a:endParaRPr lang="zh-TW" altLang="en-US"/>
          </a:p>
        </p:txBody>
      </p:sp>
      <p:cxnSp>
        <p:nvCxnSpPr>
          <p:cNvPr id="11" name="直線接點 10"/>
          <p:cNvCxnSpPr/>
          <p:nvPr/>
        </p:nvCxnSpPr>
        <p:spPr>
          <a:xfrm rot="10800000">
            <a:off x="6468795"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線接點 9"/>
          <p:cNvCxnSpPr/>
          <p:nvPr/>
        </p:nvCxnSpPr>
        <p:spPr>
          <a:xfrm flipV="1">
            <a:off x="1"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標題 1"/>
          <p:cNvSpPr>
            <a:spLocks noGrp="1"/>
          </p:cNvSpPr>
          <p:nvPr>
            <p:ph type="title"/>
          </p:nvPr>
        </p:nvSpPr>
        <p:spPr>
          <a:xfrm>
            <a:off x="381000" y="271465"/>
            <a:ext cx="7239000" cy="1362075"/>
          </a:xfrm>
        </p:spPr>
        <p:txBody>
          <a:bodyPr anchor="ctr"/>
          <a:lstStyle>
            <a:lvl1pPr marL="0" algn="l">
              <a:buNone/>
              <a:defRPr sz="3600" b="1" cap="none"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marL="0" algn="l">
              <a:defRPr/>
            </a:lvl1p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722438"/>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722438"/>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791456" y="6480969"/>
            <a:ext cx="2133600" cy="301752"/>
          </a:xfrm>
        </p:spPr>
        <p:txBody>
          <a:bodyPr/>
          <a:lstStyle/>
          <a:p>
            <a:fld id="{78A182CC-6B72-4682-8393-025A7EBE3821}" type="datetimeFigureOut">
              <a:rPr lang="zh-TW" altLang="en-US" smtClean="0"/>
              <a:t>2019/12/24</a:t>
            </a:fld>
            <a:endParaRPr lang="zh-TW" altLang="en-US"/>
          </a:p>
        </p:txBody>
      </p:sp>
      <p:sp>
        <p:nvSpPr>
          <p:cNvPr id="6" name="頁尾版面配置區 5"/>
          <p:cNvSpPr>
            <a:spLocks noGrp="1"/>
          </p:cNvSpPr>
          <p:nvPr>
            <p:ph type="ftr" sz="quarter" idx="11"/>
          </p:nvPr>
        </p:nvSpPr>
        <p:spPr>
          <a:xfrm>
            <a:off x="457200" y="6480969"/>
            <a:ext cx="4260056" cy="301752"/>
          </a:xfrm>
        </p:spPr>
        <p:txBody>
          <a:bodyPr/>
          <a:lstStyle/>
          <a:p>
            <a:endParaRPr lang="zh-TW" altLang="en-US"/>
          </a:p>
        </p:txBody>
      </p:sp>
      <p:sp>
        <p:nvSpPr>
          <p:cNvPr id="7" name="投影片編號版面配置區 6"/>
          <p:cNvSpPr>
            <a:spLocks noGrp="1"/>
          </p:cNvSpPr>
          <p:nvPr>
            <p:ph type="sldNum" sz="quarter" idx="12"/>
          </p:nvPr>
        </p:nvSpPr>
        <p:spPr>
          <a:xfrm>
            <a:off x="7589520" y="6480969"/>
            <a:ext cx="502920" cy="301752"/>
          </a:xfrm>
        </p:spPr>
        <p:txBody>
          <a:bodyPr/>
          <a:lstStyle/>
          <a:p>
            <a:fld id="{9A5E6062-BFA9-4D0E-89CA-811E7209AE40}"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48199"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365007"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1365007"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2022229"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2022229"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791456" y="6480969"/>
            <a:ext cx="2130552" cy="301752"/>
          </a:xfrm>
        </p:spPr>
        <p:txBody>
          <a:bodyPr/>
          <a:lstStyle/>
          <a:p>
            <a:fld id="{78A182CC-6B72-4682-8393-025A7EBE3821}" type="datetimeFigureOut">
              <a:rPr lang="zh-TW" altLang="en-US" smtClean="0"/>
              <a:t>2019/12/24</a:t>
            </a:fld>
            <a:endParaRPr lang="zh-TW" altLang="en-US"/>
          </a:p>
        </p:txBody>
      </p:sp>
      <p:sp>
        <p:nvSpPr>
          <p:cNvPr id="8" name="頁尾版面配置區 7"/>
          <p:cNvSpPr>
            <a:spLocks noGrp="1"/>
          </p:cNvSpPr>
          <p:nvPr>
            <p:ph type="ftr" sz="quarter" idx="11"/>
          </p:nvPr>
        </p:nvSpPr>
        <p:spPr>
          <a:xfrm>
            <a:off x="457200" y="6480969"/>
            <a:ext cx="4261104" cy="301752"/>
          </a:xfrm>
        </p:spPr>
        <p:txBody>
          <a:bodyPr/>
          <a:lstStyle/>
          <a:p>
            <a:endParaRPr lang="zh-TW" altLang="en-US"/>
          </a:p>
        </p:txBody>
      </p:sp>
      <p:sp>
        <p:nvSpPr>
          <p:cNvPr id="9" name="投影片編號版面配置區 8"/>
          <p:cNvSpPr>
            <a:spLocks noGrp="1"/>
          </p:cNvSpPr>
          <p:nvPr>
            <p:ph type="sldNum" sz="quarter" idx="12"/>
          </p:nvPr>
        </p:nvSpPr>
        <p:spPr>
          <a:xfrm>
            <a:off x="7589520" y="6483096"/>
            <a:ext cx="502920" cy="301752"/>
          </a:xfrm>
        </p:spPr>
        <p:txBody>
          <a:bodyPr/>
          <a:lstStyle>
            <a:lvl1pPr algn="ctr">
              <a:defRPr/>
            </a:lvl1pPr>
          </a:lstStyle>
          <a:p>
            <a:fld id="{9A5E6062-BFA9-4D0E-89CA-811E7209AE40}"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78A182CC-6B72-4682-8393-025A7EBE3821}" type="datetimeFigureOut">
              <a:rPr lang="zh-TW" altLang="en-US" smtClean="0"/>
              <a:t>2019/12/24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A5E6062-BFA9-4D0E-89CA-811E7209AE40}"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791456" y="6480969"/>
            <a:ext cx="2133600" cy="301752"/>
          </a:xfrm>
        </p:spPr>
        <p:txBody>
          <a:bodyPr/>
          <a:lstStyle/>
          <a:p>
            <a:fld id="{78A182CC-6B72-4682-8393-025A7EBE3821}" type="datetimeFigureOut">
              <a:rPr lang="zh-TW" altLang="en-US" smtClean="0"/>
              <a:t>2019/12/24</a:t>
            </a:fld>
            <a:endParaRPr lang="zh-TW" altLang="en-US"/>
          </a:p>
        </p:txBody>
      </p:sp>
      <p:sp>
        <p:nvSpPr>
          <p:cNvPr id="3" name="頁尾版面配置區 2"/>
          <p:cNvSpPr>
            <a:spLocks noGrp="1"/>
          </p:cNvSpPr>
          <p:nvPr>
            <p:ph type="ftr" sz="quarter" idx="11"/>
          </p:nvPr>
        </p:nvSpPr>
        <p:spPr>
          <a:xfrm>
            <a:off x="457200" y="6481891"/>
            <a:ext cx="4260056" cy="300831"/>
          </a:xfrm>
        </p:spPr>
        <p:txBody>
          <a:bodyPr/>
          <a:lstStyle/>
          <a:p>
            <a:endParaRPr lang="zh-TW" altLang="en-US"/>
          </a:p>
        </p:txBody>
      </p:sp>
      <p:sp>
        <p:nvSpPr>
          <p:cNvPr id="4" name="投影片編號版面配置區 3"/>
          <p:cNvSpPr>
            <a:spLocks noGrp="1"/>
          </p:cNvSpPr>
          <p:nvPr>
            <p:ph type="sldNum" sz="quarter" idx="12"/>
          </p:nvPr>
        </p:nvSpPr>
        <p:spPr>
          <a:xfrm>
            <a:off x="7589520" y="6480969"/>
            <a:ext cx="502920" cy="301752"/>
          </a:xfrm>
        </p:spPr>
        <p:txBody>
          <a:bodyPr/>
          <a:lstStyle/>
          <a:p>
            <a:fld id="{9A5E6062-BFA9-4D0E-89CA-811E7209AE40}"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651251"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278976" y="6556248"/>
            <a:ext cx="2133600" cy="301752"/>
          </a:xfrm>
        </p:spPr>
        <p:txBody>
          <a:bodyPr/>
          <a:lstStyle>
            <a:lvl1pPr>
              <a:defRPr sz="900"/>
            </a:lvl1pPr>
          </a:lstStyle>
          <a:p>
            <a:fld id="{78A182CC-6B72-4682-8393-025A7EBE3821}" type="datetimeFigureOut">
              <a:rPr lang="zh-TW" altLang="en-US" smtClean="0"/>
              <a:t>2019/12/24</a:t>
            </a:fld>
            <a:endParaRPr lang="zh-TW" altLang="en-US"/>
          </a:p>
        </p:txBody>
      </p:sp>
      <p:sp>
        <p:nvSpPr>
          <p:cNvPr id="6" name="頁尾版面配置區 5"/>
          <p:cNvSpPr>
            <a:spLocks noGrp="1"/>
          </p:cNvSpPr>
          <p:nvPr>
            <p:ph type="ftr" sz="quarter" idx="11"/>
          </p:nvPr>
        </p:nvSpPr>
        <p:spPr>
          <a:xfrm>
            <a:off x="1135856" y="6556248"/>
            <a:ext cx="5143120" cy="301752"/>
          </a:xfrm>
        </p:spPr>
        <p:txBody>
          <a:bodyPr/>
          <a:lstStyle>
            <a:lvl1pPr>
              <a:defRPr sz="900"/>
            </a:lvl1pPr>
          </a:lstStyle>
          <a:p>
            <a:endParaRPr lang="zh-TW" altLang="en-US"/>
          </a:p>
        </p:txBody>
      </p:sp>
      <p:sp>
        <p:nvSpPr>
          <p:cNvPr id="7" name="投影片編號版面配置區 6"/>
          <p:cNvSpPr>
            <a:spLocks noGrp="1"/>
          </p:cNvSpPr>
          <p:nvPr>
            <p:ph type="sldNum" sz="quarter" idx="12"/>
          </p:nvPr>
        </p:nvSpPr>
        <p:spPr>
          <a:xfrm>
            <a:off x="8410576" y="6556248"/>
            <a:ext cx="502920" cy="301752"/>
          </a:xfrm>
        </p:spPr>
        <p:txBody>
          <a:bodyPr/>
          <a:lstStyle>
            <a:lvl1pPr>
              <a:defRPr sz="900"/>
            </a:lvl1pPr>
          </a:lstStyle>
          <a:p>
            <a:fld id="{9A5E6062-BFA9-4D0E-89CA-811E7209AE40}"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a:xfrm>
            <a:off x="6108192" y="6556248"/>
            <a:ext cx="2103120" cy="301752"/>
          </a:xfrm>
        </p:spPr>
        <p:txBody>
          <a:bodyPr/>
          <a:lstStyle>
            <a:lvl1pPr>
              <a:defRPr sz="900"/>
            </a:lvl1pPr>
          </a:lstStyle>
          <a:p>
            <a:fld id="{78A182CC-6B72-4682-8393-025A7EBE3821}" type="datetimeFigureOut">
              <a:rPr lang="zh-TW" altLang="en-US" smtClean="0"/>
              <a:t>2019/12/24</a:t>
            </a:fld>
            <a:endParaRPr lang="zh-TW" altLang="en-US"/>
          </a:p>
        </p:txBody>
      </p:sp>
      <p:sp>
        <p:nvSpPr>
          <p:cNvPr id="6" name="頁尾版面配置區 5"/>
          <p:cNvSpPr>
            <a:spLocks noGrp="1"/>
          </p:cNvSpPr>
          <p:nvPr>
            <p:ph type="ftr" sz="quarter" idx="11"/>
          </p:nvPr>
        </p:nvSpPr>
        <p:spPr>
          <a:xfrm>
            <a:off x="1170432" y="6557169"/>
            <a:ext cx="4948072" cy="301752"/>
          </a:xfrm>
        </p:spPr>
        <p:txBody>
          <a:bodyPr/>
          <a:lstStyle>
            <a:lvl1pPr>
              <a:defRPr sz="900"/>
            </a:lvl1pPr>
          </a:lstStyle>
          <a:p>
            <a:endParaRPr lang="zh-TW" altLang="en-US"/>
          </a:p>
        </p:txBody>
      </p:sp>
      <p:sp>
        <p:nvSpPr>
          <p:cNvPr id="7" name="投影片編號版面配置區 6"/>
          <p:cNvSpPr>
            <a:spLocks noGrp="1"/>
          </p:cNvSpPr>
          <p:nvPr>
            <p:ph type="sldNum" sz="quarter" idx="12"/>
          </p:nvPr>
        </p:nvSpPr>
        <p:spPr>
          <a:xfrm>
            <a:off x="8217192" y="6556248"/>
            <a:ext cx="365760" cy="301752"/>
          </a:xfrm>
        </p:spPr>
        <p:txBody>
          <a:bodyPr/>
          <a:lstStyle>
            <a:lvl1pPr algn="ctr">
              <a:defRPr sz="900"/>
            </a:lvl1pPr>
          </a:lstStyle>
          <a:p>
            <a:fld id="{9A5E6062-BFA9-4D0E-89CA-811E7209AE40}"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5" y="14069"/>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線接點 7"/>
          <p:cNvCxnSpPr/>
          <p:nvPr/>
        </p:nvCxnSpPr>
        <p:spPr>
          <a:xfrm>
            <a:off x="1" y="7034"/>
            <a:ext cx="9136967"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線接點 8"/>
          <p:cNvCxnSpPr/>
          <p:nvPr/>
        </p:nvCxnSpPr>
        <p:spPr>
          <a:xfrm rot="10800000" flipV="1">
            <a:off x="6468795"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標題版面配置區 21"/>
          <p:cNvSpPr>
            <a:spLocks noGrp="1"/>
          </p:cNvSpPr>
          <p:nvPr>
            <p:ph type="title"/>
          </p:nvPr>
        </p:nvSpPr>
        <p:spPr>
          <a:xfrm>
            <a:off x="457200" y="267494"/>
            <a:ext cx="8229600" cy="1399032"/>
          </a:xfrm>
          <a:prstGeom prst="rect">
            <a:avLst/>
          </a:prstGeom>
        </p:spPr>
        <p:txBody>
          <a:bodyPr vert="horz" anchor="ctr">
            <a:normAutofit/>
          </a:bodyPr>
          <a:lstStyle/>
          <a:p>
            <a:r>
              <a:rPr kumimoji="0" lang="zh-TW" altLang="en-US" dirty="0" smtClean="0"/>
              <a:t>按一下以編輯母片標題樣式</a:t>
            </a:r>
            <a:endParaRPr kumimoji="0" lang="en-US" dirty="0"/>
          </a:p>
        </p:txBody>
      </p:sp>
      <p:sp>
        <p:nvSpPr>
          <p:cNvPr id="13" name="文字版面配置區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8A182CC-6B72-4682-8393-025A7EBE3821}" type="datetimeFigureOut">
              <a:rPr lang="zh-TW" altLang="en-US" smtClean="0"/>
              <a:t>2019/12/24</a:t>
            </a:fld>
            <a:endParaRPr lang="zh-TW" altLang="en-US"/>
          </a:p>
        </p:txBody>
      </p:sp>
      <p:sp>
        <p:nvSpPr>
          <p:cNvPr id="3" name="頁尾版面配置區 2"/>
          <p:cNvSpPr>
            <a:spLocks noGrp="1"/>
          </p:cNvSpPr>
          <p:nvPr>
            <p:ph type="ftr" sz="quarter" idx="3"/>
          </p:nvPr>
        </p:nvSpPr>
        <p:spPr>
          <a:xfrm>
            <a:off x="457200" y="6481891"/>
            <a:ext cx="4260056" cy="300831"/>
          </a:xfrm>
          <a:prstGeom prst="rect">
            <a:avLst/>
          </a:prstGeom>
        </p:spPr>
        <p:txBody>
          <a:bodyPr vert="horz" anchor="b"/>
          <a:lstStyle>
            <a:lvl1pPr algn="r" eaLnBrk="1" latinLnBrk="0" hangingPunct="1">
              <a:defRPr kumimoji="0" sz="1000">
                <a:solidFill>
                  <a:schemeClr val="tx1"/>
                </a:solidFill>
              </a:defRPr>
            </a:lvl1pPr>
          </a:lstStyle>
          <a:p>
            <a:endParaRPr lang="zh-TW" altLang="en-US"/>
          </a:p>
        </p:txBody>
      </p:sp>
      <p:sp>
        <p:nvSpPr>
          <p:cNvPr id="23" name="投影片編號版面配置區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A5E6062-BFA9-4D0E-89CA-811E7209AE40}" type="slidenum">
              <a:rPr lang="zh-TW" altLang="en-US" smtClean="0"/>
              <a:t>‹#›</a:t>
            </a:fld>
            <a:endParaRPr lang="zh-TW" altLang="en-US"/>
          </a:p>
        </p:txBody>
      </p:sp>
      <p:pic>
        <p:nvPicPr>
          <p:cNvPr id="10" name="圖片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5377758"/>
            <a:ext cx="1763688" cy="1446566"/>
          </a:xfrm>
          <a:prstGeom prst="rect">
            <a:avLst/>
          </a:prstGeom>
        </p:spPr>
      </p:pic>
      <p:pic>
        <p:nvPicPr>
          <p:cNvPr id="12" name="圖片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51519" y="5294610"/>
            <a:ext cx="2201001" cy="1650751"/>
          </a:xfrm>
          <a:prstGeom prst="rect">
            <a:avLst/>
          </a:prstGeom>
        </p:spPr>
      </p:pic>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484632" algn="l" rtl="0" eaLnBrk="1" latinLnBrk="0" hangingPunct="1">
        <a:spcBef>
          <a:spcPct val="0"/>
        </a:spcBef>
        <a:buNone/>
        <a:defRPr kumimoji="0" sz="4200" b="1"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Discord Bot	</a:t>
            </a:r>
            <a:endParaRPr lang="zh-TW" altLang="en-US" dirty="0"/>
          </a:p>
        </p:txBody>
      </p:sp>
      <p:sp>
        <p:nvSpPr>
          <p:cNvPr id="3" name="副標題 2"/>
          <p:cNvSpPr>
            <a:spLocks noGrp="1"/>
          </p:cNvSpPr>
          <p:nvPr>
            <p:ph type="subTitle" idx="1"/>
          </p:nvPr>
        </p:nvSpPr>
        <p:spPr/>
        <p:txBody>
          <a:bodyPr/>
          <a:lstStyle/>
          <a:p>
            <a:r>
              <a:rPr lang="zh-TW" altLang="en-US" dirty="0" smtClean="0"/>
              <a:t>余昭佑</a:t>
            </a:r>
            <a:endParaRPr lang="zh-TW" altLang="en-US" dirty="0"/>
          </a:p>
        </p:txBody>
      </p:sp>
    </p:spTree>
    <p:extLst>
      <p:ext uri="{BB962C8B-B14F-4D97-AF65-F5344CB8AC3E}">
        <p14:creationId xmlns:p14="http://schemas.microsoft.com/office/powerpoint/2010/main" val="3911896942"/>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功能詳介：</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269" y="8890"/>
            <a:ext cx="4613275" cy="389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4644" y="3906203"/>
            <a:ext cx="32639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 y="4063433"/>
            <a:ext cx="5876640"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751108"/>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功能詳介：語音</a:t>
            </a:r>
            <a:endParaRPr lang="zh-TW" altLang="en-US" dirty="0"/>
          </a:p>
        </p:txBody>
      </p:sp>
      <p:sp>
        <p:nvSpPr>
          <p:cNvPr id="3" name="內容版面配置區 2"/>
          <p:cNvSpPr>
            <a:spLocks noGrp="1"/>
          </p:cNvSpPr>
          <p:nvPr>
            <p:ph idx="1"/>
          </p:nvPr>
        </p:nvSpPr>
        <p:spPr>
          <a:xfrm>
            <a:off x="107504" y="1337986"/>
            <a:ext cx="4449055" cy="4572000"/>
          </a:xfrm>
        </p:spPr>
        <p:txBody>
          <a:bodyPr/>
          <a:lstStyle/>
          <a:p>
            <a:r>
              <a:rPr lang="zh-TW" altLang="en-US" dirty="0" smtClean="0"/>
              <a:t>為了寫音樂功能的產物</a:t>
            </a:r>
            <a:r>
              <a:rPr lang="en-US" altLang="zh-TW" dirty="0" smtClean="0"/>
              <a:t/>
            </a:r>
            <a:br>
              <a:rPr lang="en-US" altLang="zh-TW" dirty="0" smtClean="0"/>
            </a:br>
            <a:r>
              <a:rPr lang="zh-TW" altLang="en-US" dirty="0" smtClean="0"/>
              <a:t>但是後來發現好像沒什麼用，可是刪掉又覺得好可惜</a:t>
            </a:r>
            <a:endParaRPr lang="en-US" altLang="zh-TW" dirty="0" smtClean="0"/>
          </a:p>
          <a:p>
            <a:r>
              <a:rPr lang="zh-TW" altLang="en-US" dirty="0"/>
              <a:t>於是</a:t>
            </a:r>
            <a:r>
              <a:rPr lang="zh-TW" altLang="en-US" dirty="0" smtClean="0"/>
              <a:t>就讓它變成吉祥物的概念 讓他進語音呆著</a:t>
            </a:r>
            <a:endParaRPr lang="en-US" altLang="zh-TW" dirty="0" smtClean="0"/>
          </a:p>
          <a:p>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254" y="0"/>
            <a:ext cx="4237745" cy="407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968" y="3759546"/>
            <a:ext cx="2379540" cy="312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向右箭號 5"/>
          <p:cNvSpPr/>
          <p:nvPr/>
        </p:nvSpPr>
        <p:spPr>
          <a:xfrm>
            <a:off x="2123728" y="5157192"/>
            <a:ext cx="2520280" cy="1080120"/>
          </a:xfrm>
          <a:prstGeom prst="rightArrow">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10751108"/>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功能詳介：數學</a:t>
            </a:r>
            <a:endParaRPr lang="zh-TW" altLang="en-US" dirty="0"/>
          </a:p>
        </p:txBody>
      </p:sp>
      <p:sp>
        <p:nvSpPr>
          <p:cNvPr id="3" name="內容版面配置區 2"/>
          <p:cNvSpPr>
            <a:spLocks noGrp="1"/>
          </p:cNvSpPr>
          <p:nvPr>
            <p:ph idx="1"/>
          </p:nvPr>
        </p:nvSpPr>
        <p:spPr>
          <a:xfrm>
            <a:off x="457201" y="1882808"/>
            <a:ext cx="3238500" cy="4572000"/>
          </a:xfrm>
        </p:spPr>
        <p:txBody>
          <a:bodyPr/>
          <a:lstStyle/>
          <a:p>
            <a:r>
              <a:rPr lang="zh-TW" altLang="en-US" dirty="0" smtClean="0"/>
              <a:t>過程中頻道還被刪掉</a:t>
            </a:r>
            <a:endParaRPr lang="en-US" altLang="zh-TW" dirty="0" smtClean="0"/>
          </a:p>
          <a:p>
            <a:r>
              <a:rPr lang="zh-TW" altLang="en-US" dirty="0" smtClean="0"/>
              <a:t>因為</a:t>
            </a:r>
            <a:r>
              <a:rPr lang="en-US" altLang="zh-TW" dirty="0" smtClean="0"/>
              <a:t>^</a:t>
            </a:r>
            <a:r>
              <a:rPr lang="zh-TW" altLang="en-US" dirty="0" smtClean="0"/>
              <a:t>在</a:t>
            </a:r>
            <a:r>
              <a:rPr lang="en-US" altLang="zh-TW" dirty="0" err="1" smtClean="0"/>
              <a:t>js</a:t>
            </a:r>
            <a:r>
              <a:rPr lang="zh-TW" altLang="en-US" dirty="0" smtClean="0"/>
              <a:t>中視為</a:t>
            </a:r>
            <a:r>
              <a:rPr lang="en-US" altLang="zh-TW" dirty="0" err="1" smtClean="0"/>
              <a:t>xor</a:t>
            </a:r>
            <a:r>
              <a:rPr lang="zh-TW" altLang="en-US" dirty="0" smtClean="0"/>
              <a:t> 所以不能算次方 </a:t>
            </a:r>
            <a:r>
              <a:rPr lang="en-US" altLang="zh-TW" dirty="0" smtClean="0"/>
              <a:t>:/</a:t>
            </a:r>
            <a:endParaRPr lang="zh-TW" alt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1" y="4673601"/>
            <a:ext cx="54483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1" y="2467703"/>
            <a:ext cx="5448300" cy="220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1" y="7673"/>
            <a:ext cx="3851920" cy="9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907872"/>
            <a:ext cx="3851920" cy="28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接點 5"/>
          <p:cNvCxnSpPr/>
          <p:nvPr/>
        </p:nvCxnSpPr>
        <p:spPr>
          <a:xfrm>
            <a:off x="3695701" y="4673601"/>
            <a:ext cx="544829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751108"/>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功能詳介：估狗</a:t>
            </a:r>
            <a:endParaRPr lang="zh-TW" altLang="en-US" dirty="0"/>
          </a:p>
        </p:txBody>
      </p:sp>
      <p:sp>
        <p:nvSpPr>
          <p:cNvPr id="3" name="內容版面配置區 2"/>
          <p:cNvSpPr>
            <a:spLocks noGrp="1"/>
          </p:cNvSpPr>
          <p:nvPr>
            <p:ph idx="1"/>
          </p:nvPr>
        </p:nvSpPr>
        <p:spPr/>
        <p:txBody>
          <a:bodyPr/>
          <a:lstStyle/>
          <a:p>
            <a:r>
              <a:rPr lang="zh-TW" altLang="en-US" dirty="0" smtClean="0"/>
              <a:t>最難做的功能之一了吧，當初查的時候</a:t>
            </a:r>
            <a:r>
              <a:rPr lang="zh-TW" altLang="en-US" dirty="0"/>
              <a:t>，</a:t>
            </a:r>
            <a:r>
              <a:rPr lang="zh-TW" altLang="en-US" dirty="0" smtClean="0"/>
              <a:t>網路上完全沒有相關影片</a:t>
            </a:r>
            <a:r>
              <a:rPr lang="zh-TW" altLang="en-US" dirty="0"/>
              <a:t>，</a:t>
            </a:r>
            <a:r>
              <a:rPr lang="zh-TW" altLang="en-US" dirty="0" smtClean="0"/>
              <a:t>沒有相關教學</a:t>
            </a:r>
            <a:r>
              <a:rPr lang="zh-TW" altLang="en-US" dirty="0"/>
              <a:t>，</a:t>
            </a:r>
            <a:r>
              <a:rPr lang="zh-TW" altLang="en-US" dirty="0" smtClean="0"/>
              <a:t>還以為要自己寫爬蟲 最後去</a:t>
            </a:r>
            <a:r>
              <a:rPr lang="en-US" altLang="zh-TW" dirty="0" err="1" smtClean="0"/>
              <a:t>npm</a:t>
            </a:r>
            <a:r>
              <a:rPr lang="zh-TW" altLang="en-US" dirty="0" smtClean="0"/>
              <a:t>官網看</a:t>
            </a:r>
            <a:r>
              <a:rPr lang="zh-TW" altLang="en-US" dirty="0"/>
              <a:t>，</a:t>
            </a:r>
            <a:r>
              <a:rPr lang="zh-TW" altLang="en-US" dirty="0" smtClean="0"/>
              <a:t>找了兩天才找到可以用的</a:t>
            </a:r>
            <a:r>
              <a:rPr lang="en-US" altLang="zh-TW" dirty="0" err="1" smtClean="0"/>
              <a:t>api</a:t>
            </a:r>
            <a:r>
              <a:rPr lang="zh-TW" altLang="en-US" dirty="0"/>
              <a:t> ，</a:t>
            </a:r>
            <a:r>
              <a:rPr lang="zh-TW" altLang="en-US" dirty="0" smtClean="0"/>
              <a:t>出來的結果也不盡人意。</a:t>
            </a:r>
            <a:endParaRPr lang="en-US" altLang="zh-TW" dirty="0" smtClean="0"/>
          </a:p>
          <a:p>
            <a:r>
              <a:rPr lang="zh-TW" altLang="en-US" dirty="0"/>
              <a:t>還好最後</a:t>
            </a:r>
            <a:r>
              <a:rPr lang="zh-TW" altLang="en-US" dirty="0" smtClean="0"/>
              <a:t>還是寫出來了，</a:t>
            </a:r>
            <a:endParaRPr lang="zh-TW" alt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715" y="4221088"/>
            <a:ext cx="1509685"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751108"/>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0" y="3212976"/>
            <a:ext cx="8872537"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p:txBody>
          <a:bodyPr/>
          <a:lstStyle/>
          <a:p>
            <a:r>
              <a:rPr lang="zh-TW" altLang="en-US" dirty="0" smtClean="0"/>
              <a:t>功能詳介：</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0"/>
            <a:ext cx="4932040" cy="681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751108"/>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440" y="30354"/>
            <a:ext cx="4049560" cy="2966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p:txBody>
          <a:bodyPr/>
          <a:lstStyle/>
          <a:p>
            <a:r>
              <a:rPr lang="zh-TW" altLang="en-US" dirty="0" smtClean="0"/>
              <a:t>功能詳介：音樂</a:t>
            </a:r>
            <a:endParaRPr lang="zh-TW" altLang="en-US" dirty="0"/>
          </a:p>
        </p:txBody>
      </p:sp>
      <p:sp>
        <p:nvSpPr>
          <p:cNvPr id="3" name="內容版面配置區 2"/>
          <p:cNvSpPr>
            <a:spLocks noGrp="1"/>
          </p:cNvSpPr>
          <p:nvPr>
            <p:ph idx="1"/>
          </p:nvPr>
        </p:nvSpPr>
        <p:spPr>
          <a:xfrm>
            <a:off x="107504" y="1916832"/>
            <a:ext cx="4762872" cy="4572000"/>
          </a:xfrm>
        </p:spPr>
        <p:txBody>
          <a:bodyPr/>
          <a:lstStyle/>
          <a:p>
            <a:r>
              <a:rPr lang="zh-TW" altLang="en-US" dirty="0" smtClean="0"/>
              <a:t>昨天我把</a:t>
            </a:r>
            <a:r>
              <a:rPr lang="en-US" altLang="zh-TW" dirty="0" err="1" smtClean="0"/>
              <a:t>api</a:t>
            </a:r>
            <a:r>
              <a:rPr lang="zh-TW" altLang="en-US" dirty="0" smtClean="0"/>
              <a:t>的流量弄完了，所以我只能偷之前的圖片</a:t>
            </a:r>
            <a:endParaRPr lang="en-US" altLang="zh-TW" dirty="0" smtClean="0"/>
          </a:p>
          <a:p>
            <a:r>
              <a:rPr lang="zh-TW" altLang="en-US" dirty="0"/>
              <a:t>相比上次多了很多</a:t>
            </a:r>
            <a:r>
              <a:rPr lang="zh-TW" altLang="en-US" dirty="0" smtClean="0"/>
              <a:t>功能</a:t>
            </a:r>
            <a:endParaRPr lang="en-US" altLang="zh-TW" dirty="0" smtClean="0"/>
          </a:p>
          <a:p>
            <a:r>
              <a:rPr lang="en-US" altLang="zh-TW" dirty="0" smtClean="0"/>
              <a:t>QUEUE.STATS.PLAYSKIP.PLAYTOP.SHUFFLE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355" y="3284985"/>
            <a:ext cx="4287131" cy="300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280" y="4869160"/>
            <a:ext cx="4029075"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051720" y="6005810"/>
            <a:ext cx="2311851"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latinLnBrk="1"/>
            <a:r>
              <a:rPr lang="en-US" altLang="zh-TW" b="1" dirty="0">
                <a:solidFill>
                  <a:srgbClr val="FF0000"/>
                </a:solidFill>
              </a:rPr>
              <a:t>Fisher-Yates Shuffle</a:t>
            </a:r>
          </a:p>
        </p:txBody>
      </p:sp>
    </p:spTree>
    <p:extLst>
      <p:ext uri="{BB962C8B-B14F-4D97-AF65-F5344CB8AC3E}">
        <p14:creationId xmlns:p14="http://schemas.microsoft.com/office/powerpoint/2010/main" val="4110751108"/>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6552" y="260648"/>
            <a:ext cx="8229600" cy="1399032"/>
          </a:xfrm>
        </p:spPr>
        <p:txBody>
          <a:bodyPr/>
          <a:lstStyle/>
          <a:p>
            <a:r>
              <a:rPr lang="zh-TW" altLang="en-US" dirty="0"/>
              <a:t>功能詳介：音樂</a:t>
            </a:r>
          </a:p>
        </p:txBody>
      </p:sp>
      <p:sp>
        <p:nvSpPr>
          <p:cNvPr id="3" name="內容版面配置區 2"/>
          <p:cNvSpPr>
            <a:spLocks noGrp="1"/>
          </p:cNvSpPr>
          <p:nvPr>
            <p:ph idx="1"/>
          </p:nvPr>
        </p:nvSpPr>
        <p:spPr>
          <a:xfrm>
            <a:off x="457200" y="1882808"/>
            <a:ext cx="3610744" cy="4572000"/>
          </a:xfrm>
        </p:spPr>
        <p:txBody>
          <a:bodyPr/>
          <a:lstStyle/>
          <a:p>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747" y="736600"/>
            <a:ext cx="4992687"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469702"/>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功能詳介：圖片</a:t>
            </a:r>
            <a:endParaRPr lang="zh-TW" altLang="en-US" dirty="0"/>
          </a:p>
        </p:txBody>
      </p:sp>
      <p:sp>
        <p:nvSpPr>
          <p:cNvPr id="3" name="內容版面配置區 2"/>
          <p:cNvSpPr>
            <a:spLocks noGrp="1"/>
          </p:cNvSpPr>
          <p:nvPr>
            <p:ph idx="1"/>
          </p:nvPr>
        </p:nvSpPr>
        <p:spPr>
          <a:xfrm>
            <a:off x="323529" y="1821814"/>
            <a:ext cx="5544616" cy="4919554"/>
          </a:xfrm>
        </p:spPr>
        <p:txBody>
          <a:bodyPr/>
          <a:lstStyle/>
          <a:p>
            <a:r>
              <a:rPr lang="zh-TW" altLang="en-US" dirty="0" smtClean="0"/>
              <a:t>可以查圖片 但</a:t>
            </a:r>
            <a:r>
              <a:rPr lang="en-US" altLang="zh-TW" dirty="0" err="1" smtClean="0"/>
              <a:t>api</a:t>
            </a:r>
            <a:r>
              <a:rPr lang="zh-TW" altLang="en-US" dirty="0" smtClean="0"/>
              <a:t>不支援中文</a:t>
            </a:r>
            <a:r>
              <a:rPr lang="en-US" altLang="zh-TW" dirty="0" smtClean="0"/>
              <a:t/>
            </a:r>
            <a:br>
              <a:rPr lang="en-US" altLang="zh-TW" dirty="0" smtClean="0"/>
            </a:br>
            <a:r>
              <a:rPr lang="zh-TW" altLang="en-US" dirty="0" smtClean="0"/>
              <a:t>所以必須翻譯成英文去查詢</a:t>
            </a:r>
            <a:endParaRPr lang="zh-TW" alt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1" y="3536506"/>
            <a:ext cx="2952508" cy="332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1" y="122624"/>
            <a:ext cx="3019407" cy="395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751108"/>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6552" y="281212"/>
            <a:ext cx="8229600" cy="1399032"/>
          </a:xfrm>
        </p:spPr>
        <p:txBody>
          <a:bodyPr>
            <a:normAutofit/>
          </a:bodyPr>
          <a:lstStyle/>
          <a:p>
            <a:r>
              <a:rPr lang="zh-TW" altLang="en-US" dirty="0"/>
              <a:t>目前</a:t>
            </a:r>
            <a:r>
              <a:rPr lang="zh-TW" altLang="en-US" dirty="0" smtClean="0"/>
              <a:t>進度</a:t>
            </a:r>
            <a:endParaRPr lang="zh-TW" altLang="en-US" dirty="0"/>
          </a:p>
        </p:txBody>
      </p:sp>
      <p:sp>
        <p:nvSpPr>
          <p:cNvPr id="3" name="內容版面配置區 2"/>
          <p:cNvSpPr>
            <a:spLocks noGrp="1"/>
          </p:cNvSpPr>
          <p:nvPr>
            <p:ph idx="1"/>
          </p:nvPr>
        </p:nvSpPr>
        <p:spPr>
          <a:xfrm>
            <a:off x="105879" y="1438255"/>
            <a:ext cx="5080608" cy="4800600"/>
          </a:xfrm>
        </p:spPr>
        <p:txBody>
          <a:bodyPr/>
          <a:lstStyle/>
          <a:p>
            <a:r>
              <a:rPr lang="zh-TW" altLang="en-US" dirty="0" smtClean="0"/>
              <a:t>想做的都做好了</a:t>
            </a:r>
            <a:endParaRPr lang="en-US" altLang="zh-TW" dirty="0" smtClean="0"/>
          </a:p>
          <a:p>
            <a:r>
              <a:rPr lang="zh-TW" altLang="en-US" dirty="0"/>
              <a:t>原本要</a:t>
            </a:r>
            <a:r>
              <a:rPr lang="zh-TW" altLang="en-US" dirty="0" smtClean="0"/>
              <a:t>架到樹莓派 可是沒時間做ㄌ 嗚嗚</a:t>
            </a:r>
            <a:r>
              <a:rPr lang="zh-TW" altLang="en-US" dirty="0" smtClean="0"/>
              <a:t>嗚</a:t>
            </a:r>
            <a:endParaRPr lang="en-US" altLang="zh-TW" dirty="0" smtClean="0"/>
          </a:p>
          <a:p>
            <a:r>
              <a:rPr lang="zh-TW" altLang="en-US" dirty="0" smtClean="0"/>
              <a:t>之後如果有其他好玩的功能，也想試著寫進</a:t>
            </a:r>
            <a:r>
              <a:rPr lang="en-US" altLang="zh-TW" dirty="0" smtClean="0"/>
              <a:t>BOT</a:t>
            </a:r>
            <a:r>
              <a:rPr lang="zh-TW" altLang="en-US" dirty="0" smtClean="0"/>
              <a:t>裡</a:t>
            </a:r>
            <a:endParaRPr lang="zh-TW" altLang="en-US" dirty="0"/>
          </a:p>
        </p:txBody>
      </p:sp>
      <p:pic>
        <p:nvPicPr>
          <p:cNvPr id="2050" name="Picture 2" descr="「我就爛」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7934" y="1052736"/>
            <a:ext cx="902519" cy="91505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ttps://static-cdn.jtvnw.net/emoticons/v1/30006583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2420888"/>
            <a:ext cx="1279525" cy="12795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static-cdn.jtvnw.net/emoticons/v1/30006584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5445224"/>
            <a:ext cx="1279525" cy="127952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s://static-cdn.jtvnw.net/emoticons/v1/300065819/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3520028"/>
            <a:ext cx="1279525" cy="127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29611"/>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69" y="75643"/>
            <a:ext cx="8278689" cy="6858000"/>
          </a:xfrm>
          <a:prstGeom prst="rect">
            <a:avLst/>
          </a:prstGeom>
        </p:spPr>
      </p:pic>
      <p:sp>
        <p:nvSpPr>
          <p:cNvPr id="2" name="標題 1"/>
          <p:cNvSpPr>
            <a:spLocks noGrp="1"/>
          </p:cNvSpPr>
          <p:nvPr>
            <p:ph type="title"/>
          </p:nvPr>
        </p:nvSpPr>
        <p:spPr>
          <a:xfrm>
            <a:off x="460590" y="82402"/>
            <a:ext cx="8229600" cy="1399032"/>
          </a:xfrm>
        </p:spPr>
        <p:txBody>
          <a:bodyPr>
            <a:normAutofit/>
          </a:bodyPr>
          <a:lstStyle/>
          <a:p>
            <a:pPr algn="ctr"/>
            <a:r>
              <a:rPr lang="zh-TW" altLang="en-US" sz="4800" b="1" dirty="0" smtClean="0"/>
              <a:t>特別感謝</a:t>
            </a:r>
            <a:endParaRPr lang="zh-TW" altLang="en-US" sz="4800" b="1" dirty="0"/>
          </a:p>
        </p:txBody>
      </p:sp>
      <p:sp>
        <p:nvSpPr>
          <p:cNvPr id="3" name="內容版面配置區 2"/>
          <p:cNvSpPr>
            <a:spLocks noGrp="1"/>
          </p:cNvSpPr>
          <p:nvPr>
            <p:ph idx="1"/>
          </p:nvPr>
        </p:nvSpPr>
        <p:spPr>
          <a:xfrm>
            <a:off x="251520" y="1556792"/>
            <a:ext cx="8712968" cy="2304256"/>
          </a:xfrm>
        </p:spPr>
        <p:style>
          <a:lnRef idx="2">
            <a:schemeClr val="accent2"/>
          </a:lnRef>
          <a:fillRef idx="1">
            <a:schemeClr val="lt1"/>
          </a:fillRef>
          <a:effectRef idx="0">
            <a:schemeClr val="accent2"/>
          </a:effectRef>
          <a:fontRef idx="minor">
            <a:schemeClr val="dk1"/>
          </a:fontRef>
        </p:style>
        <p:txBody>
          <a:bodyPr>
            <a:noAutofit/>
          </a:bodyPr>
          <a:lstStyle/>
          <a:p>
            <a:r>
              <a:rPr lang="zh-TW" altLang="en-US" sz="3200" dirty="0">
                <a:solidFill>
                  <a:schemeClr val="bg1"/>
                </a:solidFill>
              </a:rPr>
              <a:t>彥宇跟加鈞在過程中幫了我很多忙，幫我測試很多，給很多想法跟建議。</a:t>
            </a:r>
            <a:endParaRPr lang="en-US" altLang="zh-TW" sz="3200" dirty="0">
              <a:solidFill>
                <a:schemeClr val="bg1"/>
              </a:solidFill>
            </a:endParaRPr>
          </a:p>
          <a:p>
            <a:r>
              <a:rPr lang="zh-TW" altLang="en-US" sz="3200" dirty="0">
                <a:solidFill>
                  <a:schemeClr val="bg1"/>
                </a:solidFill>
              </a:rPr>
              <a:t>左下那隻熊貓是林宇亨用小畫家畫的酷</a:t>
            </a:r>
            <a:endParaRPr lang="en-US" altLang="zh-TW" sz="3200" dirty="0">
              <a:solidFill>
                <a:schemeClr val="bg1"/>
              </a:solidFill>
            </a:endParaRPr>
          </a:p>
          <a:p>
            <a:r>
              <a:rPr lang="zh-TW" altLang="en-US" sz="3200" dirty="0">
                <a:solidFill>
                  <a:schemeClr val="bg1"/>
                </a:solidFill>
              </a:rPr>
              <a:t>也</a:t>
            </a:r>
            <a:r>
              <a:rPr lang="en-US" altLang="zh-TW" sz="3200" dirty="0">
                <a:solidFill>
                  <a:schemeClr val="bg1"/>
                </a:solidFill>
              </a:rPr>
              <a:t>”</a:t>
            </a:r>
            <a:r>
              <a:rPr lang="zh-TW" altLang="en-US" sz="3200" dirty="0">
                <a:solidFill>
                  <a:schemeClr val="bg1"/>
                </a:solidFill>
              </a:rPr>
              <a:t>感謝</a:t>
            </a:r>
            <a:r>
              <a:rPr lang="en-US" altLang="zh-TW" sz="3200" dirty="0">
                <a:solidFill>
                  <a:schemeClr val="bg1"/>
                </a:solidFill>
              </a:rPr>
              <a:t>”</a:t>
            </a:r>
            <a:r>
              <a:rPr lang="zh-TW" altLang="en-US" sz="3200" dirty="0">
                <a:solidFill>
                  <a:schemeClr val="bg1"/>
                </a:solidFill>
              </a:rPr>
              <a:t>傑翔</a:t>
            </a:r>
            <a:r>
              <a:rPr lang="zh-TW" altLang="en-US" sz="3200" dirty="0" smtClean="0">
                <a:solidFill>
                  <a:schemeClr val="bg1"/>
                </a:solidFill>
              </a:rPr>
              <a:t>的</a:t>
            </a:r>
            <a:r>
              <a:rPr lang="en-US" altLang="zh-TW" sz="3200" dirty="0" smtClean="0">
                <a:solidFill>
                  <a:schemeClr val="bg1"/>
                </a:solidFill>
              </a:rPr>
              <a:t>”</a:t>
            </a:r>
            <a:r>
              <a:rPr lang="zh-TW" altLang="en-US" sz="3200" dirty="0" smtClean="0">
                <a:solidFill>
                  <a:schemeClr val="bg1"/>
                </a:solidFill>
              </a:rPr>
              <a:t>測試</a:t>
            </a:r>
            <a:r>
              <a:rPr lang="en-US" altLang="zh-TW" sz="3200" dirty="0" smtClean="0">
                <a:solidFill>
                  <a:schemeClr val="bg1"/>
                </a:solidFill>
              </a:rPr>
              <a:t>”</a:t>
            </a:r>
            <a:r>
              <a:rPr lang="zh-TW" altLang="en-US" sz="3200" dirty="0" smtClean="0">
                <a:solidFill>
                  <a:schemeClr val="bg1"/>
                </a:solidFill>
              </a:rPr>
              <a:t> </a:t>
            </a:r>
            <a:r>
              <a:rPr lang="zh-TW" altLang="en-US" sz="3200" dirty="0">
                <a:solidFill>
                  <a:schemeClr val="bg1"/>
                </a:solidFill>
              </a:rPr>
              <a:t>跟右下角那隻咚咚鏘</a:t>
            </a:r>
            <a:r>
              <a:rPr lang="en-US" altLang="zh-TW" sz="3200" dirty="0">
                <a:solidFill>
                  <a:schemeClr val="bg1"/>
                </a:solidFill>
              </a:rPr>
              <a:t/>
            </a:r>
            <a:br>
              <a:rPr lang="en-US" altLang="zh-TW" sz="3200" dirty="0">
                <a:solidFill>
                  <a:schemeClr val="bg1"/>
                </a:solidFill>
              </a:rPr>
            </a:br>
            <a:endParaRPr lang="zh-TW" altLang="en-US" sz="3200"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824" y="3743758"/>
            <a:ext cx="2355850"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95" y="3726788"/>
            <a:ext cx="5773613" cy="314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720" y="4559733"/>
            <a:ext cx="15494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685268"/>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目錄</a:t>
            </a:r>
            <a:endParaRPr lang="zh-TW" altLang="en-US" dirty="0"/>
          </a:p>
        </p:txBody>
      </p:sp>
      <p:sp>
        <p:nvSpPr>
          <p:cNvPr id="3" name="內容版面配置區 2"/>
          <p:cNvSpPr>
            <a:spLocks noGrp="1"/>
          </p:cNvSpPr>
          <p:nvPr>
            <p:ph idx="1"/>
          </p:nvPr>
        </p:nvSpPr>
        <p:spPr/>
        <p:txBody>
          <a:bodyPr/>
          <a:lstStyle/>
          <a:p>
            <a:r>
              <a:rPr lang="zh-TW" altLang="en-US" dirty="0" smtClean="0"/>
              <a:t>研究動機</a:t>
            </a:r>
            <a:endParaRPr lang="en-US" altLang="zh-TW" dirty="0" smtClean="0"/>
          </a:p>
          <a:p>
            <a:r>
              <a:rPr lang="zh-TW" altLang="en-US" dirty="0"/>
              <a:t>研究方法</a:t>
            </a:r>
            <a:endParaRPr lang="en-US" altLang="zh-TW" dirty="0" smtClean="0"/>
          </a:p>
          <a:p>
            <a:r>
              <a:rPr lang="zh-TW" altLang="en-US" dirty="0" smtClean="0"/>
              <a:t>材料與設備</a:t>
            </a:r>
            <a:endParaRPr lang="en-US" altLang="zh-TW" dirty="0" smtClean="0"/>
          </a:p>
          <a:p>
            <a:r>
              <a:rPr lang="zh-TW" altLang="en-US" dirty="0" smtClean="0"/>
              <a:t>甘特</a:t>
            </a:r>
            <a:r>
              <a:rPr lang="zh-TW" altLang="en-US" dirty="0" smtClean="0"/>
              <a:t>圖</a:t>
            </a:r>
            <a:endParaRPr lang="en-US" altLang="zh-TW" dirty="0" smtClean="0"/>
          </a:p>
          <a:p>
            <a:r>
              <a:rPr lang="zh-TW" altLang="en-US" dirty="0"/>
              <a:t>各項功能介紹</a:t>
            </a:r>
            <a:endParaRPr lang="en-US" altLang="zh-TW" dirty="0" smtClean="0"/>
          </a:p>
          <a:p>
            <a:r>
              <a:rPr lang="zh-TW" altLang="en-US" dirty="0" smtClean="0"/>
              <a:t>目前進度</a:t>
            </a:r>
            <a:endParaRPr lang="en-US" altLang="zh-TW" dirty="0" smtClean="0"/>
          </a:p>
          <a:p>
            <a:endParaRPr lang="zh-TW" altLang="en-US" dirty="0"/>
          </a:p>
        </p:txBody>
      </p:sp>
    </p:spTree>
    <p:extLst>
      <p:ext uri="{BB962C8B-B14F-4D97-AF65-F5344CB8AC3E}">
        <p14:creationId xmlns:p14="http://schemas.microsoft.com/office/powerpoint/2010/main" val="3200622321"/>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研究</a:t>
            </a:r>
            <a:r>
              <a:rPr lang="zh-TW" altLang="en-US" dirty="0" smtClean="0"/>
              <a:t>動機</a:t>
            </a:r>
            <a:endParaRPr lang="zh-TW" altLang="en-US" dirty="0"/>
          </a:p>
        </p:txBody>
      </p:sp>
      <p:sp>
        <p:nvSpPr>
          <p:cNvPr id="3" name="內容版面配置區 2"/>
          <p:cNvSpPr>
            <a:spLocks noGrp="1"/>
          </p:cNvSpPr>
          <p:nvPr>
            <p:ph idx="1"/>
          </p:nvPr>
        </p:nvSpPr>
        <p:spPr>
          <a:xfrm>
            <a:off x="467544" y="1628800"/>
            <a:ext cx="8229600" cy="4572000"/>
          </a:xfrm>
        </p:spPr>
        <p:txBody>
          <a:bodyPr/>
          <a:lstStyle/>
          <a:p>
            <a:r>
              <a:rPr lang="zh-TW" altLang="en-US" dirty="0"/>
              <a:t>因為跟朋友玩遊戲的</a:t>
            </a:r>
            <a:r>
              <a:rPr lang="zh-TW" altLang="en-US" dirty="0" smtClean="0"/>
              <a:t>時候</a:t>
            </a:r>
            <a:r>
              <a:rPr lang="zh-TW" altLang="en-US" dirty="0"/>
              <a:t>常常</a:t>
            </a:r>
            <a:r>
              <a:rPr lang="zh-TW" altLang="en-US" dirty="0" smtClean="0"/>
              <a:t>用通訊</a:t>
            </a:r>
            <a:r>
              <a:rPr lang="zh-TW" altLang="en-US" dirty="0"/>
              <a:t>軟體</a:t>
            </a:r>
            <a:r>
              <a:rPr lang="zh-TW" altLang="en-US" dirty="0" smtClean="0"/>
              <a:t>溝通但有時也會</a:t>
            </a:r>
            <a:r>
              <a:rPr lang="zh-TW" altLang="en-US" dirty="0"/>
              <a:t>想聽音樂  </a:t>
            </a:r>
          </a:p>
          <a:p>
            <a:r>
              <a:rPr lang="zh-TW" altLang="en-US" dirty="0"/>
              <a:t>雖然開著瀏覽器</a:t>
            </a:r>
            <a:r>
              <a:rPr lang="zh-TW" altLang="en-US" dirty="0" smtClean="0"/>
              <a:t>用</a:t>
            </a:r>
            <a:r>
              <a:rPr lang="en-US" altLang="zh-TW" dirty="0" err="1" smtClean="0"/>
              <a:t>yt</a:t>
            </a:r>
            <a:r>
              <a:rPr lang="zh-TW" altLang="en-US" dirty="0" smtClean="0"/>
              <a:t>或</a:t>
            </a:r>
            <a:r>
              <a:rPr lang="en-US" altLang="zh-TW" dirty="0" err="1" smtClean="0"/>
              <a:t>spotify</a:t>
            </a:r>
            <a:r>
              <a:rPr lang="zh-TW" altLang="en-US" dirty="0" smtClean="0"/>
              <a:t>播</a:t>
            </a:r>
            <a:r>
              <a:rPr lang="zh-TW" altLang="en-US" dirty="0"/>
              <a:t>是最常見的方法 但是又要開啟額外的程式 消耗額外的</a:t>
            </a:r>
            <a:r>
              <a:rPr lang="zh-TW" altLang="en-US" dirty="0" smtClean="0"/>
              <a:t>記憶體 就算</a:t>
            </a:r>
            <a:r>
              <a:rPr lang="zh-TW" altLang="en-US" dirty="0"/>
              <a:t>不是太大的負擔 但也稍嫌麻煩</a:t>
            </a:r>
          </a:p>
          <a:p>
            <a:r>
              <a:rPr lang="zh-TW" altLang="en-US" dirty="0"/>
              <a:t>因此要是有個能夠自動播放音樂清單的機器人 就不需要做任何事情 也可以在任何時候聽音樂了</a:t>
            </a:r>
          </a:p>
        </p:txBody>
      </p:sp>
    </p:spTree>
    <p:extLst>
      <p:ext uri="{BB962C8B-B14F-4D97-AF65-F5344CB8AC3E}">
        <p14:creationId xmlns:p14="http://schemas.microsoft.com/office/powerpoint/2010/main" val="2833592683"/>
      </p:ext>
    </p:extLst>
  </p:cSld>
  <p:clrMapOvr>
    <a:masterClrMapping/>
  </p:clrMapOvr>
  <mc:AlternateContent xmlns:mc="http://schemas.openxmlformats.org/markup-compatibility/2006">
    <mc:Choice xmlns:p14="http://schemas.microsoft.com/office/powerpoint/2010/main" Requires="p14">
      <p:transition spd="slow" p14:dur="8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研究</a:t>
            </a:r>
            <a:r>
              <a:rPr lang="zh-TW" altLang="en-US" dirty="0" smtClean="0"/>
              <a:t>方法</a:t>
            </a:r>
            <a:endParaRPr lang="zh-TW" altLang="en-US" dirty="0"/>
          </a:p>
        </p:txBody>
      </p:sp>
      <p:sp>
        <p:nvSpPr>
          <p:cNvPr id="3" name="內容版面配置區 2"/>
          <p:cNvSpPr>
            <a:spLocks noGrp="1"/>
          </p:cNvSpPr>
          <p:nvPr>
            <p:ph idx="1"/>
          </p:nvPr>
        </p:nvSpPr>
        <p:spPr/>
        <p:txBody>
          <a:bodyPr/>
          <a:lstStyle/>
          <a:p>
            <a:r>
              <a:rPr lang="zh-TW" altLang="en-US" dirty="0"/>
              <a:t>文獻探討法</a:t>
            </a:r>
            <a:endParaRPr lang="en-US" altLang="zh-TW" dirty="0"/>
          </a:p>
          <a:p>
            <a:r>
              <a:rPr lang="zh-TW" altLang="en-US" dirty="0" smtClean="0"/>
              <a:t>實作法</a:t>
            </a:r>
            <a:endParaRPr lang="en-US" altLang="zh-TW" dirty="0" smtClean="0"/>
          </a:p>
          <a:p>
            <a:endParaRPr lang="zh-TW" altLang="en-US" dirty="0"/>
          </a:p>
        </p:txBody>
      </p:sp>
    </p:spTree>
    <p:extLst>
      <p:ext uri="{BB962C8B-B14F-4D97-AF65-F5344CB8AC3E}">
        <p14:creationId xmlns:p14="http://schemas.microsoft.com/office/powerpoint/2010/main" val="1673461335"/>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材料與設備</a:t>
            </a:r>
            <a:endParaRPr lang="en-US" altLang="zh-TW" dirty="0"/>
          </a:p>
        </p:txBody>
      </p:sp>
      <p:graphicFrame>
        <p:nvGraphicFramePr>
          <p:cNvPr id="5" name="表格 4"/>
          <p:cNvGraphicFramePr>
            <a:graphicFrameLocks noGrp="1"/>
          </p:cNvGraphicFramePr>
          <p:nvPr>
            <p:extLst>
              <p:ext uri="{D42A27DB-BD31-4B8C-83A1-F6EECF244321}">
                <p14:modId xmlns:p14="http://schemas.microsoft.com/office/powerpoint/2010/main" val="449675689"/>
              </p:ext>
            </p:extLst>
          </p:nvPr>
        </p:nvGraphicFramePr>
        <p:xfrm>
          <a:off x="1043608" y="1412776"/>
          <a:ext cx="7416825" cy="1656080"/>
        </p:xfrm>
        <a:graphic>
          <a:graphicData uri="http://schemas.openxmlformats.org/drawingml/2006/table">
            <a:tbl>
              <a:tblPr firstRow="1" bandRow="1">
                <a:tableStyleId>{5C22544A-7EE6-4342-B048-85BDC9FD1C3A}</a:tableStyleId>
              </a:tblPr>
              <a:tblGrid>
                <a:gridCol w="2472275"/>
                <a:gridCol w="2472275"/>
                <a:gridCol w="2472275"/>
              </a:tblGrid>
              <a:tr h="370840">
                <a:tc>
                  <a:txBody>
                    <a:bodyPr/>
                    <a:lstStyle/>
                    <a:p>
                      <a:r>
                        <a:rPr lang="zh-TW" altLang="en-US" sz="1800" dirty="0" smtClean="0"/>
                        <a:t>軟體</a:t>
                      </a:r>
                      <a:endParaRPr lang="zh-TW" altLang="en-US" sz="1800" dirty="0"/>
                    </a:p>
                  </a:txBody>
                  <a:tcPr/>
                </a:tc>
                <a:tc>
                  <a:txBody>
                    <a:bodyPr/>
                    <a:lstStyle/>
                    <a:p>
                      <a:r>
                        <a:rPr lang="zh-TW" altLang="en-US" sz="1800" dirty="0" smtClean="0"/>
                        <a:t>數量</a:t>
                      </a:r>
                      <a:endParaRPr lang="zh-TW" altLang="en-US" sz="1800" dirty="0"/>
                    </a:p>
                  </a:txBody>
                  <a:tcPr/>
                </a:tc>
                <a:tc>
                  <a:txBody>
                    <a:bodyPr/>
                    <a:lstStyle/>
                    <a:p>
                      <a:r>
                        <a:rPr lang="zh-TW" altLang="en-US" sz="1800" dirty="0" smtClean="0"/>
                        <a:t>備註</a:t>
                      </a:r>
                      <a:endParaRPr lang="zh-TW" altLang="en-US" sz="1800" dirty="0"/>
                    </a:p>
                  </a:txBody>
                  <a:tcPr/>
                </a:tc>
              </a:tr>
              <a:tr h="370840">
                <a:tc>
                  <a:txBody>
                    <a:bodyPr/>
                    <a:lstStyle/>
                    <a:p>
                      <a:r>
                        <a:rPr lang="en-US" altLang="zh-TW" sz="1800" dirty="0" smtClean="0"/>
                        <a:t>Discord</a:t>
                      </a:r>
                      <a:endParaRPr lang="zh-TW" altLang="en-US" sz="1800" dirty="0"/>
                    </a:p>
                  </a:txBody>
                  <a:tcPr/>
                </a:tc>
                <a:tc>
                  <a:txBody>
                    <a:bodyPr/>
                    <a:lstStyle/>
                    <a:p>
                      <a:endParaRPr lang="zh-TW" altLang="en-US" sz="1800" dirty="0"/>
                    </a:p>
                  </a:txBody>
                  <a:tcPr/>
                </a:tc>
                <a:tc>
                  <a:txBody>
                    <a:bodyPr/>
                    <a:lstStyle/>
                    <a:p>
                      <a:endParaRPr lang="zh-TW" altLang="en-US" sz="1800" dirty="0"/>
                    </a:p>
                  </a:txBody>
                  <a:tcPr/>
                </a:tc>
              </a:tr>
              <a:tr h="914400">
                <a:tc>
                  <a:txBody>
                    <a:bodyPr/>
                    <a:lstStyle/>
                    <a:p>
                      <a:r>
                        <a:rPr lang="en-US" altLang="zh-TW" sz="1800" dirty="0" smtClean="0"/>
                        <a:t>Visual Studio Code</a:t>
                      </a:r>
                      <a:endParaRPr lang="zh-TW" altLang="en-US" sz="1800" dirty="0"/>
                    </a:p>
                  </a:txBody>
                  <a:tcPr/>
                </a:tc>
                <a:tc>
                  <a:txBody>
                    <a:bodyPr/>
                    <a:lstStyle/>
                    <a:p>
                      <a:endParaRPr lang="zh-TW" altLang="en-US" sz="1800" dirty="0"/>
                    </a:p>
                  </a:txBody>
                  <a:tcPr/>
                </a:tc>
                <a:tc>
                  <a:txBody>
                    <a:bodyPr/>
                    <a:lstStyle/>
                    <a:p>
                      <a:r>
                        <a:rPr kumimoji="0" lang="en-US" altLang="zh-TW" sz="1800" b="0" i="0" kern="1200" dirty="0" smtClean="0">
                          <a:solidFill>
                            <a:schemeClr val="dk1"/>
                          </a:solidFill>
                          <a:effectLst/>
                          <a:latin typeface="+mn-lt"/>
                          <a:ea typeface="+mn-ea"/>
                          <a:cs typeface="+mn-cs"/>
                        </a:rPr>
                        <a:t>version 1.39</a:t>
                      </a:r>
                      <a:endParaRPr kumimoji="0" lang="en-US" altLang="zh-TW" sz="1800" b="0" i="0" kern="1200" dirty="0">
                        <a:solidFill>
                          <a:schemeClr val="dk1"/>
                        </a:solidFill>
                        <a:effectLst/>
                        <a:latin typeface="+mn-lt"/>
                        <a:ea typeface="+mn-ea"/>
                        <a:cs typeface="+mn-cs"/>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58143917"/>
              </p:ext>
            </p:extLst>
          </p:nvPr>
        </p:nvGraphicFramePr>
        <p:xfrm>
          <a:off x="1043608" y="2780929"/>
          <a:ext cx="7416825" cy="1112520"/>
        </p:xfrm>
        <a:graphic>
          <a:graphicData uri="http://schemas.openxmlformats.org/drawingml/2006/table">
            <a:tbl>
              <a:tblPr firstRow="1" bandRow="1">
                <a:tableStyleId>{5C22544A-7EE6-4342-B048-85BDC9FD1C3A}</a:tableStyleId>
              </a:tblPr>
              <a:tblGrid>
                <a:gridCol w="2472275"/>
                <a:gridCol w="2472275"/>
                <a:gridCol w="2472275"/>
              </a:tblGrid>
              <a:tr h="370840">
                <a:tc>
                  <a:txBody>
                    <a:bodyPr/>
                    <a:lstStyle/>
                    <a:p>
                      <a:r>
                        <a:rPr lang="zh-TW" altLang="en-US" sz="1800" dirty="0" smtClean="0"/>
                        <a:t>設備</a:t>
                      </a:r>
                      <a:endParaRPr lang="zh-TW" altLang="en-US" sz="1800" dirty="0"/>
                    </a:p>
                  </a:txBody>
                  <a:tcPr/>
                </a:tc>
                <a:tc>
                  <a:txBody>
                    <a:bodyPr/>
                    <a:lstStyle/>
                    <a:p>
                      <a:r>
                        <a:rPr lang="zh-TW" altLang="en-US" sz="1800" dirty="0" smtClean="0"/>
                        <a:t>數量</a:t>
                      </a:r>
                      <a:endParaRPr lang="zh-TW" altLang="en-US" sz="1800" dirty="0"/>
                    </a:p>
                  </a:txBody>
                  <a:tcPr/>
                </a:tc>
                <a:tc>
                  <a:txBody>
                    <a:bodyPr/>
                    <a:lstStyle/>
                    <a:p>
                      <a:r>
                        <a:rPr lang="zh-TW" altLang="en-US" sz="1800" dirty="0" smtClean="0"/>
                        <a:t>備註</a:t>
                      </a:r>
                      <a:endParaRPr lang="zh-TW" altLang="en-US" sz="1800" dirty="0"/>
                    </a:p>
                  </a:txBody>
                  <a:tcPr/>
                </a:tc>
              </a:tr>
              <a:tr h="370840">
                <a:tc>
                  <a:txBody>
                    <a:bodyPr/>
                    <a:lstStyle/>
                    <a:p>
                      <a:r>
                        <a:rPr lang="zh-TW" altLang="en-US" sz="1800" dirty="0" smtClean="0"/>
                        <a:t>電腦</a:t>
                      </a:r>
                      <a:endParaRPr lang="zh-TW" altLang="en-US" sz="1800" dirty="0"/>
                    </a:p>
                  </a:txBody>
                  <a:tcPr/>
                </a:tc>
                <a:tc>
                  <a:txBody>
                    <a:bodyPr/>
                    <a:lstStyle/>
                    <a:p>
                      <a:r>
                        <a:rPr lang="en-US" altLang="zh-TW" sz="1800" dirty="0" smtClean="0"/>
                        <a:t>1</a:t>
                      </a:r>
                      <a:endParaRPr lang="zh-TW" altLang="en-US" sz="1800" dirty="0"/>
                    </a:p>
                  </a:txBody>
                  <a:tcPr/>
                </a:tc>
                <a:tc>
                  <a:txBody>
                    <a:bodyPr/>
                    <a:lstStyle/>
                    <a:p>
                      <a:endParaRPr lang="zh-TW" altLang="en-US" sz="1800"/>
                    </a:p>
                  </a:txBody>
                  <a:tcPr/>
                </a:tc>
              </a:tr>
              <a:tr h="370840">
                <a:tc>
                  <a:txBody>
                    <a:bodyPr/>
                    <a:lstStyle/>
                    <a:p>
                      <a:endParaRPr lang="zh-TW" altLang="en-US" sz="1800" dirty="0"/>
                    </a:p>
                  </a:txBody>
                  <a:tcPr/>
                </a:tc>
                <a:tc>
                  <a:txBody>
                    <a:bodyPr/>
                    <a:lstStyle/>
                    <a:p>
                      <a:endParaRPr lang="zh-TW" altLang="en-US" sz="1800"/>
                    </a:p>
                  </a:txBody>
                  <a:tcPr/>
                </a:tc>
                <a:tc>
                  <a:txBody>
                    <a:bodyPr/>
                    <a:lstStyle/>
                    <a:p>
                      <a:endParaRPr lang="zh-TW" altLang="en-US" sz="1800" dirty="0"/>
                    </a:p>
                  </a:txBody>
                  <a:tcPr/>
                </a:tc>
              </a:tr>
            </a:tbl>
          </a:graphicData>
        </a:graphic>
      </p:graphicFrame>
    </p:spTree>
    <p:extLst>
      <p:ext uri="{BB962C8B-B14F-4D97-AF65-F5344CB8AC3E}">
        <p14:creationId xmlns:p14="http://schemas.microsoft.com/office/powerpoint/2010/main" val="1341538469"/>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甘特</a:t>
            </a:r>
            <a:r>
              <a:rPr lang="zh-TW" altLang="en-US" dirty="0" smtClean="0"/>
              <a:t>圖</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5" y="1340769"/>
            <a:ext cx="9017000" cy="535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08643"/>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DISCORD</a:t>
            </a:r>
            <a:r>
              <a:rPr lang="zh-TW" altLang="en-US" dirty="0"/>
              <a:t>介紹</a:t>
            </a:r>
          </a:p>
        </p:txBody>
      </p:sp>
      <p:sp>
        <p:nvSpPr>
          <p:cNvPr id="3" name="內容版面配置區 2"/>
          <p:cNvSpPr>
            <a:spLocks noGrp="1"/>
          </p:cNvSpPr>
          <p:nvPr>
            <p:ph idx="1"/>
          </p:nvPr>
        </p:nvSpPr>
        <p:spPr>
          <a:xfrm>
            <a:off x="460375" y="1340768"/>
            <a:ext cx="8229600" cy="4572000"/>
          </a:xfrm>
        </p:spPr>
        <p:txBody>
          <a:bodyPr>
            <a:normAutofit lnSpcReduction="10000"/>
          </a:bodyPr>
          <a:lstStyle/>
          <a:p>
            <a:r>
              <a:rPr lang="en-US" altLang="zh-TW" b="1" dirty="0"/>
              <a:t>Discord</a:t>
            </a:r>
            <a:r>
              <a:rPr lang="zh-TW" altLang="en-US" dirty="0"/>
              <a:t>是一款專為電子遊戲社區設計的免費網路即時通話軟體與數位發行平台，主要用戶為遊戲玩家，玩家之間可以在軟體的聊天頻道通過資訊、圖片、視訊和音訊進行互動。這款軟體可以在</a:t>
            </a:r>
            <a:r>
              <a:rPr lang="en-US" altLang="zh-TW" b="1" dirty="0"/>
              <a:t>Microsoft Windows</a:t>
            </a:r>
            <a:r>
              <a:rPr lang="zh-TW" altLang="en-US" b="1" dirty="0"/>
              <a:t>、</a:t>
            </a:r>
            <a:r>
              <a:rPr lang="en-US" altLang="zh-TW" b="1" dirty="0" err="1"/>
              <a:t>macOS</a:t>
            </a:r>
            <a:r>
              <a:rPr lang="zh-TW" altLang="en-US" b="1" dirty="0"/>
              <a:t>、</a:t>
            </a:r>
            <a:r>
              <a:rPr lang="en-US" altLang="zh-TW" b="1" dirty="0"/>
              <a:t>Android</a:t>
            </a:r>
            <a:r>
              <a:rPr lang="zh-TW" altLang="en-US" b="1" dirty="0"/>
              <a:t>、</a:t>
            </a:r>
            <a:r>
              <a:rPr lang="en-US" altLang="zh-TW" b="1" dirty="0" err="1"/>
              <a:t>iOS</a:t>
            </a:r>
            <a:r>
              <a:rPr lang="zh-TW" altLang="en-US" b="1" dirty="0"/>
              <a:t>、</a:t>
            </a:r>
            <a:r>
              <a:rPr lang="en-US" altLang="zh-TW" b="1" dirty="0"/>
              <a:t>Linux</a:t>
            </a:r>
            <a:r>
              <a:rPr lang="zh-TW" altLang="en-US" dirty="0"/>
              <a:t>和網頁上執行</a:t>
            </a:r>
            <a:r>
              <a:rPr lang="zh-TW" altLang="en-US" dirty="0" smtClean="0"/>
              <a:t>。</a:t>
            </a:r>
            <a:endParaRPr lang="en-US" altLang="zh-TW" dirty="0" smtClean="0"/>
          </a:p>
          <a:p>
            <a:r>
              <a:rPr lang="en-US" altLang="zh-TW" dirty="0"/>
              <a:t>2019</a:t>
            </a:r>
            <a:r>
              <a:rPr lang="zh-TW" altLang="en-US" dirty="0"/>
              <a:t>年</a:t>
            </a:r>
            <a:r>
              <a:rPr lang="en-US" altLang="zh-TW" dirty="0"/>
              <a:t>5</a:t>
            </a:r>
            <a:r>
              <a:rPr lang="zh-TW" altLang="en-US" dirty="0"/>
              <a:t>月，在慶祝</a:t>
            </a:r>
            <a:r>
              <a:rPr lang="en-US" altLang="zh-TW" dirty="0"/>
              <a:t>discord</a:t>
            </a:r>
            <a:r>
              <a:rPr lang="zh-TW" altLang="en-US" dirty="0"/>
              <a:t>發行四周年之際，其團隊宣布在網路和行動平台上擁有超過</a:t>
            </a:r>
            <a:r>
              <a:rPr lang="en-US" altLang="zh-TW" dirty="0"/>
              <a:t>2.5</a:t>
            </a:r>
            <a:r>
              <a:rPr lang="zh-TW" altLang="en-US" dirty="0"/>
              <a:t>億註冊用戶。</a:t>
            </a:r>
          </a:p>
        </p:txBody>
      </p:sp>
      <p:sp>
        <p:nvSpPr>
          <p:cNvPr id="4" name="AutoShape 2" descr="「discord」的圖片搜尋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4" descr="「discord」的圖片搜尋結果"/>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6" descr="data:image/png;base64,iVBORw0KGgoAAAANSUhEUgAAAL0AAAC6CAMAAADMDLy6AAAAYFBMVEX///9yidpthdnp7PmLneBlf9jFzu98kdzY3vRwh9pqg9hjfddogdj8/P7y9Ptdedbh5faVpeKFmN7O1fGhr+W5w+uwvOnT2fK/yO3u8PqntOadq+R3jdtVc9SQoeFQb9N9ht6TAAAHXklEQVR4nO2d2YKrKBCGFUUEBXFfj/P+bzkak05MwNgKepzhv2w1fGKxVRW0ZRkZGRkZGRkZGRkZbRBPvaOUcpXg1PHcKArgUQqiyPUcqgbeKToI7GMFYFc4Ctipl8CD0SfBJN0PX+Cj6/0hYOd7rSeH+CR428Yw3wkfncY+Kqr2wPNz4Qf8HU2XumfZ/EPE3U7vkZPhB9vf3PHQ/uyqHzqeeCu9353X3zyEkb+RPj/fcIbK39jt0OZvoCfNtiGrjv8K+oxto/8LGu3YbOtN9M7pvf0o4G4bsAz9fhn682Toz5OhP0+G/jwZ+vNk6M+ToT9Phv48HUuPgfQpADb4h46iH7hDGCZZLLlsxxmCEP7yHQ6hH2octfkYLqNM7IvAkzOe5zGy5d/nDHoC+iYd/S6UV/E92DJ8CkBGATxVdtKkE0jtNS5Y6yvSTh+CbOJyvKwLCCAhDAKMXLeP27aN3aQjQRCSwa7copw8Y47XknX8mukBzPybu4tnCQ6DCCRtUaU+d+pBjLG6djj30zxDYRDArq8mflbGwZoGoJc+SPwbjhMDGAVuxRmlQs8jpcwvkigIu7tflfp4RTRSJz3ovBsI7/9gVKyIcdMy6yDM777JvPtahD56bGc3JyNvwr5Y7WdnQ+tA6cTP229laKx7b7QRlrtZ+TtHL/f6uLy/SngSPcnG2/y24r93sbO0KaanvvjZtdFHY4VX1Tb/+tBWmtuTznJUVRc9acab9gTjp2+WLVa+LvpgW1jgQ/4Z9GGmKIOGtUv4uui3hiI/tBjU1kNP4o2t9ZcF6aEPPVXwllUsVL4WepwoTH3j3cH0oFEHb1mufLapx3L2J429qJKbjg56jJS12VE0OJQeZCrhLauXVr4O+lBpuqplldLK12L3auEtdmTdE6U9ziAqnS1ooI8UG45lpTLTUU+PiaIJ2lNclkWmnn5rvtKCmGyJpZ4eKh2qJuWS9a1yeoylZs+9ypNdHK/50o+WHmU5oJcMtDxGNrZRL5r519M1V/bZeCLGV04fFuIa9MKbvxUD8pm7XRIwXQslna2sz1ROT8RT+/TP8453/BL/1GxUiIsrxKWpppekp9YvdQe6ufHXr/MYyZLSE1eVanrQC50Js9xTODeu2cpVklrM0SH0pBWZPZu1Opy8viGbuWwwEvZKVNxslde90HB9NCs8fC2znl+zxe1GXJxyuxcWns7XptGrcTtzeEGXNKoQjleq6Tthq3ujD2b08x+Q0KdH0GMkbLT+G/2rbTtzy8HipHRHOM1UTZ8I767nrdZ+LZPFs1/qSuEvUGEcSDE9kGxkmRG+5Z1Xr9WKE8lEwxZ1OqrpJUM9f+kVMZhXr5O8/JR0N4OwPMX0RFZ48fzy5H0m5D3D+1C6D0boyFdMH4qtdiz9sasv+Nyv8LPjD7pST5Bwiq+YHkon97TqgpCQgAiCQbRE0e1aIY9ZeKJmq5p+IWTCyizOUvENrGzizKsX1pS+KIKlmD5QvqZ9SLirUbXdK2Z+ih1AD95uU/cpqH56/O4E5Ns3kabzNz+Dvs42xoBY/9Z7MdFERzP9MJAmGwpgBXwfOCgRTBV001t1/M89wWitaF1B8jHqUayd3iaf03vWRLCVeqE+b/cL9Efg9CkPGK3mS9ZJ1EMRTJp0zQeoq7gLIsGQ6xwxxxxW5QJIp4AhsVGbLnegzIsTDKNE4BGsk0PWtXYowrdYC8mYD5g0pfgNKM9ROKY4ItENjnuQL82GYo9OXbjD8hCEQdTFhec7zi0tsK4dh6d53EVRiO0OxcJlMU+O8iGPZ3yImyhtJ9PFY0omDAfWJEHIvqVj3q7gTDyFS9GBkR+bdMKUqDfHAr7r5S/C164XDivRk6eA30dKa3Tmfc0PBYLFSSoxeX30o3X0b79bJyuSc0n7VoyPREOsbvrhhyPXZ8/ug8arDtqJXnxRrE5RtPy9NOZjggA1qX/PrCtWHplyj3oxxx+Trr/ZmtY8ZBzCrs+KvEoX8jzeHkGeV+VFm9jBikd0Z7DjMc0e/OLUjuHO8ZF1D5hdM+fJ0J8nQ3+eDP15MvTnydCfJ0N/ngz9eTL05+n/SX/ISXsr3Ffb6Jf3oClR1yy50XbRS1KtVIoUX/1vm+k97UeTgr6mX/A308tSg1XKl+eu76S3vm763i3ojdmaSxa6nd7XTn/LTKVL+NvprVh3u8X2LZaSyb3PO+itLWfG/ErRFHNupF7NPfSlrdl4HnufClGcfC+95WnGfyQO0Eoy7O6ip6Wtd8SN7kFEKtmfvYt+mO64q85a2Sr4kyBZCmNAO+kH60k6QLAmAfRTDhfFPXfTDx1/EbtIk7pnCNQXpCoooL/FyHTpJYDLP/GV0B8k52POdiV6i3bhhek/NmlfjJ424ML0FsvBhemHYTe6ML1lpc9h94L0Fv85iuyK9BZ/uEouSW8592yfa9JbdRxcmH7MD74w/fjPbvCF6Yd1KcbXpbdKO7wwvVV2W7Ym/DXyW+Unrhwppm1/l5GRkZGRkZGRkdF/Tf8CUFiJ4ORxCagAAAAASUVORK5CYII="/>
          <p:cNvSpPr>
            <a:spLocks noChangeAspect="1" noChangeArrowheads="1"/>
          </p:cNvSpPr>
          <p:nvPr/>
        </p:nvSpPr>
        <p:spPr bwMode="auto">
          <a:xfrm>
            <a:off x="460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data:image/png;base64,iVBORw0KGgoAAAANSUhEUgAAAL0AAAC6CAMAAADMDLy6AAAAYFBMVEX///9yidpthdnp7PmLneBlf9jFzu98kdzY3vRwh9pqg9hjfddogdj8/P7y9Ptdedbh5faVpeKFmN7O1fGhr+W5w+uwvOnT2fK/yO3u8PqntOadq+R3jdtVc9SQoeFQb9N9ht6TAAAHXklEQVR4nO2d2YKrKBCGFUUEBXFfj/P+bzkak05MwNgKepzhv2w1fGKxVRW0ZRkZGRkZGRkZGRkZbRBPvaOUcpXg1PHcKArgUQqiyPUcqgbeKToI7GMFYFc4Ctipl8CD0SfBJN0PX+Cj6/0hYOd7rSeH+CR428Yw3wkfncY+Kqr2wPNz4Qf8HU2XumfZ/EPE3U7vkZPhB9vf3PHQ/uyqHzqeeCu9353X3zyEkb+RPj/fcIbK39jt0OZvoCfNtiGrjv8K+oxto/8LGu3YbOtN9M7pvf0o4G4bsAz9fhn682Toz5OhP0+G/jwZ+vNk6M+ToT9Phv48HUuPgfQpADb4h46iH7hDGCZZLLlsxxmCEP7yHQ6hH2octfkYLqNM7IvAkzOe5zGy5d/nDHoC+iYd/S6UV/E92DJ8CkBGATxVdtKkE0jtNS5Y6yvSTh+CbOJyvKwLCCAhDAKMXLeP27aN3aQjQRCSwa7copw8Y47XknX8mukBzPybu4tnCQ6DCCRtUaU+d+pBjLG6djj30zxDYRDArq8mflbGwZoGoJc+SPwbjhMDGAVuxRmlQs8jpcwvkigIu7tflfp4RTRSJz3ovBsI7/9gVKyIcdMy6yDM777JvPtahD56bGc3JyNvwr5Y7WdnQ+tA6cTP229laKx7b7QRlrtZ+TtHL/f6uLy/SngSPcnG2/y24r93sbO0KaanvvjZtdFHY4VX1Tb/+tBWmtuTznJUVRc9acab9gTjp2+WLVa+LvpgW1jgQ/4Z9GGmKIOGtUv4uui3hiI/tBjU1kNP4o2t9ZcF6aEPPVXwllUsVL4WepwoTH3j3cH0oFEHb1mufLapx3L2J429qJKbjg56jJS12VE0OJQeZCrhLauXVr4O+lBpuqplldLK12L3auEtdmTdE6U9ziAqnS1ooI8UG45lpTLTUU+PiaIJ2lNclkWmnn5rvtKCmGyJpZ4eKh2qJuWS9a1yeoylZs+9ypNdHK/50o+WHmU5oJcMtDxGNrZRL5r519M1V/bZeCLGV04fFuIa9MKbvxUD8pm7XRIwXQslna2sz1ROT8RT+/TP8453/BL/1GxUiIsrxKWpppekp9YvdQe6ufHXr/MYyZLSE1eVanrQC50Js9xTODeu2cpVklrM0SH0pBWZPZu1Opy8viGbuWwwEvZKVNxslde90HB9NCs8fC2znl+zxe1GXJxyuxcWns7XptGrcTtzeEGXNKoQjleq6Tthq3ujD2b08x+Q0KdH0GMkbLT+G/2rbTtzy8HipHRHOM1UTZ8I767nrdZ+LZPFs1/qSuEvUGEcSDE9kGxkmRG+5Z1Xr9WKE8lEwxZ1OqrpJUM9f+kVMZhXr5O8/JR0N4OwPMX0RFZ48fzy5H0m5D3D+1C6D0boyFdMH4qtdiz9sasv+Nyv8LPjD7pST5Bwiq+YHkon97TqgpCQgAiCQbRE0e1aIY9ZeKJmq5p+IWTCyizOUvENrGzizKsX1pS+KIKlmD5QvqZ9SLirUbXdK2Z+ih1AD95uU/cpqH56/O4E5Ns3kabzNz+Dvs42xoBY/9Z7MdFERzP9MJAmGwpgBXwfOCgRTBV001t1/M89wWitaF1B8jHqUayd3iaf03vWRLCVeqE+b/cL9Efg9CkPGK3mS9ZJ1EMRTJp0zQeoq7gLIsGQ6xwxxxxW5QJIp4AhsVGbLnegzIsTDKNE4BGsk0PWtXYowrdYC8mYD5g0pfgNKM9ROKY4ItENjnuQL82GYo9OXbjD8hCEQdTFhec7zi0tsK4dh6d53EVRiO0OxcJlMU+O8iGPZ3yImyhtJ9PFY0omDAfWJEHIvqVj3q7gTDyFS9GBkR+bdMKUqDfHAr7r5S/C164XDivRk6eA30dKa3Tmfc0PBYLFSSoxeX30o3X0b79bJyuSc0n7VoyPREOsbvrhhyPXZ8/ug8arDtqJXnxRrE5RtPy9NOZjggA1qX/PrCtWHplyj3oxxx+Trr/ZmtY8ZBzCrs+KvEoX8jzeHkGeV+VFm9jBikd0Z7DjMc0e/OLUjuHO8ZF1D5hdM+fJ0J8nQ3+eDP15MvTnydCfJ0N/ngz9eTL05+n/SX/ISXsr3Ffb6Jf3oClR1yy50XbRS1KtVIoUX/1vm+k97UeTgr6mX/A308tSg1XKl+eu76S3vm763i3ojdmaSxa6nd7XTn/LTKVL+NvprVh3u8X2LZaSyb3PO+itLWfG/ErRFHNupF7NPfSlrdl4HnufClGcfC+95WnGfyQO0Eoy7O6ip6Wtd8SN7kFEKtmfvYt+mO64q85a2Sr4kyBZCmNAO+kH60k6QLAmAfRTDhfFPXfTDx1/EbtIk7pnCNQXpCoooL/FyHTpJYDLP/GV0B8k52POdiV6i3bhhek/NmlfjJ424ML0FsvBhemHYTe6ML1lpc9h94L0Fv85iuyK9BZ/uEouSW8592yfa9JbdRxcmH7MD74w/fjPbvCF6Yd1KcbXpbdKO7wwvVV2W7Ym/DXyW+Unrhwppm1/l5GRkZGRkZGRkdF/Tf8CUFiJ4ORxCagAAAAASUVORK5CYII="/>
          <p:cNvSpPr>
            <a:spLocks noChangeAspect="1" noChangeArrowheads="1"/>
          </p:cNvSpPr>
          <p:nvPr/>
        </p:nvSpPr>
        <p:spPr bwMode="auto">
          <a:xfrm>
            <a:off x="612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6154" name="Picture 10" descr="「discord」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3218" y="1"/>
            <a:ext cx="900783" cy="90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665665"/>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DISCORD</a:t>
            </a:r>
            <a:r>
              <a:rPr lang="zh-TW" altLang="en-US" dirty="0" smtClean="0"/>
              <a:t>使用介面</a:t>
            </a: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7" y="1340768"/>
            <a:ext cx="9148160" cy="4931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314005"/>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789" y="35630"/>
            <a:ext cx="3668211" cy="3825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a:xfrm>
            <a:off x="-324544" y="260648"/>
            <a:ext cx="8229600" cy="1399032"/>
          </a:xfrm>
        </p:spPr>
        <p:txBody>
          <a:bodyPr/>
          <a:lstStyle/>
          <a:p>
            <a:r>
              <a:rPr lang="zh-TW" altLang="en-US" dirty="0" smtClean="0"/>
              <a:t>功能詳介：</a:t>
            </a:r>
            <a:r>
              <a:rPr lang="zh-TW" altLang="en-US" dirty="0">
                <a:effectLst/>
              </a:rPr>
              <a:t>文字回應</a:t>
            </a:r>
          </a:p>
        </p:txBody>
      </p:sp>
      <p:sp>
        <p:nvSpPr>
          <p:cNvPr id="3" name="內容版面配置區 2"/>
          <p:cNvSpPr>
            <a:spLocks noGrp="1"/>
          </p:cNvSpPr>
          <p:nvPr>
            <p:ph idx="1"/>
          </p:nvPr>
        </p:nvSpPr>
        <p:spPr>
          <a:xfrm>
            <a:off x="457200" y="1882808"/>
            <a:ext cx="4618856" cy="4572000"/>
          </a:xfrm>
        </p:spPr>
        <p:txBody>
          <a:bodyPr>
            <a:normAutofit/>
          </a:bodyPr>
          <a:lstStyle/>
          <a:p>
            <a:r>
              <a:rPr lang="zh-TW" altLang="en-US" dirty="0" smtClean="0"/>
              <a:t>簡單來說就是很促咪的功能 可以讓對話更生動 更好玩 吧 </a:t>
            </a:r>
            <a:endParaRPr lang="en-US" altLang="zh-TW" dirty="0" smtClean="0"/>
          </a:p>
          <a:p>
            <a:r>
              <a:rPr lang="zh-TW" altLang="en-US" dirty="0" smtClean="0"/>
              <a:t>讓機器人傳送我想讓他傳送文字的功能</a:t>
            </a:r>
            <a:endParaRPr lang="en-US" altLang="zh-TW" dirty="0" smtClean="0"/>
          </a:p>
          <a:p>
            <a:pPr marL="64008" indent="0">
              <a:buNone/>
            </a:pPr>
            <a:endParaRPr lang="en-US" altLang="zh-TW" dirty="0"/>
          </a:p>
          <a:p>
            <a:r>
              <a:rPr lang="zh-TW" altLang="en-US" dirty="0" smtClean="0"/>
              <a:t>真的很有趣</a:t>
            </a:r>
            <a:endParaRPr lang="zh-TW" alt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30" y="3988366"/>
            <a:ext cx="3419871" cy="2869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293096"/>
            <a:ext cx="2636837"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721501"/>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神韻">
  <a:themeElements>
    <a:clrScheme name="科技">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神韻">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科技">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522</Words>
  <Application>Microsoft Office PowerPoint</Application>
  <PresentationFormat>如螢幕大小 (4:3)</PresentationFormat>
  <Paragraphs>65</Paragraphs>
  <Slides>19</Slides>
  <Notes>0</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神韻</vt:lpstr>
      <vt:lpstr>Discord Bot </vt:lpstr>
      <vt:lpstr>目錄</vt:lpstr>
      <vt:lpstr>研究動機</vt:lpstr>
      <vt:lpstr>研究方法</vt:lpstr>
      <vt:lpstr>材料與設備</vt:lpstr>
      <vt:lpstr>甘特圖</vt:lpstr>
      <vt:lpstr>DISCORD介紹</vt:lpstr>
      <vt:lpstr>DISCORD使用介面</vt:lpstr>
      <vt:lpstr>功能詳介：文字回應</vt:lpstr>
      <vt:lpstr>功能詳介：</vt:lpstr>
      <vt:lpstr>功能詳介：語音</vt:lpstr>
      <vt:lpstr>功能詳介：數學</vt:lpstr>
      <vt:lpstr>功能詳介：估狗</vt:lpstr>
      <vt:lpstr>功能詳介：</vt:lpstr>
      <vt:lpstr>功能詳介：音樂</vt:lpstr>
      <vt:lpstr>功能詳介：音樂</vt:lpstr>
      <vt:lpstr>功能詳介：圖片</vt:lpstr>
      <vt:lpstr>目前進度</vt:lpstr>
      <vt:lpstr>特別感謝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專題名稱</dc:title>
  <dc:creator>user</dc:creator>
  <cp:lastModifiedBy>win7</cp:lastModifiedBy>
  <cp:revision>75</cp:revision>
  <dcterms:created xsi:type="dcterms:W3CDTF">2019-10-23T05:13:25Z</dcterms:created>
  <dcterms:modified xsi:type="dcterms:W3CDTF">2019-12-24T15:43:39Z</dcterms:modified>
</cp:coreProperties>
</file>