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ang" initials="dw" lastIdx="1" clrIdx="0">
    <p:extLst>
      <p:ext uri="{19B8F6BF-5375-455C-9EA6-DF929625EA0E}">
        <p15:presenceInfo xmlns:p15="http://schemas.microsoft.com/office/powerpoint/2012/main" userId="76a5de67b8e4d8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7T21:18:53.8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828D-EDDA-47F5-9C04-DBA12C5D6F1D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5BFF1-8B3B-46F3-9A4A-24D9A230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6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5BFF1-8B3B-46F3-9A4A-24D9A230D7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2E9A-B454-4DDA-810B-D8DFB7BB13B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8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/Users/toddszymanski/Documents/01%20Work/SC22/presenter%20assets/sc22_zoomback@4x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57C9D50-CC85-484A-AEB5-459FF92DE6A7}"/>
              </a:ext>
            </a:extLst>
          </p:cNvPr>
          <p:cNvSpPr/>
          <p:nvPr/>
        </p:nvSpPr>
        <p:spPr>
          <a:xfrm>
            <a:off x="0" y="573088"/>
            <a:ext cx="12192000" cy="5711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831AE3-A58F-42F5-B5FF-8C8C9992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06637"/>
          </a:xfrm>
        </p:spPr>
        <p:txBody>
          <a:bodyPr anchor="b"/>
          <a:lstStyle>
            <a:lvl1pPr algn="ctr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AB0A9-7629-487C-BDEA-6DA43C835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4864"/>
            <a:ext cx="9144000" cy="139293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FD95E-B2A2-4802-8ACE-9242EBC1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B4708-FC24-463B-8ACD-E8C99277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CD766-FE62-4EC4-AB17-E4994B74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3290DF-BA97-4F2E-9FE1-C2738FCD8E68}"/>
              </a:ext>
            </a:extLst>
          </p:cNvPr>
          <p:cNvSpPr/>
          <p:nvPr/>
        </p:nvSpPr>
        <p:spPr>
          <a:xfrm>
            <a:off x="0" y="-2912"/>
            <a:ext cx="12192000" cy="576000"/>
          </a:xfrm>
          <a:prstGeom prst="rect">
            <a:avLst/>
          </a:prstGeom>
          <a:solidFill>
            <a:srgbClr val="725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9449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D6620-B45F-4EE3-AB93-9FC9F64B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08C757-B049-4EC8-BDAB-FC032C683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94F115-6D8F-4098-9CC9-AB2BFC0F2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2AF60-81F4-4D4C-8E07-E18C130B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26B1C-674A-4091-AA97-685BA02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8FEE1-8E02-4FB5-9080-81AD305E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0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FE8DE-A570-43BE-968E-511BDE3C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9483E-FB73-46A3-B3C7-B063BA1A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4D72-8C4E-441F-B8A7-441092AC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FDEB3-4462-48CB-922B-B0D1AAE2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36D30-AC42-49B5-A063-05715F2D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3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C42765-995F-42B6-BA64-1B6228086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1EF42F-07E1-4D26-AF2B-E00CF99DD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1A3F2-3F7B-4C45-A54F-B8713299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8C40A-89C1-4A9A-8280-862238B1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9CB5B-7E3F-4C6E-991D-B39E3240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4B42E7D-91F2-437C-B554-393179A4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2025748"/>
            <a:ext cx="10128250" cy="2250038"/>
          </a:xfrm>
        </p:spPr>
        <p:txBody>
          <a:bodyPr wrap="none" anchor="b">
            <a:normAutofit/>
          </a:bodyPr>
          <a:lstStyle>
            <a:lvl1pPr algn="l">
              <a:defRPr sz="3600" b="1" i="0" cap="none" baseline="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875" y="4430332"/>
            <a:ext cx="10128250" cy="1884472"/>
          </a:xfrm>
        </p:spPr>
        <p:txBody>
          <a:bodyPr anchor="t">
            <a:no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6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08206-8068-41F7-A347-F94C72A6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74FCC-FE58-4096-A5F5-C2ECE610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lnSpc>
                <a:spcPct val="100000"/>
              </a:lnSpc>
              <a:spcBef>
                <a:spcPts val="1200"/>
              </a:spcBef>
              <a:defRPr/>
            </a:lvl3pPr>
            <a:lvl4pPr>
              <a:lnSpc>
                <a:spcPct val="100000"/>
              </a:lnSpc>
              <a:spcBef>
                <a:spcPts val="1200"/>
              </a:spcBef>
              <a:defRPr/>
            </a:lvl4pPr>
            <a:lvl5pPr>
              <a:lnSpc>
                <a:spcPct val="10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23AAA-20BB-4FA4-B58E-72648D8A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6E082-034A-4159-8538-828DBC11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FD03B-8655-4F26-9CF0-A919901C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2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6836F04-336D-471C-9922-7096CECE51A0}"/>
              </a:ext>
            </a:extLst>
          </p:cNvPr>
          <p:cNvSpPr/>
          <p:nvPr/>
        </p:nvSpPr>
        <p:spPr>
          <a:xfrm>
            <a:off x="0" y="573088"/>
            <a:ext cx="12192000" cy="571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0D7253-292E-424A-BF71-A360582F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249"/>
            <a:ext cx="10515600" cy="1799752"/>
          </a:xfrm>
        </p:spPr>
        <p:txBody>
          <a:bodyPr anchor="b"/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D5C06-60C7-42E4-A0DC-D7B78976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31544"/>
            <a:ext cx="105156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6AC9-7154-4B4A-9647-FBA90A8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4810C-C573-42B3-8125-3C6CB8C7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06763-01B3-44B2-9EDA-1F3E0D32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32C8B3-7E90-4371-BB89-9307982DF803}"/>
              </a:ext>
            </a:extLst>
          </p:cNvPr>
          <p:cNvSpPr/>
          <p:nvPr/>
        </p:nvSpPr>
        <p:spPr>
          <a:xfrm>
            <a:off x="0" y="0"/>
            <a:ext cx="12192000" cy="576000"/>
          </a:xfrm>
          <a:prstGeom prst="rect">
            <a:avLst/>
          </a:prstGeom>
          <a:solidFill>
            <a:srgbClr val="725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0044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3C41-0EE4-4A58-AC3A-94866C7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C0556-F3A5-49DE-99A1-2CFF47DAA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792BE-BE96-479A-BBFE-ED43B916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B307D-A034-46FB-A158-888CD99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FCD19-1683-4040-BB89-7D09D9E8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9D5DE-52E9-4258-BBAB-817E699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2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3C41-0EE4-4A58-AC3A-94866C7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C0556-F3A5-49DE-99A1-2CFF47DAA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792BE-BE96-479A-BBFE-ED43B916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B307D-A034-46FB-A158-888CD99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FCD19-1683-4040-BB89-7D09D9E8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9D5DE-52E9-4258-BBAB-817E699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B17C7E-2D8A-4F5E-83BD-4C587457A77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041968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B3639CC7-CBBA-4035-8E31-3EF8F11E55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041968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856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0A62-6B4F-438F-85BA-5780AFA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72A0B-2231-438A-BE11-999ACB8A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406A5-5936-43F3-927E-F00629EB2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C13854-62DE-45EB-BA73-33A9B667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8848D-5493-443C-9CE4-7BAC5993F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AB1EB2-750E-406D-8B48-D6F78E9B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825F6-902C-403B-AD71-59E9676E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FA456B-D4E2-4F73-9F09-242944CD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8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820F8-4512-4547-9511-56C98860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69CF5-C91A-4475-B9AB-D6B2B69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1E147E-07AD-4A7A-895F-D9F16256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C5C2B2-CE6E-46AF-8C76-5ACFECA2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DD65CA-2236-4486-8735-6B01FB0F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04E539-11D7-4703-B3D4-DC75E399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95830-5F72-451B-9BD5-A6D8A642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8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9823E-EFC5-434C-8BCF-C76AA29A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1E4E0-0BD5-4C56-B11E-0D389F84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3BDD9-89FB-489E-9D0E-5042E764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82442-D3B3-4443-AE46-5E1159E6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C76C7-2F7A-425B-A662-13C042FC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1BCA4-A7D2-435A-B4CA-FC24F362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9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7E81AF6-42A0-425F-9C8C-04D9225C5C20}"/>
              </a:ext>
            </a:extLst>
          </p:cNvPr>
          <p:cNvSpPr/>
          <p:nvPr/>
        </p:nvSpPr>
        <p:spPr>
          <a:xfrm>
            <a:off x="0" y="6282000"/>
            <a:ext cx="12192000" cy="576000"/>
          </a:xfrm>
          <a:prstGeom prst="rect">
            <a:avLst/>
          </a:prstGeom>
          <a:solidFill>
            <a:srgbClr val="725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35C49F-C6A2-4989-976E-C50710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B5152-7515-42DE-908A-07FFE0A8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423A6-C600-477C-9A02-3C5734877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F7ED8-8C98-43CD-8115-D9D0CEA96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32006-4C32-4523-B077-2BDF9D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9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E38C-239A-497B-9F3F-511955487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计算机系统概论</a:t>
            </a:r>
            <a:br>
              <a:rPr lang="en-US" altLang="zh-CN" dirty="0"/>
            </a:br>
            <a:r>
              <a:rPr lang="zh-CN" altLang="en-US" dirty="0"/>
              <a:t>协程实验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9534A7-AC96-48E9-86DE-85496433E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王元炜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0574C-745D-4BCD-9678-97D5704A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332E0-3E9F-42E0-AE4E-F746E949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4C748-6BA4-419A-B24A-FE81F24E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F9F4B-EACE-4BA1-B2BB-3F56729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594C3-E815-4B0A-B339-B341692C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prefetch</a:t>
            </a:r>
            <a:r>
              <a:rPr lang="zh-CN" altLang="en-US" dirty="0"/>
              <a:t>之后切换协程优化批量二分查找</a:t>
            </a:r>
            <a:endParaRPr lang="en-US" altLang="zh-CN" dirty="0"/>
          </a:p>
          <a:p>
            <a:pPr lvl="1"/>
            <a:r>
              <a:rPr lang="zh-CN" altLang="en-US" dirty="0"/>
              <a:t>在可能发生缓存页缺失的时候进行</a:t>
            </a:r>
            <a:r>
              <a:rPr lang="en-US" altLang="zh-CN" dirty="0" err="1"/>
              <a:t>cache_prefetch</a:t>
            </a:r>
            <a:endParaRPr lang="en-US" altLang="zh-CN" dirty="0"/>
          </a:p>
          <a:p>
            <a:pPr lvl="1"/>
            <a:r>
              <a:rPr lang="en-US" altLang="zh-CN" dirty="0"/>
              <a:t>yield</a:t>
            </a:r>
            <a:r>
              <a:rPr lang="zh-CN" altLang="en-US" dirty="0"/>
              <a:t>到其他协程执行</a:t>
            </a:r>
            <a:endParaRPr lang="en-US" altLang="zh-CN" dirty="0"/>
          </a:p>
          <a:p>
            <a:pPr lvl="1"/>
            <a:r>
              <a:rPr lang="zh-CN" altLang="en-US" dirty="0"/>
              <a:t>多次切换协程之后，数据已经读入缓存，继续进行二分查找</a:t>
            </a:r>
            <a:endParaRPr lang="en-US" altLang="zh-CN" dirty="0"/>
          </a:p>
          <a:p>
            <a:r>
              <a:rPr lang="zh-CN" altLang="en-US" dirty="0"/>
              <a:t>汇报性能提升效果</a:t>
            </a:r>
            <a:endParaRPr lang="en-US" altLang="zh-CN" dirty="0"/>
          </a:p>
          <a:p>
            <a:r>
              <a:rPr lang="zh-CN" altLang="en-US" dirty="0"/>
              <a:t>参考文献：</a:t>
            </a:r>
            <a:endParaRPr lang="en-US" altLang="zh-CN" dirty="0"/>
          </a:p>
          <a:p>
            <a:pPr lvl="1"/>
            <a:r>
              <a:rPr lang="en-US" altLang="zh-CN" dirty="0"/>
              <a:t>Georgios </a:t>
            </a:r>
            <a:r>
              <a:rPr lang="en-US" altLang="zh-CN" dirty="0" err="1"/>
              <a:t>Psaropoulos</a:t>
            </a:r>
            <a:r>
              <a:rPr lang="en-US" altLang="zh-CN" dirty="0"/>
              <a:t>, Thomas Legler, Norman May, and Anastasia </a:t>
            </a:r>
            <a:r>
              <a:rPr lang="en-US" altLang="zh-CN" dirty="0" err="1"/>
              <a:t>Ailamaki</a:t>
            </a:r>
            <a:r>
              <a:rPr lang="en-US" altLang="zh-CN" dirty="0"/>
              <a:t>. 2017. Interleaving with coroutines: a practical approach for robust index joins. Proc. VLDB Endow. 11, 2 (October 2017), 230–242. https://doi.org/10.14778/3149193.3149202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809BD-F41F-4ED6-B047-99AFCC01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04AF8-E75F-4F4B-A6CB-50B66097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CD8CC-DCB9-4994-BE4B-2FA31858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49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ADA03-450B-4456-848D-D988FBAC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CPP20 Coroutine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F386D-3872-4B76-9023-0A199B8C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C++20 </a:t>
            </a:r>
            <a:r>
              <a:rPr lang="zh-CN" altLang="en-US" dirty="0"/>
              <a:t>的协程是无栈协程</a:t>
            </a:r>
            <a:endParaRPr lang="en-US" altLang="zh-CN" dirty="0"/>
          </a:p>
          <a:p>
            <a:pPr lvl="1"/>
            <a:r>
              <a:rPr lang="zh-CN" altLang="en-US" dirty="0"/>
              <a:t>性能与空间占用显著优于有栈协程</a:t>
            </a:r>
            <a:endParaRPr lang="en-US" altLang="zh-CN" dirty="0"/>
          </a:p>
          <a:p>
            <a:pPr lvl="1"/>
            <a:r>
              <a:rPr lang="zh-CN" altLang="en-US" dirty="0"/>
              <a:t>编程复杂度显著高于有栈携程</a:t>
            </a:r>
            <a:endParaRPr lang="en-US" altLang="zh-CN" dirty="0"/>
          </a:p>
          <a:p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en-US" altLang="zh-CN" dirty="0" err="1"/>
              <a:t>co_await</a:t>
            </a:r>
            <a:r>
              <a:rPr lang="en-US" altLang="zh-CN" dirty="0"/>
              <a:t> &lt;</a:t>
            </a:r>
            <a:r>
              <a:rPr lang="en-US" altLang="zh-CN" dirty="0" err="1"/>
              <a:t>Awaitable</a:t>
            </a:r>
            <a:r>
              <a:rPr lang="en-US" altLang="zh-CN" dirty="0"/>
              <a:t>&gt; </a:t>
            </a:r>
            <a:r>
              <a:rPr lang="zh-CN" altLang="en-US" dirty="0"/>
              <a:t>暂停协程执行，等待直至</a:t>
            </a:r>
            <a:r>
              <a:rPr lang="en-US" altLang="zh-CN" dirty="0" err="1"/>
              <a:t>awaitble</a:t>
            </a:r>
            <a:r>
              <a:rPr lang="zh-CN" altLang="en-US" dirty="0"/>
              <a:t>类型完成任务</a:t>
            </a:r>
            <a:endParaRPr lang="en-US" altLang="zh-CN" dirty="0"/>
          </a:p>
          <a:p>
            <a:pPr lvl="1"/>
            <a:r>
              <a:rPr lang="en-US" altLang="zh-CN" dirty="0" err="1"/>
              <a:t>co_return</a:t>
            </a:r>
            <a:r>
              <a:rPr lang="en-US" altLang="zh-CN" dirty="0"/>
              <a:t> &lt;expr&gt; </a:t>
            </a:r>
            <a:r>
              <a:rPr lang="zh-CN" altLang="en-US" dirty="0"/>
              <a:t>结束协程执行，并给出特定值</a:t>
            </a:r>
            <a:endParaRPr lang="en-US" altLang="zh-CN" dirty="0"/>
          </a:p>
          <a:p>
            <a:pPr lvl="1"/>
            <a:r>
              <a:rPr lang="en-US" altLang="zh-CN" dirty="0" err="1"/>
              <a:t>co_yield</a:t>
            </a:r>
            <a:r>
              <a:rPr lang="en-US" altLang="zh-CN" dirty="0"/>
              <a:t> &lt;expr&gt; </a:t>
            </a:r>
            <a:r>
              <a:rPr lang="zh-CN" altLang="en-US" dirty="0"/>
              <a:t>暂停协程执行，并给出特定值</a:t>
            </a:r>
            <a:endParaRPr lang="en-US" altLang="zh-CN" dirty="0"/>
          </a:p>
          <a:p>
            <a:r>
              <a:rPr lang="zh-CN" altLang="en-US" dirty="0"/>
              <a:t>关键概念</a:t>
            </a:r>
            <a:r>
              <a:rPr lang="ja-JP" altLang="en-US" dirty="0"/>
              <a:t>（</a:t>
            </a:r>
            <a:r>
              <a:rPr lang="zh-CN" altLang="en-US" dirty="0"/>
              <a:t>两个</a:t>
            </a:r>
            <a:r>
              <a:rPr lang="en-US" altLang="zh-CN" dirty="0"/>
              <a:t>concept</a:t>
            </a:r>
            <a:r>
              <a:rPr lang="zh-CN" altLang="en-US" dirty="0"/>
              <a:t>和一个模板类</a:t>
            </a:r>
            <a:r>
              <a:rPr lang="ja-JP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Promise</a:t>
            </a:r>
          </a:p>
          <a:p>
            <a:pPr lvl="1"/>
            <a:r>
              <a:rPr lang="en-US" altLang="zh-CN" dirty="0" err="1"/>
              <a:t>Awaitable</a:t>
            </a:r>
            <a:endParaRPr lang="en-US" altLang="zh-CN" dirty="0"/>
          </a:p>
          <a:p>
            <a:pPr lvl="1"/>
            <a:r>
              <a:rPr lang="en-US" altLang="zh-CN" dirty="0"/>
              <a:t>Handle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39D19-762F-4D34-A91D-01FCA58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686D9-28AC-4295-8496-1609004F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7493F-157D-4BF7-A3F9-3410A387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1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E3B2-D44B-4BD5-B9EB-9B53F34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Awaitable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BEF52-5A79-4094-A17E-8DE8ADD0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3" y="1511860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控制协程挂起时需要进行的操作。</a:t>
            </a:r>
            <a:endParaRPr lang="en-US" altLang="zh-CN" dirty="0"/>
          </a:p>
          <a:p>
            <a:r>
              <a:rPr lang="zh-CN" altLang="en-US" dirty="0"/>
              <a:t>一般需要有以下成员函数</a:t>
            </a:r>
            <a:endParaRPr lang="en-US" altLang="zh-CN" dirty="0"/>
          </a:p>
          <a:p>
            <a:pPr lvl="1"/>
            <a:r>
              <a:rPr lang="en-US" altLang="zh-CN" dirty="0" err="1"/>
              <a:t>await_ready</a:t>
            </a:r>
            <a:r>
              <a:rPr lang="en-US" altLang="zh-CN" dirty="0"/>
              <a:t>() </a:t>
            </a:r>
            <a:r>
              <a:rPr lang="zh-CN" altLang="en-US" dirty="0"/>
              <a:t>是否 </a:t>
            </a:r>
            <a:r>
              <a:rPr lang="en-US" altLang="zh-CN" dirty="0"/>
              <a:t>ready</a:t>
            </a:r>
            <a:r>
              <a:rPr lang="zh-CN" altLang="en-US" dirty="0"/>
              <a:t>（可以继续执行）</a:t>
            </a:r>
            <a:endParaRPr lang="en-US" altLang="zh-CN" dirty="0"/>
          </a:p>
          <a:p>
            <a:pPr lvl="1"/>
            <a:r>
              <a:rPr lang="en-US" altLang="zh-CN" dirty="0" err="1"/>
              <a:t>await_suspend</a:t>
            </a:r>
            <a:r>
              <a:rPr lang="en-US" altLang="zh-CN" dirty="0"/>
              <a:t>(</a:t>
            </a:r>
            <a:r>
              <a:rPr lang="en-US" altLang="zh-CN" dirty="0" err="1"/>
              <a:t>coroutine_handle</a:t>
            </a:r>
            <a:r>
              <a:rPr lang="en-US" altLang="zh-CN" dirty="0"/>
              <a:t>&lt;&gt;) </a:t>
            </a:r>
          </a:p>
          <a:p>
            <a:pPr lvl="2"/>
            <a:r>
              <a:rPr lang="zh-CN" altLang="en-US" dirty="0"/>
              <a:t>如果 </a:t>
            </a:r>
            <a:r>
              <a:rPr lang="en-US" altLang="zh-CN" dirty="0" err="1"/>
              <a:t>await_ready</a:t>
            </a:r>
            <a:r>
              <a:rPr lang="en-US" altLang="zh-CN" dirty="0"/>
              <a:t>() </a:t>
            </a:r>
            <a:r>
              <a:rPr lang="zh-CN" altLang="en-US" dirty="0"/>
              <a:t>返回 </a:t>
            </a:r>
            <a:r>
              <a:rPr lang="en-US" altLang="zh-CN" dirty="0"/>
              <a:t>false </a:t>
            </a:r>
            <a:r>
              <a:rPr lang="zh-CN" altLang="en-US" dirty="0"/>
              <a:t>则执行 </a:t>
            </a:r>
            <a:r>
              <a:rPr lang="en-US" altLang="zh-CN" dirty="0"/>
              <a:t>suspend</a:t>
            </a:r>
            <a:r>
              <a:rPr lang="zh-CN" altLang="en-US" dirty="0"/>
              <a:t>，</a:t>
            </a:r>
            <a:r>
              <a:rPr lang="en-US" altLang="zh-CN" dirty="0"/>
              <a:t>suspend</a:t>
            </a:r>
            <a:r>
              <a:rPr lang="zh-CN" altLang="en-US" dirty="0"/>
              <a:t>可以有多种返回值</a:t>
            </a:r>
            <a:endParaRPr lang="en-US" altLang="zh-CN" dirty="0"/>
          </a:p>
          <a:p>
            <a:pPr lvl="2"/>
            <a:r>
              <a:rPr lang="zh-CN" altLang="en-US" dirty="0"/>
              <a:t>返回一个</a:t>
            </a:r>
            <a:r>
              <a:rPr lang="en-US" altLang="zh-CN" dirty="0" err="1"/>
              <a:t>coroutine_handle</a:t>
            </a:r>
            <a:r>
              <a:rPr lang="en-US" altLang="zh-CN" dirty="0"/>
              <a:t>&lt;T&gt;: </a:t>
            </a:r>
            <a:r>
              <a:rPr lang="zh-CN" altLang="en-US" dirty="0"/>
              <a:t>执行这个新的协程</a:t>
            </a:r>
            <a:endParaRPr lang="en-US" altLang="zh-CN" dirty="0"/>
          </a:p>
          <a:p>
            <a:pPr lvl="2"/>
            <a:r>
              <a:rPr lang="zh-CN" altLang="en-US" dirty="0"/>
              <a:t>返回一个</a:t>
            </a:r>
            <a:r>
              <a:rPr lang="en-US" altLang="zh-CN" dirty="0"/>
              <a:t>false/void: </a:t>
            </a:r>
            <a:r>
              <a:rPr lang="zh-CN" altLang="en-US" dirty="0"/>
              <a:t>继续执行本协程</a:t>
            </a:r>
            <a:endParaRPr lang="en-US" altLang="zh-CN" dirty="0"/>
          </a:p>
          <a:p>
            <a:pPr lvl="2"/>
            <a:r>
              <a:rPr lang="zh-CN" altLang="en-US" dirty="0"/>
              <a:t>否则：暂停协程开始重新调度其他协程</a:t>
            </a:r>
            <a:r>
              <a:rPr lang="en-US" altLang="zh-CN" dirty="0"/>
              <a:t>/</a:t>
            </a:r>
            <a:r>
              <a:rPr lang="zh-CN" altLang="en-US" dirty="0"/>
              <a:t>等待</a:t>
            </a:r>
            <a:endParaRPr lang="en-US" altLang="zh-CN" dirty="0"/>
          </a:p>
          <a:p>
            <a:pPr lvl="1"/>
            <a:r>
              <a:rPr lang="en-US" altLang="zh-CN" dirty="0" err="1"/>
              <a:t>await_resume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返回</a:t>
            </a:r>
            <a:r>
              <a:rPr lang="en-US" altLang="zh-CN" dirty="0" err="1"/>
              <a:t>co_await</a:t>
            </a:r>
            <a:r>
              <a:rPr lang="zh-CN" altLang="en-US" dirty="0"/>
              <a:t>的最终结果</a:t>
            </a:r>
            <a:endParaRPr lang="en-US" altLang="zh-CN" dirty="0"/>
          </a:p>
          <a:p>
            <a:r>
              <a:rPr lang="en-US" altLang="zh-CN" dirty="0" err="1"/>
              <a:t>suspend_always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co_await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suspend_always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{}; </a:t>
            </a:r>
            <a:r>
              <a:rPr lang="zh-CN" altLang="en-US" dirty="0"/>
              <a:t>相当于我们实验中用到的</a:t>
            </a:r>
            <a:r>
              <a:rPr lang="en-US" altLang="zh-CN" dirty="0"/>
              <a:t>yield()</a:t>
            </a:r>
          </a:p>
          <a:p>
            <a:r>
              <a:rPr lang="en-US" altLang="zh-CN" dirty="0" err="1"/>
              <a:t>suspend_never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co_await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suspend_never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{}; </a:t>
            </a:r>
            <a:r>
              <a:rPr lang="zh-CN" altLang="en-US" dirty="0"/>
              <a:t>相当于一个空操作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A6139-2C4E-4A52-8EF9-BEDB0A34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B5640-B508-4BD1-A2FC-9F757A68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91D05-3FB7-4C1D-913C-25898E97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97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C4E8D-EB59-49D1-B7D9-A5150D1F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9451C-8A17-44ED-A50E-E5584354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控制协程执行</a:t>
            </a:r>
            <a:endParaRPr lang="en-US" altLang="zh-CN" dirty="0"/>
          </a:p>
          <a:p>
            <a:r>
              <a:rPr lang="zh-CN" altLang="en-US" dirty="0"/>
              <a:t>需要有成员函数</a:t>
            </a:r>
            <a:endParaRPr lang="en-US" altLang="zh-CN" dirty="0"/>
          </a:p>
          <a:p>
            <a:pPr lvl="1"/>
            <a:r>
              <a:rPr lang="en-US" altLang="zh-CN" dirty="0" err="1"/>
              <a:t>get_return_object</a:t>
            </a:r>
            <a:endParaRPr lang="en-US" altLang="zh-CN" dirty="0"/>
          </a:p>
          <a:p>
            <a:pPr lvl="1"/>
            <a:r>
              <a:rPr lang="en-US" altLang="zh-CN" dirty="0" err="1"/>
              <a:t>initial_suspend</a:t>
            </a:r>
            <a:endParaRPr lang="en-US" altLang="zh-CN" dirty="0"/>
          </a:p>
          <a:p>
            <a:pPr lvl="1"/>
            <a:r>
              <a:rPr lang="en-US" altLang="zh-CN" dirty="0" err="1"/>
              <a:t>final_suspend</a:t>
            </a:r>
            <a:endParaRPr lang="en-US" altLang="zh-CN" dirty="0"/>
          </a:p>
          <a:p>
            <a:pPr lvl="1"/>
            <a:r>
              <a:rPr lang="en-US" altLang="zh-CN" dirty="0" err="1"/>
              <a:t>return_void</a:t>
            </a:r>
            <a:r>
              <a:rPr lang="en-US" altLang="zh-CN" dirty="0"/>
              <a:t> / </a:t>
            </a:r>
            <a:r>
              <a:rPr lang="en-US" altLang="zh-CN" dirty="0" err="1"/>
              <a:t>return_value</a:t>
            </a:r>
            <a:endParaRPr lang="en-US" altLang="zh-CN" dirty="0"/>
          </a:p>
          <a:p>
            <a:pPr lvl="1"/>
            <a:r>
              <a:rPr lang="en-US" altLang="zh-CN" dirty="0" err="1"/>
              <a:t>yield_value</a:t>
            </a:r>
            <a:endParaRPr lang="en-US" altLang="zh-CN" dirty="0"/>
          </a:p>
          <a:p>
            <a:pPr lvl="1"/>
            <a:r>
              <a:rPr lang="en-US" altLang="zh-CN" dirty="0" err="1"/>
              <a:t>unhandled_exception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CB258-718F-4D58-B7E7-1B824071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34860-71FC-431D-A72E-3D1AB385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27813-D8F1-46DB-B38B-B74D6D6D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10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EA484-133E-4A56-ADB2-91FCFD65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AAA41-C493-4DCA-A2E4-C2577788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一个协程本身</a:t>
            </a:r>
            <a:endParaRPr lang="en-US" altLang="zh-CN" dirty="0"/>
          </a:p>
          <a:p>
            <a:r>
              <a:rPr lang="en-US" altLang="zh-CN" dirty="0"/>
              <a:t>std::</a:t>
            </a:r>
            <a:r>
              <a:rPr lang="en-US" altLang="zh-CN" dirty="0" err="1"/>
              <a:t>coroutine_handle</a:t>
            </a:r>
            <a:r>
              <a:rPr lang="en-US" altLang="zh-CN" dirty="0"/>
              <a:t>&lt;</a:t>
            </a:r>
            <a:r>
              <a:rPr lang="en-US" altLang="zh-CN" dirty="0" err="1"/>
              <a:t>promise_type</a:t>
            </a:r>
            <a:r>
              <a:rPr lang="en-US" altLang="zh-CN" dirty="0"/>
              <a:t>&gt; </a:t>
            </a:r>
            <a:r>
              <a:rPr lang="zh-CN" altLang="en-US" dirty="0"/>
              <a:t>是一个执行</a:t>
            </a:r>
            <a:r>
              <a:rPr lang="en-US" altLang="zh-CN" dirty="0"/>
              <a:t>coroutine</a:t>
            </a:r>
            <a:r>
              <a:rPr lang="zh-CN" altLang="en-US" dirty="0"/>
              <a:t>本身（上下文环境，类似实验中的</a:t>
            </a:r>
            <a:r>
              <a:rPr lang="en-US" altLang="zh-CN" dirty="0"/>
              <a:t>coroutine</a:t>
            </a:r>
            <a:r>
              <a:rPr lang="zh-CN" altLang="en-US" dirty="0"/>
              <a:t>）拥有以下方法：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done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resume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destroy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promise</a:t>
            </a:r>
          </a:p>
          <a:p>
            <a:pPr lvl="1"/>
            <a:r>
              <a:rPr lang="en-US" altLang="zh-CN" dirty="0" err="1"/>
              <a:t>from_promise</a:t>
            </a:r>
            <a:endParaRPr lang="en-US" altLang="zh-CN" dirty="0"/>
          </a:p>
          <a:p>
            <a:pPr lvl="1"/>
            <a:r>
              <a:rPr lang="en-US" altLang="zh-CN" dirty="0"/>
              <a:t>address</a:t>
            </a:r>
          </a:p>
          <a:p>
            <a:pPr lvl="1"/>
            <a:r>
              <a:rPr lang="en-US" altLang="zh-CN" dirty="0" err="1"/>
              <a:t>from_address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886BF8-FE49-471C-86B3-75100522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918" y="3091164"/>
            <a:ext cx="4874681" cy="353824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5C537-B8D5-4263-A510-CCC08982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96626-BC78-4EF7-A324-3F79FEDB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2C3F0-FA37-4B43-91AE-50BCF723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5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D8BD6-C5BA-44A5-9D88-2732C716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C++20 coroutine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B49FF-7721-4157-B8BA-920926AC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C++20 coroutine </a:t>
            </a:r>
            <a:r>
              <a:rPr lang="zh-CN" altLang="en-US" dirty="0"/>
              <a:t>功能极为强大，自定义非常方便</a:t>
            </a:r>
            <a:endParaRPr lang="en-US" altLang="zh-CN" dirty="0"/>
          </a:p>
          <a:p>
            <a:r>
              <a:rPr lang="zh-CN" altLang="en-US" dirty="0"/>
              <a:t>同时带来了一个显著的问题就是代码麻烦冗长</a:t>
            </a:r>
            <a:endParaRPr lang="en-US" altLang="zh-CN" dirty="0"/>
          </a:p>
          <a:p>
            <a:r>
              <a:rPr lang="zh-CN" altLang="en-US" dirty="0"/>
              <a:t>为了不同的使用途径一般需要不同程度的封装</a:t>
            </a:r>
            <a:endParaRPr lang="en-US" altLang="zh-CN" dirty="0"/>
          </a:p>
          <a:p>
            <a:r>
              <a:rPr lang="zh-CN" altLang="en-US" dirty="0"/>
              <a:t>一般来说一个</a:t>
            </a:r>
            <a:r>
              <a:rPr lang="en-US" altLang="zh-CN" dirty="0"/>
              <a:t>coroutine</a:t>
            </a:r>
            <a:r>
              <a:rPr lang="zh-CN" altLang="en-US" dirty="0"/>
              <a:t>封装含有如下部分</a:t>
            </a:r>
            <a:endParaRPr lang="en-US" altLang="zh-CN" dirty="0"/>
          </a:p>
          <a:p>
            <a:r>
              <a:rPr lang="zh-CN" altLang="en-US" dirty="0"/>
              <a:t>一个基类</a:t>
            </a:r>
            <a:r>
              <a:rPr lang="en-US" altLang="zh-CN" dirty="0"/>
              <a:t>R</a:t>
            </a:r>
            <a:r>
              <a:rPr lang="zh-CN" altLang="en-US" dirty="0"/>
              <a:t>作为协程函数的表面上的返回值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R::promise_type</a:t>
            </a:r>
            <a:r>
              <a:rPr lang="zh-CN" altLang="en-US" dirty="0"/>
              <a:t>特性以及对应的</a:t>
            </a:r>
            <a:r>
              <a:rPr lang="en-US" altLang="zh-CN" dirty="0" err="1"/>
              <a:t>awaitable</a:t>
            </a:r>
            <a:endParaRPr lang="en-US" altLang="zh-CN" dirty="0"/>
          </a:p>
          <a:p>
            <a:pPr lvl="1"/>
            <a:r>
              <a:rPr lang="zh-CN" altLang="en-US" dirty="0"/>
              <a:t>定义一个返回类型为</a:t>
            </a:r>
            <a:r>
              <a:rPr lang="en-US" altLang="zh-CN" dirty="0"/>
              <a:t>R</a:t>
            </a:r>
            <a:r>
              <a:rPr lang="zh-CN" altLang="en-US" dirty="0"/>
              <a:t>的函数。在其中可以</a:t>
            </a:r>
            <a:r>
              <a:rPr lang="en-US" altLang="zh-CN" dirty="0" err="1"/>
              <a:t>co_yield</a:t>
            </a:r>
            <a:r>
              <a:rPr lang="en-US" altLang="zh-CN" dirty="0"/>
              <a:t>; </a:t>
            </a:r>
            <a:r>
              <a:rPr lang="en-US" altLang="zh-CN" dirty="0" err="1"/>
              <a:t>co_await</a:t>
            </a:r>
            <a:r>
              <a:rPr lang="en-US" altLang="zh-CN" dirty="0"/>
              <a:t>; </a:t>
            </a:r>
            <a:r>
              <a:rPr lang="en-US" altLang="zh-CN" dirty="0" err="1"/>
              <a:t>co_return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调用此</a:t>
            </a:r>
            <a:r>
              <a:rPr lang="en-US" altLang="zh-CN" dirty="0"/>
              <a:t>coroutine</a:t>
            </a:r>
            <a:r>
              <a:rPr lang="zh-CN" altLang="en-US" dirty="0"/>
              <a:t>，并利用其返回的</a:t>
            </a:r>
            <a:r>
              <a:rPr lang="en-US" altLang="zh-CN" dirty="0"/>
              <a:t>R</a:t>
            </a:r>
            <a:r>
              <a:rPr lang="zh-CN" altLang="en-US" dirty="0"/>
              <a:t>的特性。</a:t>
            </a:r>
            <a:endParaRPr lang="en-US" altLang="zh-CN" dirty="0"/>
          </a:p>
          <a:p>
            <a:pPr lvl="2"/>
            <a:r>
              <a:rPr lang="zh-CN" altLang="en-US" dirty="0"/>
              <a:t>此调用将以协程的方式执行。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5AC99-1968-4CC3-9CEA-22FB8B83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66819-10B8-4424-81A0-4E629A27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B7258-9717-4D30-95D0-7EA6CFE6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8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07570-C8FF-4583-BE91-C8E35D94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从迭代器例子来看</a:t>
            </a:r>
            <a:r>
              <a:rPr lang="en-US" altLang="zh-CN" dirty="0"/>
              <a:t>C++20 coroutine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E3C9CEA-56B1-4ACA-9161-F2691C210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267" y="1566054"/>
            <a:ext cx="3826602" cy="473488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F25B21-C46D-4AC6-B14C-FEBA3A95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9" y="1566054"/>
            <a:ext cx="4390457" cy="487048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9D2AC-95A6-4054-AC0F-CDB74F53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970376-E157-4FA7-A812-FDBE5609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87CD2-7D2B-46B0-98E6-B55523C0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9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1A820-A264-4B23-9A00-04FA7B35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续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4618AA9-7E71-49F8-A0DC-252379423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0523" y="512807"/>
            <a:ext cx="4321615" cy="435133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1068AD-4301-4176-8A72-EF9221D7C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3" y="125443"/>
            <a:ext cx="5250635" cy="6607113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79FF8C-F2A6-49AA-A99C-55C42C90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D182B-D245-48B5-9B8A-44BDE076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79ADD-C046-4121-B41A-4447B304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2538B-AB30-4BF4-87F3-1FE2BB92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协程实验介绍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BBD80-7A53-43A0-A136-4178A997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什么是协程</a:t>
            </a:r>
            <a:endParaRPr lang="en-US" altLang="zh-CN" dirty="0"/>
          </a:p>
          <a:p>
            <a:r>
              <a:rPr lang="zh-CN" altLang="en-US" dirty="0"/>
              <a:t>实验介绍：有栈协程的实现</a:t>
            </a:r>
            <a:endParaRPr lang="en-US" altLang="zh-CN" dirty="0"/>
          </a:p>
          <a:p>
            <a:r>
              <a:rPr lang="zh-CN" altLang="en-US" dirty="0"/>
              <a:t>扩展内容： </a:t>
            </a:r>
            <a:r>
              <a:rPr lang="en-US" altLang="zh-CN" dirty="0"/>
              <a:t>C++20 coroutine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C6F8E-E9FD-4234-AE67-35C91732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BA274-DC6D-48EA-89A0-9EB180FD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4E06C-AFFA-4CF1-B5BC-B2F09D6E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1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AB6C-9956-4098-9B25-F1EBA3FC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什么是协程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10995-4C11-43C6-B7E8-6FA0E073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协程是一个可以主动中断运行，并在之后恢复运行的函数</a:t>
            </a:r>
            <a:endParaRPr lang="en-US" altLang="zh-CN" dirty="0"/>
          </a:p>
          <a:p>
            <a:r>
              <a:rPr lang="zh-CN" altLang="en-US" dirty="0"/>
              <a:t>同一个线程内可以有多个协程“时分复用”的“同时”执行</a:t>
            </a:r>
            <a:endParaRPr lang="en-US" altLang="zh-CN" dirty="0"/>
          </a:p>
          <a:p>
            <a:pPr lvl="1"/>
            <a:r>
              <a:rPr lang="zh-CN" altLang="en-US" dirty="0"/>
              <a:t>一个协程访问</a:t>
            </a:r>
            <a:r>
              <a:rPr lang="en-US" altLang="zh-CN" dirty="0"/>
              <a:t>IO</a:t>
            </a:r>
            <a:r>
              <a:rPr lang="zh-CN" altLang="en-US" dirty="0"/>
              <a:t>资源的时候，此时</a:t>
            </a:r>
            <a:r>
              <a:rPr lang="en-US" altLang="zh-CN" dirty="0"/>
              <a:t>CPU</a:t>
            </a:r>
            <a:r>
              <a:rPr lang="zh-CN" altLang="en-US" dirty="0"/>
              <a:t>处于闲置状态，</a:t>
            </a:r>
            <a:r>
              <a:rPr lang="zh-CN" altLang="en-US" dirty="0">
                <a:highlight>
                  <a:srgbClr val="FFFF00"/>
                </a:highlight>
              </a:rPr>
              <a:t>可以中断执行其他协程</a:t>
            </a:r>
            <a:r>
              <a:rPr lang="zh-CN" altLang="en-US" dirty="0"/>
              <a:t>。然后在完成</a:t>
            </a:r>
            <a:r>
              <a:rPr lang="en-US" altLang="zh-CN" dirty="0"/>
              <a:t>IO</a:t>
            </a:r>
            <a:r>
              <a:rPr lang="zh-CN" altLang="en-US" dirty="0"/>
              <a:t>之后恢复执行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9AF023-2EF9-483A-B79F-30A2620161C6}"/>
              </a:ext>
            </a:extLst>
          </p:cNvPr>
          <p:cNvSpPr/>
          <p:nvPr/>
        </p:nvSpPr>
        <p:spPr>
          <a:xfrm>
            <a:off x="3482790" y="4975413"/>
            <a:ext cx="1264023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CB0601-D918-489B-A174-98386CB233F3}"/>
              </a:ext>
            </a:extLst>
          </p:cNvPr>
          <p:cNvSpPr/>
          <p:nvPr/>
        </p:nvSpPr>
        <p:spPr>
          <a:xfrm>
            <a:off x="4746812" y="4679578"/>
            <a:ext cx="2142565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A</a:t>
            </a:r>
            <a:r>
              <a:rPr lang="zh-CN" altLang="en-US" dirty="0"/>
              <a:t>访问</a:t>
            </a:r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8F38F-7386-477A-AA3E-D63305CE2943}"/>
              </a:ext>
            </a:extLst>
          </p:cNvPr>
          <p:cNvSpPr/>
          <p:nvPr/>
        </p:nvSpPr>
        <p:spPr>
          <a:xfrm>
            <a:off x="4746812" y="4975414"/>
            <a:ext cx="412378" cy="29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148B29-9A13-4462-BD82-346D8B139B51}"/>
              </a:ext>
            </a:extLst>
          </p:cNvPr>
          <p:cNvSpPr/>
          <p:nvPr/>
        </p:nvSpPr>
        <p:spPr>
          <a:xfrm>
            <a:off x="5159190" y="4973664"/>
            <a:ext cx="1264023" cy="2958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CE1CCB-E7AA-48FE-BD61-65FC50A7C2DD}"/>
              </a:ext>
            </a:extLst>
          </p:cNvPr>
          <p:cNvSpPr/>
          <p:nvPr/>
        </p:nvSpPr>
        <p:spPr>
          <a:xfrm>
            <a:off x="6423214" y="4975412"/>
            <a:ext cx="466164" cy="29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3688C3-3DCC-4399-9374-3D78D576603D}"/>
              </a:ext>
            </a:extLst>
          </p:cNvPr>
          <p:cNvSpPr/>
          <p:nvPr/>
        </p:nvSpPr>
        <p:spPr>
          <a:xfrm>
            <a:off x="6889377" y="4975413"/>
            <a:ext cx="1264023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33392A7C-A5F2-47D0-AAD8-D71ECF61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13A60320-8681-471E-A8F6-628C5E1B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27A5098-A7D1-4EBE-901C-AE0F4ABA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ACC120-DDE8-4DEB-B668-B96C44E7922E}"/>
              </a:ext>
            </a:extLst>
          </p:cNvPr>
          <p:cNvSpPr txBox="1"/>
          <p:nvPr/>
        </p:nvSpPr>
        <p:spPr>
          <a:xfrm>
            <a:off x="1999130" y="460433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外设</a:t>
            </a:r>
            <a:r>
              <a:rPr lang="en-US" altLang="zh-CN" dirty="0"/>
              <a:t>IO</a:t>
            </a:r>
            <a:r>
              <a:rPr lang="zh-CN" altLang="en-US" dirty="0"/>
              <a:t>资源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F234E8-6F7C-44BD-8D9E-7AC8EF0257DD}"/>
              </a:ext>
            </a:extLst>
          </p:cNvPr>
          <p:cNvSpPr txBox="1"/>
          <p:nvPr/>
        </p:nvSpPr>
        <p:spPr>
          <a:xfrm>
            <a:off x="1982058" y="493691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624585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CA4A-D6E1-4FDB-B21F-15A145A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6AE6A-DD3F-4C61-B48D-B0AFDECF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调度方式：</a:t>
            </a:r>
            <a:endParaRPr lang="en-US" altLang="zh-CN" dirty="0"/>
          </a:p>
          <a:p>
            <a:pPr lvl="1"/>
            <a:r>
              <a:rPr lang="zh-CN" altLang="en-US" dirty="0"/>
              <a:t>协程调度在用户态完成，开销较小（一般约为</a:t>
            </a:r>
            <a:r>
              <a:rPr lang="en-US" altLang="zh-CN" dirty="0"/>
              <a:t>100 CPU</a:t>
            </a:r>
            <a:r>
              <a:rPr lang="zh-CN" altLang="en-US" dirty="0"/>
              <a:t>时钟周期）</a:t>
            </a:r>
            <a:endParaRPr lang="en-US" altLang="zh-CN" dirty="0"/>
          </a:p>
          <a:p>
            <a:pPr lvl="1"/>
            <a:r>
              <a:rPr lang="zh-CN" altLang="en-US" dirty="0"/>
              <a:t>线程调度在内核态完成，开销较大（一般多于</a:t>
            </a:r>
            <a:r>
              <a:rPr lang="en-US" altLang="zh-CN" dirty="0"/>
              <a:t>1000 CPU</a:t>
            </a:r>
            <a:r>
              <a:rPr lang="zh-CN" altLang="en-US" dirty="0"/>
              <a:t>时钟周期）</a:t>
            </a:r>
            <a:endParaRPr lang="en-US" altLang="zh-CN" dirty="0"/>
          </a:p>
          <a:p>
            <a:r>
              <a:rPr lang="zh-CN" altLang="en-US" dirty="0"/>
              <a:t>执行顺序：</a:t>
            </a:r>
            <a:endParaRPr lang="en-US" altLang="zh-CN" dirty="0"/>
          </a:p>
          <a:p>
            <a:pPr lvl="1"/>
            <a:r>
              <a:rPr lang="zh-CN" altLang="en-US" dirty="0"/>
              <a:t>协程一定按照特定顺序执行</a:t>
            </a:r>
            <a:endParaRPr lang="en-US" altLang="zh-CN" dirty="0"/>
          </a:p>
          <a:p>
            <a:pPr lvl="1"/>
            <a:r>
              <a:rPr lang="zh-CN" altLang="en-US" dirty="0"/>
              <a:t>线程可能按照任意顺序执行</a:t>
            </a:r>
            <a:endParaRPr lang="en-US" altLang="zh-CN" dirty="0"/>
          </a:p>
          <a:p>
            <a:r>
              <a:rPr lang="zh-CN" altLang="en-US" dirty="0"/>
              <a:t>中断条件</a:t>
            </a:r>
            <a:endParaRPr lang="en-US" altLang="zh-CN" dirty="0"/>
          </a:p>
          <a:p>
            <a:pPr lvl="1"/>
            <a:r>
              <a:rPr lang="zh-CN" altLang="en-US" dirty="0"/>
              <a:t>协程只能主动中断执行（</a:t>
            </a:r>
            <a:r>
              <a:rPr lang="zh-CN" altLang="en-US" dirty="0">
                <a:highlight>
                  <a:srgbClr val="FFFF00"/>
                </a:highlight>
              </a:rPr>
              <a:t>函数显式地</a:t>
            </a:r>
            <a:r>
              <a:rPr lang="en-US" altLang="zh-CN" dirty="0">
                <a:highlight>
                  <a:srgbClr val="FFFF00"/>
                </a:highlight>
              </a:rPr>
              <a:t>yield, wait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zh-CN" altLang="en-US" dirty="0"/>
              <a:t>线程只能被动中断执行（操作系统调度）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64F07-A066-4950-AD14-76AD70A9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E38A9-6B15-41D9-93C9-F3F500AD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7B1D5-8016-4705-B8AC-0A4378A7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69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9487A-A867-459E-91DC-7BD301A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实验介绍：有栈协程的实现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38AB5-BA35-4D69-ABA4-2232AB45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6"/>
            <a:ext cx="10515600" cy="481404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同学们需要完成一个有栈协程的实现</a:t>
            </a:r>
            <a:endParaRPr lang="en-US" altLang="zh-CN" dirty="0"/>
          </a:p>
          <a:p>
            <a:pPr lvl="1"/>
            <a:r>
              <a:rPr lang="zh-CN" altLang="en-US" dirty="0"/>
              <a:t>有栈协程：</a:t>
            </a:r>
            <a:r>
              <a:rPr lang="zh-CN" altLang="en-US" dirty="0">
                <a:highlight>
                  <a:srgbClr val="FFFF00"/>
                </a:highlight>
              </a:rPr>
              <a:t>每个协程函数有独立的运行栈</a:t>
            </a:r>
            <a:r>
              <a:rPr lang="zh-CN" altLang="en-US" dirty="0"/>
              <a:t>（</a:t>
            </a:r>
            <a:r>
              <a:rPr lang="zh-CN" altLang="en-US" dirty="0">
                <a:highlight>
                  <a:srgbClr val="FFFF00"/>
                </a:highlight>
              </a:rPr>
              <a:t>开在堆上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无栈协程：协程没有独立的运行栈，而是共用调用栈（开在栈上）。</a:t>
            </a:r>
            <a:endParaRPr lang="en-US" altLang="zh-CN" dirty="0"/>
          </a:p>
          <a:p>
            <a:r>
              <a:rPr lang="zh-CN" altLang="en-US" dirty="0"/>
              <a:t>实验任务：</a:t>
            </a:r>
            <a:endParaRPr lang="en-US" altLang="zh-CN" dirty="0"/>
          </a:p>
          <a:p>
            <a:pPr lvl="1"/>
            <a:r>
              <a:rPr lang="zh-CN" altLang="en-US" dirty="0"/>
              <a:t>使用汇编</a:t>
            </a:r>
            <a:r>
              <a:rPr lang="en-US" altLang="zh-CN" dirty="0"/>
              <a:t>/</a:t>
            </a:r>
            <a:r>
              <a:rPr lang="zh-CN" altLang="en-US" dirty="0"/>
              <a:t>内联汇编</a:t>
            </a:r>
            <a:r>
              <a:rPr lang="en-US" altLang="zh-CN" dirty="0"/>
              <a:t>/C++</a:t>
            </a:r>
            <a:r>
              <a:rPr lang="zh-CN" altLang="en-US" dirty="0"/>
              <a:t>代码完善基础协程库</a:t>
            </a:r>
            <a:endParaRPr lang="en-US" altLang="zh-CN" dirty="0"/>
          </a:p>
          <a:p>
            <a:pPr lvl="2"/>
            <a:r>
              <a:rPr lang="zh-CN" altLang="en-US" dirty="0"/>
              <a:t>协程调度函数 </a:t>
            </a:r>
            <a:r>
              <a:rPr lang="en-US" altLang="zh-CN" dirty="0" err="1"/>
              <a:t>coroutine_pool</a:t>
            </a:r>
            <a:r>
              <a:rPr lang="en-US" altLang="zh-CN" dirty="0"/>
              <a:t>::</a:t>
            </a:r>
            <a:r>
              <a:rPr lang="en-US" altLang="zh-CN" dirty="0" err="1"/>
              <a:t>serial_execute_all</a:t>
            </a:r>
            <a:endParaRPr lang="en-US" altLang="zh-CN" dirty="0"/>
          </a:p>
          <a:p>
            <a:pPr lvl="2"/>
            <a:r>
              <a:rPr lang="zh-CN" altLang="en-US" dirty="0"/>
              <a:t>协程中断函数 </a:t>
            </a:r>
            <a:r>
              <a:rPr lang="en-US" altLang="zh-CN" dirty="0"/>
              <a:t>yield</a:t>
            </a:r>
          </a:p>
          <a:p>
            <a:pPr lvl="2"/>
            <a:r>
              <a:rPr lang="zh-CN" altLang="en-US" dirty="0"/>
              <a:t>协程运行函数 </a:t>
            </a:r>
            <a:r>
              <a:rPr lang="en-US" altLang="zh-CN" dirty="0"/>
              <a:t>coroutine::resume;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增加</a:t>
            </a:r>
            <a:r>
              <a:rPr lang="en-US" altLang="zh-CN" dirty="0"/>
              <a:t>sleep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使用协程优化二分查找</a:t>
            </a:r>
            <a:endParaRPr lang="en-US" altLang="zh-CN" dirty="0"/>
          </a:p>
          <a:p>
            <a:pPr lvl="1"/>
            <a:r>
              <a:rPr lang="zh-CN" altLang="en-US" dirty="0"/>
              <a:t>完成实验报告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59475-1462-4A44-A431-CEEFD372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D74B3-B07F-4C9E-AEAA-9AD0EEC3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A0C9E-77BC-4934-B0C2-5A55196B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874" y="6378563"/>
            <a:ext cx="2743200" cy="365125"/>
          </a:xfrm>
        </p:spPr>
        <p:txBody>
          <a:bodyPr/>
          <a:lstStyle/>
          <a:p>
            <a:fld id="{66A671C8-7D26-49E9-B74A-AA8D10E1317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753F1B-8B0E-4641-9D20-9D9934D3D553}"/>
              </a:ext>
            </a:extLst>
          </p:cNvPr>
          <p:cNvSpPr/>
          <p:nvPr/>
        </p:nvSpPr>
        <p:spPr>
          <a:xfrm>
            <a:off x="8619545" y="1080240"/>
            <a:ext cx="2310263" cy="216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17B660-300C-4754-9FE5-12ED6FCC12DF}"/>
              </a:ext>
            </a:extLst>
          </p:cNvPr>
          <p:cNvSpPr/>
          <p:nvPr/>
        </p:nvSpPr>
        <p:spPr>
          <a:xfrm>
            <a:off x="8619545" y="1953976"/>
            <a:ext cx="2317372" cy="49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协程调度函数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2737E3E7-0B83-49D5-88FF-05E780C1E489}"/>
              </a:ext>
            </a:extLst>
          </p:cNvPr>
          <p:cNvSpPr/>
          <p:nvPr/>
        </p:nvSpPr>
        <p:spPr>
          <a:xfrm>
            <a:off x="10952964" y="1080240"/>
            <a:ext cx="305666" cy="14071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B61FD3-593E-4995-8080-167A09B3E256}"/>
              </a:ext>
            </a:extLst>
          </p:cNvPr>
          <p:cNvSpPr txBox="1"/>
          <p:nvPr/>
        </p:nvSpPr>
        <p:spPr>
          <a:xfrm>
            <a:off x="11258630" y="1517523"/>
            <a:ext cx="10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系统栈空间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2409BA-DACB-4516-B18F-809974C235A8}"/>
              </a:ext>
            </a:extLst>
          </p:cNvPr>
          <p:cNvSpPr/>
          <p:nvPr/>
        </p:nvSpPr>
        <p:spPr>
          <a:xfrm>
            <a:off x="8619545" y="3165105"/>
            <a:ext cx="2317372" cy="39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Shard_library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3E5588-30D5-43AD-8052-AEA9FAA93E7A}"/>
              </a:ext>
            </a:extLst>
          </p:cNvPr>
          <p:cNvCxnSpPr>
            <a:cxnSpLocks/>
          </p:cNvCxnSpPr>
          <p:nvPr/>
        </p:nvCxnSpPr>
        <p:spPr>
          <a:xfrm>
            <a:off x="8287851" y="1080240"/>
            <a:ext cx="0" cy="455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C628DE2-8541-4DE9-925A-4C5533367903}"/>
              </a:ext>
            </a:extLst>
          </p:cNvPr>
          <p:cNvSpPr/>
          <p:nvPr/>
        </p:nvSpPr>
        <p:spPr>
          <a:xfrm>
            <a:off x="8610600" y="3541247"/>
            <a:ext cx="2317356" cy="20930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55801505-F9AA-4686-9B49-509B0A330C5B}"/>
              </a:ext>
            </a:extLst>
          </p:cNvPr>
          <p:cNvSpPr/>
          <p:nvPr/>
        </p:nvSpPr>
        <p:spPr>
          <a:xfrm>
            <a:off x="10952964" y="3559737"/>
            <a:ext cx="305666" cy="18769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EFE23-3116-437E-B9EC-DAE419160DD9}"/>
              </a:ext>
            </a:extLst>
          </p:cNvPr>
          <p:cNvSpPr txBox="1"/>
          <p:nvPr/>
        </p:nvSpPr>
        <p:spPr>
          <a:xfrm>
            <a:off x="11338446" y="4265108"/>
            <a:ext cx="10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系统堆空间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A54B8B-4708-4103-85AF-10457C4FAF75}"/>
              </a:ext>
            </a:extLst>
          </p:cNvPr>
          <p:cNvSpPr/>
          <p:nvPr/>
        </p:nvSpPr>
        <p:spPr>
          <a:xfrm>
            <a:off x="8619545" y="4893249"/>
            <a:ext cx="2310263" cy="33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A</a:t>
            </a:r>
            <a:r>
              <a:rPr lang="zh-CN" altLang="en-US" dirty="0"/>
              <a:t>的栈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FF9F16A-8C23-4089-BC9A-3AD5F056F00E}"/>
              </a:ext>
            </a:extLst>
          </p:cNvPr>
          <p:cNvSpPr/>
          <p:nvPr/>
        </p:nvSpPr>
        <p:spPr>
          <a:xfrm>
            <a:off x="8601635" y="4471915"/>
            <a:ext cx="2310263" cy="33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B</a:t>
            </a:r>
            <a:r>
              <a:rPr lang="zh-CN" altLang="en-US" dirty="0"/>
              <a:t>的栈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6285B7-2452-473B-8346-910995E64A27}"/>
              </a:ext>
            </a:extLst>
          </p:cNvPr>
          <p:cNvSpPr txBox="1"/>
          <p:nvPr/>
        </p:nvSpPr>
        <p:spPr>
          <a:xfrm>
            <a:off x="9547398" y="3732278"/>
            <a:ext cx="461665" cy="275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AAC3395-E4D1-4F8C-B3B3-D65857CB7294}"/>
              </a:ext>
            </a:extLst>
          </p:cNvPr>
          <p:cNvSpPr txBox="1"/>
          <p:nvPr/>
        </p:nvSpPr>
        <p:spPr>
          <a:xfrm>
            <a:off x="7446169" y="892320"/>
            <a:ext cx="1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0xC000000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BFC350-396E-4C65-9704-0EE659DCE2F3}"/>
              </a:ext>
            </a:extLst>
          </p:cNvPr>
          <p:cNvSpPr txBox="1"/>
          <p:nvPr/>
        </p:nvSpPr>
        <p:spPr>
          <a:xfrm>
            <a:off x="7446169" y="5466139"/>
            <a:ext cx="169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0x08048000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0AA3512-E255-454F-83EE-C0C85BDE74FE}"/>
              </a:ext>
            </a:extLst>
          </p:cNvPr>
          <p:cNvSpPr/>
          <p:nvPr/>
        </p:nvSpPr>
        <p:spPr>
          <a:xfrm>
            <a:off x="8601634" y="4061031"/>
            <a:ext cx="2310263" cy="33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C</a:t>
            </a:r>
            <a:r>
              <a:rPr lang="zh-CN" altLang="en-US" dirty="0"/>
              <a:t>的栈</a:t>
            </a:r>
          </a:p>
        </p:txBody>
      </p:sp>
    </p:spTree>
    <p:extLst>
      <p:ext uri="{BB962C8B-B14F-4D97-AF65-F5344CB8AC3E}">
        <p14:creationId xmlns:p14="http://schemas.microsoft.com/office/powerpoint/2010/main" val="82571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CFF7-4B42-4B2A-AC7E-A947D6D5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54CE7-2B68-4821-80B6-6022C9B5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选择一个协程</a:t>
            </a:r>
            <a:endParaRPr lang="en-US" altLang="zh-CN" dirty="0"/>
          </a:p>
          <a:p>
            <a:pPr lvl="1"/>
            <a:r>
              <a:rPr lang="zh-CN" altLang="en-US" dirty="0"/>
              <a:t>开始运行 </a:t>
            </a:r>
            <a:r>
              <a:rPr lang="en-US" altLang="zh-CN" dirty="0"/>
              <a:t>or </a:t>
            </a:r>
            <a:r>
              <a:rPr lang="zh-CN" altLang="en-US" dirty="0"/>
              <a:t>恢复运行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73C9-6BE2-4E94-BD65-F4F5D7DB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ACFBE-778A-45B3-8680-B945ED50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2AF97-E419-4572-BBCA-0DE33D3A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4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6234C-DBE9-4165-BC46-06C212CC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协程运行函数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646C7-CCA2-4786-A48F-BB6B3C2A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保存寄存器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栈</a:t>
            </a:r>
            <a:r>
              <a:rPr lang="en-US" altLang="zh-CN" dirty="0">
                <a:highlight>
                  <a:srgbClr val="FFFF00"/>
                </a:highlight>
              </a:rPr>
              <a:t>/ %rip </a:t>
            </a:r>
            <a:r>
              <a:rPr lang="zh-CN" altLang="en-US" dirty="0">
                <a:highlight>
                  <a:srgbClr val="FFFF00"/>
                </a:highlight>
              </a:rPr>
              <a:t>返回值的值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切换运行环境至</a:t>
            </a:r>
            <a:r>
              <a:rPr lang="zh-CN" altLang="en-US" dirty="0">
                <a:highlight>
                  <a:srgbClr val="FFFF00"/>
                </a:highlight>
              </a:rPr>
              <a:t>协程函数空间</a:t>
            </a:r>
            <a:r>
              <a:rPr lang="zh-CN" altLang="en-US" dirty="0"/>
              <a:t>并继续运行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30370-BE48-4CC0-B838-44210C16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9CAD0-968A-4F7E-97B0-F25D10EC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B7F6B-59EA-4BCA-B16D-1F0236C2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3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3E86A-2A5D-4CBE-929D-D47781A2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协程中断函数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1F62E-40F4-44BC-8341-7B189E66B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保存协程函数环境（</a:t>
            </a:r>
            <a:r>
              <a:rPr lang="en-US" altLang="zh-CN" dirty="0"/>
              <a:t>%rip, </a:t>
            </a:r>
            <a:r>
              <a:rPr lang="zh-CN" altLang="en-US" dirty="0"/>
              <a:t>栈</a:t>
            </a:r>
            <a:r>
              <a:rPr lang="en-US" altLang="zh-CN" dirty="0"/>
              <a:t>, </a:t>
            </a:r>
            <a:r>
              <a:rPr lang="zh-CN" altLang="en-US" dirty="0"/>
              <a:t>寄存器信息）</a:t>
            </a:r>
            <a:endParaRPr lang="en-US" altLang="zh-CN" dirty="0"/>
          </a:p>
          <a:p>
            <a:r>
              <a:rPr lang="zh-CN" altLang="en-US" dirty="0"/>
              <a:t>恢复协程调度函数的运行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0ECE9-12BD-4A08-ABEC-8D15AB8E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7F329-9728-443C-88DD-A5EC5F30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75067-338F-45F2-B970-46BBAB5B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2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C289F-DCB5-48B1-BAEC-793D6820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Sleep &amp; </a:t>
            </a:r>
            <a:r>
              <a:rPr lang="en-US" altLang="zh-CN" dirty="0" err="1"/>
              <a:t>sleep_sort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58C65-77AE-46DF-AD69-3AD4AF12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Sleep:</a:t>
            </a:r>
          </a:p>
          <a:p>
            <a:pPr lvl="1"/>
            <a:r>
              <a:rPr lang="zh-CN" altLang="en-US" dirty="0"/>
              <a:t>设置一个定时器，在定时器结束之前协程为</a:t>
            </a:r>
            <a:r>
              <a:rPr lang="en-US" altLang="zh-CN" dirty="0"/>
              <a:t>unready</a:t>
            </a:r>
            <a:r>
              <a:rPr lang="zh-CN" altLang="en-US" dirty="0"/>
              <a:t>，结束之后置为</a:t>
            </a:r>
            <a:r>
              <a:rPr lang="en-US" altLang="zh-CN" dirty="0"/>
              <a:t>ready</a:t>
            </a:r>
          </a:p>
          <a:p>
            <a:pPr lvl="1"/>
            <a:r>
              <a:rPr lang="en-US" altLang="zh-CN" dirty="0"/>
              <a:t>yield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ready</a:t>
            </a:r>
            <a:r>
              <a:rPr lang="zh-CN" altLang="en-US" dirty="0"/>
              <a:t>之前协程将不会再被调度</a:t>
            </a:r>
            <a:endParaRPr lang="en-US" altLang="zh-CN" dirty="0"/>
          </a:p>
          <a:p>
            <a:r>
              <a:rPr lang="en-US" altLang="zh-CN" dirty="0" err="1"/>
              <a:t>Sleep_sort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CC943-9B85-4380-AB4D-E8FC3731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FBAAB-CC63-4837-8452-BF86B35F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686F4-D014-4B4C-86B0-7A0A8164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67725A-5BE4-4512-852B-D520628B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76" y="2846018"/>
            <a:ext cx="3397624" cy="34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man">
  <a:themeElements>
    <a:clrScheme name="自定义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6D81D5"/>
      </a:accent2>
      <a:accent3>
        <a:srgbClr val="36A5E2"/>
      </a:accent3>
      <a:accent4>
        <a:srgbClr val="3ECEC7"/>
      </a:accent4>
      <a:accent5>
        <a:srgbClr val="3BDDA3"/>
      </a:accent5>
      <a:accent6>
        <a:srgbClr val="EBA53D"/>
      </a:accent6>
      <a:hlink>
        <a:srgbClr val="69A020"/>
      </a:hlink>
      <a:folHlink>
        <a:srgbClr val="8C8C8C"/>
      </a:folHlink>
    </a:clrScheme>
    <a:fontScheme name="自定义 3">
      <a:majorFont>
        <a:latin typeface="Trebuchet MS"/>
        <a:ea typeface="等线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man" id="{CB8CF0F5-279E-40C0-B561-CF967840A506}" vid="{E2E308C7-F417-4714-9767-9DEB470D705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pacman</Template>
  <TotalTime>415</TotalTime>
  <Words>1097</Words>
  <Application>Microsoft Office PowerPoint</Application>
  <PresentationFormat>宽屏</PresentationFormat>
  <Paragraphs>182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Cambria</vt:lpstr>
      <vt:lpstr>Trebuchet MS</vt:lpstr>
      <vt:lpstr>pacman</vt:lpstr>
      <vt:lpstr>计算机系统概论 协程实验</vt:lpstr>
      <vt:lpstr>协程实验介绍</vt:lpstr>
      <vt:lpstr>什么是协程</vt:lpstr>
      <vt:lpstr>协程 v.s. 线程</vt:lpstr>
      <vt:lpstr>实验介绍：有栈协程的实现</vt:lpstr>
      <vt:lpstr>协程调度</vt:lpstr>
      <vt:lpstr>协程运行函数</vt:lpstr>
      <vt:lpstr>协程中断函数</vt:lpstr>
      <vt:lpstr>Sleep &amp; sleep_sort</vt:lpstr>
      <vt:lpstr>二分查找</vt:lpstr>
      <vt:lpstr>CPP20 Coroutine</vt:lpstr>
      <vt:lpstr>Awaitable</vt:lpstr>
      <vt:lpstr>Promise</vt:lpstr>
      <vt:lpstr>Handle</vt:lpstr>
      <vt:lpstr>如何使用C++20 coroutine</vt:lpstr>
      <vt:lpstr>从迭代器例子来看C++20 coroutine</vt:lpstr>
      <vt:lpstr>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计算机系统概论 协程实验</dc:title>
  <dc:creator>david wang</dc:creator>
  <cp:lastModifiedBy>李 文韬</cp:lastModifiedBy>
  <cp:revision>15</cp:revision>
  <dcterms:created xsi:type="dcterms:W3CDTF">2022-10-17T07:02:45Z</dcterms:created>
  <dcterms:modified xsi:type="dcterms:W3CDTF">2022-10-26T03:35:03Z</dcterms:modified>
</cp:coreProperties>
</file>