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embeddedFontLst>
    <p:embeddedFont>
      <p:font typeface="Arial Black" panose="020B0604020202020204" pitchFamily="3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AF9EF-C592-4B9A-A3BD-82A053E3C05B}">
  <a:tblStyle styleId="{5C2AF9EF-C592-4B9A-A3BD-82A053E3C05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5E6B16B-E741-4762-9296-0B6EFFADAD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86362774fa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186362774fa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86362774fa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186362774fa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6362774fa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86362774fa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3b3b1a84b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83b3b1a84b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3b3b1a84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183b3b1a84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83b3b1a84b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183b3b1a84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863a241bb7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1863a241bb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862d9f64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862d9f64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83b3b1a84b_1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183b3b1a84b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6a79ebe497_4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16a79ebe49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863a241bb7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1863a241bb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863a241bb7_2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1863a241bb7_2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863a241bb7_2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1863a241bb7_2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83b3b1a84b_1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183b3b1a84b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86362774fa_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186362774fa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83b3b1a84b_1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183b3b1a84b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83b3b1a84b_3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183b3b1a84b_3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83b3b1a84b_1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183b3b1a84b_1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83b3b1a84b_1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183b3b1a84b_1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83b3b1a84b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183b3b1a84b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884829b0c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1884829b0c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863a241bb7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1863a241bb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863a241bb7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1863a241bb7_2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863a241bb7_2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1863a241bb7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83b3b1a84b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83b3b1a8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62d9f641d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1862d9f641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62d9f641d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1862d9f641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62d9f641d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1862d9f641d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86362774fa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86362774fa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range Title Card">
  <p:cSld name="Orange Title Card">
    <p:spTree>
      <p:nvGrpSpPr>
        <p:cNvPr id="1" name="Shape 11"/>
        <p:cNvGrpSpPr/>
        <p:nvPr/>
      </p:nvGrpSpPr>
      <p:grpSpPr>
        <a:xfrm>
          <a:off x="0" y="0"/>
          <a:ext cx="0" cy="0"/>
          <a:chOff x="0" y="0"/>
          <a:chExt cx="0" cy="0"/>
        </a:xfrm>
      </p:grpSpPr>
      <p:sp>
        <p:nvSpPr>
          <p:cNvPr id="12" name="Google Shape;12;p2"/>
          <p:cNvSpPr txBox="1">
            <a:spLocks noGrp="1"/>
          </p:cNvSpPr>
          <p:nvPr>
            <p:ph type="body" idx="1"/>
          </p:nvPr>
        </p:nvSpPr>
        <p:spPr>
          <a:xfrm>
            <a:off x="490384" y="4792336"/>
            <a:ext cx="7886700" cy="82557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800"/>
              <a:buNone/>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 name="Google Shape;13;p2"/>
          <p:cNvSpPr txBox="1">
            <a:spLocks noGrp="1"/>
          </p:cNvSpPr>
          <p:nvPr>
            <p:ph type="body" idx="2"/>
          </p:nvPr>
        </p:nvSpPr>
        <p:spPr>
          <a:xfrm>
            <a:off x="490384" y="5706736"/>
            <a:ext cx="7886700" cy="82557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lt1"/>
              </a:buClr>
              <a:buSzPts val="1400"/>
              <a:buNone/>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body" idx="3"/>
          </p:nvPr>
        </p:nvSpPr>
        <p:spPr>
          <a:xfrm>
            <a:off x="490384" y="2468464"/>
            <a:ext cx="7886700" cy="1716959"/>
          </a:xfrm>
          <a:prstGeom prst="rect">
            <a:avLst/>
          </a:prstGeom>
          <a:noFill/>
          <a:ln>
            <a:noFill/>
          </a:ln>
        </p:spPr>
        <p:txBody>
          <a:bodyPr spcFirstLastPara="1" wrap="square" lIns="91425" tIns="45700" rIns="91425" bIns="45700" anchor="t" anchorCtr="0">
            <a:noAutofit/>
          </a:bodyPr>
          <a:lstStyle>
            <a:lvl1pPr marL="457200" lvl="0" indent="-228600" algn="l">
              <a:lnSpc>
                <a:spcPct val="83333"/>
              </a:lnSpc>
              <a:spcBef>
                <a:spcPts val="0"/>
              </a:spcBef>
              <a:spcAft>
                <a:spcPts val="0"/>
              </a:spcAft>
              <a:buClr>
                <a:schemeClr val="lt1"/>
              </a:buClr>
              <a:buSzPts val="4800"/>
              <a:buNone/>
              <a:defRPr sz="4800" b="1" i="0" cap="none">
                <a:latin typeface="Arial Black"/>
                <a:ea typeface="Arial Black"/>
                <a:cs typeface="Arial Black"/>
                <a:sym typeface="Arial Black"/>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 name="Google Shape;15;p2"/>
          <p:cNvSpPr txBox="1">
            <a:spLocks noGrp="1"/>
          </p:cNvSpPr>
          <p:nvPr>
            <p:ph type="body" idx="4"/>
          </p:nvPr>
        </p:nvSpPr>
        <p:spPr>
          <a:xfrm>
            <a:off x="490384" y="597695"/>
            <a:ext cx="4498394" cy="914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b="1"/>
            </a:lvl1pPr>
            <a:lvl2pPr marL="914400" lvl="1" indent="-228600" algn="l">
              <a:lnSpc>
                <a:spcPct val="90000"/>
              </a:lnSpc>
              <a:spcBef>
                <a:spcPts val="500"/>
              </a:spcBef>
              <a:spcAft>
                <a:spcPts val="0"/>
              </a:spcAft>
              <a:buClr>
                <a:schemeClr val="lt1"/>
              </a:buClr>
              <a:buSzPts val="2400"/>
              <a:buNone/>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 name="Google Shape;16;p2"/>
          <p:cNvCxnSpPr/>
          <p:nvPr/>
        </p:nvCxnSpPr>
        <p:spPr>
          <a:xfrm>
            <a:off x="628650" y="4373465"/>
            <a:ext cx="5619750"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838200" y="1046162"/>
            <a:ext cx="10515600" cy="132556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838200" y="2371725"/>
            <a:ext cx="5181600" cy="4037785"/>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1000"/>
              </a:spcBef>
              <a:spcAft>
                <a:spcPts val="0"/>
              </a:spcAft>
              <a:buClr>
                <a:srgbClr val="333F48"/>
              </a:buClr>
              <a:buSzPts val="1800"/>
              <a:buChar char="•"/>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2"/>
          <p:cNvSpPr txBox="1">
            <a:spLocks noGrp="1"/>
          </p:cNvSpPr>
          <p:nvPr>
            <p:ph type="body" idx="2"/>
          </p:nvPr>
        </p:nvSpPr>
        <p:spPr>
          <a:xfrm>
            <a:off x="6172200" y="2371725"/>
            <a:ext cx="5181600" cy="4037785"/>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1000"/>
              </a:spcBef>
              <a:spcAft>
                <a:spcPts val="0"/>
              </a:spcAft>
              <a:buClr>
                <a:srgbClr val="333F48"/>
              </a:buClr>
              <a:buSzPts val="1800"/>
              <a:buChar char="•"/>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2"/>
          <p:cNvSpPr txBox="1">
            <a:spLocks noGrp="1"/>
          </p:cNvSpPr>
          <p:nvPr>
            <p:ph type="body" idx="3"/>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839788" y="922474"/>
            <a:ext cx="10515600" cy="132556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body" idx="1"/>
          </p:nvPr>
        </p:nvSpPr>
        <p:spPr>
          <a:xfrm>
            <a:off x="839788" y="2248036"/>
            <a:ext cx="5157787" cy="814387"/>
          </a:xfrm>
          <a:prstGeom prst="rect">
            <a:avLst/>
          </a:prstGeom>
          <a:noFill/>
          <a:ln>
            <a:noFill/>
          </a:ln>
        </p:spPr>
        <p:txBody>
          <a:bodyPr spcFirstLastPara="1" wrap="square" lIns="91425" tIns="45700" rIns="91425" bIns="45700" anchor="b" anchorCtr="0">
            <a:noAutofit/>
          </a:bodyPr>
          <a:lstStyle>
            <a:lvl1pPr marL="457200" lvl="0" indent="-228600" algn="l">
              <a:lnSpc>
                <a:spcPct val="150000"/>
              </a:lnSpc>
              <a:spcBef>
                <a:spcPts val="1000"/>
              </a:spcBef>
              <a:spcAft>
                <a:spcPts val="0"/>
              </a:spcAft>
              <a:buClr>
                <a:srgbClr val="333F48"/>
              </a:buClr>
              <a:buSzPts val="2400"/>
              <a:buNone/>
              <a:defRPr sz="2400" b="1"/>
            </a:lvl1pPr>
            <a:lvl2pPr marL="914400" lvl="1" indent="-228600" algn="l">
              <a:lnSpc>
                <a:spcPct val="150000"/>
              </a:lnSpc>
              <a:spcBef>
                <a:spcPts val="500"/>
              </a:spcBef>
              <a:spcAft>
                <a:spcPts val="0"/>
              </a:spcAft>
              <a:buClr>
                <a:srgbClr val="333F48"/>
              </a:buClr>
              <a:buSzPts val="2000"/>
              <a:buNone/>
              <a:defRPr sz="2000" b="1"/>
            </a:lvl2pPr>
            <a:lvl3pPr marL="1371600" lvl="2" indent="-228600" algn="l">
              <a:lnSpc>
                <a:spcPct val="150000"/>
              </a:lnSpc>
              <a:spcBef>
                <a:spcPts val="500"/>
              </a:spcBef>
              <a:spcAft>
                <a:spcPts val="0"/>
              </a:spcAft>
              <a:buClr>
                <a:srgbClr val="333F48"/>
              </a:buClr>
              <a:buSzPts val="1800"/>
              <a:buNone/>
              <a:defRPr sz="1800" b="1"/>
            </a:lvl3pPr>
            <a:lvl4pPr marL="1828800" lvl="3" indent="-228600" algn="l">
              <a:lnSpc>
                <a:spcPct val="150000"/>
              </a:lnSpc>
              <a:spcBef>
                <a:spcPts val="500"/>
              </a:spcBef>
              <a:spcAft>
                <a:spcPts val="0"/>
              </a:spcAft>
              <a:buClr>
                <a:srgbClr val="333F48"/>
              </a:buClr>
              <a:buSzPts val="1600"/>
              <a:buNone/>
              <a:defRPr sz="1600" b="1"/>
            </a:lvl4pPr>
            <a:lvl5pPr marL="2286000" lvl="4" indent="-228600" algn="l">
              <a:lnSpc>
                <a:spcPct val="150000"/>
              </a:lnSpc>
              <a:spcBef>
                <a:spcPts val="500"/>
              </a:spcBef>
              <a:spcAft>
                <a:spcPts val="0"/>
              </a:spcAft>
              <a:buClr>
                <a:srgbClr val="333F48"/>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13"/>
          <p:cNvSpPr txBox="1">
            <a:spLocks noGrp="1"/>
          </p:cNvSpPr>
          <p:nvPr>
            <p:ph type="body" idx="2"/>
          </p:nvPr>
        </p:nvSpPr>
        <p:spPr>
          <a:xfrm>
            <a:off x="839788" y="3062424"/>
            <a:ext cx="5157787" cy="3329668"/>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1000"/>
              </a:spcBef>
              <a:spcAft>
                <a:spcPts val="0"/>
              </a:spcAft>
              <a:buClr>
                <a:srgbClr val="333F48"/>
              </a:buClr>
              <a:buSzPts val="1800"/>
              <a:buChar char="•"/>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txBox="1">
            <a:spLocks noGrp="1"/>
          </p:cNvSpPr>
          <p:nvPr>
            <p:ph type="body" idx="3"/>
          </p:nvPr>
        </p:nvSpPr>
        <p:spPr>
          <a:xfrm>
            <a:off x="6172200" y="2248036"/>
            <a:ext cx="5183188" cy="814388"/>
          </a:xfrm>
          <a:prstGeom prst="rect">
            <a:avLst/>
          </a:prstGeom>
          <a:noFill/>
          <a:ln>
            <a:noFill/>
          </a:ln>
        </p:spPr>
        <p:txBody>
          <a:bodyPr spcFirstLastPara="1" wrap="square" lIns="91425" tIns="45700" rIns="91425" bIns="45700" anchor="b" anchorCtr="0">
            <a:noAutofit/>
          </a:bodyPr>
          <a:lstStyle>
            <a:lvl1pPr marL="457200" lvl="0" indent="-228600" algn="l">
              <a:lnSpc>
                <a:spcPct val="150000"/>
              </a:lnSpc>
              <a:spcBef>
                <a:spcPts val="1000"/>
              </a:spcBef>
              <a:spcAft>
                <a:spcPts val="0"/>
              </a:spcAft>
              <a:buClr>
                <a:srgbClr val="333F48"/>
              </a:buClr>
              <a:buSzPts val="2400"/>
              <a:buNone/>
              <a:defRPr sz="2400" b="1"/>
            </a:lvl1pPr>
            <a:lvl2pPr marL="914400" lvl="1" indent="-228600" algn="l">
              <a:lnSpc>
                <a:spcPct val="150000"/>
              </a:lnSpc>
              <a:spcBef>
                <a:spcPts val="500"/>
              </a:spcBef>
              <a:spcAft>
                <a:spcPts val="0"/>
              </a:spcAft>
              <a:buClr>
                <a:srgbClr val="333F48"/>
              </a:buClr>
              <a:buSzPts val="2000"/>
              <a:buNone/>
              <a:defRPr sz="2000" b="1"/>
            </a:lvl2pPr>
            <a:lvl3pPr marL="1371600" lvl="2" indent="-228600" algn="l">
              <a:lnSpc>
                <a:spcPct val="150000"/>
              </a:lnSpc>
              <a:spcBef>
                <a:spcPts val="500"/>
              </a:spcBef>
              <a:spcAft>
                <a:spcPts val="0"/>
              </a:spcAft>
              <a:buClr>
                <a:srgbClr val="333F48"/>
              </a:buClr>
              <a:buSzPts val="1800"/>
              <a:buNone/>
              <a:defRPr sz="1800" b="1"/>
            </a:lvl3pPr>
            <a:lvl4pPr marL="1828800" lvl="3" indent="-228600" algn="l">
              <a:lnSpc>
                <a:spcPct val="150000"/>
              </a:lnSpc>
              <a:spcBef>
                <a:spcPts val="500"/>
              </a:spcBef>
              <a:spcAft>
                <a:spcPts val="0"/>
              </a:spcAft>
              <a:buClr>
                <a:srgbClr val="333F48"/>
              </a:buClr>
              <a:buSzPts val="1600"/>
              <a:buNone/>
              <a:defRPr sz="1600" b="1"/>
            </a:lvl4pPr>
            <a:lvl5pPr marL="2286000" lvl="4" indent="-228600" algn="l">
              <a:lnSpc>
                <a:spcPct val="150000"/>
              </a:lnSpc>
              <a:spcBef>
                <a:spcPts val="500"/>
              </a:spcBef>
              <a:spcAft>
                <a:spcPts val="0"/>
              </a:spcAft>
              <a:buClr>
                <a:srgbClr val="333F48"/>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13"/>
          <p:cNvSpPr txBox="1">
            <a:spLocks noGrp="1"/>
          </p:cNvSpPr>
          <p:nvPr>
            <p:ph type="body" idx="4"/>
          </p:nvPr>
        </p:nvSpPr>
        <p:spPr>
          <a:xfrm>
            <a:off x="6172200" y="3062424"/>
            <a:ext cx="5183188" cy="3329668"/>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1000"/>
              </a:spcBef>
              <a:spcAft>
                <a:spcPts val="0"/>
              </a:spcAft>
              <a:buClr>
                <a:srgbClr val="333F48"/>
              </a:buClr>
              <a:buSzPts val="1800"/>
              <a:buChar char="•"/>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3"/>
          <p:cNvSpPr txBox="1">
            <a:spLocks noGrp="1"/>
          </p:cNvSpPr>
          <p:nvPr>
            <p:ph type="body" idx="5"/>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839788" y="979715"/>
            <a:ext cx="3932237" cy="148519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4"/>
          <p:cNvSpPr txBox="1">
            <a:spLocks noGrp="1"/>
          </p:cNvSpPr>
          <p:nvPr>
            <p:ph type="body" idx="1"/>
          </p:nvPr>
        </p:nvSpPr>
        <p:spPr>
          <a:xfrm>
            <a:off x="5183188" y="979715"/>
            <a:ext cx="6172200" cy="5403850"/>
          </a:xfrm>
          <a:prstGeom prst="rect">
            <a:avLst/>
          </a:prstGeom>
          <a:noFill/>
          <a:ln>
            <a:noFill/>
          </a:ln>
        </p:spPr>
        <p:txBody>
          <a:bodyPr spcFirstLastPara="1" wrap="square" lIns="91425" tIns="45700" rIns="91425" bIns="45700" anchor="t" anchorCtr="0">
            <a:noAutofit/>
          </a:bodyPr>
          <a:lstStyle>
            <a:lvl1pPr marL="457200" lvl="0" indent="-431800" algn="l">
              <a:lnSpc>
                <a:spcPct val="150000"/>
              </a:lnSpc>
              <a:spcBef>
                <a:spcPts val="1000"/>
              </a:spcBef>
              <a:spcAft>
                <a:spcPts val="0"/>
              </a:spcAft>
              <a:buClr>
                <a:srgbClr val="333F48"/>
              </a:buClr>
              <a:buSzPts val="3200"/>
              <a:buChar char="•"/>
              <a:defRPr sz="3200"/>
            </a:lvl1pPr>
            <a:lvl2pPr marL="914400" lvl="1" indent="-406400" algn="l">
              <a:lnSpc>
                <a:spcPct val="150000"/>
              </a:lnSpc>
              <a:spcBef>
                <a:spcPts val="500"/>
              </a:spcBef>
              <a:spcAft>
                <a:spcPts val="0"/>
              </a:spcAft>
              <a:buClr>
                <a:srgbClr val="333F48"/>
              </a:buClr>
              <a:buSzPts val="2800"/>
              <a:buChar char="•"/>
              <a:defRPr sz="2800"/>
            </a:lvl2pPr>
            <a:lvl3pPr marL="1371600" lvl="2" indent="-381000" algn="l">
              <a:lnSpc>
                <a:spcPct val="150000"/>
              </a:lnSpc>
              <a:spcBef>
                <a:spcPts val="500"/>
              </a:spcBef>
              <a:spcAft>
                <a:spcPts val="0"/>
              </a:spcAft>
              <a:buClr>
                <a:srgbClr val="333F48"/>
              </a:buClr>
              <a:buSzPts val="2400"/>
              <a:buChar char="•"/>
              <a:defRPr sz="2400"/>
            </a:lvl3pPr>
            <a:lvl4pPr marL="1828800" lvl="3" indent="-355600" algn="l">
              <a:lnSpc>
                <a:spcPct val="150000"/>
              </a:lnSpc>
              <a:spcBef>
                <a:spcPts val="500"/>
              </a:spcBef>
              <a:spcAft>
                <a:spcPts val="0"/>
              </a:spcAft>
              <a:buClr>
                <a:srgbClr val="333F48"/>
              </a:buClr>
              <a:buSzPts val="2000"/>
              <a:buChar char="•"/>
              <a:defRPr sz="2000"/>
            </a:lvl4pPr>
            <a:lvl5pPr marL="2286000" lvl="4" indent="-355600" algn="l">
              <a:lnSpc>
                <a:spcPct val="150000"/>
              </a:lnSpc>
              <a:spcBef>
                <a:spcPts val="500"/>
              </a:spcBef>
              <a:spcAft>
                <a:spcPts val="0"/>
              </a:spcAft>
              <a:buClr>
                <a:srgbClr val="333F48"/>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14"/>
          <p:cNvSpPr txBox="1">
            <a:spLocks noGrp="1"/>
          </p:cNvSpPr>
          <p:nvPr>
            <p:ph type="body" idx="2"/>
          </p:nvPr>
        </p:nvSpPr>
        <p:spPr>
          <a:xfrm>
            <a:off x="839788" y="2464905"/>
            <a:ext cx="3932237" cy="3926597"/>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rgbClr val="333F48"/>
              </a:buClr>
              <a:buSzPts val="1600"/>
              <a:buNone/>
              <a:defRPr sz="1600"/>
            </a:lvl1pPr>
            <a:lvl2pPr marL="914400" lvl="1" indent="-228600" algn="l">
              <a:lnSpc>
                <a:spcPct val="150000"/>
              </a:lnSpc>
              <a:spcBef>
                <a:spcPts val="500"/>
              </a:spcBef>
              <a:spcAft>
                <a:spcPts val="0"/>
              </a:spcAft>
              <a:buClr>
                <a:srgbClr val="333F48"/>
              </a:buClr>
              <a:buSzPts val="1400"/>
              <a:buNone/>
              <a:defRPr sz="1400"/>
            </a:lvl2pPr>
            <a:lvl3pPr marL="1371600" lvl="2" indent="-228600" algn="l">
              <a:lnSpc>
                <a:spcPct val="150000"/>
              </a:lnSpc>
              <a:spcBef>
                <a:spcPts val="500"/>
              </a:spcBef>
              <a:spcAft>
                <a:spcPts val="0"/>
              </a:spcAft>
              <a:buClr>
                <a:srgbClr val="333F48"/>
              </a:buClr>
              <a:buSzPts val="1200"/>
              <a:buNone/>
              <a:defRPr sz="1200"/>
            </a:lvl3pPr>
            <a:lvl4pPr marL="1828800" lvl="3" indent="-228600" algn="l">
              <a:lnSpc>
                <a:spcPct val="150000"/>
              </a:lnSpc>
              <a:spcBef>
                <a:spcPts val="500"/>
              </a:spcBef>
              <a:spcAft>
                <a:spcPts val="0"/>
              </a:spcAft>
              <a:buClr>
                <a:srgbClr val="333F48"/>
              </a:buClr>
              <a:buSzPts val="1000"/>
              <a:buNone/>
              <a:defRPr sz="1000"/>
            </a:lvl4pPr>
            <a:lvl5pPr marL="2286000" lvl="4" indent="-228600" algn="l">
              <a:lnSpc>
                <a:spcPct val="150000"/>
              </a:lnSpc>
              <a:spcBef>
                <a:spcPts val="500"/>
              </a:spcBef>
              <a:spcAft>
                <a:spcPts val="0"/>
              </a:spcAft>
              <a:buClr>
                <a:srgbClr val="333F48"/>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4"/>
          <p:cNvSpPr txBox="1">
            <a:spLocks noGrp="1"/>
          </p:cNvSpPr>
          <p:nvPr>
            <p:ph type="body" idx="3"/>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Title Card">
  <p:cSld name="White Title Card">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90384" y="4792336"/>
            <a:ext cx="7886700" cy="82557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15900"/>
              </a:buClr>
              <a:buSzPts val="1400"/>
              <a:buNone/>
              <a:defRPr>
                <a:solidFill>
                  <a:srgbClr val="C15900"/>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3"/>
          <p:cNvSpPr txBox="1">
            <a:spLocks noGrp="1"/>
          </p:cNvSpPr>
          <p:nvPr>
            <p:ph type="body" idx="2"/>
          </p:nvPr>
        </p:nvSpPr>
        <p:spPr>
          <a:xfrm>
            <a:off x="490384" y="5706736"/>
            <a:ext cx="7886700" cy="82557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rgbClr val="C15900"/>
              </a:buClr>
              <a:buSzPts val="1400"/>
              <a:buNone/>
              <a:defRPr>
                <a:solidFill>
                  <a:srgbClr val="C15900"/>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body" idx="3"/>
          </p:nvPr>
        </p:nvSpPr>
        <p:spPr>
          <a:xfrm>
            <a:off x="490384" y="2468464"/>
            <a:ext cx="7886700" cy="1716959"/>
          </a:xfrm>
          <a:prstGeom prst="rect">
            <a:avLst/>
          </a:prstGeom>
          <a:noFill/>
          <a:ln>
            <a:noFill/>
          </a:ln>
        </p:spPr>
        <p:txBody>
          <a:bodyPr spcFirstLastPara="1" wrap="square" lIns="91425" tIns="45700" rIns="91425" bIns="45700" anchor="t" anchorCtr="0">
            <a:noAutofit/>
          </a:bodyPr>
          <a:lstStyle>
            <a:lvl1pPr marL="457200" lvl="0" indent="-228600" algn="l">
              <a:lnSpc>
                <a:spcPct val="83333"/>
              </a:lnSpc>
              <a:spcBef>
                <a:spcPts val="0"/>
              </a:spcBef>
              <a:spcAft>
                <a:spcPts val="0"/>
              </a:spcAft>
              <a:buClr>
                <a:srgbClr val="C15900"/>
              </a:buClr>
              <a:buSzPts val="4800"/>
              <a:buNone/>
              <a:defRPr sz="4800" b="1" i="0" cap="none">
                <a:solidFill>
                  <a:srgbClr val="C15900"/>
                </a:solidFill>
                <a:latin typeface="Arial Black"/>
                <a:ea typeface="Arial Black"/>
                <a:cs typeface="Arial Black"/>
                <a:sym typeface="Arial Black"/>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body" idx="4"/>
          </p:nvPr>
        </p:nvSpPr>
        <p:spPr>
          <a:xfrm>
            <a:off x="490384" y="597695"/>
            <a:ext cx="4498394" cy="914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15900"/>
              </a:buClr>
              <a:buSzPts val="1600"/>
              <a:buNone/>
              <a:defRPr sz="1600" b="1">
                <a:solidFill>
                  <a:srgbClr val="C15900"/>
                </a:solidFill>
              </a:defRPr>
            </a:lvl1pPr>
            <a:lvl2pPr marL="914400" lvl="1" indent="-228600" algn="l">
              <a:lnSpc>
                <a:spcPct val="90000"/>
              </a:lnSpc>
              <a:spcBef>
                <a:spcPts val="500"/>
              </a:spcBef>
              <a:spcAft>
                <a:spcPts val="0"/>
              </a:spcAft>
              <a:buClr>
                <a:schemeClr val="lt1"/>
              </a:buClr>
              <a:buSzPts val="2400"/>
              <a:buNone/>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3"/>
          <p:cNvPicPr preferRelativeResize="0"/>
          <p:nvPr/>
        </p:nvPicPr>
        <p:blipFill rotWithShape="1">
          <a:blip r:embed="rId2">
            <a:alphaModFix/>
          </a:blip>
          <a:srcRect/>
          <a:stretch/>
        </p:blipFill>
        <p:spPr>
          <a:xfrm>
            <a:off x="9145813" y="297581"/>
            <a:ext cx="2736850" cy="342900"/>
          </a:xfrm>
          <a:prstGeom prst="rect">
            <a:avLst/>
          </a:prstGeom>
          <a:noFill/>
          <a:ln>
            <a:noFill/>
          </a:ln>
        </p:spPr>
      </p:pic>
      <p:cxnSp>
        <p:nvCxnSpPr>
          <p:cNvPr id="23" name="Google Shape;23;p3"/>
          <p:cNvCxnSpPr/>
          <p:nvPr/>
        </p:nvCxnSpPr>
        <p:spPr>
          <a:xfrm>
            <a:off x="628650" y="4373465"/>
            <a:ext cx="5619750" cy="0"/>
          </a:xfrm>
          <a:prstGeom prst="straightConnector1">
            <a:avLst/>
          </a:prstGeom>
          <a:noFill/>
          <a:ln w="19050" cap="flat" cmpd="sng">
            <a:solidFill>
              <a:srgbClr val="C15900"/>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5"/>
          <p:cNvSpPr txBox="1">
            <a:spLocks noGrp="1"/>
          </p:cNvSpPr>
          <p:nvPr>
            <p:ph type="ctrTitle"/>
          </p:nvPr>
        </p:nvSpPr>
        <p:spPr>
          <a:xfrm>
            <a:off x="634448" y="2355574"/>
            <a:ext cx="10923104" cy="1246464"/>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dk1"/>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2"/>
          </p:nvPr>
        </p:nvSpPr>
        <p:spPr>
          <a:xfrm>
            <a:off x="634448" y="3602038"/>
            <a:ext cx="10923104" cy="1655762"/>
          </a:xfrm>
          <a:prstGeom prst="rect">
            <a:avLst/>
          </a:prstGeom>
          <a:noFill/>
          <a:ln>
            <a:noFill/>
          </a:ln>
        </p:spPr>
        <p:txBody>
          <a:bodyPr spcFirstLastPara="1" wrap="square" lIns="91425" tIns="45700" rIns="91425" bIns="45700" anchor="t" anchorCtr="0">
            <a:noAutofit/>
          </a:bodyPr>
          <a:lstStyle>
            <a:lvl1pPr lvl="0" algn="ctr">
              <a:lnSpc>
                <a:spcPct val="150000"/>
              </a:lnSpc>
              <a:spcBef>
                <a:spcPts val="1000"/>
              </a:spcBef>
              <a:spcAft>
                <a:spcPts val="0"/>
              </a:spcAft>
              <a:buClr>
                <a:srgbClr val="333F48"/>
              </a:buClr>
              <a:buSzPts val="2400"/>
              <a:buNone/>
              <a:defRPr sz="2400"/>
            </a:lvl1pPr>
            <a:lvl2pPr lvl="1" algn="ctr">
              <a:lnSpc>
                <a:spcPct val="150000"/>
              </a:lnSpc>
              <a:spcBef>
                <a:spcPts val="500"/>
              </a:spcBef>
              <a:spcAft>
                <a:spcPts val="0"/>
              </a:spcAft>
              <a:buClr>
                <a:srgbClr val="333F48"/>
              </a:buClr>
              <a:buSzPts val="2000"/>
              <a:buNone/>
              <a:defRPr sz="2000"/>
            </a:lvl2pPr>
            <a:lvl3pPr lvl="2" algn="ctr">
              <a:lnSpc>
                <a:spcPct val="150000"/>
              </a:lnSpc>
              <a:spcBef>
                <a:spcPts val="500"/>
              </a:spcBef>
              <a:spcAft>
                <a:spcPts val="0"/>
              </a:spcAft>
              <a:buClr>
                <a:srgbClr val="333F48"/>
              </a:buClr>
              <a:buSzPts val="1800"/>
              <a:buNone/>
              <a:defRPr sz="1800"/>
            </a:lvl3pPr>
            <a:lvl4pPr lvl="3" algn="ctr">
              <a:lnSpc>
                <a:spcPct val="150000"/>
              </a:lnSpc>
              <a:spcBef>
                <a:spcPts val="500"/>
              </a:spcBef>
              <a:spcAft>
                <a:spcPts val="0"/>
              </a:spcAft>
              <a:buClr>
                <a:srgbClr val="333F48"/>
              </a:buClr>
              <a:buSzPts val="1600"/>
              <a:buNone/>
              <a:defRPr sz="1600"/>
            </a:lvl4pPr>
            <a:lvl5pPr lvl="4" algn="ctr">
              <a:lnSpc>
                <a:spcPct val="150000"/>
              </a:lnSpc>
              <a:spcBef>
                <a:spcPts val="500"/>
              </a:spcBef>
              <a:spcAft>
                <a:spcPts val="0"/>
              </a:spcAft>
              <a:buClr>
                <a:srgbClr val="333F48"/>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1850" y="3250096"/>
            <a:ext cx="10515600" cy="131237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rgbClr val="333F48"/>
              </a:buClr>
              <a:buSzPts val="2400"/>
              <a:buNone/>
              <a:defRPr sz="2400">
                <a:solidFill>
                  <a:srgbClr val="333F48"/>
                </a:solidFill>
              </a:defRPr>
            </a:lvl1pPr>
            <a:lvl2pPr marL="914400" lvl="1" indent="-228600" algn="l">
              <a:lnSpc>
                <a:spcPct val="150000"/>
              </a:lnSpc>
              <a:spcBef>
                <a:spcPts val="500"/>
              </a:spcBef>
              <a:spcAft>
                <a:spcPts val="0"/>
              </a:spcAft>
              <a:buClr>
                <a:srgbClr val="D29988"/>
              </a:buClr>
              <a:buSzPts val="2000"/>
              <a:buNone/>
              <a:defRPr sz="2000">
                <a:solidFill>
                  <a:srgbClr val="D29988"/>
                </a:solidFill>
              </a:defRPr>
            </a:lvl2pPr>
            <a:lvl3pPr marL="1371600" lvl="2" indent="-228600" algn="l">
              <a:lnSpc>
                <a:spcPct val="150000"/>
              </a:lnSpc>
              <a:spcBef>
                <a:spcPts val="500"/>
              </a:spcBef>
              <a:spcAft>
                <a:spcPts val="0"/>
              </a:spcAft>
              <a:buClr>
                <a:srgbClr val="D29988"/>
              </a:buClr>
              <a:buSzPts val="1800"/>
              <a:buNone/>
              <a:defRPr sz="1800">
                <a:solidFill>
                  <a:srgbClr val="D29988"/>
                </a:solidFill>
              </a:defRPr>
            </a:lvl3pPr>
            <a:lvl4pPr marL="1828800" lvl="3" indent="-228600" algn="l">
              <a:lnSpc>
                <a:spcPct val="150000"/>
              </a:lnSpc>
              <a:spcBef>
                <a:spcPts val="500"/>
              </a:spcBef>
              <a:spcAft>
                <a:spcPts val="0"/>
              </a:spcAft>
              <a:buClr>
                <a:srgbClr val="D29988"/>
              </a:buClr>
              <a:buSzPts val="1600"/>
              <a:buNone/>
              <a:defRPr sz="1600">
                <a:solidFill>
                  <a:srgbClr val="D29988"/>
                </a:solidFill>
              </a:defRPr>
            </a:lvl4pPr>
            <a:lvl5pPr marL="2286000" lvl="4" indent="-228600" algn="l">
              <a:lnSpc>
                <a:spcPct val="150000"/>
              </a:lnSpc>
              <a:spcBef>
                <a:spcPts val="500"/>
              </a:spcBef>
              <a:spcAft>
                <a:spcPts val="0"/>
              </a:spcAft>
              <a:buClr>
                <a:srgbClr val="D29988"/>
              </a:buClr>
              <a:buSzPts val="1600"/>
              <a:buNone/>
              <a:defRPr sz="1600">
                <a:solidFill>
                  <a:srgbClr val="D29988"/>
                </a:solidFill>
              </a:defRPr>
            </a:lvl5pPr>
            <a:lvl6pPr marL="2743200" lvl="5" indent="-228600" algn="l">
              <a:lnSpc>
                <a:spcPct val="90000"/>
              </a:lnSpc>
              <a:spcBef>
                <a:spcPts val="500"/>
              </a:spcBef>
              <a:spcAft>
                <a:spcPts val="0"/>
              </a:spcAft>
              <a:buClr>
                <a:srgbClr val="D29988"/>
              </a:buClr>
              <a:buSzPts val="1600"/>
              <a:buNone/>
              <a:defRPr sz="1600">
                <a:solidFill>
                  <a:srgbClr val="D29988"/>
                </a:solidFill>
              </a:defRPr>
            </a:lvl6pPr>
            <a:lvl7pPr marL="3200400" lvl="6" indent="-228600" algn="l">
              <a:lnSpc>
                <a:spcPct val="90000"/>
              </a:lnSpc>
              <a:spcBef>
                <a:spcPts val="500"/>
              </a:spcBef>
              <a:spcAft>
                <a:spcPts val="0"/>
              </a:spcAft>
              <a:buClr>
                <a:srgbClr val="D29988"/>
              </a:buClr>
              <a:buSzPts val="1600"/>
              <a:buNone/>
              <a:defRPr sz="1600">
                <a:solidFill>
                  <a:srgbClr val="D29988"/>
                </a:solidFill>
              </a:defRPr>
            </a:lvl7pPr>
            <a:lvl8pPr marL="3657600" lvl="7" indent="-228600" algn="l">
              <a:lnSpc>
                <a:spcPct val="90000"/>
              </a:lnSpc>
              <a:spcBef>
                <a:spcPts val="500"/>
              </a:spcBef>
              <a:spcAft>
                <a:spcPts val="0"/>
              </a:spcAft>
              <a:buClr>
                <a:srgbClr val="D29988"/>
              </a:buClr>
              <a:buSzPts val="1600"/>
              <a:buNone/>
              <a:defRPr sz="1600">
                <a:solidFill>
                  <a:srgbClr val="D29988"/>
                </a:solidFill>
              </a:defRPr>
            </a:lvl8pPr>
            <a:lvl9pPr marL="4114800" lvl="8" indent="-228600" algn="l">
              <a:lnSpc>
                <a:spcPct val="90000"/>
              </a:lnSpc>
              <a:spcBef>
                <a:spcPts val="500"/>
              </a:spcBef>
              <a:spcAft>
                <a:spcPts val="0"/>
              </a:spcAft>
              <a:buClr>
                <a:srgbClr val="D29988"/>
              </a:buClr>
              <a:buSzPts val="1600"/>
              <a:buNone/>
              <a:defRPr sz="1600">
                <a:solidFill>
                  <a:srgbClr val="D29988"/>
                </a:solidFill>
              </a:defRPr>
            </a:lvl9pPr>
          </a:lstStyle>
          <a:p>
            <a:endParaRPr/>
          </a:p>
        </p:txBody>
      </p:sp>
      <p:sp>
        <p:nvSpPr>
          <p:cNvPr id="36" name="Google Shape;36;p6"/>
          <p:cNvSpPr txBox="1">
            <a:spLocks noGrp="1"/>
          </p:cNvSpPr>
          <p:nvPr>
            <p:ph type="body" idx="2"/>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7"/>
        <p:cNvGrpSpPr/>
        <p:nvPr/>
      </p:nvGrpSpPr>
      <p:grpSpPr>
        <a:xfrm>
          <a:off x="0" y="0"/>
          <a:ext cx="0" cy="0"/>
          <a:chOff x="0" y="0"/>
          <a:chExt cx="0" cy="0"/>
        </a:xfrm>
      </p:grpSpPr>
      <p:sp>
        <p:nvSpPr>
          <p:cNvPr id="38" name="Google Shape;38;p7"/>
          <p:cNvSpPr>
            <a:spLocks noGrp="1"/>
          </p:cNvSpPr>
          <p:nvPr>
            <p:ph type="pic" idx="2"/>
          </p:nvPr>
        </p:nvSpPr>
        <p:spPr>
          <a:xfrm>
            <a:off x="5183188" y="609600"/>
            <a:ext cx="7008812" cy="6248400"/>
          </a:xfrm>
          <a:prstGeom prst="rect">
            <a:avLst/>
          </a:prstGeom>
          <a:noFill/>
          <a:ln>
            <a:noFill/>
          </a:ln>
        </p:spPr>
      </p:sp>
      <p:sp>
        <p:nvSpPr>
          <p:cNvPr id="39" name="Google Shape;39;p7"/>
          <p:cNvSpPr txBox="1">
            <a:spLocks noGrp="1"/>
          </p:cNvSpPr>
          <p:nvPr>
            <p:ph type="body" idx="1"/>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title"/>
          </p:nvPr>
        </p:nvSpPr>
        <p:spPr>
          <a:xfrm>
            <a:off x="839788" y="979715"/>
            <a:ext cx="3932237" cy="148519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body" idx="3"/>
          </p:nvPr>
        </p:nvSpPr>
        <p:spPr>
          <a:xfrm>
            <a:off x="839788" y="2464905"/>
            <a:ext cx="3932237" cy="3926597"/>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rgbClr val="333F48"/>
              </a:buClr>
              <a:buSzPts val="1600"/>
              <a:buNone/>
              <a:defRPr sz="1600"/>
            </a:lvl1pPr>
            <a:lvl2pPr marL="914400" lvl="1" indent="-228600" algn="l">
              <a:lnSpc>
                <a:spcPct val="150000"/>
              </a:lnSpc>
              <a:spcBef>
                <a:spcPts val="500"/>
              </a:spcBef>
              <a:spcAft>
                <a:spcPts val="0"/>
              </a:spcAft>
              <a:buClr>
                <a:srgbClr val="333F48"/>
              </a:buClr>
              <a:buSzPts val="1400"/>
              <a:buNone/>
              <a:defRPr sz="1400"/>
            </a:lvl2pPr>
            <a:lvl3pPr marL="1371600" lvl="2" indent="-228600" algn="l">
              <a:lnSpc>
                <a:spcPct val="150000"/>
              </a:lnSpc>
              <a:spcBef>
                <a:spcPts val="500"/>
              </a:spcBef>
              <a:spcAft>
                <a:spcPts val="0"/>
              </a:spcAft>
              <a:buClr>
                <a:srgbClr val="333F48"/>
              </a:buClr>
              <a:buSzPts val="1200"/>
              <a:buNone/>
              <a:defRPr sz="1200"/>
            </a:lvl3pPr>
            <a:lvl4pPr marL="1828800" lvl="3" indent="-228600" algn="l">
              <a:lnSpc>
                <a:spcPct val="150000"/>
              </a:lnSpc>
              <a:spcBef>
                <a:spcPts val="500"/>
              </a:spcBef>
              <a:spcAft>
                <a:spcPts val="0"/>
              </a:spcAft>
              <a:buClr>
                <a:srgbClr val="333F48"/>
              </a:buClr>
              <a:buSzPts val="1000"/>
              <a:buNone/>
              <a:defRPr sz="1000"/>
            </a:lvl4pPr>
            <a:lvl5pPr marL="2286000" lvl="4" indent="-228600" algn="l">
              <a:lnSpc>
                <a:spcPct val="150000"/>
              </a:lnSpc>
              <a:spcBef>
                <a:spcPts val="500"/>
              </a:spcBef>
              <a:spcAft>
                <a:spcPts val="0"/>
              </a:spcAft>
              <a:buClr>
                <a:srgbClr val="333F48"/>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838200" y="1046162"/>
            <a:ext cx="10515600" cy="132556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body" idx="1"/>
          </p:nvPr>
        </p:nvSpPr>
        <p:spPr>
          <a:xfrm>
            <a:off x="838200" y="2371726"/>
            <a:ext cx="10515600" cy="4081326"/>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1000"/>
              </a:spcBef>
              <a:spcAft>
                <a:spcPts val="0"/>
              </a:spcAft>
              <a:buClr>
                <a:srgbClr val="333F48"/>
              </a:buClr>
              <a:buSzPts val="1800"/>
              <a:buChar char="•"/>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8"/>
          <p:cNvSpPr txBox="1">
            <a:spLocks noGrp="1"/>
          </p:cNvSpPr>
          <p:nvPr>
            <p:ph type="body" idx="2"/>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838200" y="1046162"/>
            <a:ext cx="10515600" cy="132556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1"/>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mple">
  <p:cSld name="Simple">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838200" y="1046162"/>
            <a:ext cx="10515600" cy="132556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body" idx="1"/>
          </p:nvPr>
        </p:nvSpPr>
        <p:spPr>
          <a:xfrm>
            <a:off x="838200" y="2371726"/>
            <a:ext cx="10439400" cy="4059554"/>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1000"/>
              </a:spcBef>
              <a:spcAft>
                <a:spcPts val="0"/>
              </a:spcAft>
              <a:buClr>
                <a:srgbClr val="333F48"/>
              </a:buClr>
              <a:buSzPts val="1800"/>
              <a:buChar char="•"/>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1"/>
          <p:cNvSpPr txBox="1">
            <a:spLocks noGrp="1"/>
          </p:cNvSpPr>
          <p:nvPr>
            <p:ph type="body" idx="2"/>
          </p:nvPr>
        </p:nvSpPr>
        <p:spPr>
          <a:xfrm>
            <a:off x="6113761" y="0"/>
            <a:ext cx="5920575" cy="605214"/>
          </a:xfrm>
          <a:prstGeom prst="rect">
            <a:avLst/>
          </a:prstGeom>
          <a:noFill/>
          <a:ln>
            <a:noFill/>
          </a:ln>
        </p:spPr>
        <p:txBody>
          <a:bodyPr spcFirstLastPara="1" wrap="square" lIns="91425" tIns="45700" rIns="91425" bIns="45700" anchor="ctr" anchorCtr="0">
            <a:noAutofit/>
          </a:bodyPr>
          <a:lstStyle>
            <a:lvl1pPr marL="457200" lvl="0" indent="-228600" algn="r">
              <a:lnSpc>
                <a:spcPct val="150000"/>
              </a:lnSpc>
              <a:spcBef>
                <a:spcPts val="1000"/>
              </a:spcBef>
              <a:spcAft>
                <a:spcPts val="0"/>
              </a:spcAft>
              <a:buClr>
                <a:schemeClr val="lt1"/>
              </a:buClr>
              <a:buSzPts val="1200"/>
              <a:buNone/>
              <a:defRPr sz="1200">
                <a:solidFill>
                  <a:schemeClr val="lt1"/>
                </a:solidFill>
              </a:defRPr>
            </a:lvl1pPr>
            <a:lvl2pPr marL="914400" lvl="1" indent="-342900" algn="l">
              <a:lnSpc>
                <a:spcPct val="150000"/>
              </a:lnSpc>
              <a:spcBef>
                <a:spcPts val="500"/>
              </a:spcBef>
              <a:spcAft>
                <a:spcPts val="0"/>
              </a:spcAft>
              <a:buClr>
                <a:srgbClr val="333F48"/>
              </a:buClr>
              <a:buSzPts val="1800"/>
              <a:buChar char="•"/>
              <a:defRPr/>
            </a:lvl2pPr>
            <a:lvl3pPr marL="1371600" lvl="2" indent="-342900" algn="l">
              <a:lnSpc>
                <a:spcPct val="150000"/>
              </a:lnSpc>
              <a:spcBef>
                <a:spcPts val="500"/>
              </a:spcBef>
              <a:spcAft>
                <a:spcPts val="0"/>
              </a:spcAft>
              <a:buClr>
                <a:srgbClr val="333F48"/>
              </a:buClr>
              <a:buSzPts val="1800"/>
              <a:buChar char="•"/>
              <a:defRPr/>
            </a:lvl3pPr>
            <a:lvl4pPr marL="1828800" lvl="3" indent="-342900" algn="l">
              <a:lnSpc>
                <a:spcPct val="150000"/>
              </a:lnSpc>
              <a:spcBef>
                <a:spcPts val="500"/>
              </a:spcBef>
              <a:spcAft>
                <a:spcPts val="0"/>
              </a:spcAft>
              <a:buClr>
                <a:srgbClr val="333F48"/>
              </a:buClr>
              <a:buSzPts val="1800"/>
              <a:buChar char="•"/>
              <a:defRPr/>
            </a:lvl4pPr>
            <a:lvl5pPr marL="2286000" lvl="4" indent="-342900" algn="l">
              <a:lnSpc>
                <a:spcPct val="150000"/>
              </a:lnSpc>
              <a:spcBef>
                <a:spcPts val="500"/>
              </a:spcBef>
              <a:spcAft>
                <a:spcPts val="0"/>
              </a:spcAft>
              <a:buClr>
                <a:srgbClr val="333F4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15900"/>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4">
            <a:alphaModFix/>
          </a:blip>
          <a:srcRect/>
          <a:stretch/>
        </p:blipFill>
        <p:spPr>
          <a:xfrm>
            <a:off x="9145813" y="297581"/>
            <a:ext cx="2736850" cy="342900"/>
          </a:xfrm>
          <a:prstGeom prst="rect">
            <a:avLst/>
          </a:prstGeom>
          <a:noFill/>
          <a:ln>
            <a:noFill/>
          </a:ln>
        </p:spPr>
      </p:pic>
      <p:sp>
        <p:nvSpPr>
          <p:cNvPr id="7" name="Google Shape;7;p1"/>
          <p:cNvSpPr txBox="1">
            <a:spLocks noGrp="1"/>
          </p:cNvSpPr>
          <p:nvPr>
            <p:ph type="title"/>
          </p:nvPr>
        </p:nvSpPr>
        <p:spPr>
          <a:xfrm>
            <a:off x="495300" y="2468465"/>
            <a:ext cx="7886700" cy="1752600"/>
          </a:xfrm>
          <a:prstGeom prst="rect">
            <a:avLst/>
          </a:prstGeom>
          <a:noFill/>
          <a:ln>
            <a:noFill/>
          </a:ln>
        </p:spPr>
        <p:txBody>
          <a:bodyPr spcFirstLastPara="1" wrap="square" lIns="91425" tIns="45700" rIns="91425" bIns="45700" anchor="b" anchorCtr="0">
            <a:noAutofit/>
          </a:bodyPr>
          <a:lstStyle>
            <a:lvl1pPr marR="0" lvl="0" algn="l" rtl="0">
              <a:lnSpc>
                <a:spcPct val="84583"/>
              </a:lnSpc>
              <a:spcBef>
                <a:spcPts val="0"/>
              </a:spcBef>
              <a:spcAft>
                <a:spcPts val="0"/>
              </a:spcAft>
              <a:buClr>
                <a:schemeClr val="lt1"/>
              </a:buClr>
              <a:buSzPts val="4800"/>
              <a:buFont typeface="Arial Black"/>
              <a:buNone/>
              <a:defRPr sz="4800" b="0" i="0" u="none" strike="noStrike" cap="none">
                <a:solidFill>
                  <a:schemeClr val="lt1"/>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95300" y="4792336"/>
            <a:ext cx="7886700" cy="6731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dt" idx="10"/>
          </p:nvPr>
        </p:nvSpPr>
        <p:spPr>
          <a:xfrm>
            <a:off x="490384" y="597695"/>
            <a:ext cx="20574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ftr" idx="11"/>
          </p:nvPr>
        </p:nvSpPr>
        <p:spPr>
          <a:xfrm>
            <a:off x="490384" y="5617914"/>
            <a:ext cx="5348134" cy="86995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1046162"/>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Black"/>
              <a:buNone/>
              <a:defRPr sz="4400" b="0" i="0" u="none" strike="noStrike" cap="none">
                <a:solidFill>
                  <a:schemeClr val="dk1"/>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
          <p:cNvSpPr txBox="1">
            <a:spLocks noGrp="1"/>
          </p:cNvSpPr>
          <p:nvPr>
            <p:ph type="body" idx="1"/>
          </p:nvPr>
        </p:nvSpPr>
        <p:spPr>
          <a:xfrm>
            <a:off x="838200" y="2506662"/>
            <a:ext cx="10515600" cy="394638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50000"/>
              </a:lnSpc>
              <a:spcBef>
                <a:spcPts val="1000"/>
              </a:spcBef>
              <a:spcAft>
                <a:spcPts val="0"/>
              </a:spcAft>
              <a:buClr>
                <a:srgbClr val="333F48"/>
              </a:buClr>
              <a:buSzPts val="2800"/>
              <a:buFont typeface="Arial"/>
              <a:buChar char="•"/>
              <a:defRPr sz="2800" b="0" i="0" u="none" strike="noStrike" cap="none">
                <a:solidFill>
                  <a:srgbClr val="333F48"/>
                </a:solidFill>
                <a:latin typeface="Arial"/>
                <a:ea typeface="Arial"/>
                <a:cs typeface="Arial"/>
                <a:sym typeface="Arial"/>
              </a:defRPr>
            </a:lvl1pPr>
            <a:lvl2pPr marL="914400" marR="0" lvl="1" indent="-381000" algn="l" rtl="0">
              <a:lnSpc>
                <a:spcPct val="150000"/>
              </a:lnSpc>
              <a:spcBef>
                <a:spcPts val="500"/>
              </a:spcBef>
              <a:spcAft>
                <a:spcPts val="0"/>
              </a:spcAft>
              <a:buClr>
                <a:srgbClr val="333F48"/>
              </a:buClr>
              <a:buSzPts val="2400"/>
              <a:buFont typeface="Arial"/>
              <a:buChar char="•"/>
              <a:defRPr sz="2400" b="0" i="0" u="none" strike="noStrike" cap="none">
                <a:solidFill>
                  <a:srgbClr val="333F48"/>
                </a:solidFill>
                <a:latin typeface="Arial"/>
                <a:ea typeface="Arial"/>
                <a:cs typeface="Arial"/>
                <a:sym typeface="Arial"/>
              </a:defRPr>
            </a:lvl2pPr>
            <a:lvl3pPr marL="1371600" marR="0" lvl="2" indent="-355600" algn="l" rtl="0">
              <a:lnSpc>
                <a:spcPct val="150000"/>
              </a:lnSpc>
              <a:spcBef>
                <a:spcPts val="500"/>
              </a:spcBef>
              <a:spcAft>
                <a:spcPts val="0"/>
              </a:spcAft>
              <a:buClr>
                <a:srgbClr val="333F48"/>
              </a:buClr>
              <a:buSzPts val="2000"/>
              <a:buFont typeface="Arial"/>
              <a:buChar char="•"/>
              <a:defRPr sz="2000" b="0" i="0" u="none" strike="noStrike" cap="none">
                <a:solidFill>
                  <a:srgbClr val="333F48"/>
                </a:solidFill>
                <a:latin typeface="Arial"/>
                <a:ea typeface="Arial"/>
                <a:cs typeface="Arial"/>
                <a:sym typeface="Arial"/>
              </a:defRPr>
            </a:lvl3pPr>
            <a:lvl4pPr marL="1828800" marR="0" lvl="3" indent="-342900" algn="l" rtl="0">
              <a:lnSpc>
                <a:spcPct val="150000"/>
              </a:lnSpc>
              <a:spcBef>
                <a:spcPts val="500"/>
              </a:spcBef>
              <a:spcAft>
                <a:spcPts val="0"/>
              </a:spcAft>
              <a:buClr>
                <a:srgbClr val="333F48"/>
              </a:buClr>
              <a:buSzPts val="1800"/>
              <a:buFont typeface="Arial"/>
              <a:buChar char="•"/>
              <a:defRPr sz="1800" b="0" i="0" u="none" strike="noStrike" cap="none">
                <a:solidFill>
                  <a:srgbClr val="333F48"/>
                </a:solidFill>
                <a:latin typeface="Arial"/>
                <a:ea typeface="Arial"/>
                <a:cs typeface="Arial"/>
                <a:sym typeface="Arial"/>
              </a:defRPr>
            </a:lvl4pPr>
            <a:lvl5pPr marL="2286000" marR="0" lvl="4" indent="-342900" algn="l" rtl="0">
              <a:lnSpc>
                <a:spcPct val="150000"/>
              </a:lnSpc>
              <a:spcBef>
                <a:spcPts val="500"/>
              </a:spcBef>
              <a:spcAft>
                <a:spcPts val="0"/>
              </a:spcAft>
              <a:buClr>
                <a:srgbClr val="333F48"/>
              </a:buClr>
              <a:buSzPts val="1800"/>
              <a:buFont typeface="Arial"/>
              <a:buChar char="•"/>
              <a:defRPr sz="1800" b="0" i="0" u="none" strike="noStrike" cap="none">
                <a:solidFill>
                  <a:srgbClr val="333F48"/>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4"/>
          <p:cNvSpPr/>
          <p:nvPr/>
        </p:nvSpPr>
        <p:spPr>
          <a:xfrm>
            <a:off x="0" y="0"/>
            <a:ext cx="12192000" cy="6123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8" name="Google Shape;28;p4"/>
          <p:cNvPicPr preferRelativeResize="0"/>
          <p:nvPr/>
        </p:nvPicPr>
        <p:blipFill rotWithShape="1">
          <a:blip r:embed="rId12">
            <a:alphaModFix/>
          </a:blip>
          <a:srcRect/>
          <a:stretch/>
        </p:blipFill>
        <p:spPr>
          <a:xfrm>
            <a:off x="151349" y="134748"/>
            <a:ext cx="273685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body" idx="2"/>
          </p:nvPr>
        </p:nvSpPr>
        <p:spPr>
          <a:xfrm>
            <a:off x="490384" y="5706736"/>
            <a:ext cx="7886700" cy="8255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1400"/>
              <a:buNone/>
            </a:pPr>
            <a:r>
              <a:rPr lang="en-US"/>
              <a:t>Shreyansh Agrawal, Praneet Kumar Alamuri, Varun Kausika, Nicole Pham-Nguyen </a:t>
            </a:r>
            <a:endParaRPr/>
          </a:p>
          <a:p>
            <a:pPr marL="0" lvl="0" indent="0" algn="l" rtl="0">
              <a:lnSpc>
                <a:spcPct val="100000"/>
              </a:lnSpc>
              <a:spcBef>
                <a:spcPts val="0"/>
              </a:spcBef>
              <a:spcAft>
                <a:spcPts val="0"/>
              </a:spcAft>
              <a:buClr>
                <a:schemeClr val="lt1"/>
              </a:buClr>
              <a:buSzPts val="1400"/>
              <a:buNone/>
            </a:pPr>
            <a:r>
              <a:rPr lang="en-US"/>
              <a:t>The University of Texas at Austin</a:t>
            </a:r>
            <a:endParaRPr/>
          </a:p>
        </p:txBody>
      </p:sp>
      <p:sp>
        <p:nvSpPr>
          <p:cNvPr id="77" name="Google Shape;77;p15"/>
          <p:cNvSpPr txBox="1">
            <a:spLocks noGrp="1"/>
          </p:cNvSpPr>
          <p:nvPr>
            <p:ph type="body" idx="3"/>
          </p:nvPr>
        </p:nvSpPr>
        <p:spPr>
          <a:xfrm>
            <a:off x="490375" y="2468475"/>
            <a:ext cx="10901400" cy="1716900"/>
          </a:xfrm>
          <a:prstGeom prst="rect">
            <a:avLst/>
          </a:prstGeom>
          <a:noFill/>
          <a:ln>
            <a:noFill/>
          </a:ln>
        </p:spPr>
        <p:txBody>
          <a:bodyPr spcFirstLastPara="1" wrap="square" lIns="91425" tIns="45700" rIns="91425" bIns="45700" anchor="t" anchorCtr="0">
            <a:noAutofit/>
          </a:bodyPr>
          <a:lstStyle/>
          <a:p>
            <a:pPr marL="0" lvl="0" indent="0" algn="l" rtl="0">
              <a:lnSpc>
                <a:spcPct val="83333"/>
              </a:lnSpc>
              <a:spcBef>
                <a:spcPts val="0"/>
              </a:spcBef>
              <a:spcAft>
                <a:spcPts val="0"/>
              </a:spcAft>
              <a:buClr>
                <a:schemeClr val="lt1"/>
              </a:buClr>
              <a:buSzPts val="4800"/>
              <a:buNone/>
            </a:pPr>
            <a:r>
              <a:rPr lang="en-US" sz="3800" b="0"/>
              <a:t>Instacart - Customer Segmentation and Market Basket Analysis</a:t>
            </a:r>
            <a:endParaRPr sz="3800" b="0"/>
          </a:p>
          <a:p>
            <a:pPr marL="0" lvl="0" indent="0" algn="l" rtl="0">
              <a:lnSpc>
                <a:spcPct val="83333"/>
              </a:lnSpc>
              <a:spcBef>
                <a:spcPts val="0"/>
              </a:spcBef>
              <a:spcAft>
                <a:spcPts val="0"/>
              </a:spcAft>
              <a:buClr>
                <a:schemeClr val="lt1"/>
              </a:buClr>
              <a:buSzPts val="4800"/>
              <a:buNone/>
            </a:pPr>
            <a:endParaRPr sz="3800" b="0"/>
          </a:p>
          <a:p>
            <a:pPr marL="0" lvl="0" indent="0" algn="l" rtl="0">
              <a:lnSpc>
                <a:spcPct val="83333"/>
              </a:lnSpc>
              <a:spcBef>
                <a:spcPts val="0"/>
              </a:spcBef>
              <a:spcAft>
                <a:spcPts val="0"/>
              </a:spcAft>
              <a:buClr>
                <a:schemeClr val="lt1"/>
              </a:buClr>
              <a:buSzPts val="4800"/>
              <a:buNone/>
            </a:pPr>
            <a:r>
              <a:rPr lang="en-US" sz="2400" b="0" i="1"/>
              <a:t>Marketing Analytics Project (Group J)</a:t>
            </a:r>
            <a:endParaRPr sz="2400" b="0" i="1"/>
          </a:p>
        </p:txBody>
      </p:sp>
      <p:sp>
        <p:nvSpPr>
          <p:cNvPr id="78" name="Google Shape;78;p15"/>
          <p:cNvSpPr txBox="1">
            <a:spLocks noGrp="1"/>
          </p:cNvSpPr>
          <p:nvPr>
            <p:ph type="body" idx="4"/>
          </p:nvPr>
        </p:nvSpPr>
        <p:spPr>
          <a:xfrm>
            <a:off x="490384" y="597695"/>
            <a:ext cx="4498394"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en-US"/>
              <a:t>November 7,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Products with the highest orders can be opportunities to have low selling products to be cross sold with them</a:t>
            </a:r>
            <a:endParaRPr sz="2800"/>
          </a:p>
        </p:txBody>
      </p:sp>
      <p:pic>
        <p:nvPicPr>
          <p:cNvPr id="181" name="Google Shape;181;p24"/>
          <p:cNvPicPr preferRelativeResize="0"/>
          <p:nvPr/>
        </p:nvPicPr>
        <p:blipFill>
          <a:blip r:embed="rId3">
            <a:alphaModFix/>
          </a:blip>
          <a:stretch>
            <a:fillRect/>
          </a:stretch>
        </p:blipFill>
        <p:spPr>
          <a:xfrm>
            <a:off x="1652588" y="1565275"/>
            <a:ext cx="8886825" cy="519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~85% platform users buy only ~10k products</a:t>
            </a:r>
            <a:endParaRPr sz="2800"/>
          </a:p>
        </p:txBody>
      </p:sp>
      <p:pic>
        <p:nvPicPr>
          <p:cNvPr id="187" name="Google Shape;187;p25"/>
          <p:cNvPicPr preferRelativeResize="0"/>
          <p:nvPr/>
        </p:nvPicPr>
        <p:blipFill>
          <a:blip r:embed="rId3">
            <a:alphaModFix/>
          </a:blip>
          <a:stretch>
            <a:fillRect/>
          </a:stretch>
        </p:blipFill>
        <p:spPr>
          <a:xfrm>
            <a:off x="1737901" y="1438750"/>
            <a:ext cx="8756075" cy="4372775"/>
          </a:xfrm>
          <a:prstGeom prst="rect">
            <a:avLst/>
          </a:prstGeom>
          <a:noFill/>
          <a:ln>
            <a:noFill/>
          </a:ln>
        </p:spPr>
      </p:pic>
      <p:sp>
        <p:nvSpPr>
          <p:cNvPr id="188" name="Google Shape;188;p25"/>
          <p:cNvSpPr txBox="1"/>
          <p:nvPr/>
        </p:nvSpPr>
        <p:spPr>
          <a:xfrm>
            <a:off x="479475" y="5971700"/>
            <a:ext cx="11333100" cy="682800"/>
          </a:xfrm>
          <a:prstGeom prst="rect">
            <a:avLst/>
          </a:prstGeom>
          <a:solidFill>
            <a:srgbClr val="FDF3CB"/>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There is an opportunity to cross promote remaining 40k products with low sales to the 85% users to increase sales </a:t>
            </a:r>
            <a:endParaRPr sz="16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Organic products in spite of low sales have high reorder percentage</a:t>
            </a:r>
            <a:endParaRPr sz="2800"/>
          </a:p>
        </p:txBody>
      </p:sp>
      <p:pic>
        <p:nvPicPr>
          <p:cNvPr id="194" name="Google Shape;194;p26"/>
          <p:cNvPicPr preferRelativeResize="0"/>
          <p:nvPr/>
        </p:nvPicPr>
        <p:blipFill>
          <a:blip r:embed="rId3">
            <a:alphaModFix/>
          </a:blip>
          <a:stretch>
            <a:fillRect/>
          </a:stretch>
        </p:blipFill>
        <p:spPr>
          <a:xfrm>
            <a:off x="530175" y="1703475"/>
            <a:ext cx="5354350" cy="4842700"/>
          </a:xfrm>
          <a:prstGeom prst="rect">
            <a:avLst/>
          </a:prstGeom>
          <a:noFill/>
          <a:ln>
            <a:noFill/>
          </a:ln>
        </p:spPr>
      </p:pic>
      <p:pic>
        <p:nvPicPr>
          <p:cNvPr id="195" name="Google Shape;195;p26"/>
          <p:cNvPicPr preferRelativeResize="0"/>
          <p:nvPr/>
        </p:nvPicPr>
        <p:blipFill>
          <a:blip r:embed="rId4">
            <a:alphaModFix/>
          </a:blip>
          <a:stretch>
            <a:fillRect/>
          </a:stretch>
        </p:blipFill>
        <p:spPr>
          <a:xfrm>
            <a:off x="6116675" y="1630825"/>
            <a:ext cx="5199655" cy="484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CUSTOMER SEGMENTATION</a:t>
            </a:r>
            <a:endParaRPr sz="2800"/>
          </a:p>
        </p:txBody>
      </p:sp>
      <p:pic>
        <p:nvPicPr>
          <p:cNvPr id="201" name="Google Shape;201;p27"/>
          <p:cNvPicPr preferRelativeResize="0"/>
          <p:nvPr/>
        </p:nvPicPr>
        <p:blipFill>
          <a:blip r:embed="rId3">
            <a:alphaModFix/>
          </a:blip>
          <a:stretch>
            <a:fillRect/>
          </a:stretch>
        </p:blipFill>
        <p:spPr>
          <a:xfrm>
            <a:off x="275038" y="1471000"/>
            <a:ext cx="3802250" cy="2550067"/>
          </a:xfrm>
          <a:prstGeom prst="rect">
            <a:avLst/>
          </a:prstGeom>
          <a:noFill/>
          <a:ln>
            <a:noFill/>
          </a:ln>
        </p:spPr>
      </p:pic>
      <p:pic>
        <p:nvPicPr>
          <p:cNvPr id="202" name="Google Shape;202;p27"/>
          <p:cNvPicPr preferRelativeResize="0"/>
          <p:nvPr/>
        </p:nvPicPr>
        <p:blipFill>
          <a:blip r:embed="rId4">
            <a:alphaModFix/>
          </a:blip>
          <a:stretch>
            <a:fillRect/>
          </a:stretch>
        </p:blipFill>
        <p:spPr>
          <a:xfrm>
            <a:off x="4253600" y="1462500"/>
            <a:ext cx="3475799" cy="2550075"/>
          </a:xfrm>
          <a:prstGeom prst="rect">
            <a:avLst/>
          </a:prstGeom>
          <a:noFill/>
          <a:ln>
            <a:noFill/>
          </a:ln>
        </p:spPr>
      </p:pic>
      <p:pic>
        <p:nvPicPr>
          <p:cNvPr id="203" name="Google Shape;203;p27"/>
          <p:cNvPicPr preferRelativeResize="0"/>
          <p:nvPr/>
        </p:nvPicPr>
        <p:blipFill>
          <a:blip r:embed="rId5">
            <a:alphaModFix/>
          </a:blip>
          <a:stretch>
            <a:fillRect/>
          </a:stretch>
        </p:blipFill>
        <p:spPr>
          <a:xfrm>
            <a:off x="275050" y="4156466"/>
            <a:ext cx="3802249" cy="2571559"/>
          </a:xfrm>
          <a:prstGeom prst="rect">
            <a:avLst/>
          </a:prstGeom>
          <a:noFill/>
          <a:ln>
            <a:noFill/>
          </a:ln>
        </p:spPr>
      </p:pic>
      <p:pic>
        <p:nvPicPr>
          <p:cNvPr id="204" name="Google Shape;204;p27"/>
          <p:cNvPicPr preferRelativeResize="0"/>
          <p:nvPr/>
        </p:nvPicPr>
        <p:blipFill>
          <a:blip r:embed="rId6">
            <a:alphaModFix/>
          </a:blip>
          <a:stretch>
            <a:fillRect/>
          </a:stretch>
        </p:blipFill>
        <p:spPr>
          <a:xfrm>
            <a:off x="4253588" y="4156463"/>
            <a:ext cx="3537725" cy="2530075"/>
          </a:xfrm>
          <a:prstGeom prst="rect">
            <a:avLst/>
          </a:prstGeom>
          <a:noFill/>
          <a:ln>
            <a:noFill/>
          </a:ln>
        </p:spPr>
      </p:pic>
      <p:sp>
        <p:nvSpPr>
          <p:cNvPr id="205" name="Google Shape;205;p27"/>
          <p:cNvSpPr txBox="1"/>
          <p:nvPr/>
        </p:nvSpPr>
        <p:spPr>
          <a:xfrm>
            <a:off x="8165825" y="2485650"/>
            <a:ext cx="32079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b="1"/>
              <a:t>Not a lot of variability w.r.t the products that each cluster tends to be most associated with</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US" b="1"/>
              <a:t>Our segmentation is more indicative of reorders, order hour of day, days since prior order</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MARKET SEGMENTATION</a:t>
            </a:r>
            <a:endParaRPr sz="2800"/>
          </a:p>
        </p:txBody>
      </p:sp>
      <p:pic>
        <p:nvPicPr>
          <p:cNvPr id="211" name="Google Shape;211;p28"/>
          <p:cNvPicPr preferRelativeResize="0"/>
          <p:nvPr/>
        </p:nvPicPr>
        <p:blipFill>
          <a:blip r:embed="rId3">
            <a:alphaModFix/>
          </a:blip>
          <a:stretch>
            <a:fillRect/>
          </a:stretch>
        </p:blipFill>
        <p:spPr>
          <a:xfrm>
            <a:off x="5404713" y="1653900"/>
            <a:ext cx="6505575" cy="4391025"/>
          </a:xfrm>
          <a:prstGeom prst="rect">
            <a:avLst/>
          </a:prstGeom>
          <a:noFill/>
          <a:ln>
            <a:noFill/>
          </a:ln>
        </p:spPr>
      </p:pic>
      <p:sp>
        <p:nvSpPr>
          <p:cNvPr id="212" name="Google Shape;212;p28"/>
          <p:cNvSpPr txBox="1"/>
          <p:nvPr/>
        </p:nvSpPr>
        <p:spPr>
          <a:xfrm>
            <a:off x="384950" y="1653900"/>
            <a:ext cx="43773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t>Details of cluster analysis:</a:t>
            </a:r>
            <a:endParaRPr sz="1800" b="1"/>
          </a:p>
          <a:p>
            <a:pPr marL="457200" lvl="0" indent="-342900" algn="l" rtl="0">
              <a:spcBef>
                <a:spcPts val="0"/>
              </a:spcBef>
              <a:spcAft>
                <a:spcPts val="0"/>
              </a:spcAft>
              <a:buSzPts val="1800"/>
              <a:buAutoNum type="arabicPeriod"/>
            </a:pPr>
            <a:r>
              <a:rPr lang="en-US" sz="1800"/>
              <a:t>Random initialization</a:t>
            </a:r>
            <a:endParaRPr sz="1800"/>
          </a:p>
          <a:p>
            <a:pPr marL="457200" lvl="0" indent="-342900" algn="l" rtl="0">
              <a:spcBef>
                <a:spcPts val="0"/>
              </a:spcBef>
              <a:spcAft>
                <a:spcPts val="0"/>
              </a:spcAft>
              <a:buSzPts val="1800"/>
              <a:buAutoNum type="arabicPeriod"/>
            </a:pPr>
            <a:r>
              <a:rPr lang="en-US" sz="1800"/>
              <a:t>Max iterations: 300</a:t>
            </a:r>
            <a:endParaRPr sz="1800"/>
          </a:p>
        </p:txBody>
      </p:sp>
      <p:sp>
        <p:nvSpPr>
          <p:cNvPr id="213" name="Google Shape;213;p28"/>
          <p:cNvSpPr txBox="1"/>
          <p:nvPr/>
        </p:nvSpPr>
        <p:spPr>
          <a:xfrm>
            <a:off x="484775" y="2837300"/>
            <a:ext cx="4277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t>Details of elbow() function:</a:t>
            </a:r>
            <a:endParaRPr sz="1800" b="1"/>
          </a:p>
          <a:p>
            <a:pPr marL="457200" lvl="0" indent="-342900" algn="l" rtl="0">
              <a:spcBef>
                <a:spcPts val="0"/>
              </a:spcBef>
              <a:spcAft>
                <a:spcPts val="0"/>
              </a:spcAft>
              <a:buSzPts val="1800"/>
              <a:buAutoNum type="arabicPeriod"/>
            </a:pPr>
            <a:r>
              <a:rPr lang="en-US" sz="1800"/>
              <a:t>“Convex” curve</a:t>
            </a:r>
            <a:endParaRPr sz="1800"/>
          </a:p>
          <a:p>
            <a:pPr marL="457200" lvl="0" indent="-342900" algn="l" rtl="0">
              <a:spcBef>
                <a:spcPts val="0"/>
              </a:spcBef>
              <a:spcAft>
                <a:spcPts val="0"/>
              </a:spcAft>
              <a:buSzPts val="1800"/>
              <a:buAutoNum type="arabicPeriod"/>
            </a:pPr>
            <a:r>
              <a:rPr lang="en-US" sz="1800"/>
              <a:t>Decreasing trend</a:t>
            </a:r>
            <a:endParaRPr sz="1800"/>
          </a:p>
        </p:txBody>
      </p:sp>
      <p:sp>
        <p:nvSpPr>
          <p:cNvPr id="214" name="Google Shape;214;p28"/>
          <p:cNvSpPr txBox="1"/>
          <p:nvPr/>
        </p:nvSpPr>
        <p:spPr>
          <a:xfrm>
            <a:off x="313775" y="4091975"/>
            <a:ext cx="4619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t>k = 4 clusters gave us the best results</a:t>
            </a:r>
            <a:endParaRPr sz="1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MARKET SEGMENTATION</a:t>
            </a:r>
            <a:endParaRPr sz="2800"/>
          </a:p>
        </p:txBody>
      </p:sp>
      <p:pic>
        <p:nvPicPr>
          <p:cNvPr id="220" name="Google Shape;220;p29"/>
          <p:cNvPicPr preferRelativeResize="0"/>
          <p:nvPr/>
        </p:nvPicPr>
        <p:blipFill>
          <a:blip r:embed="rId3">
            <a:alphaModFix/>
          </a:blip>
          <a:stretch>
            <a:fillRect/>
          </a:stretch>
        </p:blipFill>
        <p:spPr>
          <a:xfrm>
            <a:off x="5460500" y="1318600"/>
            <a:ext cx="6449800" cy="4612650"/>
          </a:xfrm>
          <a:prstGeom prst="rect">
            <a:avLst/>
          </a:prstGeom>
          <a:noFill/>
          <a:ln>
            <a:noFill/>
          </a:ln>
        </p:spPr>
      </p:pic>
      <p:sp>
        <p:nvSpPr>
          <p:cNvPr id="221" name="Google Shape;221;p29"/>
          <p:cNvSpPr txBox="1"/>
          <p:nvPr/>
        </p:nvSpPr>
        <p:spPr>
          <a:xfrm>
            <a:off x="384950" y="1653900"/>
            <a:ext cx="43773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t>What are silhouette scores?</a:t>
            </a:r>
            <a:endParaRPr sz="1800" b="1"/>
          </a:p>
          <a:p>
            <a:pPr marL="457200" lvl="0" indent="-342900" algn="l" rtl="0">
              <a:spcBef>
                <a:spcPts val="0"/>
              </a:spcBef>
              <a:spcAft>
                <a:spcPts val="0"/>
              </a:spcAft>
              <a:buSzPts val="1800"/>
              <a:buAutoNum type="arabicPeriod"/>
            </a:pPr>
            <a:r>
              <a:rPr lang="en-US" sz="1800"/>
              <a:t>Tells us how good the clustering is</a:t>
            </a:r>
            <a:endParaRPr sz="1800"/>
          </a:p>
          <a:p>
            <a:pPr marL="457200" lvl="0" indent="-342900" algn="l" rtl="0">
              <a:spcBef>
                <a:spcPts val="0"/>
              </a:spcBef>
              <a:spcAft>
                <a:spcPts val="0"/>
              </a:spcAft>
              <a:buSzPts val="1800"/>
              <a:buAutoNum type="arabicPeriod"/>
            </a:pPr>
            <a:r>
              <a:rPr lang="en-US" sz="1800"/>
              <a:t>Indicates whether a given point is grouped well within it’s cluster and separated enough from the remaining clusters</a:t>
            </a:r>
            <a:endParaRPr sz="1800"/>
          </a:p>
          <a:p>
            <a:pPr marL="457200" lvl="0" indent="-342900" algn="l" rtl="0">
              <a:spcBef>
                <a:spcPts val="0"/>
              </a:spcBef>
              <a:spcAft>
                <a:spcPts val="0"/>
              </a:spcAft>
              <a:buSzPts val="1800"/>
              <a:buAutoNum type="arabicPeriod"/>
            </a:pPr>
            <a:r>
              <a:rPr lang="en-US" sz="1800"/>
              <a:t>Ranges from -1 (worst) to 1 (best)</a:t>
            </a:r>
            <a:endParaRPr sz="1800"/>
          </a:p>
        </p:txBody>
      </p:sp>
      <p:sp>
        <p:nvSpPr>
          <p:cNvPr id="222" name="Google Shape;222;p29"/>
          <p:cNvSpPr txBox="1"/>
          <p:nvPr/>
        </p:nvSpPr>
        <p:spPr>
          <a:xfrm>
            <a:off x="384950" y="4037875"/>
            <a:ext cx="4277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t>For k = 4, we get a silhouette score of 0.275 (decent)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MARKET SEGMENTATION</a:t>
            </a:r>
            <a:endParaRPr sz="2800"/>
          </a:p>
        </p:txBody>
      </p:sp>
      <p:pic>
        <p:nvPicPr>
          <p:cNvPr id="228" name="Google Shape;228;p30"/>
          <p:cNvPicPr preferRelativeResize="0"/>
          <p:nvPr/>
        </p:nvPicPr>
        <p:blipFill>
          <a:blip r:embed="rId3">
            <a:alphaModFix/>
          </a:blip>
          <a:stretch>
            <a:fillRect/>
          </a:stretch>
        </p:blipFill>
        <p:spPr>
          <a:xfrm>
            <a:off x="4216038" y="1420088"/>
            <a:ext cx="1615425" cy="1990425"/>
          </a:xfrm>
          <a:prstGeom prst="rect">
            <a:avLst/>
          </a:prstGeom>
          <a:noFill/>
          <a:ln>
            <a:noFill/>
          </a:ln>
        </p:spPr>
      </p:pic>
      <p:sp>
        <p:nvSpPr>
          <p:cNvPr id="229" name="Google Shape;229;p30"/>
          <p:cNvSpPr txBox="1"/>
          <p:nvPr/>
        </p:nvSpPr>
        <p:spPr>
          <a:xfrm>
            <a:off x="228892" y="2095125"/>
            <a:ext cx="4165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t>Number of people in each cluster</a:t>
            </a:r>
            <a:r>
              <a:rPr lang="en-US" sz="1900" b="1"/>
              <a:t> </a:t>
            </a:r>
            <a:endParaRPr sz="1900" b="1"/>
          </a:p>
        </p:txBody>
      </p:sp>
      <p:pic>
        <p:nvPicPr>
          <p:cNvPr id="230" name="Google Shape;230;p30"/>
          <p:cNvPicPr preferRelativeResize="0"/>
          <p:nvPr/>
        </p:nvPicPr>
        <p:blipFill>
          <a:blip r:embed="rId4">
            <a:alphaModFix/>
          </a:blip>
          <a:stretch>
            <a:fillRect/>
          </a:stretch>
        </p:blipFill>
        <p:spPr>
          <a:xfrm>
            <a:off x="3921500" y="3715950"/>
            <a:ext cx="3998169" cy="2643024"/>
          </a:xfrm>
          <a:prstGeom prst="rect">
            <a:avLst/>
          </a:prstGeom>
          <a:noFill/>
          <a:ln>
            <a:noFill/>
          </a:ln>
        </p:spPr>
      </p:pic>
      <p:pic>
        <p:nvPicPr>
          <p:cNvPr id="231" name="Google Shape;231;p30"/>
          <p:cNvPicPr preferRelativeResize="0"/>
          <p:nvPr/>
        </p:nvPicPr>
        <p:blipFill>
          <a:blip r:embed="rId5">
            <a:alphaModFix/>
          </a:blip>
          <a:stretch>
            <a:fillRect/>
          </a:stretch>
        </p:blipFill>
        <p:spPr>
          <a:xfrm>
            <a:off x="7919670" y="3715950"/>
            <a:ext cx="3990630" cy="2643025"/>
          </a:xfrm>
          <a:prstGeom prst="rect">
            <a:avLst/>
          </a:prstGeom>
          <a:noFill/>
          <a:ln>
            <a:noFill/>
          </a:ln>
        </p:spPr>
      </p:pic>
      <p:sp>
        <p:nvSpPr>
          <p:cNvPr id="232" name="Google Shape;232;p30"/>
          <p:cNvSpPr txBox="1"/>
          <p:nvPr/>
        </p:nvSpPr>
        <p:spPr>
          <a:xfrm>
            <a:off x="228900" y="4462700"/>
            <a:ext cx="3820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t>Cluster centroids (for interpretation of clusters)</a:t>
            </a:r>
            <a:endParaRPr sz="1800" b="1"/>
          </a:p>
        </p:txBody>
      </p:sp>
      <p:sp>
        <p:nvSpPr>
          <p:cNvPr id="233" name="Google Shape;233;p30"/>
          <p:cNvSpPr txBox="1"/>
          <p:nvPr/>
        </p:nvSpPr>
        <p:spPr>
          <a:xfrm>
            <a:off x="7625538" y="2523650"/>
            <a:ext cx="4578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Cluster 1 - Orders later in the day</a:t>
            </a:r>
            <a:endParaRPr b="1"/>
          </a:p>
          <a:p>
            <a:pPr marL="0" lvl="0" indent="0" algn="l" rtl="0">
              <a:spcBef>
                <a:spcPts val="0"/>
              </a:spcBef>
              <a:spcAft>
                <a:spcPts val="0"/>
              </a:spcAft>
              <a:buNone/>
            </a:pPr>
            <a:r>
              <a:rPr lang="en-US" b="1"/>
              <a:t>Cluster 2 - High number of days since prior order</a:t>
            </a:r>
            <a:endParaRPr b="1"/>
          </a:p>
          <a:p>
            <a:pPr marL="0" lvl="0" indent="0" algn="l" rtl="0">
              <a:spcBef>
                <a:spcPts val="0"/>
              </a:spcBef>
              <a:spcAft>
                <a:spcPts val="0"/>
              </a:spcAft>
              <a:buNone/>
            </a:pPr>
            <a:r>
              <a:rPr lang="en-US" b="1"/>
              <a:t>Cluster 3 - High number of reorders</a:t>
            </a:r>
            <a:endParaRPr b="1"/>
          </a:p>
          <a:p>
            <a:pPr marL="0" lvl="0" indent="0" algn="l" rtl="0">
              <a:spcBef>
                <a:spcPts val="0"/>
              </a:spcBef>
              <a:spcAft>
                <a:spcPts val="0"/>
              </a:spcAft>
              <a:buNone/>
            </a:pPr>
            <a:r>
              <a:rPr lang="en-US" b="1"/>
              <a:t>Cluster 4 - Orders early in the day</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SEGMENTATION BY DEPARTMENT</a:t>
            </a:r>
            <a:endParaRPr sz="2800"/>
          </a:p>
        </p:txBody>
      </p:sp>
      <p:pic>
        <p:nvPicPr>
          <p:cNvPr id="239" name="Google Shape;239;p31"/>
          <p:cNvPicPr preferRelativeResize="0"/>
          <p:nvPr/>
        </p:nvPicPr>
        <p:blipFill>
          <a:blip r:embed="rId3">
            <a:alphaModFix/>
          </a:blip>
          <a:stretch>
            <a:fillRect/>
          </a:stretch>
        </p:blipFill>
        <p:spPr>
          <a:xfrm>
            <a:off x="5217425" y="1802725"/>
            <a:ext cx="6305426" cy="4158250"/>
          </a:xfrm>
          <a:prstGeom prst="rect">
            <a:avLst/>
          </a:prstGeom>
          <a:noFill/>
          <a:ln>
            <a:noFill/>
          </a:ln>
        </p:spPr>
      </p:pic>
      <p:sp>
        <p:nvSpPr>
          <p:cNvPr id="240" name="Google Shape;240;p31"/>
          <p:cNvSpPr/>
          <p:nvPr/>
        </p:nvSpPr>
        <p:spPr>
          <a:xfrm rot="1332955">
            <a:off x="6229633" y="3491291"/>
            <a:ext cx="1878877" cy="875816"/>
          </a:xfrm>
          <a:prstGeom prst="ellipse">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p:nvPr/>
        </p:nvSpPr>
        <p:spPr>
          <a:xfrm>
            <a:off x="343400" y="1879050"/>
            <a:ext cx="444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We have well defined clusters expect we see that there is some overlap b/w clusters 0 and 1</a:t>
            </a:r>
            <a:endParaRPr/>
          </a:p>
        </p:txBody>
      </p:sp>
      <p:sp>
        <p:nvSpPr>
          <p:cNvPr id="242" name="Google Shape;242;p31"/>
          <p:cNvSpPr txBox="1"/>
          <p:nvPr/>
        </p:nvSpPr>
        <p:spPr>
          <a:xfrm>
            <a:off x="343400" y="6299625"/>
            <a:ext cx="1149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Since there are 21 departments, we have projected them in 10 components and performed a k-means clustering with 4 clusters</a:t>
            </a:r>
            <a:endParaRPr/>
          </a:p>
        </p:txBody>
      </p:sp>
      <p:graphicFrame>
        <p:nvGraphicFramePr>
          <p:cNvPr id="243" name="Google Shape;243;p31"/>
          <p:cNvGraphicFramePr/>
          <p:nvPr/>
        </p:nvGraphicFramePr>
        <p:xfrm>
          <a:off x="828500" y="2657450"/>
          <a:ext cx="3357500" cy="3354010"/>
        </p:xfrm>
        <a:graphic>
          <a:graphicData uri="http://schemas.openxmlformats.org/drawingml/2006/table">
            <a:tbl>
              <a:tblPr>
                <a:noFill/>
                <a:tableStyleId>{95E6B16B-E741-4762-9296-0B6EFFADAD5D}</a:tableStyleId>
              </a:tblPr>
              <a:tblGrid>
                <a:gridCol w="1058750">
                  <a:extLst>
                    <a:ext uri="{9D8B030D-6E8A-4147-A177-3AD203B41FA5}">
                      <a16:colId xmlns:a16="http://schemas.microsoft.com/office/drawing/2014/main" val="20000"/>
                    </a:ext>
                  </a:extLst>
                </a:gridCol>
                <a:gridCol w="2298750">
                  <a:extLst>
                    <a:ext uri="{9D8B030D-6E8A-4147-A177-3AD203B41FA5}">
                      <a16:colId xmlns:a16="http://schemas.microsoft.com/office/drawing/2014/main" val="20001"/>
                    </a:ext>
                  </a:extLst>
                </a:gridCol>
              </a:tblGrid>
              <a:tr h="397700">
                <a:tc>
                  <a:txBody>
                    <a:bodyPr/>
                    <a:lstStyle/>
                    <a:p>
                      <a:pPr marL="0" lvl="0" indent="0" algn="ctr" rtl="0">
                        <a:spcBef>
                          <a:spcPts val="0"/>
                        </a:spcBef>
                        <a:spcAft>
                          <a:spcPts val="0"/>
                        </a:spcAft>
                        <a:buNone/>
                      </a:pPr>
                      <a:r>
                        <a:rPr lang="en-US" b="1">
                          <a:solidFill>
                            <a:schemeClr val="lt1"/>
                          </a:solidFill>
                        </a:rPr>
                        <a:t>Segments</a:t>
                      </a:r>
                      <a:endParaRPr b="1">
                        <a:solidFill>
                          <a:schemeClr val="lt1"/>
                        </a:solidFill>
                      </a:endParaRPr>
                    </a:p>
                  </a:txBody>
                  <a:tcPr marL="91425" marR="91425" marT="91425" marB="91425">
                    <a:solidFill>
                      <a:schemeClr val="accent6"/>
                    </a:solidFill>
                  </a:tcPr>
                </a:tc>
                <a:tc>
                  <a:txBody>
                    <a:bodyPr/>
                    <a:lstStyle/>
                    <a:p>
                      <a:pPr marL="0" lvl="0" indent="0" algn="ctr" rtl="0">
                        <a:spcBef>
                          <a:spcPts val="0"/>
                        </a:spcBef>
                        <a:spcAft>
                          <a:spcPts val="0"/>
                        </a:spcAft>
                        <a:buNone/>
                      </a:pPr>
                      <a:r>
                        <a:rPr lang="en-US" b="1">
                          <a:solidFill>
                            <a:schemeClr val="lt1"/>
                          </a:solidFill>
                        </a:rPr>
                        <a:t>Segment Description</a:t>
                      </a:r>
                      <a:endParaRPr b="1">
                        <a:solidFill>
                          <a:schemeClr val="lt1"/>
                        </a:solidFill>
                      </a:endParaRPr>
                    </a:p>
                  </a:txBody>
                  <a:tcPr marL="91425" marR="91425" marT="91425" marB="91425">
                    <a:solidFill>
                      <a:schemeClr val="accent6"/>
                    </a:solidFill>
                  </a:tcPr>
                </a:tc>
                <a:extLst>
                  <a:ext uri="{0D108BD9-81ED-4DB2-BD59-A6C34878D82A}">
                    <a16:rowId xmlns:a16="http://schemas.microsoft.com/office/drawing/2014/main" val="10000"/>
                  </a:ext>
                </a:extLst>
              </a:tr>
              <a:tr h="655225">
                <a:tc>
                  <a:txBody>
                    <a:bodyPr/>
                    <a:lstStyle/>
                    <a:p>
                      <a:pPr marL="0" lvl="0" indent="0" algn="ctr" rtl="0">
                        <a:spcBef>
                          <a:spcPts val="0"/>
                        </a:spcBef>
                        <a:spcAft>
                          <a:spcPts val="0"/>
                        </a:spcAft>
                        <a:buNone/>
                      </a:pPr>
                      <a:r>
                        <a:rPr lang="en-US"/>
                        <a:t>0</a:t>
                      </a:r>
                      <a:endParaRPr/>
                    </a:p>
                  </a:txBody>
                  <a:tcPr marL="91425" marR="91425" marT="91425" marB="91425" anchor="ctr"/>
                </a:tc>
                <a:tc>
                  <a:txBody>
                    <a:bodyPr/>
                    <a:lstStyle/>
                    <a:p>
                      <a:pPr marL="0" lvl="0" indent="0" algn="ctr" rtl="0">
                        <a:spcBef>
                          <a:spcPts val="0"/>
                        </a:spcBef>
                        <a:spcAft>
                          <a:spcPts val="0"/>
                        </a:spcAft>
                        <a:buNone/>
                      </a:pPr>
                      <a:r>
                        <a:rPr lang="en-US"/>
                        <a:t>fresh produce  - fruits, vegetables, cheese</a:t>
                      </a:r>
                      <a:endParaRPr/>
                    </a:p>
                  </a:txBody>
                  <a:tcPr marL="91425" marR="91425" marT="91425" marB="91425" anchor="ctr"/>
                </a:tc>
                <a:extLst>
                  <a:ext uri="{0D108BD9-81ED-4DB2-BD59-A6C34878D82A}">
                    <a16:rowId xmlns:a16="http://schemas.microsoft.com/office/drawing/2014/main" val="10001"/>
                  </a:ext>
                </a:extLst>
              </a:tr>
              <a:tr h="655225">
                <a:tc>
                  <a:txBody>
                    <a:bodyPr/>
                    <a:lstStyle/>
                    <a:p>
                      <a:pPr marL="0" lvl="0" indent="0" algn="ctr" rtl="0">
                        <a:spcBef>
                          <a:spcPts val="0"/>
                        </a:spcBef>
                        <a:spcAft>
                          <a:spcPts val="0"/>
                        </a:spcAft>
                        <a:buNone/>
                      </a:pPr>
                      <a:r>
                        <a:rPr lang="en-US"/>
                        <a:t>1</a:t>
                      </a:r>
                      <a:endParaRPr/>
                    </a:p>
                  </a:txBody>
                  <a:tcPr marL="91425" marR="91425" marT="91425" marB="91425" anchor="ctr"/>
                </a:tc>
                <a:tc>
                  <a:txBody>
                    <a:bodyPr/>
                    <a:lstStyle/>
                    <a:p>
                      <a:pPr marL="0" lvl="0" indent="0" algn="ctr" rtl="0">
                        <a:spcBef>
                          <a:spcPts val="0"/>
                        </a:spcBef>
                        <a:spcAft>
                          <a:spcPts val="0"/>
                        </a:spcAft>
                        <a:buNone/>
                      </a:pPr>
                      <a:r>
                        <a:rPr lang="en-US"/>
                        <a:t>beverages and fresh produce - water, soft drinks, tea</a:t>
                      </a:r>
                      <a:endParaRPr/>
                    </a:p>
                  </a:txBody>
                  <a:tcPr marL="91425" marR="91425" marT="91425" marB="91425" anchor="ctr"/>
                </a:tc>
                <a:extLst>
                  <a:ext uri="{0D108BD9-81ED-4DB2-BD59-A6C34878D82A}">
                    <a16:rowId xmlns:a16="http://schemas.microsoft.com/office/drawing/2014/main" val="10002"/>
                  </a:ext>
                </a:extLst>
              </a:tr>
              <a:tr h="655225">
                <a:tc>
                  <a:txBody>
                    <a:bodyPr/>
                    <a:lstStyle/>
                    <a:p>
                      <a:pPr marL="0" lvl="0" indent="0" algn="ctr" rtl="0">
                        <a:spcBef>
                          <a:spcPts val="0"/>
                        </a:spcBef>
                        <a:spcAft>
                          <a:spcPts val="0"/>
                        </a:spcAft>
                        <a:buNone/>
                      </a:pPr>
                      <a:r>
                        <a:rPr lang="en-US"/>
                        <a:t>2</a:t>
                      </a:r>
                      <a:endParaRPr/>
                    </a:p>
                  </a:txBody>
                  <a:tcPr marL="91425" marR="91425" marT="91425" marB="91425" anchor="ctr"/>
                </a:tc>
                <a:tc>
                  <a:txBody>
                    <a:bodyPr/>
                    <a:lstStyle/>
                    <a:p>
                      <a:pPr marL="0" lvl="0" indent="0" algn="ctr" rtl="0">
                        <a:spcBef>
                          <a:spcPts val="0"/>
                        </a:spcBef>
                        <a:spcAft>
                          <a:spcPts val="0"/>
                        </a:spcAft>
                        <a:buNone/>
                      </a:pPr>
                      <a:r>
                        <a:rPr lang="en-US"/>
                        <a:t>packaged produce - fruits, vegetables, frozen produce</a:t>
                      </a:r>
                      <a:endParaRPr/>
                    </a:p>
                  </a:txBody>
                  <a:tcPr marL="91425" marR="91425" marT="91425" marB="91425" anchor="ctr"/>
                </a:tc>
                <a:extLst>
                  <a:ext uri="{0D108BD9-81ED-4DB2-BD59-A6C34878D82A}">
                    <a16:rowId xmlns:a16="http://schemas.microsoft.com/office/drawing/2014/main" val="10003"/>
                  </a:ext>
                </a:extLst>
              </a:tr>
              <a:tr h="655225">
                <a:tc>
                  <a:txBody>
                    <a:bodyPr/>
                    <a:lstStyle/>
                    <a:p>
                      <a:pPr marL="0" lvl="0" indent="0" algn="ctr" rtl="0">
                        <a:spcBef>
                          <a:spcPts val="0"/>
                        </a:spcBef>
                        <a:spcAft>
                          <a:spcPts val="0"/>
                        </a:spcAft>
                        <a:buNone/>
                      </a:pPr>
                      <a:r>
                        <a:rPr lang="en-US"/>
                        <a:t>3</a:t>
                      </a:r>
                      <a:endParaRPr/>
                    </a:p>
                  </a:txBody>
                  <a:tcPr marL="91425" marR="91425" marT="91425" marB="91425" anchor="ctr"/>
                </a:tc>
                <a:tc>
                  <a:txBody>
                    <a:bodyPr/>
                    <a:lstStyle/>
                    <a:p>
                      <a:pPr marL="0" lvl="0" indent="0" algn="ctr" rtl="0">
                        <a:spcBef>
                          <a:spcPts val="0"/>
                        </a:spcBef>
                        <a:spcAft>
                          <a:spcPts val="0"/>
                        </a:spcAft>
                        <a:buNone/>
                      </a:pPr>
                      <a:r>
                        <a:rPr lang="en-US"/>
                        <a:t>fresh produce and cosmetics</a:t>
                      </a:r>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p:nvPr/>
        </p:nvSpPr>
        <p:spPr>
          <a:xfrm>
            <a:off x="4664800" y="1956472"/>
            <a:ext cx="7263600" cy="3976500"/>
          </a:xfrm>
          <a:prstGeom prst="rect">
            <a:avLst/>
          </a:prstGeom>
          <a:solidFill>
            <a:srgbClr val="C0DE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49" name="Google Shape;249;p32"/>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MARKET BASKET ANALYSIS</a:t>
            </a:r>
            <a:endParaRPr sz="2800"/>
          </a:p>
        </p:txBody>
      </p:sp>
      <p:pic>
        <p:nvPicPr>
          <p:cNvPr id="250" name="Google Shape;250;p32"/>
          <p:cNvPicPr preferRelativeResize="0"/>
          <p:nvPr/>
        </p:nvPicPr>
        <p:blipFill>
          <a:blip r:embed="rId3">
            <a:alphaModFix/>
          </a:blip>
          <a:stretch>
            <a:fillRect/>
          </a:stretch>
        </p:blipFill>
        <p:spPr>
          <a:xfrm>
            <a:off x="4759725" y="2202012"/>
            <a:ext cx="7073751" cy="3485426"/>
          </a:xfrm>
          <a:prstGeom prst="rect">
            <a:avLst/>
          </a:prstGeom>
          <a:noFill/>
          <a:ln>
            <a:noFill/>
          </a:ln>
        </p:spPr>
      </p:pic>
      <p:sp>
        <p:nvSpPr>
          <p:cNvPr id="251" name="Google Shape;251;p32"/>
          <p:cNvSpPr txBox="1"/>
          <p:nvPr/>
        </p:nvSpPr>
        <p:spPr>
          <a:xfrm>
            <a:off x="341750" y="2251525"/>
            <a:ext cx="39996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p>
          <a:p>
            <a:pPr marL="457200" lvl="0" indent="-330200" algn="l" rtl="0">
              <a:spcBef>
                <a:spcPts val="0"/>
              </a:spcBef>
              <a:spcAft>
                <a:spcPts val="0"/>
              </a:spcAft>
              <a:buSzPts val="1600"/>
              <a:buChar char="●"/>
            </a:pPr>
            <a:r>
              <a:rPr lang="en-US" sz="1600"/>
              <a:t>The most common produce that shows a relationship to other grocery store items is a "banana"</a:t>
            </a:r>
            <a:endParaRPr sz="1600"/>
          </a:p>
          <a:p>
            <a:pPr marL="914400" lvl="1" indent="-330200" algn="l" rtl="0">
              <a:spcBef>
                <a:spcPts val="0"/>
              </a:spcBef>
              <a:spcAft>
                <a:spcPts val="0"/>
              </a:spcAft>
              <a:buSzPts val="1600"/>
              <a:buChar char="○"/>
            </a:pPr>
            <a:r>
              <a:rPr lang="en-US" sz="1600"/>
              <a:t>Appeared 10+ times </a:t>
            </a:r>
            <a:endParaRPr sz="1600"/>
          </a:p>
          <a:p>
            <a:pPr marL="914400" lvl="0" indent="0" algn="l" rtl="0">
              <a:spcBef>
                <a:spcPts val="0"/>
              </a:spcBef>
              <a:spcAft>
                <a:spcPts val="0"/>
              </a:spcAft>
              <a:buNone/>
            </a:pPr>
            <a:endParaRPr sz="1600"/>
          </a:p>
          <a:p>
            <a:pPr marL="457200" lvl="0" indent="-330200" algn="l" rtl="0">
              <a:spcBef>
                <a:spcPts val="0"/>
              </a:spcBef>
              <a:spcAft>
                <a:spcPts val="0"/>
              </a:spcAft>
              <a:buSzPts val="1600"/>
              <a:buChar char="●"/>
            </a:pPr>
            <a:r>
              <a:rPr lang="en-US" sz="1600"/>
              <a:t>Generally, all fruit should be grouped together, since they have the highest lift values</a:t>
            </a:r>
            <a:endParaRPr sz="1600"/>
          </a:p>
          <a:p>
            <a:pPr marL="914400" lvl="1" indent="-330200" algn="l" rtl="0">
              <a:spcBef>
                <a:spcPts val="0"/>
              </a:spcBef>
              <a:spcAft>
                <a:spcPts val="0"/>
              </a:spcAft>
              <a:buSzPts val="1600"/>
              <a:buChar char="○"/>
            </a:pPr>
            <a:r>
              <a:rPr lang="en-US" sz="1600"/>
              <a:t>All types of produce should be grouped together (citrus fruits, berries)</a:t>
            </a:r>
            <a:endParaRPr sz="1600"/>
          </a:p>
          <a:p>
            <a:pPr marL="0" lvl="0" indent="0" algn="l" rtl="0">
              <a:spcBef>
                <a:spcPts val="0"/>
              </a:spcBef>
              <a:spcAft>
                <a:spcPts val="0"/>
              </a:spcAft>
              <a:buNone/>
            </a:pPr>
            <a:endParaRPr sz="1600"/>
          </a:p>
        </p:txBody>
      </p:sp>
      <p:sp>
        <p:nvSpPr>
          <p:cNvPr id="252" name="Google Shape;252;p32"/>
          <p:cNvSpPr/>
          <p:nvPr/>
        </p:nvSpPr>
        <p:spPr>
          <a:xfrm>
            <a:off x="974778" y="2097775"/>
            <a:ext cx="28491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t>LIFT ANALYSIS</a:t>
            </a:r>
            <a:endParaRPr sz="2000" b="1" strike="noStrike" cap="non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p:nvPr/>
        </p:nvSpPr>
        <p:spPr>
          <a:xfrm>
            <a:off x="1954950" y="2181525"/>
            <a:ext cx="8282100" cy="3353700"/>
          </a:xfrm>
          <a:prstGeom prst="rect">
            <a:avLst/>
          </a:prstGeom>
          <a:solidFill>
            <a:srgbClr val="D9E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58" name="Google Shape;258;p33"/>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MARKET BASKET ANALYSIS FOR CLUSTER 1</a:t>
            </a:r>
            <a:endParaRPr sz="2800"/>
          </a:p>
        </p:txBody>
      </p:sp>
      <p:pic>
        <p:nvPicPr>
          <p:cNvPr id="259" name="Google Shape;259;p33"/>
          <p:cNvPicPr preferRelativeResize="0"/>
          <p:nvPr/>
        </p:nvPicPr>
        <p:blipFill>
          <a:blip r:embed="rId3">
            <a:alphaModFix/>
          </a:blip>
          <a:stretch>
            <a:fillRect/>
          </a:stretch>
        </p:blipFill>
        <p:spPr>
          <a:xfrm>
            <a:off x="2114651" y="2707938"/>
            <a:ext cx="7962700" cy="230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p:nvPr/>
        </p:nvSpPr>
        <p:spPr>
          <a:xfrm>
            <a:off x="227666" y="3594709"/>
            <a:ext cx="605100" cy="555000"/>
          </a:xfrm>
          <a:prstGeom prst="ellipse">
            <a:avLst/>
          </a:prstGeom>
          <a:solidFill>
            <a:schemeClr val="lt1"/>
          </a:solid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1" i="0" u="none" strike="noStrike" cap="none">
              <a:solidFill>
                <a:schemeClr val="lt1"/>
              </a:solidFill>
              <a:latin typeface="Arial"/>
              <a:ea typeface="Arial"/>
              <a:cs typeface="Arial"/>
              <a:sym typeface="Arial"/>
            </a:endParaRPr>
          </a:p>
        </p:txBody>
      </p:sp>
      <p:sp>
        <p:nvSpPr>
          <p:cNvPr id="84" name="Google Shape;84;p16"/>
          <p:cNvSpPr/>
          <p:nvPr/>
        </p:nvSpPr>
        <p:spPr>
          <a:xfrm>
            <a:off x="331300" y="1554625"/>
            <a:ext cx="11397000" cy="1288500"/>
          </a:xfrm>
          <a:prstGeom prst="rect">
            <a:avLst/>
          </a:prstGeom>
          <a:solidFill>
            <a:srgbClr val="F3F3F3"/>
          </a:solid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0"/>
              </a:spcAft>
              <a:buClr>
                <a:srgbClr val="000000"/>
              </a:buClr>
              <a:buSzPts val="1450"/>
              <a:buFont typeface="Arial"/>
              <a:buNone/>
            </a:pPr>
            <a:r>
              <a:rPr lang="en-US" sz="1450" b="0" i="0" u="none" strike="noStrike" cap="none">
                <a:solidFill>
                  <a:srgbClr val="000000"/>
                </a:solidFill>
                <a:latin typeface="Arial"/>
                <a:ea typeface="Arial"/>
                <a:cs typeface="Arial"/>
                <a:sym typeface="Arial"/>
              </a:rPr>
              <a:t>E-commerce companies desire to understand customer behavior and trends to tailor their marketing strategy as per customer needs with a goal to increase customer order value and improve experience. To assist Instacart (a US based grocery delivery company), we aim to -</a:t>
            </a:r>
            <a:endParaRPr sz="145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400"/>
              <a:buFont typeface="Arial"/>
              <a:buNone/>
            </a:pPr>
            <a:endParaRPr sz="400" b="0" i="0" u="none" strike="noStrike" cap="none">
              <a:solidFill>
                <a:srgbClr val="000000"/>
              </a:solidFill>
              <a:latin typeface="Arial"/>
              <a:ea typeface="Arial"/>
              <a:cs typeface="Arial"/>
              <a:sym typeface="Arial"/>
            </a:endParaRPr>
          </a:p>
          <a:p>
            <a:pPr marL="457200" marR="0" lvl="0" indent="-320675" algn="l" rtl="0">
              <a:lnSpc>
                <a:spcPct val="115000"/>
              </a:lnSpc>
              <a:spcBef>
                <a:spcPts val="0"/>
              </a:spcBef>
              <a:spcAft>
                <a:spcPts val="0"/>
              </a:spcAft>
              <a:buClr>
                <a:srgbClr val="000000"/>
              </a:buClr>
              <a:buSzPts val="1450"/>
              <a:buFont typeface="Arial"/>
              <a:buAutoNum type="arabicPeriod"/>
            </a:pPr>
            <a:r>
              <a:rPr lang="en-US" sz="1450" b="0" i="0" u="none" strike="noStrike" cap="none">
                <a:solidFill>
                  <a:srgbClr val="000000"/>
                </a:solidFill>
                <a:latin typeface="Arial"/>
                <a:ea typeface="Arial"/>
                <a:cs typeface="Arial"/>
                <a:sym typeface="Arial"/>
              </a:rPr>
              <a:t>Develop </a:t>
            </a:r>
            <a:r>
              <a:rPr lang="en-US" sz="1450" b="1" i="1"/>
              <a:t>c</a:t>
            </a:r>
            <a:r>
              <a:rPr lang="en-US" sz="1450" b="1" i="1" u="none" strike="noStrike" cap="none">
                <a:solidFill>
                  <a:srgbClr val="000000"/>
                </a:solidFill>
                <a:latin typeface="Arial"/>
                <a:ea typeface="Arial"/>
                <a:cs typeface="Arial"/>
                <a:sym typeface="Arial"/>
              </a:rPr>
              <a:t>ustomer segments</a:t>
            </a:r>
            <a:r>
              <a:rPr lang="en-US" sz="1450" b="0" i="0" u="none" strike="noStrike" cap="none">
                <a:solidFill>
                  <a:srgbClr val="000000"/>
                </a:solidFill>
                <a:latin typeface="Arial"/>
                <a:ea typeface="Arial"/>
                <a:cs typeface="Arial"/>
                <a:sym typeface="Arial"/>
              </a:rPr>
              <a:t> reflecting purchasing behavior for targeted marketing and anticipating customer behavior</a:t>
            </a:r>
            <a:endParaRPr sz="1450" b="0" i="0" u="none" strike="noStrike" cap="none">
              <a:solidFill>
                <a:srgbClr val="000000"/>
              </a:solidFill>
              <a:latin typeface="Arial"/>
              <a:ea typeface="Arial"/>
              <a:cs typeface="Arial"/>
              <a:sym typeface="Arial"/>
            </a:endParaRPr>
          </a:p>
          <a:p>
            <a:pPr marL="457200" marR="0" lvl="0" indent="-320675" algn="l" rtl="0">
              <a:lnSpc>
                <a:spcPct val="100000"/>
              </a:lnSpc>
              <a:spcBef>
                <a:spcPts val="0"/>
              </a:spcBef>
              <a:spcAft>
                <a:spcPts val="0"/>
              </a:spcAft>
              <a:buClr>
                <a:srgbClr val="000000"/>
              </a:buClr>
              <a:buSzPts val="1450"/>
              <a:buFont typeface="Arial"/>
              <a:buAutoNum type="arabicPeriod"/>
            </a:pPr>
            <a:r>
              <a:rPr lang="en-US" sz="1450" b="0" i="0" u="none" strike="noStrike" cap="none">
                <a:solidFill>
                  <a:srgbClr val="000000"/>
                </a:solidFill>
                <a:latin typeface="Arial"/>
                <a:ea typeface="Arial"/>
                <a:cs typeface="Arial"/>
                <a:sym typeface="Arial"/>
              </a:rPr>
              <a:t>Identify best selling products in each segment and recognize hidden </a:t>
            </a:r>
            <a:r>
              <a:rPr lang="en-US" sz="1450" b="1" i="1" u="none" strike="noStrike" cap="none">
                <a:solidFill>
                  <a:srgbClr val="000000"/>
                </a:solidFill>
                <a:latin typeface="Arial"/>
                <a:ea typeface="Arial"/>
                <a:cs typeface="Arial"/>
                <a:sym typeface="Arial"/>
              </a:rPr>
              <a:t>associations to promote cross-selling and upselling</a:t>
            </a:r>
            <a:endParaRPr sz="1450" b="1" i="1" u="none" strike="noStrike" cap="none">
              <a:solidFill>
                <a:srgbClr val="000000"/>
              </a:solidFill>
              <a:latin typeface="Arial"/>
              <a:ea typeface="Arial"/>
              <a:cs typeface="Arial"/>
              <a:sym typeface="Arial"/>
            </a:endParaRPr>
          </a:p>
        </p:txBody>
      </p:sp>
      <p:sp>
        <p:nvSpPr>
          <p:cNvPr id="85" name="Google Shape;85;p16"/>
          <p:cNvSpPr/>
          <p:nvPr/>
        </p:nvSpPr>
        <p:spPr>
          <a:xfrm>
            <a:off x="1065359" y="3445576"/>
            <a:ext cx="1936500" cy="888000"/>
          </a:xfrm>
          <a:prstGeom prst="rect">
            <a:avLst/>
          </a:prstGeom>
          <a:solidFill>
            <a:srgbClr val="C0DE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Exploratory Data Analysis</a:t>
            </a:r>
            <a:endParaRPr sz="1500" b="0" i="0" u="none" strike="noStrike" cap="none">
              <a:solidFill>
                <a:srgbClr val="000000"/>
              </a:solidFill>
              <a:latin typeface="Arial"/>
              <a:ea typeface="Arial"/>
              <a:cs typeface="Arial"/>
              <a:sym typeface="Arial"/>
            </a:endParaRPr>
          </a:p>
        </p:txBody>
      </p:sp>
      <p:sp>
        <p:nvSpPr>
          <p:cNvPr id="86" name="Google Shape;86;p16"/>
          <p:cNvSpPr/>
          <p:nvPr/>
        </p:nvSpPr>
        <p:spPr>
          <a:xfrm>
            <a:off x="3103095" y="3445576"/>
            <a:ext cx="8623800" cy="888000"/>
          </a:xfrm>
          <a:prstGeom prst="rect">
            <a:avLst/>
          </a:prstGeom>
          <a:solidFill>
            <a:srgbClr val="C0E0FF">
              <a:alpha val="29411"/>
            </a:srgbClr>
          </a:solidFill>
          <a:ln>
            <a:noFill/>
          </a:ln>
        </p:spPr>
        <p:txBody>
          <a:bodyPr spcFirstLastPara="1" wrap="square" lIns="91425" tIns="45700" rIns="91425" bIns="45700" anchor="ctr" anchorCtr="0">
            <a:noAutofit/>
          </a:bodyPr>
          <a:lstStyle/>
          <a:p>
            <a:pPr marL="182880" marR="0" lvl="0" indent="-182880" algn="l" rtl="0">
              <a:lnSpc>
                <a:spcPct val="115000"/>
              </a:lnSpc>
              <a:spcBef>
                <a:spcPts val="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Combining multiple data files and cleaning data sets</a:t>
            </a:r>
            <a:endParaRPr sz="1300" b="0" i="0" u="none" strike="noStrike" cap="none">
              <a:solidFill>
                <a:srgbClr val="000000"/>
              </a:solidFill>
              <a:latin typeface="Arial"/>
              <a:ea typeface="Arial"/>
              <a:cs typeface="Arial"/>
              <a:sym typeface="Arial"/>
            </a:endParaRPr>
          </a:p>
          <a:p>
            <a:pPr marL="182880" marR="0" lvl="0" indent="-182880" algn="l" rtl="0">
              <a:lnSpc>
                <a:spcPct val="115000"/>
              </a:lnSpc>
              <a:spcBef>
                <a:spcPts val="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Exploring the dataset to find high-level insights, drivers for customer behavior and purchasing trends</a:t>
            </a:r>
            <a:endParaRPr sz="1300" b="0" i="0" u="none" strike="noStrike" cap="none">
              <a:solidFill>
                <a:srgbClr val="000000"/>
              </a:solidFill>
              <a:latin typeface="Arial"/>
              <a:ea typeface="Arial"/>
              <a:cs typeface="Arial"/>
              <a:sym typeface="Arial"/>
            </a:endParaRPr>
          </a:p>
        </p:txBody>
      </p:sp>
      <p:sp>
        <p:nvSpPr>
          <p:cNvPr id="87" name="Google Shape;87;p16"/>
          <p:cNvSpPr/>
          <p:nvPr/>
        </p:nvSpPr>
        <p:spPr>
          <a:xfrm>
            <a:off x="1065359" y="4436957"/>
            <a:ext cx="1936500" cy="998700"/>
          </a:xfrm>
          <a:prstGeom prst="rect">
            <a:avLst/>
          </a:prstGeom>
          <a:solidFill>
            <a:srgbClr val="FDF3C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Customer Segmentation</a:t>
            </a:r>
            <a:endParaRPr sz="1500" b="0" i="0" u="none" strike="noStrike" cap="none">
              <a:solidFill>
                <a:srgbClr val="000000"/>
              </a:solidFill>
              <a:latin typeface="Arial"/>
              <a:ea typeface="Arial"/>
              <a:cs typeface="Arial"/>
              <a:sym typeface="Arial"/>
            </a:endParaRPr>
          </a:p>
        </p:txBody>
      </p:sp>
      <p:sp>
        <p:nvSpPr>
          <p:cNvPr id="88" name="Google Shape;88;p16"/>
          <p:cNvSpPr/>
          <p:nvPr/>
        </p:nvSpPr>
        <p:spPr>
          <a:xfrm>
            <a:off x="3103095" y="4436957"/>
            <a:ext cx="8623800" cy="998700"/>
          </a:xfrm>
          <a:prstGeom prst="rect">
            <a:avLst/>
          </a:prstGeom>
          <a:solidFill>
            <a:srgbClr val="FDF3CD">
              <a:alpha val="49411"/>
            </a:srgbClr>
          </a:solidFill>
          <a:ln>
            <a:noFill/>
          </a:ln>
        </p:spPr>
        <p:txBody>
          <a:bodyPr spcFirstLastPara="1" wrap="square" lIns="91425" tIns="45700" rIns="91425" bIns="45700" anchor="ctr" anchorCtr="0">
            <a:noAutofit/>
          </a:bodyPr>
          <a:lstStyle/>
          <a:p>
            <a:pPr marL="182880" marR="0" lvl="0" indent="-182880" algn="l" rtl="0">
              <a:lnSpc>
                <a:spcPct val="100000"/>
              </a:lnSpc>
              <a:spcBef>
                <a:spcPts val="60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Leveraging historical orders at a customer level to construct segments that reflect the purchasing behaviour of each customer segment</a:t>
            </a:r>
            <a:endParaRPr sz="1300" b="0" i="0" u="none" strike="noStrike" cap="none">
              <a:solidFill>
                <a:srgbClr val="000000"/>
              </a:solidFill>
              <a:latin typeface="Arial"/>
              <a:ea typeface="Arial"/>
              <a:cs typeface="Arial"/>
              <a:sym typeface="Arial"/>
            </a:endParaRPr>
          </a:p>
          <a:p>
            <a:pPr marL="182880" marR="0" lvl="0" indent="-182880" algn="l" rtl="0">
              <a:lnSpc>
                <a:spcPct val="100000"/>
              </a:lnSpc>
              <a:spcBef>
                <a:spcPts val="60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We are planning to leverage clustering algorithms (K-Means Clustering, PCA)</a:t>
            </a:r>
            <a:endParaRPr sz="1300" b="0" i="0" u="none" strike="noStrike" cap="none">
              <a:solidFill>
                <a:srgbClr val="000000"/>
              </a:solidFill>
              <a:latin typeface="Arial"/>
              <a:ea typeface="Arial"/>
              <a:cs typeface="Arial"/>
              <a:sym typeface="Arial"/>
            </a:endParaRPr>
          </a:p>
        </p:txBody>
      </p:sp>
      <p:sp>
        <p:nvSpPr>
          <p:cNvPr id="89" name="Google Shape;89;p16"/>
          <p:cNvSpPr/>
          <p:nvPr/>
        </p:nvSpPr>
        <p:spPr>
          <a:xfrm>
            <a:off x="1065359" y="5539331"/>
            <a:ext cx="1936500" cy="1054500"/>
          </a:xfrm>
          <a:prstGeom prst="rect">
            <a:avLst/>
          </a:prstGeom>
          <a:solidFill>
            <a:srgbClr val="C6F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Market Basket Analysis</a:t>
            </a:r>
            <a:endParaRPr sz="1500" b="0" i="0" u="none" strike="noStrike" cap="none">
              <a:solidFill>
                <a:srgbClr val="000000"/>
              </a:solidFill>
              <a:latin typeface="Arial"/>
              <a:ea typeface="Arial"/>
              <a:cs typeface="Arial"/>
              <a:sym typeface="Arial"/>
            </a:endParaRPr>
          </a:p>
        </p:txBody>
      </p:sp>
      <p:sp>
        <p:nvSpPr>
          <p:cNvPr id="90" name="Google Shape;90;p16"/>
          <p:cNvSpPr/>
          <p:nvPr/>
        </p:nvSpPr>
        <p:spPr>
          <a:xfrm>
            <a:off x="3103095" y="5539331"/>
            <a:ext cx="8623800" cy="1054500"/>
          </a:xfrm>
          <a:prstGeom prst="rect">
            <a:avLst/>
          </a:prstGeom>
          <a:solidFill>
            <a:srgbClr val="C7F5FF">
              <a:alpha val="40000"/>
            </a:srgbClr>
          </a:solidFill>
          <a:ln>
            <a:noFill/>
          </a:ln>
        </p:spPr>
        <p:txBody>
          <a:bodyPr spcFirstLastPara="1" wrap="square" lIns="91425" tIns="45700" rIns="91425" bIns="45700" anchor="ctr" anchorCtr="0">
            <a:noAutofit/>
          </a:bodyPr>
          <a:lstStyle/>
          <a:p>
            <a:pPr marL="182880" marR="0" lvl="0" indent="-182880" algn="l" rtl="0">
              <a:lnSpc>
                <a:spcPct val="100000"/>
              </a:lnSpc>
              <a:spcBef>
                <a:spcPts val="60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Understanding which products are associated with each other i.e if customer adds Product A to cart, how likely/ unlikely will the customer also be interested in buying Product B</a:t>
            </a:r>
            <a:endParaRPr sz="1300" b="0" i="0" u="none" strike="noStrike" cap="none">
              <a:solidFill>
                <a:srgbClr val="000000"/>
              </a:solidFill>
              <a:latin typeface="Arial"/>
              <a:ea typeface="Arial"/>
              <a:cs typeface="Arial"/>
              <a:sym typeface="Arial"/>
            </a:endParaRPr>
          </a:p>
          <a:p>
            <a:pPr marL="182880" marR="0" lvl="0" indent="-182880" algn="l" rtl="0">
              <a:lnSpc>
                <a:spcPct val="100000"/>
              </a:lnSpc>
              <a:spcBef>
                <a:spcPts val="60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We are planning to use metrics such as Support, Confidence and Lift to understand these associations</a:t>
            </a:r>
            <a:endParaRPr sz="1300" b="0" i="0" u="none" strike="noStrike" cap="none">
              <a:solidFill>
                <a:srgbClr val="000000"/>
              </a:solidFill>
              <a:latin typeface="Arial"/>
              <a:ea typeface="Arial"/>
              <a:cs typeface="Arial"/>
              <a:sym typeface="Arial"/>
            </a:endParaRPr>
          </a:p>
          <a:p>
            <a:pPr marL="182880" marR="0" lvl="0" indent="-182880" algn="l" rtl="0">
              <a:lnSpc>
                <a:spcPct val="100000"/>
              </a:lnSpc>
              <a:spcBef>
                <a:spcPts val="60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This information can help in deciding which products should be cross-sold or promoted together</a:t>
            </a:r>
            <a:endParaRPr sz="1300" b="0" i="0" u="none" strike="noStrike" cap="none">
              <a:solidFill>
                <a:srgbClr val="000000"/>
              </a:solidFill>
              <a:latin typeface="Arial"/>
              <a:ea typeface="Arial"/>
              <a:cs typeface="Arial"/>
              <a:sym typeface="Arial"/>
            </a:endParaRPr>
          </a:p>
        </p:txBody>
      </p:sp>
      <p:sp>
        <p:nvSpPr>
          <p:cNvPr id="91" name="Google Shape;91;p16"/>
          <p:cNvSpPr/>
          <p:nvPr/>
        </p:nvSpPr>
        <p:spPr>
          <a:xfrm>
            <a:off x="1065350" y="3031426"/>
            <a:ext cx="1936500" cy="310800"/>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1" u="none" strike="noStrike" cap="none">
                <a:solidFill>
                  <a:srgbClr val="000000"/>
                </a:solidFill>
                <a:latin typeface="Arial"/>
                <a:ea typeface="Arial"/>
                <a:cs typeface="Arial"/>
                <a:sym typeface="Arial"/>
              </a:rPr>
              <a:t>Analysis</a:t>
            </a:r>
            <a:endParaRPr sz="2200" b="1" i="1" u="none" strike="noStrike" cap="none">
              <a:solidFill>
                <a:srgbClr val="000000"/>
              </a:solidFill>
              <a:latin typeface="Arial"/>
              <a:ea typeface="Arial"/>
              <a:cs typeface="Arial"/>
              <a:sym typeface="Arial"/>
            </a:endParaRPr>
          </a:p>
        </p:txBody>
      </p:sp>
      <p:sp>
        <p:nvSpPr>
          <p:cNvPr id="92" name="Google Shape;92;p16"/>
          <p:cNvSpPr/>
          <p:nvPr/>
        </p:nvSpPr>
        <p:spPr>
          <a:xfrm>
            <a:off x="3103100" y="3031401"/>
            <a:ext cx="8623800" cy="310800"/>
          </a:xfrm>
          <a:prstGeom prst="rect">
            <a:avLst/>
          </a:prstGeom>
          <a:solidFill>
            <a:srgbClr val="D9D9D9"/>
          </a:solidFill>
          <a:ln>
            <a:noFill/>
          </a:ln>
        </p:spPr>
        <p:txBody>
          <a:bodyPr spcFirstLastPara="1" wrap="square" lIns="91425" tIns="45700" rIns="91425" bIns="45700" anchor="ctr" anchorCtr="0">
            <a:noAutofit/>
          </a:bodyPr>
          <a:lstStyle/>
          <a:p>
            <a:pPr marL="457200" marR="0" lvl="0" indent="0" algn="ctr" rtl="0">
              <a:lnSpc>
                <a:spcPct val="100000"/>
              </a:lnSpc>
              <a:spcBef>
                <a:spcPts val="600"/>
              </a:spcBef>
              <a:spcAft>
                <a:spcPts val="0"/>
              </a:spcAft>
              <a:buClr>
                <a:srgbClr val="000000"/>
              </a:buClr>
              <a:buSzPts val="1750"/>
              <a:buFont typeface="Arial"/>
              <a:buNone/>
            </a:pPr>
            <a:r>
              <a:rPr lang="en-US" sz="1750" b="1" i="1" u="none" strike="noStrike" cap="none">
                <a:solidFill>
                  <a:srgbClr val="000000"/>
                </a:solidFill>
                <a:latin typeface="Arial"/>
                <a:ea typeface="Arial"/>
                <a:cs typeface="Arial"/>
                <a:sym typeface="Arial"/>
              </a:rPr>
              <a:t>Methodology and Objective</a:t>
            </a:r>
            <a:endParaRPr sz="2200" b="1" i="1" u="none" strike="noStrike" cap="none">
              <a:solidFill>
                <a:srgbClr val="000000"/>
              </a:solidFill>
              <a:latin typeface="Arial"/>
              <a:ea typeface="Arial"/>
              <a:cs typeface="Arial"/>
              <a:sym typeface="Arial"/>
            </a:endParaRPr>
          </a:p>
        </p:txBody>
      </p:sp>
      <p:sp>
        <p:nvSpPr>
          <p:cNvPr id="93" name="Google Shape;93;p16"/>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OBJECTIVES AND METHODOLOGY</a:t>
            </a:r>
            <a:endParaRPr sz="2800"/>
          </a:p>
        </p:txBody>
      </p:sp>
      <p:sp>
        <p:nvSpPr>
          <p:cNvPr id="94" name="Google Shape;94;p16"/>
          <p:cNvSpPr/>
          <p:nvPr/>
        </p:nvSpPr>
        <p:spPr>
          <a:xfrm>
            <a:off x="260132" y="1120654"/>
            <a:ext cx="5300700" cy="359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1" u="sng" strike="noStrike" cap="none">
                <a:solidFill>
                  <a:schemeClr val="dk1"/>
                </a:solidFill>
                <a:latin typeface="Arial"/>
                <a:ea typeface="Arial"/>
                <a:cs typeface="Arial"/>
                <a:sym typeface="Arial"/>
              </a:rPr>
              <a:t>Problem Statement</a:t>
            </a:r>
            <a:endParaRPr sz="2000" b="0" i="0" u="sng" strike="noStrike" cap="none">
              <a:solidFill>
                <a:schemeClr val="dk1"/>
              </a:solidFill>
              <a:latin typeface="Arial"/>
              <a:ea typeface="Arial"/>
              <a:cs typeface="Arial"/>
              <a:sym typeface="Arial"/>
            </a:endParaRPr>
          </a:p>
        </p:txBody>
      </p:sp>
      <p:grpSp>
        <p:nvGrpSpPr>
          <p:cNvPr id="95" name="Google Shape;95;p16"/>
          <p:cNvGrpSpPr/>
          <p:nvPr/>
        </p:nvGrpSpPr>
        <p:grpSpPr>
          <a:xfrm>
            <a:off x="227616" y="4658772"/>
            <a:ext cx="605214" cy="555044"/>
            <a:chOff x="1931215" y="2838242"/>
            <a:chExt cx="599400" cy="599400"/>
          </a:xfrm>
        </p:grpSpPr>
        <p:sp>
          <p:nvSpPr>
            <p:cNvPr id="96" name="Google Shape;96;p16"/>
            <p:cNvSpPr/>
            <p:nvPr/>
          </p:nvSpPr>
          <p:spPr>
            <a:xfrm>
              <a:off x="1931215" y="2838242"/>
              <a:ext cx="599400" cy="599400"/>
            </a:xfrm>
            <a:prstGeom prst="ellipse">
              <a:avLst/>
            </a:prstGeom>
            <a:solidFill>
              <a:schemeClr val="lt1"/>
            </a:solid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1" i="0" u="none" strike="noStrike" cap="none">
                <a:solidFill>
                  <a:schemeClr val="lt1"/>
                </a:solidFill>
                <a:latin typeface="Arial"/>
                <a:ea typeface="Arial"/>
                <a:cs typeface="Arial"/>
                <a:sym typeface="Arial"/>
              </a:endParaRPr>
            </a:p>
          </p:txBody>
        </p:sp>
        <p:grpSp>
          <p:nvGrpSpPr>
            <p:cNvPr id="97" name="Google Shape;97;p16"/>
            <p:cNvGrpSpPr/>
            <p:nvPr/>
          </p:nvGrpSpPr>
          <p:grpSpPr>
            <a:xfrm>
              <a:off x="2020205" y="2928211"/>
              <a:ext cx="420744" cy="418848"/>
              <a:chOff x="6431" y="2226"/>
              <a:chExt cx="1074" cy="1070"/>
            </a:xfrm>
          </p:grpSpPr>
          <p:sp>
            <p:nvSpPr>
              <p:cNvPr id="98" name="Google Shape;98;p16"/>
              <p:cNvSpPr/>
              <p:nvPr/>
            </p:nvSpPr>
            <p:spPr>
              <a:xfrm>
                <a:off x="6431" y="2226"/>
                <a:ext cx="1074" cy="1070"/>
              </a:xfrm>
              <a:custGeom>
                <a:avLst/>
                <a:gdLst/>
                <a:ahLst/>
                <a:cxnLst/>
                <a:rect l="l" t="t" r="r" b="b"/>
                <a:pathLst>
                  <a:path w="1776" h="1768" extrusionOk="0">
                    <a:moveTo>
                      <a:pt x="1744" y="1706"/>
                    </a:moveTo>
                    <a:lnTo>
                      <a:pt x="1744" y="1706"/>
                    </a:lnTo>
                    <a:cubicBezTo>
                      <a:pt x="1744" y="1706"/>
                      <a:pt x="1731" y="1729"/>
                      <a:pt x="1666" y="1729"/>
                    </a:cubicBezTo>
                    <a:cubicBezTo>
                      <a:pt x="1601" y="1729"/>
                      <a:pt x="1587" y="1706"/>
                      <a:pt x="1587" y="1706"/>
                    </a:cubicBezTo>
                    <a:cubicBezTo>
                      <a:pt x="1587" y="1688"/>
                      <a:pt x="1587" y="588"/>
                      <a:pt x="1587" y="584"/>
                    </a:cubicBezTo>
                    <a:cubicBezTo>
                      <a:pt x="1588" y="554"/>
                      <a:pt x="1594" y="527"/>
                      <a:pt x="1615" y="503"/>
                    </a:cubicBezTo>
                    <a:cubicBezTo>
                      <a:pt x="1633" y="482"/>
                      <a:pt x="1643" y="457"/>
                      <a:pt x="1642" y="429"/>
                    </a:cubicBezTo>
                    <a:cubicBezTo>
                      <a:pt x="1642" y="405"/>
                      <a:pt x="1643" y="382"/>
                      <a:pt x="1642" y="358"/>
                    </a:cubicBezTo>
                    <a:cubicBezTo>
                      <a:pt x="1642" y="355"/>
                      <a:pt x="1642" y="353"/>
                      <a:pt x="1642" y="350"/>
                    </a:cubicBezTo>
                    <a:cubicBezTo>
                      <a:pt x="1643" y="347"/>
                      <a:pt x="1645" y="345"/>
                      <a:pt x="1648" y="344"/>
                    </a:cubicBezTo>
                    <a:cubicBezTo>
                      <a:pt x="1649" y="343"/>
                      <a:pt x="1651" y="343"/>
                      <a:pt x="1654" y="343"/>
                    </a:cubicBezTo>
                    <a:cubicBezTo>
                      <a:pt x="1655" y="343"/>
                      <a:pt x="1677" y="343"/>
                      <a:pt x="1678" y="343"/>
                    </a:cubicBezTo>
                    <a:cubicBezTo>
                      <a:pt x="1680" y="343"/>
                      <a:pt x="1682" y="343"/>
                      <a:pt x="1684" y="344"/>
                    </a:cubicBezTo>
                    <a:cubicBezTo>
                      <a:pt x="1687" y="345"/>
                      <a:pt x="1688" y="347"/>
                      <a:pt x="1689" y="350"/>
                    </a:cubicBezTo>
                    <a:cubicBezTo>
                      <a:pt x="1690" y="353"/>
                      <a:pt x="1690" y="355"/>
                      <a:pt x="1690" y="358"/>
                    </a:cubicBezTo>
                    <a:cubicBezTo>
                      <a:pt x="1689" y="382"/>
                      <a:pt x="1690" y="405"/>
                      <a:pt x="1689" y="429"/>
                    </a:cubicBezTo>
                    <a:cubicBezTo>
                      <a:pt x="1689" y="457"/>
                      <a:pt x="1698" y="482"/>
                      <a:pt x="1716" y="503"/>
                    </a:cubicBezTo>
                    <a:cubicBezTo>
                      <a:pt x="1738" y="527"/>
                      <a:pt x="1744" y="554"/>
                      <a:pt x="1745" y="584"/>
                    </a:cubicBezTo>
                    <a:cubicBezTo>
                      <a:pt x="1745" y="588"/>
                      <a:pt x="1744" y="1688"/>
                      <a:pt x="1744" y="1706"/>
                    </a:cubicBezTo>
                    <a:lnTo>
                      <a:pt x="1744" y="1706"/>
                    </a:lnTo>
                    <a:close/>
                    <a:moveTo>
                      <a:pt x="1737" y="477"/>
                    </a:moveTo>
                    <a:lnTo>
                      <a:pt x="1737" y="477"/>
                    </a:lnTo>
                    <a:cubicBezTo>
                      <a:pt x="1725" y="464"/>
                      <a:pt x="1719" y="448"/>
                      <a:pt x="1720" y="431"/>
                    </a:cubicBezTo>
                    <a:cubicBezTo>
                      <a:pt x="1720" y="419"/>
                      <a:pt x="1720" y="408"/>
                      <a:pt x="1720" y="397"/>
                    </a:cubicBezTo>
                    <a:cubicBezTo>
                      <a:pt x="1720" y="385"/>
                      <a:pt x="1720" y="373"/>
                      <a:pt x="1720" y="361"/>
                    </a:cubicBezTo>
                    <a:cubicBezTo>
                      <a:pt x="1721" y="344"/>
                      <a:pt x="1716" y="330"/>
                      <a:pt x="1707" y="320"/>
                    </a:cubicBezTo>
                    <a:cubicBezTo>
                      <a:pt x="1692" y="304"/>
                      <a:pt x="1672" y="304"/>
                      <a:pt x="1666" y="304"/>
                    </a:cubicBezTo>
                    <a:lnTo>
                      <a:pt x="1664" y="304"/>
                    </a:lnTo>
                    <a:cubicBezTo>
                      <a:pt x="1664" y="304"/>
                      <a:pt x="1664" y="304"/>
                      <a:pt x="1664" y="304"/>
                    </a:cubicBezTo>
                    <a:cubicBezTo>
                      <a:pt x="1657" y="304"/>
                      <a:pt x="1638" y="304"/>
                      <a:pt x="1623" y="320"/>
                    </a:cubicBezTo>
                    <a:cubicBezTo>
                      <a:pt x="1613" y="330"/>
                      <a:pt x="1608" y="344"/>
                      <a:pt x="1609" y="361"/>
                    </a:cubicBezTo>
                    <a:cubicBezTo>
                      <a:pt x="1610" y="373"/>
                      <a:pt x="1610" y="385"/>
                      <a:pt x="1610" y="397"/>
                    </a:cubicBezTo>
                    <a:cubicBezTo>
                      <a:pt x="1609" y="408"/>
                      <a:pt x="1609" y="419"/>
                      <a:pt x="1610" y="431"/>
                    </a:cubicBezTo>
                    <a:cubicBezTo>
                      <a:pt x="1610" y="448"/>
                      <a:pt x="1605" y="464"/>
                      <a:pt x="1593" y="477"/>
                    </a:cubicBezTo>
                    <a:cubicBezTo>
                      <a:pt x="1557" y="517"/>
                      <a:pt x="1554" y="563"/>
                      <a:pt x="1554" y="598"/>
                    </a:cubicBezTo>
                    <a:cubicBezTo>
                      <a:pt x="1555" y="642"/>
                      <a:pt x="1555" y="687"/>
                      <a:pt x="1555" y="730"/>
                    </a:cubicBezTo>
                    <a:cubicBezTo>
                      <a:pt x="1554" y="752"/>
                      <a:pt x="1554" y="775"/>
                      <a:pt x="1554" y="797"/>
                    </a:cubicBezTo>
                    <a:cubicBezTo>
                      <a:pt x="1554" y="845"/>
                      <a:pt x="1554" y="1164"/>
                      <a:pt x="1555" y="1403"/>
                    </a:cubicBezTo>
                    <a:cubicBezTo>
                      <a:pt x="1437" y="1350"/>
                      <a:pt x="1223" y="1252"/>
                      <a:pt x="1208" y="1242"/>
                    </a:cubicBezTo>
                    <a:cubicBezTo>
                      <a:pt x="1191" y="1233"/>
                      <a:pt x="1165" y="1192"/>
                      <a:pt x="1165" y="1094"/>
                    </a:cubicBezTo>
                    <a:cubicBezTo>
                      <a:pt x="1165" y="1094"/>
                      <a:pt x="1150" y="1075"/>
                      <a:pt x="1112" y="1066"/>
                    </a:cubicBezTo>
                    <a:cubicBezTo>
                      <a:pt x="1112" y="1066"/>
                      <a:pt x="1104" y="976"/>
                      <a:pt x="1105" y="960"/>
                    </a:cubicBezTo>
                    <a:cubicBezTo>
                      <a:pt x="1107" y="944"/>
                      <a:pt x="1180" y="901"/>
                      <a:pt x="1180" y="769"/>
                    </a:cubicBezTo>
                    <a:cubicBezTo>
                      <a:pt x="1180" y="769"/>
                      <a:pt x="1213" y="773"/>
                      <a:pt x="1236" y="667"/>
                    </a:cubicBezTo>
                    <a:cubicBezTo>
                      <a:pt x="1259" y="560"/>
                      <a:pt x="1266" y="540"/>
                      <a:pt x="1223" y="540"/>
                    </a:cubicBezTo>
                    <a:cubicBezTo>
                      <a:pt x="1223" y="540"/>
                      <a:pt x="1235" y="430"/>
                      <a:pt x="1243" y="316"/>
                    </a:cubicBezTo>
                    <a:cubicBezTo>
                      <a:pt x="1251" y="203"/>
                      <a:pt x="1176" y="187"/>
                      <a:pt x="1176" y="187"/>
                    </a:cubicBezTo>
                    <a:cubicBezTo>
                      <a:pt x="1176" y="138"/>
                      <a:pt x="1150" y="119"/>
                      <a:pt x="1071" y="74"/>
                    </a:cubicBezTo>
                    <a:cubicBezTo>
                      <a:pt x="992" y="29"/>
                      <a:pt x="899" y="41"/>
                      <a:pt x="847" y="37"/>
                    </a:cubicBezTo>
                    <a:cubicBezTo>
                      <a:pt x="796" y="33"/>
                      <a:pt x="752" y="0"/>
                      <a:pt x="752" y="0"/>
                    </a:cubicBezTo>
                    <a:cubicBezTo>
                      <a:pt x="760" y="26"/>
                      <a:pt x="797" y="50"/>
                      <a:pt x="797" y="50"/>
                    </a:cubicBezTo>
                    <a:cubicBezTo>
                      <a:pt x="779" y="50"/>
                      <a:pt x="737" y="44"/>
                      <a:pt x="737" y="44"/>
                    </a:cubicBezTo>
                    <a:cubicBezTo>
                      <a:pt x="756" y="61"/>
                      <a:pt x="782" y="64"/>
                      <a:pt x="782" y="64"/>
                    </a:cubicBezTo>
                    <a:cubicBezTo>
                      <a:pt x="658" y="89"/>
                      <a:pt x="629" y="150"/>
                      <a:pt x="612" y="187"/>
                    </a:cubicBezTo>
                    <a:cubicBezTo>
                      <a:pt x="594" y="224"/>
                      <a:pt x="542" y="240"/>
                      <a:pt x="542" y="316"/>
                    </a:cubicBezTo>
                    <a:cubicBezTo>
                      <a:pt x="542" y="393"/>
                      <a:pt x="558" y="540"/>
                      <a:pt x="558" y="540"/>
                    </a:cubicBezTo>
                    <a:cubicBezTo>
                      <a:pt x="514" y="540"/>
                      <a:pt x="521" y="560"/>
                      <a:pt x="545" y="667"/>
                    </a:cubicBezTo>
                    <a:cubicBezTo>
                      <a:pt x="568" y="773"/>
                      <a:pt x="600" y="769"/>
                      <a:pt x="600" y="769"/>
                    </a:cubicBezTo>
                    <a:cubicBezTo>
                      <a:pt x="600" y="901"/>
                      <a:pt x="674" y="944"/>
                      <a:pt x="675" y="960"/>
                    </a:cubicBezTo>
                    <a:cubicBezTo>
                      <a:pt x="677" y="976"/>
                      <a:pt x="669" y="1066"/>
                      <a:pt x="669" y="1066"/>
                    </a:cubicBezTo>
                    <a:cubicBezTo>
                      <a:pt x="630" y="1075"/>
                      <a:pt x="615" y="1094"/>
                      <a:pt x="615" y="1094"/>
                    </a:cubicBezTo>
                    <a:cubicBezTo>
                      <a:pt x="615" y="1192"/>
                      <a:pt x="590" y="1233"/>
                      <a:pt x="573" y="1242"/>
                    </a:cubicBezTo>
                    <a:cubicBezTo>
                      <a:pt x="557" y="1252"/>
                      <a:pt x="231" y="1403"/>
                      <a:pt x="115" y="1454"/>
                    </a:cubicBezTo>
                    <a:cubicBezTo>
                      <a:pt x="0" y="1504"/>
                      <a:pt x="7" y="1585"/>
                      <a:pt x="7" y="1585"/>
                    </a:cubicBezTo>
                    <a:lnTo>
                      <a:pt x="1555" y="1585"/>
                    </a:lnTo>
                    <a:cubicBezTo>
                      <a:pt x="1555" y="1645"/>
                      <a:pt x="1555" y="1690"/>
                      <a:pt x="1555" y="1707"/>
                    </a:cubicBezTo>
                    <a:lnTo>
                      <a:pt x="1555" y="1711"/>
                    </a:lnTo>
                    <a:lnTo>
                      <a:pt x="1555" y="1715"/>
                    </a:lnTo>
                    <a:cubicBezTo>
                      <a:pt x="1559" y="1731"/>
                      <a:pt x="1576" y="1768"/>
                      <a:pt x="1665" y="1768"/>
                    </a:cubicBezTo>
                    <a:cubicBezTo>
                      <a:pt x="1754" y="1768"/>
                      <a:pt x="1771" y="1731"/>
                      <a:pt x="1774" y="1715"/>
                    </a:cubicBezTo>
                    <a:lnTo>
                      <a:pt x="1775" y="1711"/>
                    </a:lnTo>
                    <a:lnTo>
                      <a:pt x="1775" y="1707"/>
                    </a:lnTo>
                    <a:cubicBezTo>
                      <a:pt x="1775" y="1621"/>
                      <a:pt x="1775" y="880"/>
                      <a:pt x="1775" y="797"/>
                    </a:cubicBezTo>
                    <a:cubicBezTo>
                      <a:pt x="1775" y="775"/>
                      <a:pt x="1775" y="752"/>
                      <a:pt x="1775" y="730"/>
                    </a:cubicBezTo>
                    <a:cubicBezTo>
                      <a:pt x="1774" y="687"/>
                      <a:pt x="1774" y="642"/>
                      <a:pt x="1775" y="598"/>
                    </a:cubicBezTo>
                    <a:cubicBezTo>
                      <a:pt x="1776" y="563"/>
                      <a:pt x="1772" y="517"/>
                      <a:pt x="1737" y="477"/>
                    </a:cubicBezTo>
                    <a:close/>
                  </a:path>
                </a:pathLst>
              </a:custGeom>
              <a:solidFill>
                <a:schemeClr val="accent4"/>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9" name="Google Shape;99;p16"/>
              <p:cNvSpPr/>
              <p:nvPr/>
            </p:nvSpPr>
            <p:spPr>
              <a:xfrm>
                <a:off x="7426" y="2527"/>
                <a:ext cx="29" cy="499"/>
              </a:xfrm>
              <a:custGeom>
                <a:avLst/>
                <a:gdLst/>
                <a:ahLst/>
                <a:cxnLst/>
                <a:rect l="l" t="t" r="r" b="b"/>
                <a:pathLst>
                  <a:path w="48" h="824" extrusionOk="0">
                    <a:moveTo>
                      <a:pt x="24" y="0"/>
                    </a:moveTo>
                    <a:lnTo>
                      <a:pt x="24" y="0"/>
                    </a:lnTo>
                    <a:lnTo>
                      <a:pt x="24" y="0"/>
                    </a:lnTo>
                    <a:cubicBezTo>
                      <a:pt x="11" y="0"/>
                      <a:pt x="0" y="11"/>
                      <a:pt x="0" y="24"/>
                    </a:cubicBezTo>
                    <a:lnTo>
                      <a:pt x="0" y="811"/>
                    </a:lnTo>
                    <a:cubicBezTo>
                      <a:pt x="0" y="824"/>
                      <a:pt x="48" y="824"/>
                      <a:pt x="48" y="811"/>
                    </a:cubicBezTo>
                    <a:lnTo>
                      <a:pt x="48" y="24"/>
                    </a:lnTo>
                    <a:cubicBezTo>
                      <a:pt x="48" y="11"/>
                      <a:pt x="37" y="0"/>
                      <a:pt x="24" y="0"/>
                    </a:cubicBez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00" name="Google Shape;100;p16"/>
              <p:cNvSpPr/>
              <p:nvPr/>
            </p:nvSpPr>
            <p:spPr>
              <a:xfrm>
                <a:off x="7415" y="3058"/>
                <a:ext cx="52" cy="19"/>
              </a:xfrm>
              <a:custGeom>
                <a:avLst/>
                <a:gdLst/>
                <a:ahLst/>
                <a:cxnLst/>
                <a:rect l="l" t="t" r="r" b="b"/>
                <a:pathLst>
                  <a:path w="86" h="32" extrusionOk="0">
                    <a:moveTo>
                      <a:pt x="70" y="32"/>
                    </a:moveTo>
                    <a:lnTo>
                      <a:pt x="70" y="32"/>
                    </a:lnTo>
                    <a:lnTo>
                      <a:pt x="16" y="32"/>
                    </a:lnTo>
                    <a:cubicBezTo>
                      <a:pt x="7" y="32"/>
                      <a:pt x="0" y="25"/>
                      <a:pt x="0" y="16"/>
                    </a:cubicBezTo>
                    <a:cubicBezTo>
                      <a:pt x="0" y="7"/>
                      <a:pt x="7" y="0"/>
                      <a:pt x="16" y="0"/>
                    </a:cubicBezTo>
                    <a:lnTo>
                      <a:pt x="70" y="0"/>
                    </a:lnTo>
                    <a:cubicBezTo>
                      <a:pt x="79" y="0"/>
                      <a:pt x="86" y="7"/>
                      <a:pt x="86" y="16"/>
                    </a:cubicBezTo>
                    <a:cubicBezTo>
                      <a:pt x="86" y="25"/>
                      <a:pt x="79" y="32"/>
                      <a:pt x="70" y="32"/>
                    </a:cubicBez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01" name="Google Shape;101;p16"/>
              <p:cNvSpPr/>
              <p:nvPr/>
            </p:nvSpPr>
            <p:spPr>
              <a:xfrm>
                <a:off x="7415" y="3110"/>
                <a:ext cx="52" cy="19"/>
              </a:xfrm>
              <a:custGeom>
                <a:avLst/>
                <a:gdLst/>
                <a:ahLst/>
                <a:cxnLst/>
                <a:rect l="l" t="t" r="r" b="b"/>
                <a:pathLst>
                  <a:path w="86" h="32" extrusionOk="0">
                    <a:moveTo>
                      <a:pt x="70" y="32"/>
                    </a:moveTo>
                    <a:lnTo>
                      <a:pt x="70" y="32"/>
                    </a:lnTo>
                    <a:lnTo>
                      <a:pt x="16" y="32"/>
                    </a:lnTo>
                    <a:cubicBezTo>
                      <a:pt x="7" y="32"/>
                      <a:pt x="0" y="25"/>
                      <a:pt x="0" y="16"/>
                    </a:cubicBezTo>
                    <a:cubicBezTo>
                      <a:pt x="0" y="7"/>
                      <a:pt x="7" y="0"/>
                      <a:pt x="16" y="0"/>
                    </a:cubicBezTo>
                    <a:lnTo>
                      <a:pt x="70" y="0"/>
                    </a:lnTo>
                    <a:cubicBezTo>
                      <a:pt x="79" y="0"/>
                      <a:pt x="86" y="7"/>
                      <a:pt x="86" y="16"/>
                    </a:cubicBezTo>
                    <a:cubicBezTo>
                      <a:pt x="86" y="25"/>
                      <a:pt x="79" y="32"/>
                      <a:pt x="70" y="32"/>
                    </a:cubicBez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02" name="Google Shape;102;p16"/>
              <p:cNvSpPr/>
              <p:nvPr/>
            </p:nvSpPr>
            <p:spPr>
              <a:xfrm>
                <a:off x="7415" y="3161"/>
                <a:ext cx="52" cy="19"/>
              </a:xfrm>
              <a:custGeom>
                <a:avLst/>
                <a:gdLst/>
                <a:ahLst/>
                <a:cxnLst/>
                <a:rect l="l" t="t" r="r" b="b"/>
                <a:pathLst>
                  <a:path w="86" h="32" extrusionOk="0">
                    <a:moveTo>
                      <a:pt x="70" y="32"/>
                    </a:moveTo>
                    <a:lnTo>
                      <a:pt x="70" y="32"/>
                    </a:lnTo>
                    <a:lnTo>
                      <a:pt x="16" y="32"/>
                    </a:lnTo>
                    <a:cubicBezTo>
                      <a:pt x="7" y="32"/>
                      <a:pt x="0" y="25"/>
                      <a:pt x="0" y="16"/>
                    </a:cubicBezTo>
                    <a:cubicBezTo>
                      <a:pt x="0" y="7"/>
                      <a:pt x="7" y="0"/>
                      <a:pt x="16" y="0"/>
                    </a:cubicBezTo>
                    <a:lnTo>
                      <a:pt x="70" y="0"/>
                    </a:lnTo>
                    <a:cubicBezTo>
                      <a:pt x="79" y="0"/>
                      <a:pt x="86" y="7"/>
                      <a:pt x="86" y="16"/>
                    </a:cubicBezTo>
                    <a:cubicBezTo>
                      <a:pt x="86" y="25"/>
                      <a:pt x="79" y="32"/>
                      <a:pt x="70" y="32"/>
                    </a:cubicBez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03" name="Google Shape;103;p16"/>
              <p:cNvSpPr/>
              <p:nvPr/>
            </p:nvSpPr>
            <p:spPr>
              <a:xfrm>
                <a:off x="7415" y="3213"/>
                <a:ext cx="52" cy="19"/>
              </a:xfrm>
              <a:custGeom>
                <a:avLst/>
                <a:gdLst/>
                <a:ahLst/>
                <a:cxnLst/>
                <a:rect l="l" t="t" r="r" b="b"/>
                <a:pathLst>
                  <a:path w="86" h="32" extrusionOk="0">
                    <a:moveTo>
                      <a:pt x="70" y="32"/>
                    </a:moveTo>
                    <a:lnTo>
                      <a:pt x="70" y="32"/>
                    </a:lnTo>
                    <a:lnTo>
                      <a:pt x="16" y="32"/>
                    </a:lnTo>
                    <a:cubicBezTo>
                      <a:pt x="7" y="32"/>
                      <a:pt x="0" y="25"/>
                      <a:pt x="0" y="16"/>
                    </a:cubicBezTo>
                    <a:cubicBezTo>
                      <a:pt x="0" y="7"/>
                      <a:pt x="7" y="0"/>
                      <a:pt x="16" y="0"/>
                    </a:cubicBezTo>
                    <a:lnTo>
                      <a:pt x="70" y="0"/>
                    </a:lnTo>
                    <a:cubicBezTo>
                      <a:pt x="79" y="0"/>
                      <a:pt x="86" y="7"/>
                      <a:pt x="86" y="16"/>
                    </a:cubicBezTo>
                    <a:cubicBezTo>
                      <a:pt x="86" y="25"/>
                      <a:pt x="79" y="32"/>
                      <a:pt x="70" y="32"/>
                    </a:cubicBez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grpSp>
      <p:grpSp>
        <p:nvGrpSpPr>
          <p:cNvPr id="104" name="Google Shape;104;p16"/>
          <p:cNvGrpSpPr/>
          <p:nvPr/>
        </p:nvGrpSpPr>
        <p:grpSpPr>
          <a:xfrm>
            <a:off x="227683" y="5789334"/>
            <a:ext cx="605104" cy="554995"/>
            <a:chOff x="236977" y="3923792"/>
            <a:chExt cx="457200" cy="457200"/>
          </a:xfrm>
        </p:grpSpPr>
        <p:sp>
          <p:nvSpPr>
            <p:cNvPr id="105" name="Google Shape;105;p16"/>
            <p:cNvSpPr/>
            <p:nvPr/>
          </p:nvSpPr>
          <p:spPr>
            <a:xfrm>
              <a:off x="236977" y="3923792"/>
              <a:ext cx="457200" cy="457200"/>
            </a:xfrm>
            <a:prstGeom prst="ellipse">
              <a:avLst/>
            </a:prstGeom>
            <a:solidFill>
              <a:schemeClr val="lt1"/>
            </a:solid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1" i="0" u="none" strike="noStrike" cap="none">
                <a:solidFill>
                  <a:schemeClr val="lt1"/>
                </a:solidFill>
                <a:latin typeface="Arial"/>
                <a:ea typeface="Arial"/>
                <a:cs typeface="Arial"/>
                <a:sym typeface="Arial"/>
              </a:endParaRPr>
            </a:p>
          </p:txBody>
        </p:sp>
        <p:pic>
          <p:nvPicPr>
            <p:cNvPr id="106" name="Google Shape;106;p16"/>
            <p:cNvPicPr preferRelativeResize="0"/>
            <p:nvPr/>
          </p:nvPicPr>
          <p:blipFill rotWithShape="1">
            <a:blip r:embed="rId3">
              <a:alphaModFix/>
            </a:blip>
            <a:srcRect/>
            <a:stretch/>
          </p:blipFill>
          <p:spPr>
            <a:xfrm>
              <a:off x="305557" y="3992372"/>
              <a:ext cx="320040" cy="320040"/>
            </a:xfrm>
            <a:prstGeom prst="rect">
              <a:avLst/>
            </a:prstGeom>
            <a:noFill/>
            <a:ln>
              <a:noFill/>
            </a:ln>
          </p:spPr>
        </p:pic>
      </p:grpSp>
      <p:pic>
        <p:nvPicPr>
          <p:cNvPr id="107" name="Google Shape;107;p16"/>
          <p:cNvPicPr preferRelativeResize="0"/>
          <p:nvPr/>
        </p:nvPicPr>
        <p:blipFill rotWithShape="1">
          <a:blip r:embed="rId4">
            <a:alphaModFix/>
          </a:blip>
          <a:srcRect/>
          <a:stretch/>
        </p:blipFill>
        <p:spPr>
          <a:xfrm>
            <a:off x="350675" y="3692650"/>
            <a:ext cx="359100" cy="359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p:nvPr/>
        </p:nvSpPr>
        <p:spPr>
          <a:xfrm>
            <a:off x="1728402" y="2058750"/>
            <a:ext cx="8186100" cy="27405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65" name="Google Shape;265;p34"/>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MARKET BASKET ANALYSIS FOR CLUSTER 2</a:t>
            </a:r>
            <a:endParaRPr sz="2800"/>
          </a:p>
        </p:txBody>
      </p:sp>
      <p:pic>
        <p:nvPicPr>
          <p:cNvPr id="266" name="Google Shape;266;p34"/>
          <p:cNvPicPr preferRelativeResize="0"/>
          <p:nvPr/>
        </p:nvPicPr>
        <p:blipFill>
          <a:blip r:embed="rId3">
            <a:alphaModFix/>
          </a:blip>
          <a:stretch>
            <a:fillRect/>
          </a:stretch>
        </p:blipFill>
        <p:spPr>
          <a:xfrm>
            <a:off x="1797450" y="2443200"/>
            <a:ext cx="8047999" cy="206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p:nvPr/>
        </p:nvSpPr>
        <p:spPr>
          <a:xfrm>
            <a:off x="1624625" y="2028150"/>
            <a:ext cx="8742600" cy="3055800"/>
          </a:xfrm>
          <a:prstGeom prst="rect">
            <a:avLst/>
          </a:prstGeom>
          <a:solidFill>
            <a:srgbClr val="D299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72" name="Google Shape;272;p35"/>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MARKET BASKET ANALYSIS FOR CLUSTER 3</a:t>
            </a:r>
            <a:endParaRPr sz="2800"/>
          </a:p>
        </p:txBody>
      </p:sp>
      <p:pic>
        <p:nvPicPr>
          <p:cNvPr id="273" name="Google Shape;273;p35"/>
          <p:cNvPicPr preferRelativeResize="0"/>
          <p:nvPr/>
        </p:nvPicPr>
        <p:blipFill>
          <a:blip r:embed="rId3">
            <a:alphaModFix/>
          </a:blip>
          <a:stretch>
            <a:fillRect/>
          </a:stretch>
        </p:blipFill>
        <p:spPr>
          <a:xfrm>
            <a:off x="2274512" y="2432449"/>
            <a:ext cx="7642976" cy="224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p:nvPr/>
        </p:nvSpPr>
        <p:spPr>
          <a:xfrm>
            <a:off x="2084101" y="2216823"/>
            <a:ext cx="8023800" cy="2721600"/>
          </a:xfrm>
          <a:prstGeom prst="rect">
            <a:avLst/>
          </a:prstGeom>
          <a:solidFill>
            <a:srgbClr val="C0DE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79" name="Google Shape;279;p36"/>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MARKET BASKET ANALYSIS FOR CLUSTER 4</a:t>
            </a:r>
            <a:endParaRPr sz="2800"/>
          </a:p>
        </p:txBody>
      </p:sp>
      <p:pic>
        <p:nvPicPr>
          <p:cNvPr id="280" name="Google Shape;280;p36"/>
          <p:cNvPicPr preferRelativeResize="0"/>
          <p:nvPr/>
        </p:nvPicPr>
        <p:blipFill rotWithShape="1">
          <a:blip r:embed="rId3">
            <a:alphaModFix/>
          </a:blip>
          <a:srcRect l="606"/>
          <a:stretch/>
        </p:blipFill>
        <p:spPr>
          <a:xfrm>
            <a:off x="2209338" y="2587702"/>
            <a:ext cx="7773324" cy="197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SUMMARY AND CONCLUSION</a:t>
            </a:r>
            <a:endParaRPr sz="2800"/>
          </a:p>
        </p:txBody>
      </p:sp>
      <p:sp>
        <p:nvSpPr>
          <p:cNvPr id="286" name="Google Shape;286;p37"/>
          <p:cNvSpPr txBox="1"/>
          <p:nvPr/>
        </p:nvSpPr>
        <p:spPr>
          <a:xfrm>
            <a:off x="672625" y="1980400"/>
            <a:ext cx="99177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We segment based on the aisles where customers purchase from, as well as the number of reorders a customer makes, order hour in the day, and days since prior order</a:t>
            </a:r>
            <a:br>
              <a:rPr lang="en-US" sz="1800"/>
            </a:br>
            <a:endParaRPr sz="1800"/>
          </a:p>
          <a:p>
            <a:pPr marL="457200" lvl="0" indent="-342900" algn="l" rtl="0">
              <a:spcBef>
                <a:spcPts val="0"/>
              </a:spcBef>
              <a:spcAft>
                <a:spcPts val="0"/>
              </a:spcAft>
              <a:buSzPts val="1800"/>
              <a:buChar char="●"/>
            </a:pPr>
            <a:r>
              <a:rPr lang="en-US" sz="1800"/>
              <a:t>We also segmented based on major departments buying habits and the segments showed differences in the purchasing behaviour</a:t>
            </a:r>
            <a:br>
              <a:rPr lang="en-US" sz="1800"/>
            </a:br>
            <a:endParaRPr sz="1800"/>
          </a:p>
          <a:p>
            <a:pPr marL="457200" lvl="0" indent="-342900" algn="l" rtl="0">
              <a:spcBef>
                <a:spcPts val="0"/>
              </a:spcBef>
              <a:spcAft>
                <a:spcPts val="0"/>
              </a:spcAft>
              <a:buSzPts val="1800"/>
              <a:buChar char="●"/>
            </a:pPr>
            <a:r>
              <a:rPr lang="en-US" sz="1800"/>
              <a:t>We did not see any major differences in the market basket analysis recommendations across segments and hence cross promotion might be difficult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FUTURE SCOPE</a:t>
            </a:r>
            <a:endParaRPr sz="2800"/>
          </a:p>
        </p:txBody>
      </p:sp>
      <p:sp>
        <p:nvSpPr>
          <p:cNvPr id="292" name="Google Shape;292;p38"/>
          <p:cNvSpPr txBox="1"/>
          <p:nvPr/>
        </p:nvSpPr>
        <p:spPr>
          <a:xfrm>
            <a:off x="562800" y="1719400"/>
            <a:ext cx="11013600" cy="26880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AutoNum type="arabicPeriod"/>
            </a:pPr>
            <a:r>
              <a:rPr lang="en-US" sz="1800"/>
              <a:t>Use collaborative filtering to recommend products to users</a:t>
            </a:r>
            <a:endParaRPr sz="1800"/>
          </a:p>
          <a:p>
            <a:pPr marL="457200" lvl="0" indent="-342900" algn="l" rtl="0">
              <a:lnSpc>
                <a:spcPct val="200000"/>
              </a:lnSpc>
              <a:spcBef>
                <a:spcPts val="0"/>
              </a:spcBef>
              <a:spcAft>
                <a:spcPts val="0"/>
              </a:spcAft>
              <a:buSzPts val="1800"/>
              <a:buAutoNum type="arabicPeriod"/>
            </a:pPr>
            <a:r>
              <a:rPr lang="en-US" sz="1800"/>
              <a:t>If data is available, assess profitability of products with low sales to prioritize for cross promotion</a:t>
            </a:r>
            <a:endParaRPr sz="1800"/>
          </a:p>
          <a:p>
            <a:pPr marL="457200" lvl="0" indent="-342900" algn="l" rtl="0">
              <a:lnSpc>
                <a:spcPct val="200000"/>
              </a:lnSpc>
              <a:spcBef>
                <a:spcPts val="0"/>
              </a:spcBef>
              <a:spcAft>
                <a:spcPts val="0"/>
              </a:spcAft>
              <a:buSzPts val="1800"/>
              <a:buAutoNum type="arabicPeriod"/>
            </a:pPr>
            <a:r>
              <a:rPr lang="en-US" sz="1800"/>
              <a:t>For a given user, predict the products that have a scope for reorders and customize promotion</a:t>
            </a:r>
            <a:endParaRPr sz="1800"/>
          </a:p>
          <a:p>
            <a:pPr marL="457200" lvl="0" indent="-342900" algn="l" rtl="0">
              <a:lnSpc>
                <a:spcPct val="200000"/>
              </a:lnSpc>
              <a:spcBef>
                <a:spcPts val="0"/>
              </a:spcBef>
              <a:spcAft>
                <a:spcPts val="0"/>
              </a:spcAft>
              <a:buSzPts val="1800"/>
              <a:buAutoNum type="arabicPeriod"/>
            </a:pPr>
            <a:r>
              <a:rPr lang="en-US" sz="1800"/>
              <a:t>Collect more data and perform further segmentation to see if there is a viable cross-promotion strategy for products</a:t>
            </a:r>
            <a:endParaRPr sz="1800"/>
          </a:p>
          <a:p>
            <a:pPr marL="457200" lvl="0" indent="-342900" algn="l" rtl="0">
              <a:lnSpc>
                <a:spcPct val="200000"/>
              </a:lnSpc>
              <a:spcBef>
                <a:spcPts val="0"/>
              </a:spcBef>
              <a:spcAft>
                <a:spcPts val="0"/>
              </a:spcAft>
              <a:buSzPts val="1800"/>
              <a:buAutoNum type="arabicPeriod"/>
            </a:pPr>
            <a:r>
              <a:rPr lang="en-US" sz="1800"/>
              <a:t>Launch a marketing campaign for products that are bought together somewhat highly, incentivising the lift values to go up for those products as well.</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APPENDIX</a:t>
            </a:r>
            <a:endParaRPr sz="2800"/>
          </a:p>
        </p:txBody>
      </p:sp>
      <p:sp>
        <p:nvSpPr>
          <p:cNvPr id="298" name="Google Shape;298;p39"/>
          <p:cNvSpPr/>
          <p:nvPr/>
        </p:nvSpPr>
        <p:spPr>
          <a:xfrm>
            <a:off x="1806900" y="1378050"/>
            <a:ext cx="85254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chemeClr val="dk1"/>
                </a:solidFill>
              </a:rPr>
              <a:t>Appendix A. Scatterplot between Support and Confidence </a:t>
            </a:r>
            <a:endParaRPr sz="2000" b="0" strike="noStrike" cap="none">
              <a:solidFill>
                <a:schemeClr val="dk1"/>
              </a:solidFill>
              <a:latin typeface="Arial"/>
              <a:ea typeface="Arial"/>
              <a:cs typeface="Arial"/>
              <a:sym typeface="Arial"/>
            </a:endParaRPr>
          </a:p>
        </p:txBody>
      </p:sp>
      <p:pic>
        <p:nvPicPr>
          <p:cNvPr id="299" name="Google Shape;299;p39"/>
          <p:cNvPicPr preferRelativeResize="0"/>
          <p:nvPr/>
        </p:nvPicPr>
        <p:blipFill>
          <a:blip r:embed="rId3">
            <a:alphaModFix/>
          </a:blip>
          <a:stretch>
            <a:fillRect/>
          </a:stretch>
        </p:blipFill>
        <p:spPr>
          <a:xfrm>
            <a:off x="2135379" y="1796625"/>
            <a:ext cx="7292801" cy="4396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APPENDIX</a:t>
            </a:r>
            <a:endParaRPr sz="2800"/>
          </a:p>
        </p:txBody>
      </p:sp>
      <p:sp>
        <p:nvSpPr>
          <p:cNvPr id="305" name="Google Shape;305;p40"/>
          <p:cNvSpPr/>
          <p:nvPr/>
        </p:nvSpPr>
        <p:spPr>
          <a:xfrm>
            <a:off x="3245644" y="1230829"/>
            <a:ext cx="53007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chemeClr val="dk1"/>
                </a:solidFill>
              </a:rPr>
              <a:t>Appendix B. Heatmap of Support </a:t>
            </a:r>
            <a:endParaRPr sz="2000" b="0" strike="noStrike" cap="none">
              <a:solidFill>
                <a:schemeClr val="dk1"/>
              </a:solidFill>
              <a:latin typeface="Arial"/>
              <a:ea typeface="Arial"/>
              <a:cs typeface="Arial"/>
              <a:sym typeface="Arial"/>
            </a:endParaRPr>
          </a:p>
        </p:txBody>
      </p:sp>
      <p:pic>
        <p:nvPicPr>
          <p:cNvPr id="306" name="Google Shape;306;p40"/>
          <p:cNvPicPr preferRelativeResize="0"/>
          <p:nvPr/>
        </p:nvPicPr>
        <p:blipFill rotWithShape="1">
          <a:blip r:embed="rId3">
            <a:alphaModFix/>
          </a:blip>
          <a:srcRect b="1195"/>
          <a:stretch/>
        </p:blipFill>
        <p:spPr>
          <a:xfrm>
            <a:off x="2654750" y="1802700"/>
            <a:ext cx="6882523" cy="48170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APPENDIX</a:t>
            </a:r>
            <a:endParaRPr sz="2800"/>
          </a:p>
        </p:txBody>
      </p:sp>
      <p:sp>
        <p:nvSpPr>
          <p:cNvPr id="312" name="Google Shape;312;p41"/>
          <p:cNvSpPr/>
          <p:nvPr/>
        </p:nvSpPr>
        <p:spPr>
          <a:xfrm>
            <a:off x="3245644" y="1230829"/>
            <a:ext cx="53007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chemeClr val="dk1"/>
                </a:solidFill>
              </a:rPr>
              <a:t>Appendix C. Heatmap of Confidence </a:t>
            </a:r>
            <a:endParaRPr sz="2000" b="0" strike="noStrike" cap="none">
              <a:solidFill>
                <a:schemeClr val="dk1"/>
              </a:solidFill>
              <a:latin typeface="Arial"/>
              <a:ea typeface="Arial"/>
              <a:cs typeface="Arial"/>
              <a:sym typeface="Arial"/>
            </a:endParaRPr>
          </a:p>
        </p:txBody>
      </p:sp>
      <p:pic>
        <p:nvPicPr>
          <p:cNvPr id="313" name="Google Shape;313;p41"/>
          <p:cNvPicPr preferRelativeResize="0"/>
          <p:nvPr/>
        </p:nvPicPr>
        <p:blipFill rotWithShape="1">
          <a:blip r:embed="rId3">
            <a:alphaModFix/>
          </a:blip>
          <a:srcRect b="1195"/>
          <a:stretch/>
        </p:blipFill>
        <p:spPr>
          <a:xfrm>
            <a:off x="2654750" y="1802700"/>
            <a:ext cx="6882523" cy="4817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APPENDIX</a:t>
            </a:r>
            <a:endParaRPr sz="2800"/>
          </a:p>
        </p:txBody>
      </p:sp>
      <p:pic>
        <p:nvPicPr>
          <p:cNvPr id="319" name="Google Shape;319;p42"/>
          <p:cNvPicPr preferRelativeResize="0"/>
          <p:nvPr/>
        </p:nvPicPr>
        <p:blipFill>
          <a:blip r:embed="rId3">
            <a:alphaModFix/>
          </a:blip>
          <a:stretch>
            <a:fillRect/>
          </a:stretch>
        </p:blipFill>
        <p:spPr>
          <a:xfrm>
            <a:off x="2739550" y="1752175"/>
            <a:ext cx="6712899" cy="4717175"/>
          </a:xfrm>
          <a:prstGeom prst="rect">
            <a:avLst/>
          </a:prstGeom>
          <a:noFill/>
          <a:ln>
            <a:noFill/>
          </a:ln>
        </p:spPr>
      </p:pic>
      <p:sp>
        <p:nvSpPr>
          <p:cNvPr id="320" name="Google Shape;320;p42"/>
          <p:cNvSpPr/>
          <p:nvPr/>
        </p:nvSpPr>
        <p:spPr>
          <a:xfrm>
            <a:off x="3245644" y="1318604"/>
            <a:ext cx="53007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chemeClr val="dk1"/>
                </a:solidFill>
              </a:rPr>
              <a:t>Appendix D. Heatmap of Lift </a:t>
            </a:r>
            <a:endParaRPr sz="2000" b="0"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APPENDIX</a:t>
            </a:r>
            <a:endParaRPr sz="2800"/>
          </a:p>
        </p:txBody>
      </p:sp>
      <p:sp>
        <p:nvSpPr>
          <p:cNvPr id="326" name="Google Shape;326;p43"/>
          <p:cNvSpPr/>
          <p:nvPr/>
        </p:nvSpPr>
        <p:spPr>
          <a:xfrm>
            <a:off x="3245644" y="1318604"/>
            <a:ext cx="53007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chemeClr val="dk1"/>
                </a:solidFill>
              </a:rPr>
              <a:t>Appendix E. Full Market Basket Analysis</a:t>
            </a:r>
            <a:endParaRPr sz="2000" b="0" strike="noStrike" cap="none">
              <a:solidFill>
                <a:schemeClr val="dk1"/>
              </a:solidFill>
              <a:latin typeface="Arial"/>
              <a:ea typeface="Arial"/>
              <a:cs typeface="Arial"/>
              <a:sym typeface="Arial"/>
            </a:endParaRPr>
          </a:p>
        </p:txBody>
      </p:sp>
      <p:pic>
        <p:nvPicPr>
          <p:cNvPr id="327" name="Google Shape;327;p43"/>
          <p:cNvPicPr preferRelativeResize="0"/>
          <p:nvPr/>
        </p:nvPicPr>
        <p:blipFill>
          <a:blip r:embed="rId3">
            <a:alphaModFix/>
          </a:blip>
          <a:stretch>
            <a:fillRect/>
          </a:stretch>
        </p:blipFill>
        <p:spPr>
          <a:xfrm>
            <a:off x="126000" y="2168629"/>
            <a:ext cx="11887201" cy="26815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DATA DESCRIPTION</a:t>
            </a:r>
            <a:endParaRPr sz="2800"/>
          </a:p>
        </p:txBody>
      </p:sp>
      <p:sp>
        <p:nvSpPr>
          <p:cNvPr id="113" name="Google Shape;113;p17"/>
          <p:cNvSpPr/>
          <p:nvPr/>
        </p:nvSpPr>
        <p:spPr>
          <a:xfrm>
            <a:off x="331300" y="2051875"/>
            <a:ext cx="11397000" cy="517200"/>
          </a:xfrm>
          <a:prstGeom prst="rect">
            <a:avLst/>
          </a:prstGeom>
          <a:solidFill>
            <a:srgbClr val="F3F3F3"/>
          </a:solidFill>
          <a:ln w="9525" cap="flat" cmpd="sng">
            <a:solidFill>
              <a:srgbClr val="9E9E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1" u="none" strike="noStrike" cap="none">
                <a:solidFill>
                  <a:srgbClr val="000000"/>
                </a:solidFill>
                <a:latin typeface="Arial"/>
                <a:ea typeface="Arial"/>
                <a:cs typeface="Arial"/>
                <a:sym typeface="Arial"/>
              </a:rPr>
              <a:t>We have 5 files as part of Instacart’s transaction dataset. Below is the high-level description of each file.</a:t>
            </a:r>
            <a:endParaRPr sz="1500" b="1" i="1" u="none" strike="noStrike" cap="none">
              <a:solidFill>
                <a:srgbClr val="000000"/>
              </a:solidFill>
              <a:latin typeface="Arial"/>
              <a:ea typeface="Arial"/>
              <a:cs typeface="Arial"/>
              <a:sym typeface="Arial"/>
            </a:endParaRPr>
          </a:p>
        </p:txBody>
      </p:sp>
      <p:graphicFrame>
        <p:nvGraphicFramePr>
          <p:cNvPr id="114" name="Google Shape;114;p17"/>
          <p:cNvGraphicFramePr/>
          <p:nvPr/>
        </p:nvGraphicFramePr>
        <p:xfrm>
          <a:off x="331300" y="2872925"/>
          <a:ext cx="11397000" cy="2590625"/>
        </p:xfrm>
        <a:graphic>
          <a:graphicData uri="http://schemas.openxmlformats.org/drawingml/2006/table">
            <a:tbl>
              <a:tblPr>
                <a:noFill/>
                <a:tableStyleId>{5C2AF9EF-C592-4B9A-A3BD-82A053E3C05B}</a:tableStyleId>
              </a:tblPr>
              <a:tblGrid>
                <a:gridCol w="939975">
                  <a:extLst>
                    <a:ext uri="{9D8B030D-6E8A-4147-A177-3AD203B41FA5}">
                      <a16:colId xmlns:a16="http://schemas.microsoft.com/office/drawing/2014/main" val="20000"/>
                    </a:ext>
                  </a:extLst>
                </a:gridCol>
                <a:gridCol w="2229700">
                  <a:extLst>
                    <a:ext uri="{9D8B030D-6E8A-4147-A177-3AD203B41FA5}">
                      <a16:colId xmlns:a16="http://schemas.microsoft.com/office/drawing/2014/main" val="20001"/>
                    </a:ext>
                  </a:extLst>
                </a:gridCol>
                <a:gridCol w="82273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rPr>
                        <a:t>S No</a:t>
                      </a:r>
                      <a:endParaRPr sz="1400" b="1" u="none" strike="noStrike" cap="none">
                        <a:solidFill>
                          <a:schemeClr val="lt1"/>
                        </a:solidFill>
                      </a:endParaRPr>
                    </a:p>
                  </a:txBody>
                  <a:tcPr marL="91425" marR="91425" marT="91425" marB="91425">
                    <a:solidFill>
                      <a:schemeClr val="accent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rPr>
                        <a:t>File Name</a:t>
                      </a:r>
                      <a:endParaRPr sz="1400" b="1" u="none" strike="noStrike" cap="none">
                        <a:solidFill>
                          <a:schemeClr val="lt1"/>
                        </a:solidFill>
                      </a:endParaRPr>
                    </a:p>
                  </a:txBody>
                  <a:tcPr marL="91425" marR="91425" marT="91425" marB="91425">
                    <a:solidFill>
                      <a:schemeClr val="accent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rPr>
                        <a:t>Description</a:t>
                      </a:r>
                      <a:endParaRPr sz="1400" b="1" u="none" strike="noStrike" cap="none">
                        <a:solidFill>
                          <a:schemeClr val="lt1"/>
                        </a:solidFill>
                      </a:endParaRPr>
                    </a:p>
                  </a:txBody>
                  <a:tcPr marL="91425" marR="91425" marT="91425" marB="91425">
                    <a:solidFill>
                      <a:schemeClr val="accent6"/>
                    </a:solidFill>
                  </a:tcPr>
                </a:tc>
                <a:extLst>
                  <a:ext uri="{0D108BD9-81ED-4DB2-BD59-A6C34878D82A}">
                    <a16:rowId xmlns:a16="http://schemas.microsoft.com/office/drawing/2014/main" val="10000"/>
                  </a:ext>
                </a:extLst>
              </a:tr>
              <a:tr h="3962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aisles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Contains different aisles and there are total 134 unique aisles</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departments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Contains different departments and there are total 21 unique departments</a:t>
                      </a:r>
                      <a:endParaRPr sz="1400"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orders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Contains all the orders made by different customers (total 3,421,083 orders by 206,209 users)</a:t>
                      </a:r>
                      <a:endParaRPr sz="1400"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products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Contains the list of all products and their aisle as well as departments (49,688  products)</a:t>
                      </a:r>
                      <a:endParaRPr sz="1400" u="none" strike="noStrike" cap="none"/>
                    </a:p>
                  </a:txBody>
                  <a:tcPr marL="91425" marR="91425" marT="91425" marB="91425"/>
                </a:tc>
                <a:extLst>
                  <a:ext uri="{0D108BD9-81ED-4DB2-BD59-A6C34878D82A}">
                    <a16:rowId xmlns:a16="http://schemas.microsoft.com/office/drawing/2014/main" val="10004"/>
                  </a:ext>
                </a:extLst>
              </a:tr>
              <a:tr h="6095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order_products_prior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Gives information about which products were ordered and in which order they were added in the cart. It also tells us that if the product was reordered or not (3,214,874 orders)</a:t>
                      </a:r>
                      <a:endParaRPr sz="1400"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4"/>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APPENDIX</a:t>
            </a:r>
            <a:endParaRPr sz="2800"/>
          </a:p>
        </p:txBody>
      </p:sp>
      <p:sp>
        <p:nvSpPr>
          <p:cNvPr id="333" name="Google Shape;333;p44"/>
          <p:cNvSpPr/>
          <p:nvPr/>
        </p:nvSpPr>
        <p:spPr>
          <a:xfrm>
            <a:off x="2827650" y="1073325"/>
            <a:ext cx="65367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chemeClr val="dk1"/>
                </a:solidFill>
              </a:rPr>
              <a:t>Appendix F. Market Basket Analysis for Cluster 1</a:t>
            </a:r>
            <a:endParaRPr sz="2000" b="0" strike="noStrike" cap="none">
              <a:solidFill>
                <a:schemeClr val="dk1"/>
              </a:solidFill>
              <a:latin typeface="Arial"/>
              <a:ea typeface="Arial"/>
              <a:cs typeface="Arial"/>
              <a:sym typeface="Arial"/>
            </a:endParaRPr>
          </a:p>
        </p:txBody>
      </p:sp>
      <p:pic>
        <p:nvPicPr>
          <p:cNvPr id="334" name="Google Shape;334;p44"/>
          <p:cNvPicPr preferRelativeResize="0"/>
          <p:nvPr/>
        </p:nvPicPr>
        <p:blipFill>
          <a:blip r:embed="rId3">
            <a:alphaModFix/>
          </a:blip>
          <a:stretch>
            <a:fillRect/>
          </a:stretch>
        </p:blipFill>
        <p:spPr>
          <a:xfrm>
            <a:off x="152400" y="2537675"/>
            <a:ext cx="11887200" cy="23361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5"/>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APPENDIX</a:t>
            </a:r>
            <a:endParaRPr sz="2800"/>
          </a:p>
        </p:txBody>
      </p:sp>
      <p:sp>
        <p:nvSpPr>
          <p:cNvPr id="340" name="Google Shape;340;p45"/>
          <p:cNvSpPr/>
          <p:nvPr/>
        </p:nvSpPr>
        <p:spPr>
          <a:xfrm>
            <a:off x="2827650" y="1318600"/>
            <a:ext cx="65367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chemeClr val="dk1"/>
                </a:solidFill>
              </a:rPr>
              <a:t>Appendix G. Market Basket Analysis for Cluster 2</a:t>
            </a:r>
            <a:endParaRPr sz="2000" b="0" strike="noStrike" cap="none">
              <a:solidFill>
                <a:schemeClr val="dk1"/>
              </a:solidFill>
              <a:latin typeface="Arial"/>
              <a:ea typeface="Arial"/>
              <a:cs typeface="Arial"/>
              <a:sym typeface="Arial"/>
            </a:endParaRPr>
          </a:p>
        </p:txBody>
      </p:sp>
      <p:pic>
        <p:nvPicPr>
          <p:cNvPr id="341" name="Google Shape;341;p45"/>
          <p:cNvPicPr preferRelativeResize="0"/>
          <p:nvPr/>
        </p:nvPicPr>
        <p:blipFill>
          <a:blip r:embed="rId3">
            <a:alphaModFix/>
          </a:blip>
          <a:stretch>
            <a:fillRect/>
          </a:stretch>
        </p:blipFill>
        <p:spPr>
          <a:xfrm>
            <a:off x="2820575" y="1795351"/>
            <a:ext cx="6498049" cy="4583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APPENDIX</a:t>
            </a:r>
            <a:endParaRPr sz="2800"/>
          </a:p>
        </p:txBody>
      </p:sp>
      <p:sp>
        <p:nvSpPr>
          <p:cNvPr id="347" name="Google Shape;347;p46"/>
          <p:cNvSpPr/>
          <p:nvPr/>
        </p:nvSpPr>
        <p:spPr>
          <a:xfrm>
            <a:off x="2827650" y="1073325"/>
            <a:ext cx="65367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chemeClr val="dk1"/>
                </a:solidFill>
              </a:rPr>
              <a:t>Appendix H. Market Basket Analysis for Cluster 3</a:t>
            </a:r>
            <a:endParaRPr sz="2000" b="0" strike="noStrike" cap="none">
              <a:solidFill>
                <a:schemeClr val="dk1"/>
              </a:solidFill>
              <a:latin typeface="Arial"/>
              <a:ea typeface="Arial"/>
              <a:cs typeface="Arial"/>
              <a:sym typeface="Arial"/>
            </a:endParaRPr>
          </a:p>
        </p:txBody>
      </p:sp>
      <p:pic>
        <p:nvPicPr>
          <p:cNvPr id="348" name="Google Shape;348;p46"/>
          <p:cNvPicPr preferRelativeResize="0"/>
          <p:nvPr/>
        </p:nvPicPr>
        <p:blipFill>
          <a:blip r:embed="rId3">
            <a:alphaModFix/>
          </a:blip>
          <a:stretch>
            <a:fillRect/>
          </a:stretch>
        </p:blipFill>
        <p:spPr>
          <a:xfrm>
            <a:off x="1912888" y="1599025"/>
            <a:ext cx="8366224" cy="50414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7"/>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APPENDIX</a:t>
            </a:r>
            <a:endParaRPr sz="2800"/>
          </a:p>
        </p:txBody>
      </p:sp>
      <p:sp>
        <p:nvSpPr>
          <p:cNvPr id="354" name="Google Shape;354;p47"/>
          <p:cNvSpPr/>
          <p:nvPr/>
        </p:nvSpPr>
        <p:spPr>
          <a:xfrm>
            <a:off x="2827650" y="1073325"/>
            <a:ext cx="6536700" cy="35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a:solidFill>
                  <a:schemeClr val="dk1"/>
                </a:solidFill>
              </a:rPr>
              <a:t>Appendix I. Market Basket Analysis for Cluster 4</a:t>
            </a:r>
            <a:endParaRPr sz="2000" b="0" strike="noStrike" cap="none">
              <a:solidFill>
                <a:schemeClr val="dk1"/>
              </a:solidFill>
              <a:latin typeface="Arial"/>
              <a:ea typeface="Arial"/>
              <a:cs typeface="Arial"/>
              <a:sym typeface="Arial"/>
            </a:endParaRPr>
          </a:p>
        </p:txBody>
      </p:sp>
      <p:pic>
        <p:nvPicPr>
          <p:cNvPr id="355" name="Google Shape;355;p47"/>
          <p:cNvPicPr preferRelativeResize="0"/>
          <p:nvPr/>
        </p:nvPicPr>
        <p:blipFill>
          <a:blip r:embed="rId3">
            <a:alphaModFix/>
          </a:blip>
          <a:stretch>
            <a:fillRect/>
          </a:stretch>
        </p:blipFill>
        <p:spPr>
          <a:xfrm>
            <a:off x="2838475" y="1556525"/>
            <a:ext cx="6462239" cy="5120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idx="4294967295"/>
          </p:nvPr>
        </p:nvSpPr>
        <p:spPr>
          <a:xfrm>
            <a:off x="255300" y="6446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DATA SNAPSHOT</a:t>
            </a:r>
            <a:endParaRPr sz="2800"/>
          </a:p>
        </p:txBody>
      </p:sp>
      <p:sp>
        <p:nvSpPr>
          <p:cNvPr id="120" name="Google Shape;120;p18"/>
          <p:cNvSpPr/>
          <p:nvPr/>
        </p:nvSpPr>
        <p:spPr>
          <a:xfrm>
            <a:off x="255307" y="1000829"/>
            <a:ext cx="5300700" cy="359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1" u="sng" strike="noStrike" cap="none">
                <a:solidFill>
                  <a:schemeClr val="dk1"/>
                </a:solidFill>
                <a:latin typeface="Arial"/>
                <a:ea typeface="Arial"/>
                <a:cs typeface="Arial"/>
                <a:sym typeface="Arial"/>
              </a:rPr>
              <a:t>A Quick Look at Some of Our Data</a:t>
            </a:r>
            <a:endParaRPr sz="2000" b="0" i="0" u="sng" strike="noStrike" cap="none">
              <a:solidFill>
                <a:schemeClr val="dk1"/>
              </a:solidFill>
              <a:latin typeface="Arial"/>
              <a:ea typeface="Arial"/>
              <a:cs typeface="Arial"/>
              <a:sym typeface="Arial"/>
            </a:endParaRPr>
          </a:p>
        </p:txBody>
      </p:sp>
      <p:grpSp>
        <p:nvGrpSpPr>
          <p:cNvPr id="121" name="Google Shape;121;p18"/>
          <p:cNvGrpSpPr/>
          <p:nvPr/>
        </p:nvGrpSpPr>
        <p:grpSpPr>
          <a:xfrm>
            <a:off x="3818613" y="1542000"/>
            <a:ext cx="4647000" cy="2535200"/>
            <a:chOff x="3640938" y="1790700"/>
            <a:chExt cx="4647000" cy="2535200"/>
          </a:xfrm>
        </p:grpSpPr>
        <p:sp>
          <p:nvSpPr>
            <p:cNvPr id="122" name="Google Shape;122;p18"/>
            <p:cNvSpPr/>
            <p:nvPr/>
          </p:nvSpPr>
          <p:spPr>
            <a:xfrm>
              <a:off x="4575125" y="1790700"/>
              <a:ext cx="2778600" cy="605100"/>
            </a:xfrm>
            <a:prstGeom prst="rect">
              <a:avLst/>
            </a:prstGeom>
            <a:solidFill>
              <a:srgbClr val="C6F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Orders</a:t>
              </a:r>
              <a:endParaRPr sz="1500" b="0" i="0" u="none" strike="noStrike" cap="none">
                <a:solidFill>
                  <a:srgbClr val="000000"/>
                </a:solidFill>
                <a:latin typeface="Arial"/>
                <a:ea typeface="Arial"/>
                <a:cs typeface="Arial"/>
                <a:sym typeface="Arial"/>
              </a:endParaRPr>
            </a:p>
          </p:txBody>
        </p:sp>
        <p:grpSp>
          <p:nvGrpSpPr>
            <p:cNvPr id="123" name="Google Shape;123;p18"/>
            <p:cNvGrpSpPr/>
            <p:nvPr/>
          </p:nvGrpSpPr>
          <p:grpSpPr>
            <a:xfrm>
              <a:off x="3640938" y="2625200"/>
              <a:ext cx="4647000" cy="1700700"/>
              <a:chOff x="3640938" y="2625200"/>
              <a:chExt cx="4647000" cy="1700700"/>
            </a:xfrm>
          </p:grpSpPr>
          <p:sp>
            <p:nvSpPr>
              <p:cNvPr id="124" name="Google Shape;124;p18"/>
              <p:cNvSpPr/>
              <p:nvPr/>
            </p:nvSpPr>
            <p:spPr>
              <a:xfrm>
                <a:off x="3640938" y="2625200"/>
                <a:ext cx="4647000" cy="1700700"/>
              </a:xfrm>
              <a:prstGeom prst="rect">
                <a:avLst/>
              </a:prstGeom>
              <a:solidFill>
                <a:srgbClr val="C7F5FF">
                  <a:alpha val="40000"/>
                </a:srgbClr>
              </a:solidFill>
              <a:ln>
                <a:noFill/>
              </a:ln>
            </p:spPr>
            <p:txBody>
              <a:bodyPr spcFirstLastPara="1" wrap="square" lIns="91425" tIns="45700" rIns="91425" bIns="45700" anchor="ctr" anchorCtr="0">
                <a:noAutofit/>
              </a:bodyPr>
              <a:lstStyle/>
              <a:p>
                <a:pPr marL="457200" marR="0" lvl="0" indent="0" algn="l" rtl="0">
                  <a:lnSpc>
                    <a:spcPct val="100000"/>
                  </a:lnSpc>
                  <a:spcBef>
                    <a:spcPts val="60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pic>
            <p:nvPicPr>
              <p:cNvPr id="125" name="Google Shape;125;p18"/>
              <p:cNvPicPr preferRelativeResize="0"/>
              <p:nvPr/>
            </p:nvPicPr>
            <p:blipFill rotWithShape="1">
              <a:blip r:embed="rId3">
                <a:alphaModFix/>
              </a:blip>
              <a:srcRect b="32596"/>
              <a:stretch/>
            </p:blipFill>
            <p:spPr>
              <a:xfrm>
                <a:off x="3778163" y="2750600"/>
                <a:ext cx="4372549" cy="1363425"/>
              </a:xfrm>
              <a:prstGeom prst="rect">
                <a:avLst/>
              </a:prstGeom>
              <a:noFill/>
              <a:ln w="9525" cap="flat" cmpd="sng">
                <a:solidFill>
                  <a:schemeClr val="lt1"/>
                </a:solidFill>
                <a:prstDash val="solid"/>
                <a:round/>
                <a:headEnd type="none" w="sm" len="sm"/>
                <a:tailEnd type="none" w="sm" len="sm"/>
              </a:ln>
            </p:spPr>
          </p:pic>
        </p:grpSp>
      </p:grpSp>
      <p:grpSp>
        <p:nvGrpSpPr>
          <p:cNvPr id="126" name="Google Shape;126;p18"/>
          <p:cNvGrpSpPr/>
          <p:nvPr/>
        </p:nvGrpSpPr>
        <p:grpSpPr>
          <a:xfrm>
            <a:off x="8912713" y="1542025"/>
            <a:ext cx="2778600" cy="2535200"/>
            <a:chOff x="8617675" y="1790700"/>
            <a:chExt cx="2778600" cy="2535200"/>
          </a:xfrm>
        </p:grpSpPr>
        <p:sp>
          <p:nvSpPr>
            <p:cNvPr id="127" name="Google Shape;127;p18"/>
            <p:cNvSpPr/>
            <p:nvPr/>
          </p:nvSpPr>
          <p:spPr>
            <a:xfrm>
              <a:off x="8617675" y="1790700"/>
              <a:ext cx="2778600" cy="605100"/>
            </a:xfrm>
            <a:prstGeom prst="rect">
              <a:avLst/>
            </a:prstGeom>
            <a:solidFill>
              <a:srgbClr val="FDF3C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Departments</a:t>
              </a:r>
              <a:endParaRPr sz="1500" b="0" i="0" u="none" strike="noStrike" cap="none">
                <a:solidFill>
                  <a:srgbClr val="000000"/>
                </a:solidFill>
                <a:latin typeface="Arial"/>
                <a:ea typeface="Arial"/>
                <a:cs typeface="Arial"/>
                <a:sym typeface="Arial"/>
              </a:endParaRPr>
            </a:p>
          </p:txBody>
        </p:sp>
        <p:grpSp>
          <p:nvGrpSpPr>
            <p:cNvPr id="128" name="Google Shape;128;p18"/>
            <p:cNvGrpSpPr/>
            <p:nvPr/>
          </p:nvGrpSpPr>
          <p:grpSpPr>
            <a:xfrm>
              <a:off x="8739663" y="2625200"/>
              <a:ext cx="2534700" cy="1700700"/>
              <a:chOff x="8739663" y="2625200"/>
              <a:chExt cx="2534700" cy="1700700"/>
            </a:xfrm>
          </p:grpSpPr>
          <p:sp>
            <p:nvSpPr>
              <p:cNvPr id="129" name="Google Shape;129;p18"/>
              <p:cNvSpPr/>
              <p:nvPr/>
            </p:nvSpPr>
            <p:spPr>
              <a:xfrm>
                <a:off x="8739663" y="2625200"/>
                <a:ext cx="2534700" cy="1700700"/>
              </a:xfrm>
              <a:prstGeom prst="rect">
                <a:avLst/>
              </a:prstGeom>
              <a:solidFill>
                <a:srgbClr val="FDF3CD">
                  <a:alpha val="49411"/>
                </a:srgbClr>
              </a:solidFill>
              <a:ln>
                <a:noFill/>
              </a:ln>
            </p:spPr>
            <p:txBody>
              <a:bodyPr spcFirstLastPara="1" wrap="square" lIns="91425" tIns="45700" rIns="91425" bIns="45700" anchor="ctr" anchorCtr="0">
                <a:noAutofit/>
              </a:bodyPr>
              <a:lstStyle/>
              <a:p>
                <a:pPr marL="182880" marR="0" lvl="0" indent="-182880" algn="l" rtl="0">
                  <a:lnSpc>
                    <a:spcPct val="100000"/>
                  </a:lnSpc>
                  <a:spcBef>
                    <a:spcPts val="600"/>
                  </a:spcBef>
                  <a:spcAft>
                    <a:spcPts val="0"/>
                  </a:spcAft>
                  <a:buClr>
                    <a:srgbClr val="000000"/>
                  </a:buClr>
                  <a:buSzPts val="1300"/>
                  <a:buFont typeface="Arial"/>
                  <a:buChar char="•"/>
                </a:pPr>
                <a:endParaRPr sz="1300" b="0" i="0" u="none" strike="noStrike" cap="none">
                  <a:solidFill>
                    <a:srgbClr val="000000"/>
                  </a:solidFill>
                  <a:latin typeface="Arial"/>
                  <a:ea typeface="Arial"/>
                  <a:cs typeface="Arial"/>
                  <a:sym typeface="Arial"/>
                </a:endParaRPr>
              </a:p>
            </p:txBody>
          </p:sp>
          <p:pic>
            <p:nvPicPr>
              <p:cNvPr id="130" name="Google Shape;130;p18"/>
              <p:cNvPicPr preferRelativeResize="0"/>
              <p:nvPr/>
            </p:nvPicPr>
            <p:blipFill rotWithShape="1">
              <a:blip r:embed="rId4">
                <a:alphaModFix/>
              </a:blip>
              <a:srcRect b="64668"/>
              <a:stretch/>
            </p:blipFill>
            <p:spPr>
              <a:xfrm>
                <a:off x="9228663" y="2826800"/>
                <a:ext cx="1556650" cy="1298900"/>
              </a:xfrm>
              <a:prstGeom prst="rect">
                <a:avLst/>
              </a:prstGeom>
              <a:noFill/>
              <a:ln w="9525" cap="flat" cmpd="sng">
                <a:solidFill>
                  <a:schemeClr val="lt1"/>
                </a:solidFill>
                <a:prstDash val="solid"/>
                <a:round/>
                <a:headEnd type="none" w="sm" len="sm"/>
                <a:tailEnd type="none" w="sm" len="sm"/>
              </a:ln>
            </p:spPr>
          </p:pic>
        </p:grpSp>
      </p:grpSp>
      <p:grpSp>
        <p:nvGrpSpPr>
          <p:cNvPr id="131" name="Google Shape;131;p18"/>
          <p:cNvGrpSpPr/>
          <p:nvPr/>
        </p:nvGrpSpPr>
        <p:grpSpPr>
          <a:xfrm>
            <a:off x="727763" y="1542013"/>
            <a:ext cx="2778600" cy="2535200"/>
            <a:chOff x="530700" y="1790700"/>
            <a:chExt cx="2778600" cy="2535200"/>
          </a:xfrm>
        </p:grpSpPr>
        <p:sp>
          <p:nvSpPr>
            <p:cNvPr id="132" name="Google Shape;132;p18"/>
            <p:cNvSpPr/>
            <p:nvPr/>
          </p:nvSpPr>
          <p:spPr>
            <a:xfrm>
              <a:off x="530700" y="1790700"/>
              <a:ext cx="2778600" cy="605100"/>
            </a:xfrm>
            <a:prstGeom prst="rect">
              <a:avLst/>
            </a:prstGeom>
            <a:solidFill>
              <a:srgbClr val="C0DE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Aisles</a:t>
              </a:r>
              <a:endParaRPr sz="1500" b="0" i="0" u="none" strike="noStrike" cap="none">
                <a:solidFill>
                  <a:srgbClr val="000000"/>
                </a:solidFill>
                <a:latin typeface="Arial"/>
                <a:ea typeface="Arial"/>
                <a:cs typeface="Arial"/>
                <a:sym typeface="Arial"/>
              </a:endParaRPr>
            </a:p>
          </p:txBody>
        </p:sp>
        <p:grpSp>
          <p:nvGrpSpPr>
            <p:cNvPr id="133" name="Google Shape;133;p18"/>
            <p:cNvGrpSpPr/>
            <p:nvPr/>
          </p:nvGrpSpPr>
          <p:grpSpPr>
            <a:xfrm>
              <a:off x="652663" y="2625200"/>
              <a:ext cx="2534700" cy="1700700"/>
              <a:chOff x="654538" y="2625200"/>
              <a:chExt cx="2534700" cy="1700700"/>
            </a:xfrm>
          </p:grpSpPr>
          <p:sp>
            <p:nvSpPr>
              <p:cNvPr id="134" name="Google Shape;134;p18"/>
              <p:cNvSpPr/>
              <p:nvPr/>
            </p:nvSpPr>
            <p:spPr>
              <a:xfrm>
                <a:off x="654538" y="2625200"/>
                <a:ext cx="2534700" cy="1700700"/>
              </a:xfrm>
              <a:prstGeom prst="rect">
                <a:avLst/>
              </a:prstGeom>
              <a:solidFill>
                <a:srgbClr val="C0E0FF">
                  <a:alpha val="29411"/>
                </a:srgbClr>
              </a:solidFill>
              <a:ln>
                <a:noFill/>
              </a:ln>
            </p:spPr>
            <p:txBody>
              <a:bodyPr spcFirstLastPara="1" wrap="square" lIns="91425" tIns="45700" rIns="91425" bIns="45700" anchor="ctr" anchorCtr="0">
                <a:noAutofit/>
              </a:bodyPr>
              <a:lstStyle/>
              <a:p>
                <a:pPr marL="457200" marR="0" lvl="0" indent="0" algn="l" rtl="0">
                  <a:lnSpc>
                    <a:spcPct val="115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pic>
            <p:nvPicPr>
              <p:cNvPr id="135" name="Google Shape;135;p18"/>
              <p:cNvPicPr preferRelativeResize="0"/>
              <p:nvPr/>
            </p:nvPicPr>
            <p:blipFill rotWithShape="1">
              <a:blip r:embed="rId5">
                <a:alphaModFix/>
              </a:blip>
              <a:srcRect b="65116"/>
              <a:stretch/>
            </p:blipFill>
            <p:spPr>
              <a:xfrm>
                <a:off x="987962" y="2770200"/>
                <a:ext cx="1701875" cy="1363426"/>
              </a:xfrm>
              <a:prstGeom prst="rect">
                <a:avLst/>
              </a:prstGeom>
              <a:noFill/>
              <a:ln w="9525" cap="flat" cmpd="sng">
                <a:solidFill>
                  <a:schemeClr val="lt1"/>
                </a:solidFill>
                <a:prstDash val="solid"/>
                <a:round/>
                <a:headEnd type="none" w="sm" len="sm"/>
                <a:tailEnd type="none" w="sm" len="sm"/>
              </a:ln>
            </p:spPr>
          </p:pic>
        </p:grpSp>
      </p:grpSp>
      <p:grpSp>
        <p:nvGrpSpPr>
          <p:cNvPr id="136" name="Google Shape;136;p18"/>
          <p:cNvGrpSpPr/>
          <p:nvPr/>
        </p:nvGrpSpPr>
        <p:grpSpPr>
          <a:xfrm>
            <a:off x="2049568" y="4259325"/>
            <a:ext cx="3464750" cy="2535350"/>
            <a:chOff x="652663" y="1790700"/>
            <a:chExt cx="2574300" cy="2535350"/>
          </a:xfrm>
        </p:grpSpPr>
        <p:sp>
          <p:nvSpPr>
            <p:cNvPr id="137" name="Google Shape;137;p18"/>
            <p:cNvSpPr/>
            <p:nvPr/>
          </p:nvSpPr>
          <p:spPr>
            <a:xfrm>
              <a:off x="1015622" y="1790700"/>
              <a:ext cx="1809000" cy="605100"/>
            </a:xfrm>
            <a:prstGeom prst="rect">
              <a:avLst/>
            </a:prstGeom>
            <a:solidFill>
              <a:srgbClr val="DD7E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Order Products Prior</a:t>
              </a:r>
              <a:endParaRPr sz="1500" b="0" i="0" u="none" strike="noStrike" cap="none">
                <a:solidFill>
                  <a:srgbClr val="000000"/>
                </a:solidFill>
                <a:latin typeface="Arial"/>
                <a:ea typeface="Arial"/>
                <a:cs typeface="Arial"/>
                <a:sym typeface="Arial"/>
              </a:endParaRPr>
            </a:p>
          </p:txBody>
        </p:sp>
        <p:sp>
          <p:nvSpPr>
            <p:cNvPr id="138" name="Google Shape;138;p18"/>
            <p:cNvSpPr/>
            <p:nvPr/>
          </p:nvSpPr>
          <p:spPr>
            <a:xfrm>
              <a:off x="652663" y="2527850"/>
              <a:ext cx="2574300" cy="1798200"/>
            </a:xfrm>
            <a:prstGeom prst="rect">
              <a:avLst/>
            </a:prstGeom>
            <a:solidFill>
              <a:srgbClr val="E6B8AF"/>
            </a:solidFill>
            <a:ln>
              <a:noFill/>
            </a:ln>
          </p:spPr>
          <p:txBody>
            <a:bodyPr spcFirstLastPara="1" wrap="square" lIns="91425" tIns="45700" rIns="91425" bIns="45700" anchor="ctr" anchorCtr="0">
              <a:noAutofit/>
            </a:bodyPr>
            <a:lstStyle/>
            <a:p>
              <a:pPr marL="457200" marR="0" lvl="0" indent="0" algn="l" rtl="0">
                <a:lnSpc>
                  <a:spcPct val="115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grpSp>
      <p:grpSp>
        <p:nvGrpSpPr>
          <p:cNvPr id="139" name="Google Shape;139;p18"/>
          <p:cNvGrpSpPr/>
          <p:nvPr/>
        </p:nvGrpSpPr>
        <p:grpSpPr>
          <a:xfrm>
            <a:off x="6898963" y="4222450"/>
            <a:ext cx="2778600" cy="2572225"/>
            <a:chOff x="8617675" y="1790700"/>
            <a:chExt cx="2778600" cy="2572225"/>
          </a:xfrm>
        </p:grpSpPr>
        <p:sp>
          <p:nvSpPr>
            <p:cNvPr id="140" name="Google Shape;140;p18"/>
            <p:cNvSpPr/>
            <p:nvPr/>
          </p:nvSpPr>
          <p:spPr>
            <a:xfrm>
              <a:off x="8617675" y="1790700"/>
              <a:ext cx="2778600" cy="605100"/>
            </a:xfrm>
            <a:prstGeom prst="rect">
              <a:avLst/>
            </a:prstGeom>
            <a:solidFill>
              <a:srgbClr val="B6D7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000000"/>
                  </a:solidFill>
                  <a:latin typeface="Arial"/>
                  <a:ea typeface="Arial"/>
                  <a:cs typeface="Arial"/>
                  <a:sym typeface="Arial"/>
                </a:rPr>
                <a:t>Products</a:t>
              </a:r>
              <a:endParaRPr sz="1500" b="0" i="0" u="none" strike="noStrike" cap="none">
                <a:solidFill>
                  <a:srgbClr val="000000"/>
                </a:solidFill>
                <a:latin typeface="Arial"/>
                <a:ea typeface="Arial"/>
                <a:cs typeface="Arial"/>
                <a:sym typeface="Arial"/>
              </a:endParaRPr>
            </a:p>
          </p:txBody>
        </p:sp>
        <p:sp>
          <p:nvSpPr>
            <p:cNvPr id="141" name="Google Shape;141;p18"/>
            <p:cNvSpPr/>
            <p:nvPr/>
          </p:nvSpPr>
          <p:spPr>
            <a:xfrm>
              <a:off x="8701238" y="2541025"/>
              <a:ext cx="2611500" cy="1821900"/>
            </a:xfrm>
            <a:prstGeom prst="rect">
              <a:avLst/>
            </a:prstGeom>
            <a:solidFill>
              <a:srgbClr val="D9EAD3"/>
            </a:solidFill>
            <a:ln>
              <a:noFill/>
            </a:ln>
          </p:spPr>
          <p:txBody>
            <a:bodyPr spcFirstLastPara="1" wrap="square" lIns="91425" tIns="45700" rIns="91425" bIns="45700" anchor="ctr" anchorCtr="0">
              <a:noAutofit/>
            </a:bodyPr>
            <a:lstStyle/>
            <a:p>
              <a:pPr marL="182880" marR="0" lvl="0" indent="-182880" algn="l" rtl="0">
                <a:lnSpc>
                  <a:spcPct val="100000"/>
                </a:lnSpc>
                <a:spcBef>
                  <a:spcPts val="600"/>
                </a:spcBef>
                <a:spcAft>
                  <a:spcPts val="0"/>
                </a:spcAft>
                <a:buClr>
                  <a:srgbClr val="000000"/>
                </a:buClr>
                <a:buSzPts val="1300"/>
                <a:buFont typeface="Arial"/>
                <a:buChar char="•"/>
              </a:pPr>
              <a:endParaRPr sz="1300" b="0" i="0" u="none" strike="noStrike" cap="none">
                <a:solidFill>
                  <a:srgbClr val="000000"/>
                </a:solidFill>
                <a:latin typeface="Arial"/>
                <a:ea typeface="Arial"/>
                <a:cs typeface="Arial"/>
                <a:sym typeface="Arial"/>
              </a:endParaRPr>
            </a:p>
          </p:txBody>
        </p:sp>
      </p:grpSp>
      <p:pic>
        <p:nvPicPr>
          <p:cNvPr id="142" name="Google Shape;142;p18"/>
          <p:cNvPicPr preferRelativeResize="0"/>
          <p:nvPr/>
        </p:nvPicPr>
        <p:blipFill rotWithShape="1">
          <a:blip r:embed="rId6">
            <a:alphaModFix/>
          </a:blip>
          <a:srcRect b="57479"/>
          <a:stretch/>
        </p:blipFill>
        <p:spPr>
          <a:xfrm>
            <a:off x="7107664" y="5221586"/>
            <a:ext cx="2361214" cy="1256225"/>
          </a:xfrm>
          <a:prstGeom prst="rect">
            <a:avLst/>
          </a:prstGeom>
          <a:noFill/>
          <a:ln>
            <a:noFill/>
          </a:ln>
        </p:spPr>
      </p:pic>
      <p:pic>
        <p:nvPicPr>
          <p:cNvPr id="143" name="Google Shape;143;p18"/>
          <p:cNvPicPr preferRelativeResize="0"/>
          <p:nvPr/>
        </p:nvPicPr>
        <p:blipFill rotWithShape="1">
          <a:blip r:embed="rId7">
            <a:alphaModFix/>
          </a:blip>
          <a:srcRect/>
          <a:stretch/>
        </p:blipFill>
        <p:spPr>
          <a:xfrm>
            <a:off x="2209438" y="5249613"/>
            <a:ext cx="3152775" cy="120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Most orders are from fresh fruits aisle and lowest from fresh herbs; fresh vegetables have the highest reorders</a:t>
            </a:r>
            <a:endParaRPr sz="2800"/>
          </a:p>
        </p:txBody>
      </p:sp>
      <p:pic>
        <p:nvPicPr>
          <p:cNvPr id="149" name="Google Shape;149;p19"/>
          <p:cNvPicPr preferRelativeResize="0"/>
          <p:nvPr/>
        </p:nvPicPr>
        <p:blipFill>
          <a:blip r:embed="rId3">
            <a:alphaModFix/>
          </a:blip>
          <a:stretch>
            <a:fillRect/>
          </a:stretch>
        </p:blipFill>
        <p:spPr>
          <a:xfrm>
            <a:off x="818788" y="1640575"/>
            <a:ext cx="10554424" cy="504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Milk aisle has the highest reorder ratio; remaining top 15 aisles have comparable reorder ratios</a:t>
            </a:r>
            <a:endParaRPr sz="2800"/>
          </a:p>
        </p:txBody>
      </p:sp>
      <p:pic>
        <p:nvPicPr>
          <p:cNvPr id="155" name="Google Shape;155;p20"/>
          <p:cNvPicPr preferRelativeResize="0"/>
          <p:nvPr/>
        </p:nvPicPr>
        <p:blipFill>
          <a:blip r:embed="rId3">
            <a:alphaModFix/>
          </a:blip>
          <a:stretch>
            <a:fillRect/>
          </a:stretch>
        </p:blipFill>
        <p:spPr>
          <a:xfrm>
            <a:off x="1323750" y="1697800"/>
            <a:ext cx="9544501" cy="492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Kitchen supplies, baking supplies decor, and spices seasoning have the lowest reorder ratios</a:t>
            </a:r>
            <a:endParaRPr sz="2800"/>
          </a:p>
        </p:txBody>
      </p:sp>
      <p:pic>
        <p:nvPicPr>
          <p:cNvPr id="161" name="Google Shape;161;p21"/>
          <p:cNvPicPr preferRelativeResize="0"/>
          <p:nvPr/>
        </p:nvPicPr>
        <p:blipFill>
          <a:blip r:embed="rId3">
            <a:alphaModFix/>
          </a:blip>
          <a:stretch>
            <a:fillRect/>
          </a:stretch>
        </p:blipFill>
        <p:spPr>
          <a:xfrm>
            <a:off x="1352100" y="1666175"/>
            <a:ext cx="9487800" cy="496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Fresh goods department products like vegetables and dairy items have maximum orders and reorders</a:t>
            </a:r>
            <a:endParaRPr sz="2800"/>
          </a:p>
        </p:txBody>
      </p:sp>
      <p:pic>
        <p:nvPicPr>
          <p:cNvPr id="167" name="Google Shape;167;p22"/>
          <p:cNvPicPr preferRelativeResize="0"/>
          <p:nvPr/>
        </p:nvPicPr>
        <p:blipFill>
          <a:blip r:embed="rId3">
            <a:alphaModFix/>
          </a:blip>
          <a:stretch>
            <a:fillRect/>
          </a:stretch>
        </p:blipFill>
        <p:spPr>
          <a:xfrm>
            <a:off x="763834" y="1543875"/>
            <a:ext cx="10664331" cy="5234600"/>
          </a:xfrm>
          <a:prstGeom prst="rect">
            <a:avLst/>
          </a:prstGeom>
          <a:noFill/>
          <a:ln>
            <a:noFill/>
          </a:ln>
        </p:spPr>
      </p:pic>
      <p:sp>
        <p:nvSpPr>
          <p:cNvPr id="168" name="Google Shape;168;p22"/>
          <p:cNvSpPr txBox="1"/>
          <p:nvPr/>
        </p:nvSpPr>
        <p:spPr>
          <a:xfrm>
            <a:off x="1089725" y="4620425"/>
            <a:ext cx="2484600" cy="2019900"/>
          </a:xfrm>
          <a:prstGeom prst="rect">
            <a:avLst/>
          </a:prstGeom>
          <a:noFill/>
          <a:ln w="28575"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2"/>
          <p:cNvSpPr/>
          <p:nvPr/>
        </p:nvSpPr>
        <p:spPr>
          <a:xfrm>
            <a:off x="3995650" y="4591375"/>
            <a:ext cx="3748800" cy="886200"/>
          </a:xfrm>
          <a:prstGeom prst="wedgeEllipseCallout">
            <a:avLst>
              <a:gd name="adj1" fmla="val -60852"/>
              <a:gd name="adj2" fmla="val 5165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Departments with low number of orders were dropped from the segmentation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idx="4294967295"/>
          </p:nvPr>
        </p:nvSpPr>
        <p:spPr>
          <a:xfrm>
            <a:off x="228900" y="713500"/>
            <a:ext cx="11681400" cy="60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Black"/>
              <a:buNone/>
            </a:pPr>
            <a:r>
              <a:rPr lang="en-US" sz="2800"/>
              <a:t>Dairy products and beverages departments have the highest orders and reorders</a:t>
            </a:r>
            <a:endParaRPr sz="2800"/>
          </a:p>
        </p:txBody>
      </p:sp>
      <p:pic>
        <p:nvPicPr>
          <p:cNvPr id="175" name="Google Shape;175;p23"/>
          <p:cNvPicPr preferRelativeResize="0"/>
          <p:nvPr/>
        </p:nvPicPr>
        <p:blipFill>
          <a:blip r:embed="rId3">
            <a:alphaModFix/>
          </a:blip>
          <a:stretch>
            <a:fillRect/>
          </a:stretch>
        </p:blipFill>
        <p:spPr>
          <a:xfrm>
            <a:off x="722225" y="1547200"/>
            <a:ext cx="9846241" cy="5234601"/>
          </a:xfrm>
          <a:prstGeom prst="rect">
            <a:avLst/>
          </a:prstGeom>
          <a:noFill/>
          <a:ln>
            <a:noFill/>
          </a:ln>
        </p:spPr>
      </p:pic>
    </p:spTree>
  </p:cSld>
  <p:clrMapOvr>
    <a:masterClrMapping/>
  </p:clrMapOvr>
</p:sld>
</file>

<file path=ppt/theme/theme1.xml><?xml version="1.0" encoding="utf-8"?>
<a:theme xmlns:a="http://schemas.openxmlformats.org/drawingml/2006/main" name="Title Card">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op Orange Bar">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1130</Words>
  <Application>Microsoft Macintosh PowerPoint</Application>
  <PresentationFormat>Widescreen</PresentationFormat>
  <Paragraphs>140</Paragraphs>
  <Slides>33</Slides>
  <Notes>33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33</vt:i4>
      </vt:variant>
    </vt:vector>
  </HeadingPairs>
  <TitlesOfParts>
    <vt:vector size="37" baseType="lpstr">
      <vt:lpstr>Arial</vt:lpstr>
      <vt:lpstr>Arial Black</vt:lpstr>
      <vt:lpstr>Title Card</vt:lpstr>
      <vt:lpstr>Top Orange Bar</vt:lpstr>
      <vt:lpstr>PowerPoint Presentation</vt:lpstr>
      <vt:lpstr>OBJECTIVES AND METHODOLOGY</vt:lpstr>
      <vt:lpstr>DATA DESCRIPTION</vt:lpstr>
      <vt:lpstr>DATA SNAPSHOT</vt:lpstr>
      <vt:lpstr>Most orders are from fresh fruits aisle and lowest from fresh herbs; fresh vegetables have the highest reorders</vt:lpstr>
      <vt:lpstr>Milk aisle has the highest reorder ratio; remaining top 15 aisles have comparable reorder ratios</vt:lpstr>
      <vt:lpstr>Kitchen supplies, baking supplies decor, and spices seasoning have the lowest reorder ratios</vt:lpstr>
      <vt:lpstr>Fresh goods department products like vegetables and dairy items have maximum orders and reorders</vt:lpstr>
      <vt:lpstr>Dairy products and beverages departments have the highest orders and reorders</vt:lpstr>
      <vt:lpstr>Products with the highest orders can be opportunities to have low selling products to be cross sold with them</vt:lpstr>
      <vt:lpstr>~85% platform users buy only ~10k products</vt:lpstr>
      <vt:lpstr>Organic products in spite of low sales have high reorder percentage</vt:lpstr>
      <vt:lpstr>CUSTOMER SEGMENTATION</vt:lpstr>
      <vt:lpstr>MARKET SEGMENTATION</vt:lpstr>
      <vt:lpstr>MARKET SEGMENTATION</vt:lpstr>
      <vt:lpstr>MARKET SEGMENTATION</vt:lpstr>
      <vt:lpstr>SEGMENTATION BY DEPARTMENT</vt:lpstr>
      <vt:lpstr>MARKET BASKET ANALYSIS</vt:lpstr>
      <vt:lpstr>MARKET BASKET ANALYSIS FOR CLUSTER 1</vt:lpstr>
      <vt:lpstr>MARKET BASKET ANALYSIS FOR CLUSTER 2</vt:lpstr>
      <vt:lpstr>MARKET BASKET ANALYSIS FOR CLUSTER 3</vt:lpstr>
      <vt:lpstr>MARKET BASKET ANALYSIS FOR CLUSTER 4</vt:lpstr>
      <vt:lpstr>SUMMARY AND CONCLUSION</vt:lpstr>
      <vt:lpstr>FUTURE SCOPE</vt:lpstr>
      <vt:lpstr>APPENDIX</vt:lpstr>
      <vt:lpstr>APPENDIX</vt:lpstr>
      <vt:lpstr>APPENDIX</vt:lpstr>
      <vt:lpstr>APPENDIX</vt:lpstr>
      <vt:lpstr>APPENDIX</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Pham-Nguyen, Nicole</cp:lastModifiedBy>
  <cp:revision>1</cp:revision>
  <dcterms:modified xsi:type="dcterms:W3CDTF">2022-11-08T15:08:14Z</dcterms:modified>
</cp:coreProperties>
</file>