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6" r:id="rId11"/>
    <p:sldId id="265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9" r:id="rId21"/>
    <p:sldId id="278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始" id="{FF8FF9C2-1F9B-4188-8A85-9E6DF046EBE5}">
          <p14:sldIdLst>
            <p14:sldId id="256"/>
            <p14:sldId id="257"/>
          </p14:sldIdLst>
        </p14:section>
        <p14:section name="Mat與Bitmap的繪製和轉換" id="{7C14DB71-D083-44AC-B3F0-F7BB702CCEC3}">
          <p14:sldIdLst>
            <p14:sldId id="258"/>
            <p14:sldId id="259"/>
            <p14:sldId id="260"/>
            <p14:sldId id="261"/>
          </p14:sldIdLst>
        </p14:section>
        <p14:section name="模糊與濾波" id="{0A894B3C-A771-43DA-87FF-E4E0508A371A}">
          <p14:sldIdLst>
            <p14:sldId id="268"/>
            <p14:sldId id="263"/>
            <p14:sldId id="264"/>
          </p14:sldIdLst>
        </p14:section>
        <p14:section name="邊緣保留濾波" id="{E9577812-B164-4703-84B5-F5D66B630486}">
          <p14:sldIdLst>
            <p14:sldId id="266"/>
            <p14:sldId id="265"/>
          </p14:sldIdLst>
        </p14:section>
        <p14:section name="梯度計算" id="{384FBFBF-8D49-4934-89CF-488C2994B44B}">
          <p14:sldIdLst>
            <p14:sldId id="269"/>
            <p14:sldId id="271"/>
            <p14:sldId id="270"/>
          </p14:sldIdLst>
        </p14:section>
        <p14:section name="拉普拉斯" id="{EB54658B-A0E7-4526-B2E2-AB760EE96D65}">
          <p14:sldIdLst>
            <p14:sldId id="272"/>
            <p14:sldId id="273"/>
            <p14:sldId id="274"/>
            <p14:sldId id="275"/>
          </p14:sldIdLst>
        </p14:section>
        <p14:section name="霍夫直線與圓" id="{C6EE410F-AABA-4BF7-B0F2-D4ECA8AD8109}">
          <p14:sldIdLst>
            <p14:sldId id="276"/>
            <p14:sldId id="279"/>
            <p14:sldId id="278"/>
            <p14:sldId id="277"/>
          </p14:sldIdLst>
        </p14:section>
        <p14:section name="輪廓發現、繪製與分析" id="{945D3A47-BC7F-42A3-9C4D-675CB46E30B7}">
          <p14:sldIdLst>
            <p14:sldId id="280"/>
          </p14:sldIdLst>
        </p14:section>
        <p14:section name="直方圖與分析" id="{22BDEA5B-2C8D-4F21-B9F5-4499CDC22EAE}">
          <p14:sldIdLst>
            <p14:sldId id="281"/>
            <p14:sldId id="282"/>
          </p14:sldIdLst>
        </p14:section>
        <p14:section name="模板匹配" id="{D59D6179-89ED-4A2D-8FC2-63B04B57396C}">
          <p14:sldIdLst>
            <p14:sldId id="283"/>
            <p14:sldId id="284"/>
            <p14:sldId id="285"/>
          </p14:sldIdLst>
        </p14:section>
        <p14:section name="角點檢測" id="{C5C0724F-4E3E-4582-BF63-ED088FA158C5}">
          <p14:sldIdLst>
            <p14:sldId id="286"/>
            <p14:sldId id="287"/>
          </p14:sldIdLst>
        </p14:section>
        <p14:section name="特徵檢測" id="{D1B30FF7-3907-4B1B-9640-20FF5DC99248}">
          <p14:sldIdLst>
            <p14:sldId id="288"/>
            <p14:sldId id="289"/>
            <p14:sldId id="291"/>
          </p14:sldIdLst>
        </p14:section>
        <p14:section name="HAAR與人臉辨識" id="{A75BC4FD-C612-4B8A-A7C3-A2E5CE60FCD2}">
          <p14:sldIdLst>
            <p14:sldId id="290"/>
            <p14:sldId id="292"/>
          </p14:sldIdLst>
        </p14:section>
        <p14:section name="結束" id="{30450838-4831-4C26-BDDD-A6231EC3634C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手機影像辨識應用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zh-TW" altLang="en-US" dirty="0"/>
              <a:t>與</a:t>
            </a:r>
            <a:r>
              <a:rPr lang="en-US" altLang="zh-TW" dirty="0" smtClean="0"/>
              <a:t>Android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61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邊緣保留濾波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 smtClean="0"/>
              <a:t>Edge Filtering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371600" y="2286000"/>
            <a:ext cx="10615188" cy="396994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雙邊濾波</a:t>
            </a:r>
            <a:r>
              <a:rPr lang="en-US" altLang="zh-TW" dirty="0" smtClean="0"/>
              <a:t>(Bilateral Filter)</a:t>
            </a:r>
          </a:p>
          <a:p>
            <a:pPr lvl="1"/>
            <a:r>
              <a:rPr lang="zh-TW" altLang="en-US" i="0" dirty="0"/>
              <a:t>在保留邊緣的同時，抑制平衡圖像的</a:t>
            </a:r>
            <a:r>
              <a:rPr lang="zh-TW" altLang="en-US" i="0" dirty="0" smtClean="0"/>
              <a:t>雜訊</a:t>
            </a:r>
            <a:endParaRPr lang="en-US" altLang="zh-TW" i="0" dirty="0" smtClean="0"/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en-US" altLang="zh-TW" i="0" dirty="0" err="1" smtClean="0"/>
              <a:t>Imgproc.bilateralFilter</a:t>
            </a:r>
            <a:r>
              <a:rPr lang="en-US" altLang="zh-TW" i="0" dirty="0" smtClean="0"/>
              <a:t>(</a:t>
            </a:r>
            <a:r>
              <a:rPr lang="en-US" altLang="zh-TW" i="0" dirty="0"/>
              <a:t>Mat </a:t>
            </a:r>
            <a:r>
              <a:rPr lang="en-US" altLang="zh-TW" i="0" dirty="0" err="1"/>
              <a:t>src</a:t>
            </a:r>
            <a:r>
              <a:rPr lang="en-US" altLang="zh-TW" i="0" dirty="0"/>
              <a:t>, Mat </a:t>
            </a:r>
            <a:r>
              <a:rPr lang="en-US" altLang="zh-TW" i="0" dirty="0" err="1" smtClean="0"/>
              <a:t>mat,int</a:t>
            </a:r>
            <a:r>
              <a:rPr lang="en-US" altLang="zh-TW" i="0" dirty="0" smtClean="0"/>
              <a:t> </a:t>
            </a:r>
            <a:r>
              <a:rPr lang="en-US" altLang="zh-TW" i="0" dirty="0" err="1" smtClean="0"/>
              <a:t>d,double</a:t>
            </a:r>
            <a:r>
              <a:rPr lang="en-US" altLang="zh-TW" i="0" dirty="0" smtClean="0"/>
              <a:t> </a:t>
            </a:r>
            <a:r>
              <a:rPr lang="en-US" altLang="zh-TW" i="0" dirty="0" err="1" smtClean="0"/>
              <a:t>sigma_color,double</a:t>
            </a:r>
            <a:r>
              <a:rPr lang="en-US" altLang="zh-TW" i="0" dirty="0" smtClean="0"/>
              <a:t> </a:t>
            </a:r>
            <a:r>
              <a:rPr lang="en-US" altLang="zh-TW" i="0" dirty="0" err="1" smtClean="0"/>
              <a:t>sigma_space</a:t>
            </a:r>
            <a:r>
              <a:rPr lang="en-US" altLang="zh-TW" i="0" dirty="0" smtClean="0"/>
              <a:t>);</a:t>
            </a:r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en-US" altLang="zh-TW" i="0" dirty="0" smtClean="0"/>
              <a:t>d &gt;&gt; </a:t>
            </a:r>
            <a:r>
              <a:rPr lang="zh-TW" altLang="en-US" i="0" dirty="0" smtClean="0"/>
              <a:t>取樣直徑</a:t>
            </a:r>
            <a:endParaRPr lang="en-US" altLang="zh-TW" i="0" dirty="0" smtClean="0"/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en-US" altLang="zh-TW" i="0" dirty="0" err="1" smtClean="0"/>
              <a:t>sigma_color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&gt;&gt;</a:t>
            </a:r>
            <a:r>
              <a:rPr lang="zh-TW" altLang="en-US" i="0" dirty="0" smtClean="0"/>
              <a:t> 顏色權重</a:t>
            </a:r>
            <a:endParaRPr lang="en-US" altLang="zh-TW" i="0" dirty="0" smtClean="0"/>
          </a:p>
          <a:p>
            <a:pPr marL="530352" lvl="1" indent="0">
              <a:buNone/>
            </a:pPr>
            <a:r>
              <a:rPr lang="en-US" altLang="zh-TW" i="0" dirty="0"/>
              <a:t>	 </a:t>
            </a:r>
            <a:r>
              <a:rPr lang="en-US" altLang="zh-TW" i="0" dirty="0" err="1" smtClean="0"/>
              <a:t>sigma_space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&gt;&gt;</a:t>
            </a:r>
            <a:r>
              <a:rPr lang="zh-TW" altLang="en-US" i="0" dirty="0" smtClean="0"/>
              <a:t> 空間權重</a:t>
            </a:r>
            <a:endParaRPr lang="en-US" altLang="zh-TW" i="0" dirty="0" smtClean="0"/>
          </a:p>
        </p:txBody>
      </p:sp>
    </p:spTree>
    <p:extLst>
      <p:ext uri="{BB962C8B-B14F-4D97-AF65-F5344CB8AC3E}">
        <p14:creationId xmlns:p14="http://schemas.microsoft.com/office/powerpoint/2010/main" val="285287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邊緣保留濾波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 smtClean="0"/>
              <a:t>Edge Filtering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371600" y="2286000"/>
            <a:ext cx="10615188" cy="4413564"/>
          </a:xfrm>
        </p:spPr>
        <p:txBody>
          <a:bodyPr>
            <a:normAutofit/>
          </a:bodyPr>
          <a:lstStyle/>
          <a:p>
            <a:r>
              <a:rPr lang="zh-TW" altLang="en-US" dirty="0"/>
              <a:t>均值遷移濾波</a:t>
            </a:r>
            <a:endParaRPr lang="en-US" altLang="zh-TW" dirty="0"/>
          </a:p>
          <a:p>
            <a:pPr lvl="1"/>
            <a:r>
              <a:rPr lang="zh-TW" altLang="en-US" i="0" dirty="0"/>
              <a:t>透過遷移範圍的方式找出均值</a:t>
            </a:r>
            <a:endParaRPr lang="en-US" altLang="zh-TW" i="0" dirty="0"/>
          </a:p>
          <a:p>
            <a:pPr marL="530352" lvl="1" indent="0">
              <a:buNone/>
            </a:pPr>
            <a:r>
              <a:rPr lang="en-US" altLang="zh-TW" i="0" dirty="0" smtClean="0"/>
              <a:t>	</a:t>
            </a:r>
            <a:r>
              <a:rPr lang="en-US" altLang="zh-TW" i="0" dirty="0" err="1" smtClean="0"/>
              <a:t>Imgproc.pyrMeanShiftFiltering</a:t>
            </a:r>
            <a:r>
              <a:rPr lang="en-US" altLang="zh-TW" i="0" dirty="0" smtClean="0"/>
              <a:t>(</a:t>
            </a:r>
            <a:r>
              <a:rPr lang="en-US" altLang="zh-TW" i="0" dirty="0"/>
              <a:t>Mat </a:t>
            </a:r>
            <a:r>
              <a:rPr lang="en-US" altLang="zh-TW" i="0" dirty="0" err="1"/>
              <a:t>src</a:t>
            </a:r>
            <a:r>
              <a:rPr lang="en-US" altLang="zh-TW" i="0" dirty="0"/>
              <a:t>, Mat </a:t>
            </a:r>
            <a:r>
              <a:rPr lang="en-US" altLang="zh-TW" i="0" dirty="0" err="1" smtClean="0"/>
              <a:t>mat,double</a:t>
            </a:r>
            <a:r>
              <a:rPr lang="en-US" altLang="zh-TW" i="0" dirty="0" smtClean="0"/>
              <a:t> </a:t>
            </a:r>
            <a:r>
              <a:rPr lang="en-US" altLang="zh-TW" i="0" dirty="0" err="1" smtClean="0"/>
              <a:t>sp,double</a:t>
            </a:r>
            <a:r>
              <a:rPr lang="en-US" altLang="zh-TW" i="0" dirty="0" smtClean="0"/>
              <a:t> </a:t>
            </a:r>
            <a:r>
              <a:rPr lang="en-US" altLang="zh-TW" i="0" dirty="0" err="1" smtClean="0"/>
              <a:t>sr</a:t>
            </a:r>
            <a:r>
              <a:rPr lang="en-US" altLang="zh-TW" i="0" dirty="0" smtClean="0"/>
              <a:t>,</a:t>
            </a:r>
          </a:p>
          <a:p>
            <a:pPr marL="530352" lvl="1" indent="0">
              <a:buNone/>
            </a:pPr>
            <a:r>
              <a:rPr lang="en-US" altLang="zh-TW" i="0" dirty="0"/>
              <a:t> </a:t>
            </a:r>
            <a:r>
              <a:rPr lang="en-US" altLang="zh-TW" i="0" dirty="0" smtClean="0"/>
              <a:t>	</a:t>
            </a:r>
            <a:r>
              <a:rPr lang="en-US" altLang="zh-TW" i="0" dirty="0" err="1" smtClean="0"/>
              <a:t>int</a:t>
            </a:r>
            <a:r>
              <a:rPr lang="en-US" altLang="zh-TW" i="0" dirty="0" smtClean="0"/>
              <a:t> </a:t>
            </a:r>
            <a:r>
              <a:rPr lang="en-US" altLang="zh-TW" i="0" dirty="0" err="1" smtClean="0"/>
              <a:t>max_level,TermCriteria</a:t>
            </a:r>
            <a:r>
              <a:rPr lang="en-US" altLang="zh-TW" i="0" dirty="0" smtClean="0"/>
              <a:t> </a:t>
            </a:r>
            <a:r>
              <a:rPr lang="en-US" altLang="zh-TW" i="0" dirty="0" err="1" smtClean="0"/>
              <a:t>termcrit</a:t>
            </a:r>
            <a:r>
              <a:rPr lang="en-US" altLang="zh-TW" i="0" dirty="0" smtClean="0"/>
              <a:t>);</a:t>
            </a:r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en-US" altLang="zh-TW" i="0" dirty="0" err="1" smtClean="0"/>
              <a:t>sp</a:t>
            </a:r>
            <a:r>
              <a:rPr lang="en-US" altLang="zh-TW" i="0" dirty="0" smtClean="0"/>
              <a:t> &gt;&gt; </a:t>
            </a:r>
            <a:r>
              <a:rPr lang="zh-TW" altLang="en-US" i="0" dirty="0" smtClean="0"/>
              <a:t>取樣大小</a:t>
            </a:r>
            <a:endParaRPr lang="en-US" altLang="zh-TW" i="0" dirty="0" smtClean="0"/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en-US" altLang="zh-TW" i="0" dirty="0" err="1" smtClean="0"/>
              <a:t>sr</a:t>
            </a:r>
            <a:r>
              <a:rPr lang="en-US" altLang="zh-TW" i="0" dirty="0" smtClean="0"/>
              <a:t> &gt;&gt; </a:t>
            </a:r>
            <a:r>
              <a:rPr lang="zh-TW" altLang="en-US" i="0" dirty="0" smtClean="0"/>
              <a:t>像素差異值</a:t>
            </a:r>
            <a:endParaRPr lang="en-US" altLang="zh-TW" i="0" dirty="0" smtClean="0"/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en-US" altLang="zh-TW" i="0" dirty="0" err="1" smtClean="0"/>
              <a:t>max_level</a:t>
            </a:r>
            <a:r>
              <a:rPr lang="en-US" altLang="zh-TW" i="0" dirty="0" smtClean="0"/>
              <a:t> &gt;&gt; </a:t>
            </a:r>
            <a:r>
              <a:rPr lang="zh-TW" altLang="en-US" i="0" dirty="0" smtClean="0"/>
              <a:t>階層數</a:t>
            </a:r>
            <a:endParaRPr lang="en-US" altLang="zh-TW" i="0" dirty="0" smtClean="0"/>
          </a:p>
          <a:p>
            <a:pPr marL="530352" lvl="1" indent="0">
              <a:buNone/>
            </a:pPr>
            <a:r>
              <a:rPr lang="en-US" altLang="zh-TW" i="0" dirty="0"/>
              <a:t>	 </a:t>
            </a:r>
            <a:r>
              <a:rPr lang="en-US" altLang="zh-TW" i="0" dirty="0" err="1" smtClean="0"/>
              <a:t>termcrit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&gt;&gt;</a:t>
            </a:r>
            <a:r>
              <a:rPr lang="zh-TW" altLang="en-US" i="0" dirty="0" smtClean="0"/>
              <a:t> 迭代停止條件</a:t>
            </a:r>
            <a:endParaRPr lang="en-US" altLang="zh-TW" i="0" dirty="0" smtClean="0"/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zh-TW" altLang="en-US" i="0" dirty="0" smtClean="0"/>
              <a:t>後兩者建議使用默認</a:t>
            </a:r>
            <a:endParaRPr lang="en-US" altLang="zh-TW" i="0" dirty="0"/>
          </a:p>
          <a:p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/>
            <a:r>
              <a:rPr lang="zh-TW" altLang="en-US" i="0" dirty="0" smtClean="0"/>
              <a:t>指向性濾波、局部均方差、導向濾波、自定義等等</a:t>
            </a:r>
            <a:endParaRPr lang="en-US" altLang="zh-TW" i="0" dirty="0"/>
          </a:p>
        </p:txBody>
      </p:sp>
    </p:spTree>
    <p:extLst>
      <p:ext uri="{BB962C8B-B14F-4D97-AF65-F5344CB8AC3E}">
        <p14:creationId xmlns:p14="http://schemas.microsoft.com/office/powerpoint/2010/main" val="274354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梯度</a:t>
            </a:r>
            <a:r>
              <a:rPr lang="zh-TW" altLang="en-US" sz="4000" dirty="0" smtClean="0"/>
              <a:t>計算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800" dirty="0"/>
              <a:t>Gradient calculation</a:t>
            </a:r>
            <a:endParaRPr lang="zh-TW" altLang="en-US" sz="28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410" y="2171700"/>
            <a:ext cx="4237579" cy="45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2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梯度</a:t>
            </a:r>
            <a:r>
              <a:rPr lang="zh-TW" altLang="en-US" sz="4000" dirty="0" smtClean="0"/>
              <a:t>計算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800" dirty="0"/>
              <a:t>Gradient calculation</a:t>
            </a:r>
            <a:endParaRPr lang="zh-TW" altLang="en-US" sz="28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1371600" y="1689014"/>
            <a:ext cx="4443984" cy="823912"/>
          </a:xfrm>
        </p:spPr>
        <p:txBody>
          <a:bodyPr/>
          <a:lstStyle/>
          <a:p>
            <a:r>
              <a:rPr lang="en-US" altLang="zh-TW" dirty="0" smtClean="0"/>
              <a:t>Sobel</a:t>
            </a:r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1371600" y="2512926"/>
            <a:ext cx="9601200" cy="408704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Imgproc.Sobel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src,mat_x</a:t>
            </a:r>
            <a:r>
              <a:rPr lang="en-US" altLang="zh-TW" dirty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depth,int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dx,int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err="1" smtClean="0"/>
              <a:t>Imgproc.Sobel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src,mat_y</a:t>
            </a:r>
            <a:r>
              <a:rPr lang="en-US" altLang="zh-TW" dirty="0" smtClean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depth,int</a:t>
            </a:r>
            <a:r>
              <a:rPr lang="en-US" altLang="zh-TW" dirty="0"/>
              <a:t> </a:t>
            </a:r>
            <a:r>
              <a:rPr lang="en-US" altLang="zh-TW" dirty="0" err="1"/>
              <a:t>dx,int</a:t>
            </a:r>
            <a:r>
              <a:rPr lang="en-US" altLang="zh-TW" dirty="0"/>
              <a:t> </a:t>
            </a:r>
            <a:r>
              <a:rPr lang="en-US" altLang="zh-TW" dirty="0" err="1"/>
              <a:t>dy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epth &gt;&gt; </a:t>
            </a:r>
            <a:r>
              <a:rPr lang="zh-TW" altLang="en-US" dirty="0" smtClean="0"/>
              <a:t>圖像格式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dx &gt;&gt; 1</a:t>
            </a:r>
            <a:r>
              <a:rPr lang="zh-TW" altLang="en-US" dirty="0" smtClean="0"/>
              <a:t>表示為</a:t>
            </a:r>
            <a:r>
              <a:rPr lang="en-US" altLang="zh-TW" dirty="0" smtClean="0"/>
              <a:t>X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y</a:t>
            </a:r>
            <a:r>
              <a:rPr lang="en-US" altLang="zh-TW" dirty="0" smtClean="0"/>
              <a:t> &gt;&gt; 1</a:t>
            </a:r>
            <a:r>
              <a:rPr lang="zh-TW" altLang="en-US" dirty="0" smtClean="0"/>
              <a:t>表示為</a:t>
            </a:r>
            <a:r>
              <a:rPr lang="en-US" altLang="zh-TW" dirty="0" smtClean="0"/>
              <a:t>Y</a:t>
            </a:r>
            <a:r>
              <a:rPr lang="zh-TW" altLang="en-US" dirty="0" smtClean="0"/>
              <a:t>方向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10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梯度</a:t>
            </a:r>
            <a:r>
              <a:rPr lang="zh-TW" altLang="en-US" sz="4000" dirty="0" smtClean="0"/>
              <a:t>計算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800" dirty="0"/>
              <a:t>Gradient calculation</a:t>
            </a:r>
            <a:endParaRPr lang="zh-TW" altLang="en-US" sz="28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1371600" y="1689014"/>
            <a:ext cx="4443984" cy="823912"/>
          </a:xfrm>
        </p:spPr>
        <p:txBody>
          <a:bodyPr/>
          <a:lstStyle/>
          <a:p>
            <a:r>
              <a:rPr lang="en-US" altLang="zh-TW" dirty="0" err="1"/>
              <a:t>Scharr</a:t>
            </a:r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1371600" y="2512927"/>
            <a:ext cx="9601200" cy="33544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Imgproc.Scharr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color,mat_x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depth,int</a:t>
            </a:r>
            <a:r>
              <a:rPr lang="en-US" altLang="zh-TW" dirty="0"/>
              <a:t> </a:t>
            </a:r>
            <a:r>
              <a:rPr lang="en-US" altLang="zh-TW" dirty="0" err="1"/>
              <a:t>dx,int</a:t>
            </a:r>
            <a:r>
              <a:rPr lang="en-US" altLang="zh-TW" dirty="0"/>
              <a:t> </a:t>
            </a:r>
            <a:r>
              <a:rPr lang="en-US" altLang="zh-TW" dirty="0" err="1"/>
              <a:t>dy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err="1"/>
              <a:t>Imgproc.Scharr</a:t>
            </a:r>
            <a:r>
              <a:rPr lang="en-US" altLang="zh-TW" dirty="0"/>
              <a:t>(</a:t>
            </a:r>
            <a:r>
              <a:rPr lang="en-US" altLang="zh-TW" dirty="0" err="1"/>
              <a:t>color,mat_y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depth,int</a:t>
            </a:r>
            <a:r>
              <a:rPr lang="en-US" altLang="zh-TW" dirty="0"/>
              <a:t> </a:t>
            </a:r>
            <a:r>
              <a:rPr lang="en-US" altLang="zh-TW" dirty="0" err="1"/>
              <a:t>dx,int</a:t>
            </a:r>
            <a:r>
              <a:rPr lang="en-US" altLang="zh-TW" dirty="0"/>
              <a:t> </a:t>
            </a:r>
            <a:r>
              <a:rPr lang="en-US" altLang="zh-TW" dirty="0" err="1"/>
              <a:t>dy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depth </a:t>
            </a:r>
            <a:r>
              <a:rPr lang="en-US" altLang="zh-TW" dirty="0"/>
              <a:t>&gt;&gt; </a:t>
            </a:r>
            <a:r>
              <a:rPr lang="zh-TW" altLang="en-US" dirty="0"/>
              <a:t>圖像格式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dx &gt;&gt; 1</a:t>
            </a:r>
            <a:r>
              <a:rPr lang="zh-TW" altLang="en-US" dirty="0"/>
              <a:t>表示為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dy</a:t>
            </a:r>
            <a:r>
              <a:rPr lang="en-US" altLang="zh-TW" dirty="0"/>
              <a:t> &gt;&gt; 1</a:t>
            </a:r>
            <a:r>
              <a:rPr lang="zh-TW" altLang="en-US" dirty="0"/>
              <a:t>表示為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98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拉普拉斯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Laplace Operator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Imgproc.Laplacian</a:t>
            </a:r>
            <a:r>
              <a:rPr lang="en-US" altLang="zh-TW" dirty="0" smtClean="0"/>
              <a:t>(</a:t>
            </a:r>
            <a:r>
              <a:rPr lang="en-US" altLang="zh-TW" dirty="0"/>
              <a:t>Mat </a:t>
            </a:r>
            <a:r>
              <a:rPr lang="en-US" altLang="zh-TW" dirty="0" err="1"/>
              <a:t>src</a:t>
            </a:r>
            <a:r>
              <a:rPr lang="en-US" altLang="zh-TW" dirty="0"/>
              <a:t>, Mat </a:t>
            </a:r>
            <a:r>
              <a:rPr lang="en-US" altLang="zh-TW" dirty="0" err="1"/>
              <a:t>mat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 smtClean="0"/>
              <a:t>depth,int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Ksize,double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scale,double</a:t>
            </a:r>
            <a:r>
              <a:rPr lang="en-US" altLang="zh-TW" dirty="0" smtClean="0"/>
              <a:t> delta);</a:t>
            </a:r>
          </a:p>
          <a:p>
            <a:pPr marL="0" indent="0">
              <a:buNone/>
            </a:pPr>
            <a:r>
              <a:rPr lang="en-US" altLang="zh-TW" dirty="0"/>
              <a:t>depth &gt;&gt; </a:t>
            </a:r>
            <a:r>
              <a:rPr lang="zh-TW" altLang="en-US" dirty="0"/>
              <a:t>圖像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Ksize</a:t>
            </a:r>
            <a:r>
              <a:rPr lang="en-US" altLang="zh-TW" dirty="0"/>
              <a:t> &gt;&gt; </a:t>
            </a:r>
            <a:r>
              <a:rPr lang="zh-TW" altLang="en-US" dirty="0"/>
              <a:t>取樣的大小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</a:t>
            </a:r>
            <a:r>
              <a:rPr lang="en-US" altLang="zh-TW" dirty="0" smtClean="0"/>
              <a:t>cale &gt;&gt; </a:t>
            </a:r>
            <a:r>
              <a:rPr lang="zh-TW" altLang="en-US" dirty="0" smtClean="0"/>
              <a:t>是否縮放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elta &gt;&gt; </a:t>
            </a:r>
            <a:r>
              <a:rPr lang="zh-TW" altLang="en-US" dirty="0" smtClean="0"/>
              <a:t>是否調整像素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36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Canny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807" y="1428750"/>
            <a:ext cx="8832785" cy="49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Canny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750991" cy="43230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Option 1: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</a:t>
                </a:r>
                <a:r>
                  <a:rPr lang="en-US" altLang="zh-TW" dirty="0" err="1" smtClean="0"/>
                  <a:t>Imgproc.Canny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Mat </a:t>
                </a:r>
                <a:r>
                  <a:rPr lang="en-US" altLang="zh-TW" dirty="0" err="1"/>
                  <a:t>src</a:t>
                </a:r>
                <a:r>
                  <a:rPr lang="en-US" altLang="zh-TW" dirty="0"/>
                  <a:t>, Mat </a:t>
                </a:r>
                <a:r>
                  <a:rPr lang="en-US" altLang="zh-TW" dirty="0" err="1" smtClean="0"/>
                  <a:t>mat,double</a:t>
                </a:r>
                <a:r>
                  <a:rPr lang="en-US" altLang="zh-TW" dirty="0"/>
                  <a:t> threshold1,double </a:t>
                </a:r>
                <a:r>
                  <a:rPr lang="en-US" altLang="zh-TW" dirty="0" smtClean="0"/>
                  <a:t>threshold2,int aperture,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:r>
                  <a:rPr lang="en-US" altLang="zh-TW" dirty="0" err="1" smtClean="0"/>
                  <a:t>boolean</a:t>
                </a:r>
                <a:r>
                  <a:rPr lang="en-US" altLang="zh-TW" dirty="0" smtClean="0"/>
                  <a:t> gradient);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</a:t>
                </a:r>
                <a:r>
                  <a:rPr lang="en-US" altLang="zh-TW" dirty="0" smtClean="0"/>
                  <a:t>threshold1 &gt;&gt; </a:t>
                </a:r>
                <a:r>
                  <a:rPr lang="zh-TW" altLang="en-US" dirty="0" smtClean="0"/>
                  <a:t>最低臨界點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threshold2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&gt;&gt;</a:t>
                </a:r>
                <a:r>
                  <a:rPr lang="zh-TW" altLang="en-US" dirty="0" smtClean="0"/>
                  <a:t> 最高臨界點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</a:t>
                </a:r>
                <a:r>
                  <a:rPr lang="en-US" altLang="zh-TW" dirty="0" smtClean="0"/>
                  <a:t>aperture &gt;&gt; </a:t>
                </a:r>
                <a:r>
                  <a:rPr lang="zh-TW" altLang="en-US" dirty="0" smtClean="0"/>
                  <a:t>計算</a:t>
                </a:r>
                <a:r>
                  <a:rPr lang="en-US" altLang="zh-TW" dirty="0" smtClean="0"/>
                  <a:t>Sobel</a:t>
                </a:r>
                <a:r>
                  <a:rPr lang="zh-TW" altLang="en-US" dirty="0" smtClean="0"/>
                  <a:t>梯度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gradient &gt;&gt; </a:t>
                </a:r>
                <a:r>
                  <a:rPr lang="zh-TW" altLang="en-US" dirty="0" smtClean="0"/>
                  <a:t>梯度計算方法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1=</m:t>
                    </m:r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𝑑𝐼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𝑑𝐼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|+|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750991" cy="4323030"/>
              </a:xfrm>
              <a:blipFill>
                <a:blip r:embed="rId2"/>
                <a:stretch>
                  <a:fillRect l="-510" t="-1128" b="-13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5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Canny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2286000"/>
            <a:ext cx="10750991" cy="3581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Option 2: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 smtClean="0"/>
              <a:t>Imgproc.Canny</a:t>
            </a:r>
            <a:r>
              <a:rPr lang="en-US" altLang="zh-TW" dirty="0" smtClean="0"/>
              <a:t>(Mat </a:t>
            </a:r>
            <a:r>
              <a:rPr lang="en-US" altLang="zh-TW" dirty="0" err="1" smtClean="0"/>
              <a:t>mat_x,Mat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mat_y</a:t>
            </a:r>
            <a:r>
              <a:rPr lang="en-US" altLang="zh-TW" dirty="0" smtClean="0"/>
              <a:t>,</a:t>
            </a:r>
            <a:r>
              <a:rPr lang="en-US" altLang="zh-TW" dirty="0"/>
              <a:t> Mat </a:t>
            </a:r>
            <a:r>
              <a:rPr lang="en-US" altLang="zh-TW" dirty="0" err="1"/>
              <a:t>mat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mat,double</a:t>
            </a:r>
            <a:r>
              <a:rPr lang="en-US" altLang="zh-TW" dirty="0"/>
              <a:t> threshold1,double threshold2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mat_x</a:t>
            </a:r>
            <a:r>
              <a:rPr lang="en-US" altLang="zh-TW" dirty="0" smtClean="0"/>
              <a:t> &gt;&gt; X</a:t>
            </a:r>
            <a:r>
              <a:rPr lang="zh-TW" altLang="en-US" dirty="0" smtClean="0"/>
              <a:t>方向的梯度圖像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err="1" smtClean="0"/>
              <a:t>mat_y</a:t>
            </a:r>
            <a:r>
              <a:rPr lang="en-US" altLang="zh-TW" dirty="0" smtClean="0"/>
              <a:t> &gt;&gt; Y</a:t>
            </a:r>
            <a:r>
              <a:rPr lang="zh-TW" altLang="en-US" dirty="0" smtClean="0"/>
              <a:t>方向的梯度圖像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/>
              <a:t>threshold1 &gt;&gt; </a:t>
            </a:r>
            <a:r>
              <a:rPr lang="zh-TW" altLang="en-US" dirty="0"/>
              <a:t>最低臨界點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threshold2</a:t>
            </a:r>
            <a:r>
              <a:rPr lang="zh-TW" altLang="en-US" dirty="0"/>
              <a:t> </a:t>
            </a:r>
            <a:r>
              <a:rPr lang="en-US" altLang="zh-TW" dirty="0"/>
              <a:t>&gt;&gt;</a:t>
            </a:r>
            <a:r>
              <a:rPr lang="zh-TW" altLang="en-US" dirty="0"/>
              <a:t> 最高臨界點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36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霍夫直線與圓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 smtClean="0"/>
              <a:t>Hough line and circle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873" y="1883120"/>
            <a:ext cx="8662653" cy="43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000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Bitmap</a:t>
            </a:r>
            <a:r>
              <a:rPr lang="zh-TW" altLang="en-US" dirty="0" smtClean="0"/>
              <a:t>的繪製和轉換</a:t>
            </a:r>
            <a:endParaRPr lang="en-US" altLang="zh-TW" dirty="0" smtClean="0"/>
          </a:p>
          <a:p>
            <a:r>
              <a:rPr lang="zh-TW" altLang="en-US" dirty="0" smtClean="0"/>
              <a:t>模糊與濾波</a:t>
            </a:r>
            <a:endParaRPr lang="en-US" altLang="zh-TW" dirty="0" smtClean="0"/>
          </a:p>
          <a:p>
            <a:r>
              <a:rPr lang="zh-TW" altLang="en-US" dirty="0" smtClean="0"/>
              <a:t>邊緣保留濾</a:t>
            </a:r>
            <a:r>
              <a:rPr lang="zh-TW" altLang="en-US" dirty="0"/>
              <a:t>波</a:t>
            </a:r>
            <a:endParaRPr lang="en-US" altLang="zh-TW" dirty="0" smtClean="0"/>
          </a:p>
          <a:p>
            <a:r>
              <a:rPr lang="zh-TW" altLang="en-US" dirty="0" smtClean="0"/>
              <a:t>梯度計算</a:t>
            </a:r>
            <a:endParaRPr lang="en-US" altLang="zh-TW" dirty="0" smtClean="0"/>
          </a:p>
          <a:p>
            <a:r>
              <a:rPr lang="zh-TW" altLang="en-US" dirty="0" smtClean="0"/>
              <a:t>拉</a:t>
            </a:r>
            <a:r>
              <a:rPr lang="zh-TW" altLang="en-US" dirty="0"/>
              <a:t>普</a:t>
            </a:r>
            <a:r>
              <a:rPr lang="zh-TW" altLang="en-US" dirty="0" smtClean="0"/>
              <a:t>拉斯</a:t>
            </a:r>
            <a:endParaRPr lang="en-US" altLang="zh-TW" dirty="0" smtClean="0"/>
          </a:p>
          <a:p>
            <a:r>
              <a:rPr lang="en-US" altLang="zh-TW" dirty="0" smtClean="0"/>
              <a:t>Canny</a:t>
            </a:r>
          </a:p>
          <a:p>
            <a:r>
              <a:rPr lang="zh-TW" altLang="en-US" dirty="0" smtClean="0"/>
              <a:t>霍夫直線與圓</a:t>
            </a:r>
            <a:endParaRPr lang="en-US" altLang="zh-TW" dirty="0" smtClean="0"/>
          </a:p>
          <a:p>
            <a:r>
              <a:rPr lang="zh-TW" altLang="en-US" dirty="0" smtClean="0"/>
              <a:t>輪廓發現、繪製與分析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直方圖與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模板</a:t>
            </a:r>
            <a:r>
              <a:rPr lang="zh-TW" altLang="en-US" dirty="0"/>
              <a:t>匹配</a:t>
            </a:r>
          </a:p>
          <a:p>
            <a:r>
              <a:rPr lang="zh-TW" altLang="en-US" dirty="0" smtClean="0"/>
              <a:t>角點檢測</a:t>
            </a:r>
            <a:endParaRPr lang="en-US" altLang="zh-TW" dirty="0" smtClean="0"/>
          </a:p>
          <a:p>
            <a:r>
              <a:rPr lang="zh-TW" altLang="en-US" dirty="0" smtClean="0"/>
              <a:t>特徵檢測</a:t>
            </a:r>
            <a:endParaRPr lang="en-US" altLang="zh-TW" dirty="0" smtClean="0"/>
          </a:p>
          <a:p>
            <a:r>
              <a:rPr lang="en-US" altLang="zh-TW" dirty="0" smtClean="0"/>
              <a:t>HAAR</a:t>
            </a:r>
            <a:r>
              <a:rPr lang="zh-TW" altLang="en-US" dirty="0" smtClean="0"/>
              <a:t>與人臉辨識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5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霍夫直線與圓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 smtClean="0"/>
              <a:t>Hough line and circle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計算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Line 1</a:t>
                </a:r>
              </a:p>
              <a:p>
                <a:pPr marL="530352" lvl="1" indent="0">
                  <a:buNone/>
                </a:pPr>
                <a:r>
                  <a:rPr lang="en-US" altLang="zh-TW" i="0" dirty="0" err="1" smtClean="0"/>
                  <a:t>Imgproc.HoughLines</a:t>
                </a:r>
                <a:r>
                  <a:rPr lang="en-US" altLang="zh-TW" i="0" dirty="0" smtClean="0"/>
                  <a:t>(</a:t>
                </a:r>
                <a:r>
                  <a:rPr lang="en-US" altLang="zh-TW" i="0" dirty="0" err="1" smtClean="0"/>
                  <a:t>canny,line,double</a:t>
                </a:r>
                <a:r>
                  <a:rPr lang="en-US" altLang="zh-TW" i="0" dirty="0" smtClean="0"/>
                  <a:t> </a:t>
                </a:r>
                <a:r>
                  <a:rPr lang="en-US" altLang="zh-TW" i="0" dirty="0" err="1" smtClean="0"/>
                  <a:t>rho,double</a:t>
                </a:r>
                <a:r>
                  <a:rPr lang="en-US" altLang="zh-TW" i="0" dirty="0" smtClean="0"/>
                  <a:t> theta, </a:t>
                </a:r>
                <a:r>
                  <a:rPr lang="en-US" altLang="zh-TW" i="0" dirty="0" err="1" smtClean="0"/>
                  <a:t>int</a:t>
                </a:r>
                <a:r>
                  <a:rPr lang="en-US" altLang="zh-TW" i="0" dirty="0" smtClean="0"/>
                  <a:t> threshold);</a:t>
                </a:r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Canny &gt;&gt; </a:t>
                </a:r>
                <a:r>
                  <a:rPr lang="zh-TW" altLang="en-US" i="0" dirty="0" smtClean="0"/>
                  <a:t>輸入，</a:t>
                </a:r>
                <a:r>
                  <a:rPr lang="en-US" altLang="zh-TW" i="0" dirty="0" smtClean="0"/>
                  <a:t>8</a:t>
                </a:r>
                <a:r>
                  <a:rPr lang="zh-TW" altLang="en-US" i="0" dirty="0" smtClean="0"/>
                  <a:t>位元單通道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Rho &gt;&gt; </a:t>
                </a:r>
                <a:r>
                  <a:rPr lang="zh-TW" altLang="en-US" i="0" dirty="0" smtClean="0"/>
                  <a:t>每次的步長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Theta &gt;&gt;</a:t>
                </a:r>
                <a:r>
                  <a:rPr lang="zh-TW" altLang="en-US" i="0" dirty="0" smtClean="0"/>
                  <a:t> 角度，可用</a:t>
                </a:r>
                <a:r>
                  <a:rPr lang="en-US" altLang="zh-TW" i="0" dirty="0" err="1" smtClean="0"/>
                  <a:t>Math.PI</a:t>
                </a:r>
                <a:r>
                  <a:rPr lang="en-US" altLang="zh-TW" i="0" dirty="0" smtClean="0"/>
                  <a:t>/180.0</a:t>
                </a:r>
                <a:r>
                  <a:rPr lang="zh-TW" altLang="en-US" i="0" dirty="0" smtClean="0"/>
                  <a:t>計算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Threshold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&gt;&gt;</a:t>
                </a:r>
                <a:r>
                  <a:rPr lang="zh-TW" altLang="en-US" i="0" dirty="0" smtClean="0"/>
                  <a:t> </a:t>
                </a:r>
                <a:r>
                  <a:rPr lang="zh-TW" altLang="en-US" i="0" dirty="0"/>
                  <a:t>極</a:t>
                </a:r>
                <a:r>
                  <a:rPr lang="zh-TW" altLang="en-US" i="0" dirty="0" smtClean="0"/>
                  <a:t>值，大於他的</a:t>
                </a:r>
                <a:r>
                  <a:rPr lang="zh-TW" altLang="en-US" i="0" dirty="0"/>
                  <a:t>像素</a:t>
                </a:r>
                <a:r>
                  <a:rPr lang="zh-TW" altLang="en-US" i="0" dirty="0" smtClean="0"/>
                  <a:t>才會被發現</a:t>
                </a:r>
                <a:endParaRPr lang="en-US" altLang="zh-TW" i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91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霍夫直線與圓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 smtClean="0"/>
              <a:t>Hough line and circle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5999"/>
                <a:ext cx="10506547" cy="436829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計算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Line 2</a:t>
                </a:r>
              </a:p>
              <a:p>
                <a:pPr marL="530352" lvl="1" indent="0">
                  <a:buNone/>
                </a:pPr>
                <a:r>
                  <a:rPr lang="en-US" altLang="zh-TW" i="0" dirty="0" err="1" smtClean="0"/>
                  <a:t>Imgproc.HoughLinesP</a:t>
                </a:r>
                <a:r>
                  <a:rPr lang="en-US" altLang="zh-TW" i="0" dirty="0" smtClean="0"/>
                  <a:t>(</a:t>
                </a:r>
                <a:r>
                  <a:rPr lang="en-US" altLang="zh-TW" i="0" dirty="0" err="1" smtClean="0"/>
                  <a:t>canny,line,rho</a:t>
                </a:r>
                <a:r>
                  <a:rPr lang="en-US" altLang="zh-TW" i="0" dirty="0" smtClean="0"/>
                  <a:t>,</a:t>
                </a:r>
                <a:r>
                  <a:rPr lang="en-US" altLang="zh-TW" i="0" dirty="0"/>
                  <a:t> double theta, </a:t>
                </a:r>
                <a:r>
                  <a:rPr lang="en-US" altLang="zh-TW" i="0" dirty="0" err="1"/>
                  <a:t>int</a:t>
                </a:r>
                <a:r>
                  <a:rPr lang="en-US" altLang="zh-TW" i="0" dirty="0"/>
                  <a:t> </a:t>
                </a:r>
                <a:r>
                  <a:rPr lang="en-US" altLang="zh-TW" i="0" dirty="0" err="1" smtClean="0"/>
                  <a:t>threshold,double</a:t>
                </a:r>
                <a:r>
                  <a:rPr lang="en-US" altLang="zh-TW" i="0" dirty="0" smtClean="0"/>
                  <a:t> </a:t>
                </a:r>
                <a:r>
                  <a:rPr lang="en-US" altLang="zh-TW" i="0" dirty="0" err="1" smtClean="0"/>
                  <a:t>min,double</a:t>
                </a:r>
                <a:r>
                  <a:rPr lang="en-US" altLang="zh-TW" i="0" dirty="0" smtClean="0"/>
                  <a:t> max);</a:t>
                </a:r>
              </a:p>
              <a:p>
                <a:pPr marL="530352" lvl="1" indent="0">
                  <a:buNone/>
                </a:pPr>
                <a:r>
                  <a:rPr lang="en-US" altLang="zh-TW" i="0" dirty="0"/>
                  <a:t>Canny &gt;&gt; </a:t>
                </a:r>
                <a:r>
                  <a:rPr lang="zh-TW" altLang="en-US" i="0" dirty="0"/>
                  <a:t>輸入，</a:t>
                </a:r>
                <a:r>
                  <a:rPr lang="en-US" altLang="zh-TW" i="0" dirty="0"/>
                  <a:t>8</a:t>
                </a:r>
                <a:r>
                  <a:rPr lang="zh-TW" altLang="en-US" i="0" dirty="0"/>
                  <a:t>位元單通道</a:t>
                </a:r>
                <a:endParaRPr lang="en-US" altLang="zh-TW" i="0" dirty="0"/>
              </a:p>
              <a:p>
                <a:pPr marL="530352" lvl="1" indent="0">
                  <a:buNone/>
                </a:pPr>
                <a:r>
                  <a:rPr lang="en-US" altLang="zh-TW" i="0" dirty="0"/>
                  <a:t>Rho &gt;&gt; </a:t>
                </a:r>
                <a:r>
                  <a:rPr lang="zh-TW" altLang="en-US" i="0" dirty="0"/>
                  <a:t>每次的步長</a:t>
                </a:r>
                <a:endParaRPr lang="en-US" altLang="zh-TW" i="0" dirty="0"/>
              </a:p>
              <a:p>
                <a:pPr marL="530352" lvl="1" indent="0">
                  <a:buNone/>
                </a:pPr>
                <a:r>
                  <a:rPr lang="en-US" altLang="zh-TW" i="0" dirty="0"/>
                  <a:t>Theta &gt;&gt;</a:t>
                </a:r>
                <a:r>
                  <a:rPr lang="zh-TW" altLang="en-US" i="0" dirty="0"/>
                  <a:t> 角度，可用</a:t>
                </a:r>
                <a:r>
                  <a:rPr lang="en-US" altLang="zh-TW" i="0" dirty="0" err="1"/>
                  <a:t>Math.PI</a:t>
                </a:r>
                <a:r>
                  <a:rPr lang="en-US" altLang="zh-TW" i="0" dirty="0"/>
                  <a:t>/180.0</a:t>
                </a:r>
                <a:r>
                  <a:rPr lang="zh-TW" altLang="en-US" i="0" dirty="0"/>
                  <a:t>計算</a:t>
                </a:r>
                <a:endParaRPr lang="en-US" altLang="zh-TW" i="0" dirty="0"/>
              </a:p>
              <a:p>
                <a:pPr marL="530352" lvl="1" indent="0">
                  <a:buNone/>
                </a:pPr>
                <a:r>
                  <a:rPr lang="en-US" altLang="zh-TW" i="0" dirty="0"/>
                  <a:t>Threshold</a:t>
                </a:r>
                <a:r>
                  <a:rPr lang="zh-TW" altLang="en-US" i="0" dirty="0"/>
                  <a:t> </a:t>
                </a:r>
                <a:r>
                  <a:rPr lang="en-US" altLang="zh-TW" i="0" dirty="0"/>
                  <a:t>&gt;&gt;</a:t>
                </a:r>
                <a:r>
                  <a:rPr lang="zh-TW" altLang="en-US" i="0" dirty="0"/>
                  <a:t> 極值，大於他</a:t>
                </a:r>
                <a:r>
                  <a:rPr lang="zh-TW" altLang="en-US" i="0" dirty="0" smtClean="0"/>
                  <a:t>的像</a:t>
                </a:r>
                <a:r>
                  <a:rPr lang="zh-TW" altLang="en-US" i="0" dirty="0"/>
                  <a:t>素</a:t>
                </a:r>
                <a:r>
                  <a:rPr lang="zh-TW" altLang="en-US" i="0" dirty="0" smtClean="0"/>
                  <a:t>才</a:t>
                </a:r>
                <a:r>
                  <a:rPr lang="zh-TW" altLang="en-US" i="0" dirty="0"/>
                  <a:t>會被</a:t>
                </a:r>
                <a:r>
                  <a:rPr lang="zh-TW" altLang="en-US" i="0" dirty="0" smtClean="0"/>
                  <a:t>發現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Min &gt;&gt; </a:t>
                </a:r>
                <a:r>
                  <a:rPr lang="zh-TW" altLang="en-US" i="0" dirty="0" smtClean="0"/>
                  <a:t>最小線段長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Max &gt;&gt; </a:t>
                </a:r>
                <a:r>
                  <a:rPr lang="zh-TW" altLang="en-US" i="0" dirty="0" smtClean="0"/>
                  <a:t>最大線段長</a:t>
                </a:r>
                <a:endParaRPr lang="en-US" altLang="zh-TW" i="0" dirty="0"/>
              </a:p>
              <a:p>
                <a:pPr marL="530352" lvl="1" indent="0">
                  <a:buNone/>
                </a:pPr>
                <a:endParaRPr lang="zh-TW" altLang="en-US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5999"/>
                <a:ext cx="10506547" cy="4368297"/>
              </a:xfrm>
              <a:blipFill>
                <a:blip r:embed="rId2"/>
                <a:stretch>
                  <a:fillRect l="-522" t="-1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89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霍夫直線與圓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 smtClean="0"/>
              <a:t>Hough line and circle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10615188" cy="4467885"/>
              </a:xfrm>
            </p:spPr>
            <p:txBody>
              <a:bodyPr/>
              <a:lstStyle/>
              <a:p>
                <a:r>
                  <a:rPr lang="en-US" altLang="zh-TW" dirty="0" smtClean="0"/>
                  <a:t>Circle</a:t>
                </a:r>
              </a:p>
              <a:p>
                <a:pPr lvl="1"/>
                <a:r>
                  <a:rPr lang="zh-TW" altLang="en-US" i="0" dirty="0" smtClean="0"/>
                  <a:t>計算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TW" b="0" i="0" dirty="0" smtClean="0"/>
              </a:p>
              <a:p>
                <a:pPr marL="530352" lvl="1" indent="0">
                  <a:buNone/>
                </a:pPr>
                <a:r>
                  <a:rPr lang="en-US" altLang="zh-TW" i="0" dirty="0" err="1" smtClean="0"/>
                  <a:t>Imgproc.HoughCircles</a:t>
                </a:r>
                <a:r>
                  <a:rPr lang="en-US" altLang="zh-TW" i="0" dirty="0" smtClean="0"/>
                  <a:t>(canny,circle,Imgproc.HOUGH_GRADIENT,dp,dist,param1,</a:t>
                </a:r>
                <a:r>
                  <a:rPr lang="en-US" altLang="zh-TW" i="0" dirty="0"/>
                  <a:t> </a:t>
                </a:r>
                <a:r>
                  <a:rPr lang="en-US" altLang="zh-TW" i="0" dirty="0" smtClean="0"/>
                  <a:t>param2,min_radius,</a:t>
                </a:r>
                <a:r>
                  <a:rPr lang="en-US" altLang="zh-TW" i="0" dirty="0"/>
                  <a:t> </a:t>
                </a:r>
                <a:r>
                  <a:rPr lang="en-US" altLang="zh-TW" i="0" dirty="0" err="1" smtClean="0"/>
                  <a:t>max_radius</a:t>
                </a:r>
                <a:r>
                  <a:rPr lang="en-US" altLang="zh-TW" i="0" dirty="0" smtClean="0"/>
                  <a:t>);</a:t>
                </a:r>
              </a:p>
              <a:p>
                <a:pPr marL="530352" lvl="1" indent="0">
                  <a:buNone/>
                </a:pPr>
                <a:r>
                  <a:rPr lang="en-US" altLang="zh-TW" i="0" dirty="0" err="1"/>
                  <a:t>d</a:t>
                </a:r>
                <a:r>
                  <a:rPr lang="en-US" altLang="zh-TW" i="0" dirty="0" err="1" smtClean="0"/>
                  <a:t>p</a:t>
                </a:r>
                <a:r>
                  <a:rPr lang="en-US" altLang="zh-TW" i="0" dirty="0" smtClean="0"/>
                  <a:t> &gt;&gt; </a:t>
                </a:r>
                <a:r>
                  <a:rPr lang="zh-TW" altLang="en-US" i="0" dirty="0" smtClean="0"/>
                  <a:t>圖片分辨率，越大其結果越小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err="1" smtClean="0"/>
                  <a:t>dist</a:t>
                </a:r>
                <a:r>
                  <a:rPr lang="en-US" altLang="zh-TW" i="0" dirty="0" smtClean="0"/>
                  <a:t> &gt;&gt; </a:t>
                </a:r>
                <a:r>
                  <a:rPr lang="zh-TW" altLang="en-US" i="0" dirty="0" smtClean="0"/>
                  <a:t>兩個圓心之間的最小距離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Param1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&gt;&gt;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Canny </a:t>
                </a:r>
                <a:r>
                  <a:rPr lang="zh-TW" altLang="en-US" i="0" dirty="0" smtClean="0"/>
                  <a:t>用的臨界值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Param2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&gt;&gt;</a:t>
                </a:r>
                <a:r>
                  <a:rPr lang="zh-TW" altLang="en-US" i="0" dirty="0" smtClean="0"/>
                  <a:t> 極大值累加，越大越可能是圓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err="1" smtClean="0"/>
                  <a:t>min_radius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&gt;&gt;</a:t>
                </a:r>
                <a:r>
                  <a:rPr lang="zh-TW" altLang="en-US" i="0" dirty="0" smtClean="0"/>
                  <a:t> 最小圓半徑，單位為像素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:r>
                  <a:rPr lang="en-US" altLang="zh-TW" i="0" dirty="0" err="1" smtClean="0"/>
                  <a:t>max_radius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&gt;&gt;</a:t>
                </a:r>
                <a:r>
                  <a:rPr lang="zh-TW" altLang="en-US" i="0" dirty="0" smtClean="0"/>
                  <a:t>最大圓</a:t>
                </a:r>
                <a:r>
                  <a:rPr lang="zh-TW" altLang="en-US" i="0" dirty="0"/>
                  <a:t>半徑，單位為</a:t>
                </a:r>
                <a:r>
                  <a:rPr lang="zh-TW" altLang="en-US" i="0" dirty="0" smtClean="0"/>
                  <a:t>像素</a:t>
                </a:r>
                <a:endParaRPr lang="en-US" altLang="zh-TW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10615188" cy="4467885"/>
              </a:xfrm>
              <a:blipFill>
                <a:blip r:embed="rId2"/>
                <a:stretch>
                  <a:fillRect l="-517" t="-1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3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輪廓發現、繪製與分析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 smtClean="0"/>
              <a:t>Find contours, draw and analysis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533" y="1865014"/>
            <a:ext cx="9029333" cy="45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直方圖與分析</a:t>
            </a:r>
            <a:br>
              <a:rPr lang="zh-TW" altLang="en-US" dirty="0"/>
            </a:br>
            <a:r>
              <a:rPr lang="en-US" altLang="zh-TW" sz="2800" dirty="0"/>
              <a:t>C</a:t>
            </a:r>
            <a:r>
              <a:rPr lang="en-US" altLang="zh-TW" sz="2800" dirty="0" smtClean="0"/>
              <a:t>alculate of Histograms and analysis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974" y="1972532"/>
            <a:ext cx="6696452" cy="36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0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直方圖與分析</a:t>
            </a:r>
            <a:br>
              <a:rPr lang="zh-TW" altLang="en-US" dirty="0"/>
            </a:br>
            <a:r>
              <a:rPr lang="en-US" altLang="zh-TW" sz="2800" dirty="0"/>
              <a:t>C</a:t>
            </a:r>
            <a:r>
              <a:rPr lang="en-US" altLang="zh-TW" sz="2800" dirty="0" smtClean="0"/>
              <a:t>alculate of Histograms and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95389"/>
                  </p:ext>
                </p:extLst>
              </p:nvPr>
            </p:nvGraphicFramePr>
            <p:xfrm>
              <a:off x="1371598" y="1706578"/>
              <a:ext cx="10696670" cy="5134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8335">
                      <a:extLst>
                        <a:ext uri="{9D8B030D-6E8A-4147-A177-3AD203B41FA5}">
                          <a16:colId xmlns:a16="http://schemas.microsoft.com/office/drawing/2014/main" val="1051261624"/>
                        </a:ext>
                      </a:extLst>
                    </a:gridCol>
                    <a:gridCol w="5348335">
                      <a:extLst>
                        <a:ext uri="{9D8B030D-6E8A-4147-A177-3AD203B41FA5}">
                          <a16:colId xmlns:a16="http://schemas.microsoft.com/office/drawing/2014/main" val="2838618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方法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計算公式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381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相關性</a:t>
                          </a:r>
                          <a:r>
                            <a:rPr lang="en-US" altLang="zh-TW" dirty="0" smtClean="0"/>
                            <a:t>(correlation)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)(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9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supHide m:val="on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9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  <m:sup/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𝐼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𝐻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acc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3535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差分</a:t>
                          </a:r>
                          <a:r>
                            <a:rPr lang="en-US" altLang="zh-TW" dirty="0" smtClean="0"/>
                            <a:t>(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Chi-Square)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250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相交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(Intersection)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1414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Bhattacharyya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sSup>
                                              <m:sSup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/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)∙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rad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25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Hellinger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同上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666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進階差分</a:t>
                          </a:r>
                          <a:r>
                            <a:rPr lang="en-US" altLang="zh-TW" dirty="0" smtClean="0"/>
                            <a:t>(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Chi-Square</a:t>
                          </a:r>
                          <a:r>
                            <a:rPr lang="zh-TW" alt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))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)+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58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散度</a:t>
                          </a:r>
                          <a:r>
                            <a:rPr lang="en-US" altLang="zh-TW" dirty="0" smtClean="0"/>
                            <a:t>(KL </a:t>
                          </a:r>
                          <a:r>
                            <a:rPr lang="en-US" altLang="zh-TW" dirty="0" err="1" smtClean="0"/>
                            <a:t>Div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39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95389"/>
                  </p:ext>
                </p:extLst>
              </p:nvPr>
            </p:nvGraphicFramePr>
            <p:xfrm>
              <a:off x="1371598" y="1706578"/>
              <a:ext cx="10696670" cy="5134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8335">
                      <a:extLst>
                        <a:ext uri="{9D8B030D-6E8A-4147-A177-3AD203B41FA5}">
                          <a16:colId xmlns:a16="http://schemas.microsoft.com/office/drawing/2014/main" val="1051261624"/>
                        </a:ext>
                      </a:extLst>
                    </a:gridCol>
                    <a:gridCol w="5348335">
                      <a:extLst>
                        <a:ext uri="{9D8B030D-6E8A-4147-A177-3AD203B41FA5}">
                          <a16:colId xmlns:a16="http://schemas.microsoft.com/office/drawing/2014/main" val="2838618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方法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計算公式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381949"/>
                      </a:ext>
                    </a:extLst>
                  </a:tr>
                  <a:tr h="756603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相關性</a:t>
                          </a:r>
                          <a:r>
                            <a:rPr lang="en-US" altLang="zh-TW" dirty="0" smtClean="0"/>
                            <a:t>(correlation)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53226" r="-456" b="-533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535792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差分</a:t>
                          </a:r>
                          <a:r>
                            <a:rPr lang="en-US" altLang="zh-TW" dirty="0" smtClean="0"/>
                            <a:t>(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Chi-Square)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166667" r="-456" b="-479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50397"/>
                      </a:ext>
                    </a:extLst>
                  </a:tr>
                  <a:tr h="597091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相交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(Intersection)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310204" r="-456" b="-45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1414657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Bhattacharyya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271622" r="-456" b="-203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25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Hellinger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同上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666070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進階差分</a:t>
                          </a:r>
                          <a:r>
                            <a:rPr lang="en-US" altLang="zh-TW" dirty="0" smtClean="0"/>
                            <a:t>(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Chi-Square</a:t>
                          </a:r>
                          <a:r>
                            <a:rPr lang="zh-TW" alt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535965" r="-456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589491"/>
                      </a:ext>
                    </a:extLst>
                  </a:tr>
                  <a:tr h="75565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散度</a:t>
                          </a:r>
                          <a:r>
                            <a:rPr lang="en-US" altLang="zh-TW" dirty="0" smtClean="0"/>
                            <a:t>(KL </a:t>
                          </a:r>
                          <a:r>
                            <a:rPr lang="en-US" altLang="zh-TW" dirty="0" err="1" smtClean="0"/>
                            <a:t>Div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584677" r="-456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339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590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模板匹配</a:t>
            </a:r>
            <a:br>
              <a:rPr lang="zh-TW" altLang="en-US" dirty="0"/>
            </a:br>
            <a:r>
              <a:rPr lang="en-US" altLang="zh-TW" dirty="0" smtClean="0"/>
              <a:t>Model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zh-TW" altLang="en-US" dirty="0" smtClean="0"/>
              <a:t>已知的圖像，尋找他在其他圖像的</a:t>
            </a:r>
            <a:r>
              <a:rPr lang="zh-TW" altLang="en-US" dirty="0"/>
              <a:t>位置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812846"/>
            <a:ext cx="9320753" cy="30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模板匹配</a:t>
            </a:r>
            <a:br>
              <a:rPr lang="zh-TW" altLang="en-US" dirty="0"/>
            </a:br>
            <a:r>
              <a:rPr lang="en-US" altLang="zh-TW" dirty="0" smtClean="0"/>
              <a:t>Model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Imgproc.matchTemplate</a:t>
            </a:r>
            <a:r>
              <a:rPr lang="en-US" altLang="zh-TW" dirty="0"/>
              <a:t>(</a:t>
            </a:r>
            <a:r>
              <a:rPr lang="en-US" altLang="zh-TW" dirty="0" err="1"/>
              <a:t>src,tpl,result,method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 &gt;&gt; </a:t>
            </a:r>
            <a:r>
              <a:rPr lang="zh-TW" altLang="en-US" dirty="0" smtClean="0"/>
              <a:t>被比較圖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tpl</a:t>
            </a:r>
            <a:r>
              <a:rPr lang="en-US" altLang="zh-TW" dirty="0" smtClean="0"/>
              <a:t> &gt;&gt; </a:t>
            </a:r>
            <a:r>
              <a:rPr lang="zh-TW" altLang="en-US" dirty="0" smtClean="0"/>
              <a:t>比較圖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result &gt;&gt; 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method &gt;&gt; </a:t>
            </a:r>
            <a:r>
              <a:rPr lang="zh-TW" altLang="en-US" dirty="0" smtClean="0"/>
              <a:t>方法名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93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模板匹配</a:t>
            </a:r>
            <a:br>
              <a:rPr lang="zh-TW" altLang="en-US" dirty="0"/>
            </a:br>
            <a:r>
              <a:rPr lang="en-US" altLang="zh-TW" dirty="0" smtClean="0"/>
              <a:t>Model matching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6878947"/>
                  </p:ext>
                </p:extLst>
              </p:nvPr>
            </p:nvGraphicFramePr>
            <p:xfrm>
              <a:off x="1371600" y="1941969"/>
              <a:ext cx="7690918" cy="4820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45459">
                      <a:extLst>
                        <a:ext uri="{9D8B030D-6E8A-4147-A177-3AD203B41FA5}">
                          <a16:colId xmlns:a16="http://schemas.microsoft.com/office/drawing/2014/main" val="921555831"/>
                        </a:ext>
                      </a:extLst>
                    </a:gridCol>
                    <a:gridCol w="3845459">
                      <a:extLst>
                        <a:ext uri="{9D8B030D-6E8A-4147-A177-3AD203B41FA5}">
                          <a16:colId xmlns:a16="http://schemas.microsoft.com/office/drawing/2014/main" val="2490756557"/>
                        </a:ext>
                      </a:extLst>
                    </a:gridCol>
                  </a:tblGrid>
                  <a:tr h="297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 smtClean="0"/>
                            <a:t>方法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 smtClean="0"/>
                            <a:t>計算公式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1809276283"/>
                      </a:ext>
                    </a:extLst>
                  </a:tr>
                  <a:tr h="660748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TM_SQDIFF(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平方不同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TW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′)−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′))</m:t>
                                        </m:r>
                                      </m:e>
                                      <m:sup>
                                        <m: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287650640"/>
                      </a:ext>
                    </a:extLst>
                  </a:tr>
                  <a:tr h="830742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TM_SQDIFF_NORMED(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歸依化平方不同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T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′)−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′))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 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T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′,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y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′)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u="none" strike="noStrike" smtClean="0">
                                                    <a:effectLst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′,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y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y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2693353441"/>
                      </a:ext>
                    </a:extLst>
                  </a:tr>
                  <a:tr h="660748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TM_CCORR(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相關性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altLang="zh-TW" sz="14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′)⋅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′))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2551963808"/>
                      </a:ext>
                    </a:extLst>
                  </a:tr>
                  <a:tr h="8146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TM_CCORR_NORMED(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歸依化相關性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 smtClean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s-ES" altLang="zh-TW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s-ES" altLang="zh-TW" sz="1400" b="0" i="1" u="none" strike="noStrike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′)⋅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4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′))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s-ES" altLang="zh-TW" sz="14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s-ES" altLang="zh-TW" sz="14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 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T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′,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y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es-ES" altLang="zh-TW" sz="14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∙</m:t>
                                        </m:r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s-ES" altLang="zh-TW" sz="14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 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400" b="0" i="0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′,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y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y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400" b="0" i="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400" b="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105666717"/>
                      </a:ext>
                    </a:extLst>
                  </a:tr>
                  <a:tr h="660748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TM_CCOEFF(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相關因子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4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altLang="zh-TW" sz="1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′)⋅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b="0" i="0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′))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altLang="zh-TW" sz="1400" smtClean="0"/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74296971"/>
                      </a:ext>
                    </a:extLst>
                  </a:tr>
                  <a:tr h="8898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TM_CCOEFF_NORMED(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歸依化相關因子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 smtClean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altLang="zh-TW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s-ES" altLang="zh-TW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s-ES" altLang="zh-TW" sz="16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s-ES" altLang="zh-TW" sz="16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′)⋅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b="0" i="0" u="none" strike="noStrike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′))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ES" altLang="zh-TW" sz="1600" smtClean="0"/>
                                          <m:t> 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s-ES" altLang="zh-TW" sz="16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s-ES" altLang="zh-TW" sz="16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 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T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TW" sz="1600" b="0" i="1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6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6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6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′,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6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y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600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′)</m:t>
                                                </m:r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 altLang="zh-TW" sz="1600" u="none" strike="noStrike" smtClean="0">
                                                    <a:effectLst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1600" b="0" i="1" u="none" strike="noStrike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es-ES" altLang="zh-TW" sz="16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∙</m:t>
                                        </m:r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s-ES" altLang="zh-TW" sz="16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 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b="0" i="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</m:t>
                                            </m:r>
                                          </m:e>
                                        </m:nary>
                                        <m:sSup>
                                          <m:sSupPr>
                                            <m:ctrlPr>
                                              <a:rPr lang="es-ES" altLang="zh-TW" sz="16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′)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TW" sz="1600" u="none" strike="noStrike" smtClean="0">
                                                <a:effectLst/>
                                              </a:rPr>
                                              <m:t>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6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1921478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6878947"/>
                  </p:ext>
                </p:extLst>
              </p:nvPr>
            </p:nvGraphicFramePr>
            <p:xfrm>
              <a:off x="1371600" y="1941969"/>
              <a:ext cx="7690918" cy="4820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45459">
                      <a:extLst>
                        <a:ext uri="{9D8B030D-6E8A-4147-A177-3AD203B41FA5}">
                          <a16:colId xmlns:a16="http://schemas.microsoft.com/office/drawing/2014/main" val="921555831"/>
                        </a:ext>
                      </a:extLst>
                    </a:gridCol>
                    <a:gridCol w="3845459">
                      <a:extLst>
                        <a:ext uri="{9D8B030D-6E8A-4147-A177-3AD203B41FA5}">
                          <a16:colId xmlns:a16="http://schemas.microsoft.com/office/drawing/2014/main" val="2490756557"/>
                        </a:ext>
                      </a:extLst>
                    </a:gridCol>
                  </a:tblGrid>
                  <a:tr h="297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 smtClean="0"/>
                            <a:t>方法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400" dirty="0" smtClean="0"/>
                            <a:t>計算公式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extLst>
                      <a:ext uri="{0D108BD9-81ED-4DB2-BD59-A6C34878D82A}">
                        <a16:rowId xmlns:a16="http://schemas.microsoft.com/office/drawing/2014/main" val="1809276283"/>
                      </a:ext>
                    </a:extLst>
                  </a:tr>
                  <a:tr h="660748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TM_SQDIFF(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平方不同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3247" marR="73247" marT="36624" marB="36624">
                        <a:blipFill>
                          <a:blip r:embed="rId2"/>
                          <a:stretch>
                            <a:fillRect l="-100317" t="-109259" r="-634" b="-5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50640"/>
                      </a:ext>
                    </a:extLst>
                  </a:tr>
                  <a:tr h="830742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TM_SQDIFF_NORMED(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歸依化平方不同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3247" marR="73247" marT="36624" marB="36624">
                        <a:blipFill>
                          <a:blip r:embed="rId2"/>
                          <a:stretch>
                            <a:fillRect l="-100317" t="-164964" r="-634" b="-3715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3353441"/>
                      </a:ext>
                    </a:extLst>
                  </a:tr>
                  <a:tr h="660748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TM_CCORR(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相關性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3247" marR="73247" marT="36624" marB="36624">
                        <a:blipFill>
                          <a:blip r:embed="rId2"/>
                          <a:stretch>
                            <a:fillRect l="-100317" t="-336111" r="-634" b="-371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963808"/>
                      </a:ext>
                    </a:extLst>
                  </a:tr>
                  <a:tr h="8146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TM_CCORR_NORMED(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歸依化相關性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 smtClean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3247" marR="73247" marT="36624" marB="36624">
                        <a:blipFill>
                          <a:blip r:embed="rId2"/>
                          <a:stretch>
                            <a:fillRect l="-100317" t="-351493" r="-634" b="-1992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666717"/>
                      </a:ext>
                    </a:extLst>
                  </a:tr>
                  <a:tr h="660748">
                    <a:tc>
                      <a:txBody>
                        <a:bodyPr/>
                        <a:lstStyle/>
                        <a:p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TM_CCOEFF(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相關因子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3247" marR="73247" marT="36624" marB="36624">
                        <a:blipFill>
                          <a:blip r:embed="rId2"/>
                          <a:stretch>
                            <a:fillRect l="-100317" t="-555046" r="-634" b="-144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296971"/>
                      </a:ext>
                    </a:extLst>
                  </a:tr>
                  <a:tr h="8960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TM_CCOEFF_NORMED(</a:t>
                          </a:r>
                          <a:r>
                            <a:rPr lang="zh-TW" altLang="en-US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歸依化相關因子</a:t>
                          </a:r>
                          <a:r>
                            <a:rPr lang="en-US" altLang="zh-TW" sz="14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TW" altLang="en-US" sz="1400" dirty="0" smtClean="0"/>
                        </a:p>
                      </a:txBody>
                      <a:tcPr marL="73247" marR="73247" marT="36624" marB="36624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3247" marR="73247" marT="36624" marB="36624">
                        <a:blipFill>
                          <a:blip r:embed="rId2"/>
                          <a:stretch>
                            <a:fillRect l="-100317" t="-485714" r="-634" b="-7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478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8103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角點檢測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/>
              <a:t>Harris corner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𝑑𝑒𝑡𝑀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𝑡𝑟𝑎𝑐𝑒𝑀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𝑑𝑒𝑡𝑀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𝑡𝑟𝑎𝑐𝑒𝑀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5115208" y="2285999"/>
            <a:ext cx="6925901" cy="35814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Imgproc.cornerHarris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src,mat,int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blocksize,int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ksize,double</a:t>
            </a:r>
            <a:r>
              <a:rPr lang="en-US" altLang="zh-TW" dirty="0" smtClean="0"/>
              <a:t> k);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blocksize</a:t>
            </a:r>
            <a:r>
              <a:rPr lang="en-US" altLang="zh-TW" dirty="0" smtClean="0"/>
              <a:t> &gt;&gt; 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M</a:t>
            </a:r>
            <a:r>
              <a:rPr lang="zh-TW" altLang="en-US" dirty="0" smtClean="0"/>
              <a:t>的大小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ksize</a:t>
            </a:r>
            <a:r>
              <a:rPr lang="en-US" altLang="zh-TW" dirty="0" smtClean="0"/>
              <a:t> &gt;&gt; </a:t>
            </a:r>
            <a:r>
              <a:rPr lang="zh-TW" altLang="en-US" dirty="0" smtClean="0"/>
              <a:t>梯度運算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k &gt;&gt; k</a:t>
            </a:r>
            <a:r>
              <a:rPr lang="zh-TW" altLang="en-US" dirty="0" smtClean="0"/>
              <a:t>係數的大小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67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Mat</a:t>
            </a:r>
            <a:r>
              <a:rPr lang="zh-TW" altLang="en-US" dirty="0"/>
              <a:t>與</a:t>
            </a:r>
            <a:r>
              <a:rPr lang="en-US" altLang="zh-TW" dirty="0"/>
              <a:t>Bitmap</a:t>
            </a:r>
            <a:r>
              <a:rPr lang="zh-TW" altLang="en-US" dirty="0"/>
              <a:t>的</a:t>
            </a:r>
            <a:r>
              <a:rPr lang="zh-TW" altLang="en-US" dirty="0" smtClean="0"/>
              <a:t>繪製</a:t>
            </a:r>
            <a:r>
              <a:rPr lang="zh-TW" altLang="en-US" dirty="0"/>
              <a:t>和</a:t>
            </a:r>
            <a:r>
              <a:rPr lang="zh-TW" altLang="en-US" dirty="0" smtClean="0"/>
              <a:t>轉換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100" dirty="0" smtClean="0"/>
              <a:t>Draw and transfer about </a:t>
            </a:r>
            <a:r>
              <a:rPr lang="en-US" altLang="zh-TW" sz="3100" dirty="0" err="1" smtClean="0"/>
              <a:t>OpenCV</a:t>
            </a:r>
            <a:r>
              <a:rPr lang="en-US" altLang="zh-TW" sz="3100" dirty="0" smtClean="0"/>
              <a:t> Mat between Android Bitmap</a:t>
            </a:r>
            <a:endParaRPr lang="zh-TW" altLang="en-US" sz="3100" dirty="0"/>
          </a:p>
        </p:txBody>
      </p:sp>
      <p:pic>
        <p:nvPicPr>
          <p:cNvPr id="26" name="內容版面配置區 2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085" y="2166071"/>
            <a:ext cx="5590849" cy="4071767"/>
          </a:xfrm>
          <a:prstGeom prst="rect">
            <a:avLst/>
          </a:prstGeom>
        </p:spPr>
      </p:pic>
      <p:pic>
        <p:nvPicPr>
          <p:cNvPr id="29" name="內容版面配置區 2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4522" y="2166071"/>
            <a:ext cx="5308958" cy="407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角點檢測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Harris corner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Shi-</a:t>
                </a:r>
                <a:r>
                  <a:rPr lang="en-US" altLang="zh-TW" dirty="0" err="1" smtClean="0"/>
                  <a:t>Tomasi</a:t>
                </a:r>
                <a:endParaRPr lang="en-US" altLang="zh-TW" dirty="0" smtClean="0"/>
              </a:p>
              <a:p>
                <a:pPr lvl="1"/>
                <a:r>
                  <a:rPr lang="en-US" altLang="zh-TW" i="0" dirty="0" smtClean="0"/>
                  <a:t>1994</a:t>
                </a:r>
                <a:r>
                  <a:rPr lang="zh-TW" altLang="en-US" i="0" dirty="0" smtClean="0"/>
                  <a:t>年由兩位作者</a:t>
                </a:r>
                <a:r>
                  <a:rPr lang="en-US" altLang="zh-TW" i="0" dirty="0" err="1" smtClean="0"/>
                  <a:t>Jianbo</a:t>
                </a:r>
                <a:r>
                  <a:rPr lang="en-US" altLang="zh-TW" i="0" dirty="0" smtClean="0"/>
                  <a:t> Shi</a:t>
                </a:r>
                <a:r>
                  <a:rPr lang="zh-TW" altLang="en-US" i="0" dirty="0" smtClean="0"/>
                  <a:t>和</a:t>
                </a:r>
                <a:r>
                  <a:rPr lang="en-US" altLang="zh-TW" i="0" dirty="0" smtClean="0"/>
                  <a:t>Carlo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err="1" smtClean="0"/>
                  <a:t>Tomasi</a:t>
                </a:r>
                <a:r>
                  <a:rPr lang="zh-TW" altLang="en-US" i="0" dirty="0" smtClean="0"/>
                  <a:t>在</a:t>
                </a:r>
                <a:r>
                  <a:rPr lang="en-US" altLang="zh-TW" i="0" dirty="0" smtClean="0"/>
                  <a:t>《Good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Feature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to</a:t>
                </a:r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Track》</a:t>
                </a:r>
                <a:r>
                  <a:rPr lang="zh-TW" altLang="en-US" i="0" dirty="0" smtClean="0"/>
                  <a:t>提出</a:t>
                </a:r>
                <a:endParaRPr lang="en-US" altLang="zh-TW" i="0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0" dirty="0" smtClean="0"/>
              </a:p>
              <a:p>
                <a:pPr lvl="1"/>
                <a:r>
                  <a:rPr lang="zh-TW" altLang="en-US" i="0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極限值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為</m:t>
                    </m:r>
                    <m:r>
                      <a:rPr lang="zh-TW" altLang="en-US" i="0" dirty="0" smtClean="0">
                        <a:latin typeface="Cambria Math" panose="02040503050406030204" pitchFamily="18" charset="0"/>
                      </a:rPr>
                      <m:t>座標，當兩者都大於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endParaRPr lang="zh-TW" altLang="en-US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3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56269" y="2285998"/>
            <a:ext cx="6411999" cy="43411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Imgproc.goodFeaturesToTrack</a:t>
            </a:r>
            <a:r>
              <a:rPr lang="en-US" altLang="zh-TW" dirty="0" smtClean="0"/>
              <a:t>(color,corner,R,quality_level,distance,mask,block_size,use_harris_corner,k);</a:t>
            </a:r>
          </a:p>
          <a:p>
            <a:pPr marL="0" indent="0">
              <a:buNone/>
            </a:pPr>
            <a:r>
              <a:rPr lang="en-US" altLang="zh-TW" dirty="0" smtClean="0"/>
              <a:t>R &gt;&gt; R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quality_level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取值範圍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distance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</a:t>
            </a:r>
            <a:r>
              <a:rPr lang="zh-TW" altLang="en-US" dirty="0"/>
              <a:t>角</a:t>
            </a:r>
            <a:r>
              <a:rPr lang="zh-TW" altLang="en-US" dirty="0" smtClean="0"/>
              <a:t>點之間最短距離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mask &gt;&gt; </a:t>
            </a:r>
            <a:r>
              <a:rPr lang="zh-TW" altLang="en-US" dirty="0" smtClean="0"/>
              <a:t>遮罩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block_size</a:t>
            </a:r>
            <a:r>
              <a:rPr lang="en-US" altLang="zh-TW" dirty="0" smtClean="0"/>
              <a:t> &gt;&gt; M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use_harris_corner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是否使用</a:t>
            </a:r>
            <a:r>
              <a:rPr lang="en-US" altLang="zh-TW" dirty="0" smtClean="0"/>
              <a:t>Harris</a:t>
            </a:r>
          </a:p>
          <a:p>
            <a:pPr marL="0" indent="0">
              <a:buNone/>
            </a:pPr>
            <a:r>
              <a:rPr lang="en-US" altLang="zh-TW" dirty="0"/>
              <a:t>k</a:t>
            </a:r>
            <a:r>
              <a:rPr lang="en-US" altLang="zh-TW" dirty="0" smtClean="0"/>
              <a:t> &gt;&gt; Harris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</a:t>
            </a:r>
            <a:r>
              <a:rPr lang="zh-TW" altLang="en-US" dirty="0" smtClean="0"/>
              <a:t>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65505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特徵檢測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Feature detection</a:t>
            </a:r>
            <a:endParaRPr lang="zh-TW" altLang="en-US" sz="2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SURF</a:t>
            </a:r>
          </a:p>
          <a:p>
            <a:pPr lvl="1"/>
            <a:r>
              <a:rPr lang="zh-TW" altLang="en-US" i="0" dirty="0" smtClean="0"/>
              <a:t>對旋轉、縮放、光照不具影響力</a:t>
            </a:r>
            <a:endParaRPr lang="en-US" altLang="zh-TW" i="0" dirty="0" smtClean="0"/>
          </a:p>
          <a:p>
            <a:pPr lvl="1"/>
            <a:r>
              <a:rPr lang="zh-TW" altLang="en-US" i="0" dirty="0" smtClean="0"/>
              <a:t>不同關鍵點描述</a:t>
            </a:r>
            <a:endParaRPr lang="en-US" altLang="zh-TW" i="0" dirty="0" smtClean="0"/>
          </a:p>
          <a:p>
            <a:pPr lvl="1"/>
            <a:r>
              <a:rPr lang="zh-TW" altLang="en-US" i="0" dirty="0" smtClean="0"/>
              <a:t>快速</a:t>
            </a:r>
            <a:r>
              <a:rPr lang="zh-TW" altLang="en-US" i="0" dirty="0"/>
              <a:t>匹配</a:t>
            </a:r>
            <a:endParaRPr lang="en-US" altLang="zh-TW" i="0" dirty="0" smtClean="0"/>
          </a:p>
          <a:p>
            <a:r>
              <a:rPr lang="en-US" altLang="zh-TW" dirty="0" smtClean="0"/>
              <a:t>SIFT</a:t>
            </a:r>
          </a:p>
          <a:p>
            <a:pPr lvl="1"/>
            <a:r>
              <a:rPr lang="zh-TW" altLang="en-US" i="0" dirty="0" smtClean="0"/>
              <a:t>外加提高準確性、抗干擾、提升穩定性</a:t>
            </a:r>
            <a:endParaRPr lang="en-US" altLang="zh-TW" i="0" dirty="0" smtClean="0"/>
          </a:p>
          <a:p>
            <a:pPr lvl="1"/>
            <a:r>
              <a:rPr lang="zh-TW" altLang="en-US" i="0" dirty="0" smtClean="0"/>
              <a:t>空間尺度的極值尋找</a:t>
            </a:r>
            <a:endParaRPr lang="en-US" altLang="zh-TW" i="0" dirty="0" smtClean="0"/>
          </a:p>
          <a:p>
            <a:pPr lvl="1"/>
            <a:r>
              <a:rPr lang="zh-TW" altLang="en-US" i="0" dirty="0" smtClean="0"/>
              <a:t>關鍵定位點</a:t>
            </a:r>
            <a:endParaRPr lang="en-US" altLang="zh-TW" i="0" dirty="0" smtClean="0"/>
          </a:p>
        </p:txBody>
      </p:sp>
    </p:spTree>
    <p:extLst>
      <p:ext uri="{BB962C8B-B14F-4D97-AF65-F5344CB8AC3E}">
        <p14:creationId xmlns:p14="http://schemas.microsoft.com/office/powerpoint/2010/main" val="1882612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特徵檢測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Feature detection</a:t>
            </a:r>
            <a:endParaRPr lang="zh-TW" altLang="en-US" sz="2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ORB</a:t>
            </a:r>
          </a:p>
          <a:p>
            <a:pPr lvl="1"/>
            <a:r>
              <a:rPr lang="zh-TW" altLang="en-US" i="0" dirty="0" smtClean="0"/>
              <a:t>優點類同</a:t>
            </a:r>
            <a:r>
              <a:rPr lang="en-US" altLang="zh-TW" i="0" dirty="0" smtClean="0"/>
              <a:t>SURF</a:t>
            </a:r>
            <a:r>
              <a:rPr lang="zh-TW" altLang="en-US" i="0" dirty="0" smtClean="0"/>
              <a:t>，計算方式不一樣</a:t>
            </a:r>
            <a:endParaRPr lang="en-US" altLang="zh-TW" i="0" dirty="0"/>
          </a:p>
          <a:p>
            <a:r>
              <a:rPr lang="en-US" altLang="zh-TW" dirty="0" smtClean="0"/>
              <a:t>BRISK</a:t>
            </a:r>
          </a:p>
          <a:p>
            <a:pPr lvl="1"/>
            <a:r>
              <a:rPr lang="zh-TW" altLang="en-US" i="0" dirty="0" smtClean="0"/>
              <a:t>優點類同</a:t>
            </a:r>
            <a:r>
              <a:rPr lang="en-US" altLang="zh-TW" i="0" dirty="0" smtClean="0"/>
              <a:t>SIFT</a:t>
            </a:r>
            <a:r>
              <a:rPr lang="zh-TW" altLang="en-US" i="0" dirty="0"/>
              <a:t> ，計算方式不一樣</a:t>
            </a:r>
            <a:endParaRPr lang="en-US" altLang="zh-TW" i="0" dirty="0"/>
          </a:p>
          <a:p>
            <a:r>
              <a:rPr lang="en-US" altLang="zh-TW" dirty="0" smtClean="0"/>
              <a:t>AKAZE</a:t>
            </a:r>
          </a:p>
          <a:p>
            <a:pPr lvl="1"/>
            <a:r>
              <a:rPr lang="zh-TW" altLang="en-US" i="0" dirty="0"/>
              <a:t>綜合</a:t>
            </a:r>
            <a:r>
              <a:rPr lang="en-US" altLang="zh-TW" i="0" dirty="0" smtClean="0"/>
              <a:t>SURF</a:t>
            </a:r>
            <a:r>
              <a:rPr lang="zh-TW" altLang="en-US" i="0" dirty="0" smtClean="0"/>
              <a:t>和</a:t>
            </a:r>
            <a:r>
              <a:rPr lang="en-US" altLang="zh-TW" i="0" dirty="0" smtClean="0"/>
              <a:t>SIFT</a:t>
            </a:r>
            <a:r>
              <a:rPr lang="zh-TW" altLang="en-US" i="0" dirty="0" smtClean="0"/>
              <a:t>的優點</a:t>
            </a:r>
            <a:endParaRPr lang="en-US" altLang="zh-TW" i="0" dirty="0" smtClean="0"/>
          </a:p>
          <a:p>
            <a:pPr lvl="1"/>
            <a:r>
              <a:rPr lang="zh-TW" altLang="en-US" i="0" dirty="0" smtClean="0"/>
              <a:t>可解非線性擴散</a:t>
            </a:r>
            <a:endParaRPr lang="en-US" altLang="zh-TW" i="0" dirty="0" smtClean="0"/>
          </a:p>
          <a:p>
            <a:pPr lvl="1"/>
            <a:r>
              <a:rPr lang="zh-TW" altLang="en-US" i="0" dirty="0" smtClean="0"/>
              <a:t>是</a:t>
            </a:r>
            <a:r>
              <a:rPr lang="en-US" altLang="zh-TW" i="0" dirty="0" smtClean="0"/>
              <a:t>KAZE</a:t>
            </a:r>
            <a:r>
              <a:rPr lang="zh-TW" altLang="en-US" i="0" dirty="0" smtClean="0"/>
              <a:t>的加速版</a:t>
            </a:r>
            <a:r>
              <a:rPr lang="zh-TW" altLang="en-US" i="0" dirty="0"/>
              <a:t>本</a:t>
            </a:r>
          </a:p>
        </p:txBody>
      </p:sp>
    </p:spTree>
    <p:extLst>
      <p:ext uri="{BB962C8B-B14F-4D97-AF65-F5344CB8AC3E}">
        <p14:creationId xmlns:p14="http://schemas.microsoft.com/office/powerpoint/2010/main" val="51065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特徵檢測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Feature detection</a:t>
            </a:r>
            <a:endParaRPr lang="zh-TW" altLang="en-US" sz="28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04" y="1767558"/>
            <a:ext cx="8607591" cy="46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6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HAAR</a:t>
            </a:r>
            <a:r>
              <a:rPr lang="zh-TW" altLang="en-US" sz="4000" dirty="0"/>
              <a:t>與人臉辨識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2800" dirty="0" smtClean="0"/>
              <a:t>HAAR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 Face Detection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i="0" dirty="0" smtClean="0"/>
              <a:t>高拒絕率與低通過率，若分類器的組合，及時運算</a:t>
            </a:r>
            <a:endParaRPr lang="en-US" altLang="zh-TW" i="0" dirty="0" smtClean="0"/>
          </a:p>
          <a:p>
            <a:r>
              <a:rPr lang="zh-TW" altLang="en-US" i="0" dirty="0" smtClean="0"/>
              <a:t>有</a:t>
            </a:r>
            <a:r>
              <a:rPr lang="en-US" altLang="zh-TW" i="0" dirty="0" smtClean="0"/>
              <a:t>LBP</a:t>
            </a:r>
            <a:r>
              <a:rPr lang="zh-TW" altLang="en-US" i="0" dirty="0" smtClean="0"/>
              <a:t>和</a:t>
            </a:r>
            <a:r>
              <a:rPr lang="en-US" altLang="zh-TW" i="0" dirty="0" smtClean="0"/>
              <a:t>HAAR</a:t>
            </a:r>
            <a:r>
              <a:rPr lang="zh-TW" altLang="en-US" i="0" dirty="0" smtClean="0"/>
              <a:t>兩種描述方法</a:t>
            </a:r>
            <a:endParaRPr lang="en-US" altLang="zh-TW" i="0" dirty="0" smtClean="0"/>
          </a:p>
          <a:p>
            <a:pPr lvl="1"/>
            <a:endParaRPr lang="zh-TW" altLang="en-US" i="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19386" y="2285999"/>
            <a:ext cx="6303203" cy="433208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.</a:t>
            </a:r>
            <a:r>
              <a:rPr lang="en-US" altLang="zh-TW" dirty="0" err="1" smtClean="0"/>
              <a:t>detectMultiScale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gray,faces,scale,minNeighbors,flag,minSize,maxSize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gray &gt;&gt; </a:t>
            </a:r>
            <a:r>
              <a:rPr lang="zh-TW" altLang="en-US" dirty="0" smtClean="0"/>
              <a:t>輸入灰階</a:t>
            </a:r>
            <a:r>
              <a:rPr lang="en-US" altLang="zh-TW" dirty="0" smtClean="0"/>
              <a:t>Mat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faces &gt;&gt; </a:t>
            </a:r>
            <a:r>
              <a:rPr lang="zh-TW" altLang="en-US" dirty="0" smtClean="0"/>
              <a:t>檢測到的數量，為陣列座標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scale &gt;&gt;</a:t>
            </a:r>
            <a:r>
              <a:rPr lang="zh-TW" altLang="en-US" dirty="0" smtClean="0"/>
              <a:t> 放大比率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minNeighbors</a:t>
            </a:r>
            <a:r>
              <a:rPr lang="en-US" altLang="zh-TW" dirty="0" smtClean="0"/>
              <a:t> &gt;&gt;</a:t>
            </a:r>
            <a:r>
              <a:rPr lang="zh-TW" altLang="en-US" dirty="0" smtClean="0"/>
              <a:t> 領域範圍內符合條件的個數，</a:t>
            </a:r>
            <a:r>
              <a:rPr lang="en-US" altLang="zh-TW" dirty="0" smtClean="0"/>
              <a:t>	</a:t>
            </a:r>
            <a:r>
              <a:rPr lang="zh-TW" altLang="en-US" dirty="0" smtClean="0"/>
              <a:t>簡單來說會影響準確度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flag &gt;&gt;</a:t>
            </a:r>
            <a:r>
              <a:rPr lang="zh-TW" altLang="en-US" dirty="0" smtClean="0"/>
              <a:t> 舊版</a:t>
            </a:r>
            <a:r>
              <a:rPr lang="en-US" altLang="zh-TW" dirty="0" smtClean="0"/>
              <a:t>OpenCV2.x</a:t>
            </a:r>
            <a:r>
              <a:rPr lang="zh-TW" altLang="en-US" dirty="0" smtClean="0"/>
              <a:t>需</a:t>
            </a:r>
            <a:r>
              <a:rPr lang="zh-TW" altLang="en-US" dirty="0"/>
              <a:t>要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minSize</a:t>
            </a:r>
            <a:r>
              <a:rPr lang="en-US" altLang="zh-TW" dirty="0" smtClean="0"/>
              <a:t> &gt;&gt;</a:t>
            </a:r>
            <a:r>
              <a:rPr lang="zh-TW" altLang="en-US" dirty="0" smtClean="0"/>
              <a:t> 檢測對象的最小範圍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maxSize</a:t>
            </a:r>
            <a:r>
              <a:rPr lang="en-US" altLang="zh-TW" dirty="0" smtClean="0"/>
              <a:t> &gt;&gt;</a:t>
            </a:r>
            <a:r>
              <a:rPr lang="zh-TW" altLang="en-US" dirty="0"/>
              <a:t>檢測對象的</a:t>
            </a:r>
            <a:r>
              <a:rPr lang="zh-TW" altLang="en-US" dirty="0" smtClean="0"/>
              <a:t>最大範圍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630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HAAR</a:t>
            </a:r>
            <a:r>
              <a:rPr lang="zh-TW" altLang="en-US" sz="4000" dirty="0"/>
              <a:t>與人臉辨識</a:t>
            </a:r>
            <a:br>
              <a:rPr lang="zh-TW" altLang="en-US" sz="4000" dirty="0"/>
            </a:br>
            <a:r>
              <a:rPr lang="en-US" altLang="zh-TW" sz="2800" dirty="0"/>
              <a:t>HAAR</a:t>
            </a:r>
            <a:r>
              <a:rPr lang="zh-TW" altLang="en-US" sz="2800" dirty="0"/>
              <a:t> </a:t>
            </a:r>
            <a:r>
              <a:rPr lang="en-US" altLang="zh-TW" sz="2800" dirty="0"/>
              <a:t>and Face Detection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79" y="2171700"/>
            <a:ext cx="6931842" cy="37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8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其他範例展示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RTSP</a:t>
            </a:r>
          </a:p>
          <a:p>
            <a:r>
              <a:rPr lang="en-US" altLang="zh-TW" dirty="0" smtClean="0"/>
              <a:t>Media HAAR</a:t>
            </a:r>
          </a:p>
          <a:p>
            <a:r>
              <a:rPr lang="en-US" altLang="zh-TW" dirty="0" smtClean="0"/>
              <a:t>Camera HAAR</a:t>
            </a:r>
          </a:p>
          <a:p>
            <a:r>
              <a:rPr lang="en-US" altLang="zh-TW" dirty="0" smtClean="0"/>
              <a:t>Image crop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2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Bitmap</a:t>
            </a:r>
            <a:r>
              <a:rPr lang="zh-TW" altLang="en-US" sz="4000" dirty="0" smtClean="0"/>
              <a:t>與</a:t>
            </a:r>
            <a:r>
              <a:rPr lang="en-US" altLang="zh-TW" sz="4000" dirty="0" smtClean="0"/>
              <a:t>Mat</a:t>
            </a:r>
            <a:r>
              <a:rPr lang="zh-TW" altLang="en-US" sz="4000" dirty="0" smtClean="0"/>
              <a:t>的格式設定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800" dirty="0" smtClean="0"/>
              <a:t>Configure about Bitmap and Mat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0974353"/>
              </p:ext>
            </p:extLst>
          </p:nvPr>
        </p:nvGraphicFramePr>
        <p:xfrm>
          <a:off x="1371598" y="2286000"/>
          <a:ext cx="503825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19127">
                  <a:extLst>
                    <a:ext uri="{9D8B030D-6E8A-4147-A177-3AD203B41FA5}">
                      <a16:colId xmlns:a16="http://schemas.microsoft.com/office/drawing/2014/main" val="653475038"/>
                    </a:ext>
                  </a:extLst>
                </a:gridCol>
                <a:gridCol w="2519127">
                  <a:extLst>
                    <a:ext uri="{9D8B030D-6E8A-4147-A177-3AD203B41FA5}">
                      <a16:colId xmlns:a16="http://schemas.microsoft.com/office/drawing/2014/main" val="79279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透明度有無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通道數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RGB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0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ARGB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4444/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8888</a:t>
                      </a:r>
                      <a:r>
                        <a:rPr lang="en-US" altLang="zh-TW" dirty="0" smtClean="0"/>
                        <a:t>/565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1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ALPHA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98774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0497751"/>
              </p:ext>
            </p:extLst>
          </p:nvPr>
        </p:nvGraphicFramePr>
        <p:xfrm>
          <a:off x="6524621" y="2286000"/>
          <a:ext cx="5036656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9164">
                  <a:extLst>
                    <a:ext uri="{9D8B030D-6E8A-4147-A177-3AD203B41FA5}">
                      <a16:colId xmlns:a16="http://schemas.microsoft.com/office/drawing/2014/main" val="1804091499"/>
                    </a:ext>
                  </a:extLst>
                </a:gridCol>
                <a:gridCol w="1259164">
                  <a:extLst>
                    <a:ext uri="{9D8B030D-6E8A-4147-A177-3AD203B41FA5}">
                      <a16:colId xmlns:a16="http://schemas.microsoft.com/office/drawing/2014/main" val="129398606"/>
                    </a:ext>
                  </a:extLst>
                </a:gridCol>
                <a:gridCol w="1259164">
                  <a:extLst>
                    <a:ext uri="{9D8B030D-6E8A-4147-A177-3AD203B41FA5}">
                      <a16:colId xmlns:a16="http://schemas.microsoft.com/office/drawing/2014/main" val="1203203822"/>
                    </a:ext>
                  </a:extLst>
                </a:gridCol>
                <a:gridCol w="1259164">
                  <a:extLst>
                    <a:ext uri="{9D8B030D-6E8A-4147-A177-3AD203B41FA5}">
                      <a16:colId xmlns:a16="http://schemas.microsoft.com/office/drawing/2014/main" val="425408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單通道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雙通道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三通道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四通道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CV_8UC1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CV_8UC2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CV_8UC3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CV_8UC4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CV_8SC1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CV_8SC2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CV_8SC3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CV_8SC4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CV_16UC1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CV_16UC2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CV_16UC3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CV_16UC4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6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CV_16SC1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CV_16SC2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CV_16SC3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CV_16SC4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CV_32SC1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CV_32SC2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CV_32SC3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CV_32SC4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CV_32FC1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CV_32FC2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CV_32FC3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CV_32FC4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4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CV_64FC1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CV_32FC2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CV_32FC3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CV_32FC4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1146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71598" y="3956364"/>
            <a:ext cx="5038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	</a:t>
            </a:r>
            <a:r>
              <a:rPr lang="zh-TW" altLang="en-US" dirty="0" smtClean="0"/>
              <a:t> 透明度</a:t>
            </a:r>
            <a:r>
              <a:rPr lang="en-US" altLang="zh-TW" dirty="0" smtClean="0"/>
              <a:t>(Alpha)</a:t>
            </a:r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紅色</a:t>
            </a:r>
            <a:r>
              <a:rPr lang="en-US" altLang="zh-TW" dirty="0" smtClean="0"/>
              <a:t>(Red)</a:t>
            </a:r>
          </a:p>
          <a:p>
            <a:r>
              <a:rPr lang="en-US" altLang="zh-TW" dirty="0" smtClean="0"/>
              <a:t>G &gt;&gt; </a:t>
            </a:r>
            <a:r>
              <a:rPr lang="zh-TW" altLang="en-US" dirty="0" smtClean="0"/>
              <a:t>綠色</a:t>
            </a:r>
            <a:r>
              <a:rPr lang="en-US" altLang="zh-TW" dirty="0" smtClean="0"/>
              <a:t>(Green)</a:t>
            </a:r>
          </a:p>
          <a:p>
            <a:r>
              <a:rPr lang="en-US" altLang="zh-TW" dirty="0" smtClean="0"/>
              <a:t>B &gt;&gt; </a:t>
            </a:r>
            <a:r>
              <a:rPr lang="zh-TW" altLang="en-US" dirty="0" smtClean="0"/>
              <a:t>藍色</a:t>
            </a:r>
            <a:r>
              <a:rPr lang="en-US" altLang="zh-TW" dirty="0" smtClean="0"/>
              <a:t>(Blue)</a:t>
            </a:r>
          </a:p>
          <a:p>
            <a:r>
              <a:rPr lang="en-US" altLang="zh-TW" dirty="0" smtClean="0"/>
              <a:t>4444 &gt;&gt; </a:t>
            </a:r>
            <a:r>
              <a:rPr lang="zh-TW" altLang="en-US" dirty="0" smtClean="0"/>
              <a:t>每個像素點占每個通道四位，兩個字節</a:t>
            </a:r>
            <a:endParaRPr lang="en-US" altLang="zh-TW" dirty="0" smtClean="0"/>
          </a:p>
          <a:p>
            <a:r>
              <a:rPr lang="en-US" altLang="zh-TW" dirty="0" smtClean="0"/>
              <a:t>8888 </a:t>
            </a:r>
            <a:r>
              <a:rPr lang="en-US" altLang="zh-TW" dirty="0"/>
              <a:t>&gt;&gt; </a:t>
            </a:r>
            <a:r>
              <a:rPr lang="zh-TW" altLang="en-US" dirty="0"/>
              <a:t>每個像素點占每個</a:t>
            </a:r>
            <a:r>
              <a:rPr lang="zh-TW" altLang="en-US" dirty="0" smtClean="0"/>
              <a:t>通道八位，四個</a:t>
            </a:r>
            <a:r>
              <a:rPr lang="zh-TW" altLang="en-US" dirty="0"/>
              <a:t>字節</a:t>
            </a:r>
            <a:endParaRPr lang="en-US" altLang="zh-TW" dirty="0" smtClean="0"/>
          </a:p>
          <a:p>
            <a:r>
              <a:rPr lang="en-US" altLang="zh-TW" dirty="0" smtClean="0"/>
              <a:t>565 </a:t>
            </a:r>
            <a:r>
              <a:rPr lang="en-US" altLang="zh-TW" dirty="0"/>
              <a:t>&gt;&gt; </a:t>
            </a:r>
            <a:r>
              <a:rPr lang="zh-TW" altLang="en-US" dirty="0"/>
              <a:t>每個像素點占每個</a:t>
            </a:r>
            <a:r>
              <a:rPr lang="zh-TW" altLang="en-US" dirty="0" smtClean="0"/>
              <a:t>通道五、六、五位，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兩</a:t>
            </a:r>
            <a:r>
              <a:rPr lang="zh-TW" altLang="en-US" dirty="0"/>
              <a:t>個字</a:t>
            </a:r>
            <a:r>
              <a:rPr lang="zh-TW" altLang="en-US" dirty="0" smtClean="0"/>
              <a:t>節</a:t>
            </a:r>
            <a:endParaRPr lang="en-US" altLang="zh-TW" dirty="0" smtClean="0"/>
          </a:p>
          <a:p>
            <a:r>
              <a:rPr lang="en-US" altLang="zh-TW" dirty="0" smtClean="0"/>
              <a:t>8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沒有顏色，作為</a:t>
            </a:r>
            <a:r>
              <a:rPr lang="en-US" altLang="zh-TW" dirty="0" smtClean="0"/>
              <a:t>mask</a:t>
            </a:r>
            <a:r>
              <a:rPr lang="zh-TW" altLang="en-US" dirty="0"/>
              <a:t>用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4621" y="5495453"/>
            <a:ext cx="503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</a:t>
            </a:r>
            <a:r>
              <a:rPr lang="zh-TW" altLang="en-US" dirty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整數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有符號整數</a:t>
            </a:r>
            <a:endParaRPr lang="en-US" altLang="zh-TW" dirty="0" smtClean="0"/>
          </a:p>
          <a:p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浮點數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84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smtClean="0"/>
              <a:t>Transfer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Mat to Bitmap</a:t>
            </a:r>
          </a:p>
          <a:p>
            <a:pPr marL="0" indent="0">
              <a:buNone/>
            </a:pPr>
            <a:r>
              <a:rPr lang="en-US" altLang="zh-TW" dirty="0" err="1"/>
              <a:t>Utils.matToBitmap</a:t>
            </a:r>
            <a:r>
              <a:rPr lang="en-US" altLang="zh-TW" dirty="0"/>
              <a:t>(mat, bitmap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zh-TW" altLang="en-US" dirty="0"/>
              <a:t>需</a:t>
            </a:r>
            <a:r>
              <a:rPr lang="zh-TW" altLang="en-US" dirty="0" smtClean="0"/>
              <a:t>注意</a:t>
            </a:r>
            <a:r>
              <a:rPr lang="en-US" altLang="zh-TW" dirty="0" smtClean="0"/>
              <a:t>Bitmap</a:t>
            </a:r>
            <a:r>
              <a:rPr lang="zh-TW" altLang="en-US" dirty="0" smtClean="0"/>
              <a:t>的長和寬和</a:t>
            </a:r>
            <a:r>
              <a:rPr lang="en-US" altLang="zh-TW" dirty="0" smtClean="0"/>
              <a:t>Mat</a:t>
            </a:r>
            <a:r>
              <a:rPr lang="zh-TW" altLang="en-US" dirty="0" smtClean="0"/>
              <a:t>是相反的，錯誤的話會造成程式停止。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Bitmap to Mat</a:t>
            </a:r>
          </a:p>
          <a:p>
            <a:pPr marL="0" indent="0">
              <a:buNone/>
            </a:pPr>
            <a:r>
              <a:rPr lang="en-US" altLang="zh-TW" dirty="0" err="1"/>
              <a:t>Utils.bitmapToMat</a:t>
            </a:r>
            <a:r>
              <a:rPr lang="en-US" altLang="zh-TW" dirty="0"/>
              <a:t>(</a:t>
            </a:r>
            <a:r>
              <a:rPr lang="en-US" altLang="zh-TW" dirty="0" err="1"/>
              <a:t>bitmap,mat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58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讀取圖片檔案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800" dirty="0" smtClean="0"/>
              <a:t>Read picture file</a:t>
            </a:r>
            <a:endParaRPr lang="zh-TW" altLang="en-US" sz="28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97" y="2648138"/>
            <a:ext cx="5083330" cy="2624138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5497599" cy="35814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讀取方式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IMREAD_COLOR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直接讀取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COLOR_BGR2RGB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顏色調換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IMREAD_GRAYSCALE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轉黑白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Imgcodes.imread</a:t>
            </a:r>
            <a:r>
              <a:rPr lang="en-US" altLang="zh-TW" dirty="0" smtClean="0"/>
              <a:t>(file </a:t>
            </a:r>
            <a:r>
              <a:rPr lang="en-US" altLang="zh-TW" smtClean="0"/>
              <a:t>path);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14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模糊與濾波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2800" dirty="0"/>
              <a:t>Blurry and Filter</a:t>
            </a:r>
            <a:endParaRPr lang="zh-TW" altLang="en-US" sz="28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1371600" y="1689014"/>
            <a:ext cx="4443984" cy="823912"/>
          </a:xfrm>
        </p:spPr>
        <p:txBody>
          <a:bodyPr/>
          <a:lstStyle/>
          <a:p>
            <a:r>
              <a:rPr lang="zh-TW" altLang="en-US" dirty="0"/>
              <a:t>模糊的</a:t>
            </a:r>
            <a:r>
              <a:rPr lang="zh-TW" altLang="en-US" dirty="0" smtClean="0"/>
              <a:t>種類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71600" y="2512927"/>
                <a:ext cx="4443984" cy="3354474"/>
              </a:xfrm>
            </p:spPr>
            <p:txBody>
              <a:bodyPr/>
              <a:lstStyle/>
              <a:p>
                <a:r>
                  <a:rPr lang="zh-TW" altLang="en-US" i="0" dirty="0" smtClean="0"/>
                  <a:t>平均模糊</a:t>
                </a:r>
                <a:r>
                  <a:rPr lang="en-US" altLang="zh-TW" i="0" dirty="0"/>
                  <a:t>(Average Blurry</a:t>
                </a:r>
                <a:r>
                  <a:rPr lang="en-US" altLang="zh-TW" i="0" dirty="0" smtClean="0"/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:r>
                  <a:rPr lang="zh-TW" altLang="en-US" dirty="0" smtClean="0"/>
                  <a:t>     透過</a:t>
                </a:r>
                <a:r>
                  <a:rPr lang="zh-TW" altLang="en-US" dirty="0"/>
                  <a:t>捲積</a:t>
                </a:r>
                <a:r>
                  <a:rPr lang="en-US" altLang="zh-TW" dirty="0"/>
                  <a:t>(Kernel)</a:t>
                </a:r>
                <a:r>
                  <a:rPr lang="zh-TW" altLang="en-US" dirty="0"/>
                  <a:t>的</a:t>
                </a:r>
                <a:r>
                  <a:rPr lang="zh-TW" altLang="en-US" dirty="0" smtClean="0"/>
                  <a:t>方式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zh-TW" altLang="en-US" i="0" dirty="0"/>
                  <a:t>高斯模糊</a:t>
                </a:r>
                <a:r>
                  <a:rPr lang="en-US" altLang="zh-TW" i="0" dirty="0"/>
                  <a:t>(Gaussian Blurry)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      透過</a:t>
                </a:r>
                <a:r>
                  <a:rPr lang="zh-TW" altLang="en-US" dirty="0"/>
                  <a:t>高斯運算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71600" y="2512927"/>
                <a:ext cx="4443984" cy="3354474"/>
              </a:xfrm>
              <a:blipFill>
                <a:blip r:embed="rId2"/>
                <a:stretch>
                  <a:fillRect l="-1235" t="-1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>
          <a:xfrm>
            <a:off x="6525014" y="1689014"/>
            <a:ext cx="4443984" cy="823912"/>
          </a:xfrm>
        </p:spPr>
        <p:txBody>
          <a:bodyPr/>
          <a:lstStyle/>
          <a:p>
            <a:r>
              <a:rPr lang="zh-TW" altLang="en-US" dirty="0"/>
              <a:t>濾波的</a:t>
            </a:r>
            <a:r>
              <a:rPr lang="zh-TW" altLang="en-US" dirty="0" smtClean="0"/>
              <a:t>種類</a:t>
            </a:r>
            <a:endParaRPr lang="en-US" altLang="zh-TW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>
          <a:xfrm>
            <a:off x="6525014" y="2512926"/>
            <a:ext cx="4443984" cy="43450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i="0" dirty="0"/>
              <a:t>中值</a:t>
            </a:r>
            <a:endParaRPr lang="en-US" altLang="zh-TW" i="0" dirty="0"/>
          </a:p>
          <a:p>
            <a:pPr marL="0" indent="0">
              <a:buNone/>
            </a:pPr>
            <a:r>
              <a:rPr lang="zh-TW" altLang="en-US" dirty="0" smtClean="0"/>
              <a:t>       在</a:t>
            </a:r>
            <a:r>
              <a:rPr lang="zh-TW" altLang="en-US" dirty="0"/>
              <a:t>一定範圍內區中間值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err="1" smtClean="0"/>
              <a:t>Imgproc.medianBlur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src,mat,Ksize</a:t>
            </a:r>
            <a:r>
              <a:rPr lang="en-US" altLang="zh-TW" dirty="0"/>
              <a:t>);</a:t>
            </a:r>
            <a:endParaRPr lang="zh-TW" altLang="en-US" dirty="0"/>
          </a:p>
          <a:p>
            <a:r>
              <a:rPr lang="zh-TW" altLang="en-US" i="0" dirty="0"/>
              <a:t>最小</a:t>
            </a:r>
            <a:endParaRPr lang="en-US" altLang="zh-TW" i="0" dirty="0"/>
          </a:p>
          <a:p>
            <a:pPr marL="0" indent="0">
              <a:buNone/>
            </a:pPr>
            <a:r>
              <a:rPr lang="zh-TW" altLang="en-US" dirty="0" smtClean="0"/>
              <a:t>       在</a:t>
            </a:r>
            <a:r>
              <a:rPr lang="zh-TW" altLang="en-US" dirty="0"/>
              <a:t>一定範圍內區最小值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err="1" smtClean="0"/>
              <a:t>Imgproc.erode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src,mat,kernel</a:t>
            </a:r>
            <a:r>
              <a:rPr lang="en-US" altLang="zh-TW" dirty="0"/>
              <a:t>);</a:t>
            </a:r>
          </a:p>
          <a:p>
            <a:r>
              <a:rPr lang="zh-TW" altLang="en-US" i="0" dirty="0"/>
              <a:t>最大</a:t>
            </a:r>
            <a:endParaRPr lang="en-US" altLang="zh-TW" i="0" dirty="0"/>
          </a:p>
          <a:p>
            <a:pPr marL="0" indent="0">
              <a:buNone/>
            </a:pPr>
            <a:r>
              <a:rPr lang="zh-TW" altLang="en-US" dirty="0" smtClean="0"/>
              <a:t>      在</a:t>
            </a:r>
            <a:r>
              <a:rPr lang="zh-TW" altLang="en-US" dirty="0"/>
              <a:t>一定範圍內區最大值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err="1" smtClean="0"/>
              <a:t>Imgproc.dilate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src,mat,kernel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zh-TW" altLang="en-US" i="0" dirty="0" smtClean="0"/>
              <a:t>      </a:t>
            </a:r>
            <a:r>
              <a:rPr lang="en-US" altLang="zh-TW" i="0" dirty="0" err="1" smtClean="0"/>
              <a:t>Ksize</a:t>
            </a:r>
            <a:r>
              <a:rPr lang="zh-TW" altLang="en-US" i="0" dirty="0"/>
              <a:t>必須為奇數且大於</a:t>
            </a:r>
            <a:r>
              <a:rPr lang="en-US" altLang="zh-TW" i="0" dirty="0"/>
              <a:t>1</a:t>
            </a:r>
            <a:r>
              <a:rPr lang="zh-TW" altLang="en-US" i="0" dirty="0"/>
              <a:t>，大於</a:t>
            </a:r>
            <a:r>
              <a:rPr lang="en-US" altLang="zh-TW" i="0" dirty="0" smtClean="0"/>
              <a:t>5</a:t>
            </a:r>
            <a:r>
              <a:rPr lang="zh-TW" altLang="en-US" i="0" dirty="0" smtClean="0"/>
              <a:t> </a:t>
            </a:r>
            <a:endParaRPr lang="en-US" altLang="zh-TW" i="0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zh-TW" altLang="en-US" i="0" dirty="0" smtClean="0"/>
              <a:t>時</a:t>
            </a:r>
            <a:r>
              <a:rPr lang="zh-TW" altLang="en-US" i="0" dirty="0"/>
              <a:t>要用</a:t>
            </a:r>
            <a:r>
              <a:rPr lang="en-US" altLang="zh-TW" i="0" dirty="0"/>
              <a:t>CV_8UC</a:t>
            </a:r>
            <a:r>
              <a:rPr lang="zh-TW" altLang="en-US" i="0" dirty="0"/>
              <a:t>，</a:t>
            </a:r>
            <a:r>
              <a:rPr lang="en-US" altLang="zh-TW" i="0" dirty="0"/>
              <a:t>Kernel</a:t>
            </a:r>
            <a:r>
              <a:rPr lang="zh-TW" altLang="en-US" i="0" dirty="0"/>
              <a:t>為形狀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0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平均</a:t>
            </a:r>
            <a:r>
              <a:rPr lang="zh-TW" altLang="en-US" sz="4000" dirty="0" smtClean="0"/>
              <a:t>模糊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800" dirty="0"/>
              <a:t>Average Blurry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Imgproc.blur</a:t>
            </a:r>
            <a:r>
              <a:rPr lang="en-US" altLang="zh-TW" dirty="0" smtClean="0"/>
              <a:t>(Mat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, Mat </a:t>
            </a:r>
            <a:r>
              <a:rPr lang="en-US" altLang="zh-TW" dirty="0" err="1" smtClean="0"/>
              <a:t>mat,Size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Ksize,Point</a:t>
            </a:r>
            <a:r>
              <a:rPr lang="en-US" altLang="zh-TW" dirty="0" smtClean="0"/>
              <a:t> anchor,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borderType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lvl="1"/>
            <a:r>
              <a:rPr lang="en-US" altLang="zh-TW" i="0" dirty="0" err="1"/>
              <a:t>s</a:t>
            </a:r>
            <a:r>
              <a:rPr lang="en-US" altLang="zh-TW" i="0" dirty="0" err="1" smtClean="0"/>
              <a:t>rc</a:t>
            </a:r>
            <a:r>
              <a:rPr lang="en-US" altLang="zh-TW" i="0" dirty="0" smtClean="0"/>
              <a:t> &gt;&gt; </a:t>
            </a:r>
            <a:r>
              <a:rPr lang="zh-TW" altLang="en-US" i="0" dirty="0" smtClean="0"/>
              <a:t>來源</a:t>
            </a:r>
            <a:endParaRPr lang="en-US" altLang="zh-TW" i="0" dirty="0" smtClean="0"/>
          </a:p>
          <a:p>
            <a:pPr lvl="1"/>
            <a:r>
              <a:rPr lang="en-US" altLang="zh-TW" i="0" dirty="0" smtClean="0"/>
              <a:t>Mat &gt;&gt;</a:t>
            </a:r>
            <a:r>
              <a:rPr lang="zh-TW" altLang="en-US" i="0" dirty="0" smtClean="0"/>
              <a:t> 輸出</a:t>
            </a:r>
            <a:endParaRPr lang="en-US" altLang="zh-TW" i="0" dirty="0" smtClean="0"/>
          </a:p>
          <a:p>
            <a:pPr lvl="1"/>
            <a:r>
              <a:rPr lang="en-US" altLang="zh-TW" i="0" dirty="0" err="1" smtClean="0"/>
              <a:t>Ksize</a:t>
            </a:r>
            <a:r>
              <a:rPr lang="en-US" altLang="zh-TW" i="0" dirty="0" smtClean="0"/>
              <a:t> &gt;&gt; </a:t>
            </a:r>
            <a:r>
              <a:rPr lang="zh-TW" altLang="en-US" i="0" dirty="0" smtClean="0"/>
              <a:t>取</a:t>
            </a:r>
            <a:r>
              <a:rPr lang="zh-TW" altLang="en-US" i="0" dirty="0"/>
              <a:t>樣</a:t>
            </a:r>
            <a:r>
              <a:rPr lang="zh-TW" altLang="en-US" i="0" dirty="0" smtClean="0"/>
              <a:t>的大小</a:t>
            </a:r>
            <a:endParaRPr lang="en-US" altLang="zh-TW" i="0" dirty="0" smtClean="0"/>
          </a:p>
          <a:p>
            <a:pPr lvl="1"/>
            <a:r>
              <a:rPr lang="en-US" altLang="zh-TW" i="0" dirty="0" smtClean="0"/>
              <a:t>Anchor &gt;&gt; </a:t>
            </a:r>
            <a:r>
              <a:rPr lang="zh-TW" altLang="en-US" i="0" dirty="0" smtClean="0"/>
              <a:t>取樣的核心位置</a:t>
            </a:r>
            <a:endParaRPr lang="en-US" altLang="zh-TW" i="0" dirty="0" smtClean="0"/>
          </a:p>
          <a:p>
            <a:pPr lvl="1"/>
            <a:r>
              <a:rPr lang="en-US" altLang="zh-TW" i="0" dirty="0" err="1"/>
              <a:t>borderType</a:t>
            </a:r>
            <a:r>
              <a:rPr lang="en-US" altLang="zh-TW" i="0" dirty="0" smtClean="0"/>
              <a:t> &gt;&gt; </a:t>
            </a:r>
            <a:r>
              <a:rPr lang="zh-TW" altLang="en-US" i="0" dirty="0" smtClean="0"/>
              <a:t>類型</a:t>
            </a:r>
            <a:endParaRPr lang="en-US" altLang="zh-TW" i="0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76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高斯</a:t>
            </a:r>
            <a:r>
              <a:rPr lang="zh-TW" altLang="en-US" dirty="0" smtClean="0"/>
              <a:t>模糊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/>
              <a:t>Gaussian Blurry</a:t>
            </a:r>
            <a:endParaRPr lang="zh-TW" altLang="en-US" sz="2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599" y="2286000"/>
            <a:ext cx="10597081" cy="3581400"/>
          </a:xfrm>
        </p:spPr>
        <p:txBody>
          <a:bodyPr/>
          <a:lstStyle/>
          <a:p>
            <a:r>
              <a:rPr lang="en-US" altLang="zh-TW" dirty="0" err="1" smtClean="0"/>
              <a:t>Imgproc.GaussianBlur</a:t>
            </a:r>
            <a:r>
              <a:rPr lang="en-US" altLang="zh-TW" dirty="0" smtClean="0"/>
              <a:t>(</a:t>
            </a:r>
            <a:r>
              <a:rPr lang="en-US" altLang="zh-TW" dirty="0"/>
              <a:t>Mat </a:t>
            </a:r>
            <a:r>
              <a:rPr lang="en-US" altLang="zh-TW" dirty="0" err="1"/>
              <a:t>src</a:t>
            </a:r>
            <a:r>
              <a:rPr lang="en-US" altLang="zh-TW" dirty="0"/>
              <a:t>, Mat </a:t>
            </a:r>
            <a:r>
              <a:rPr lang="en-US" altLang="zh-TW" dirty="0" err="1"/>
              <a:t>mat,Size</a:t>
            </a:r>
            <a:r>
              <a:rPr lang="en-US" altLang="zh-TW" dirty="0"/>
              <a:t> </a:t>
            </a:r>
            <a:r>
              <a:rPr lang="en-US" altLang="zh-TW" dirty="0" err="1" smtClean="0"/>
              <a:t>Ksize,double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x,double</a:t>
            </a:r>
            <a:r>
              <a:rPr lang="en-US" altLang="zh-TW" dirty="0" smtClean="0"/>
              <a:t> y,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borderType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i="0" dirty="0" err="1"/>
              <a:t>src</a:t>
            </a:r>
            <a:r>
              <a:rPr lang="en-US" altLang="zh-TW" i="0" dirty="0"/>
              <a:t> &gt;&gt; </a:t>
            </a:r>
            <a:r>
              <a:rPr lang="zh-TW" altLang="en-US" i="0" dirty="0"/>
              <a:t>來源</a:t>
            </a:r>
            <a:endParaRPr lang="en-US" altLang="zh-TW" i="0" dirty="0"/>
          </a:p>
          <a:p>
            <a:pPr lvl="1"/>
            <a:r>
              <a:rPr lang="en-US" altLang="zh-TW" i="0" dirty="0"/>
              <a:t>Mat &gt;&gt;</a:t>
            </a:r>
            <a:r>
              <a:rPr lang="zh-TW" altLang="en-US" i="0" dirty="0"/>
              <a:t> 輸出</a:t>
            </a:r>
            <a:endParaRPr lang="en-US" altLang="zh-TW" i="0" dirty="0"/>
          </a:p>
          <a:p>
            <a:pPr lvl="1"/>
            <a:r>
              <a:rPr lang="en-US" altLang="zh-TW" i="0" dirty="0" err="1"/>
              <a:t>Ksize</a:t>
            </a:r>
            <a:r>
              <a:rPr lang="en-US" altLang="zh-TW" i="0" dirty="0"/>
              <a:t> &gt;&gt; </a:t>
            </a:r>
            <a:r>
              <a:rPr lang="zh-TW" altLang="en-US" i="0" dirty="0" smtClean="0"/>
              <a:t>取</a:t>
            </a:r>
            <a:r>
              <a:rPr lang="zh-TW" altLang="en-US" i="0" dirty="0"/>
              <a:t>樣</a:t>
            </a:r>
            <a:r>
              <a:rPr lang="zh-TW" altLang="en-US" i="0" dirty="0" smtClean="0"/>
              <a:t>的大小</a:t>
            </a:r>
            <a:endParaRPr lang="en-US" altLang="zh-TW" i="0" dirty="0" smtClean="0"/>
          </a:p>
          <a:p>
            <a:pPr lvl="1"/>
            <a:r>
              <a:rPr lang="en-US" altLang="zh-TW" i="0" dirty="0" smtClean="0"/>
              <a:t>X &gt;&gt; X</a:t>
            </a:r>
            <a:r>
              <a:rPr lang="zh-TW" altLang="en-US" i="0" dirty="0" smtClean="0"/>
              <a:t>軸方向的模糊程度</a:t>
            </a:r>
            <a:endParaRPr lang="en-US" altLang="zh-TW" i="0" dirty="0" smtClean="0"/>
          </a:p>
          <a:p>
            <a:pPr lvl="1"/>
            <a:r>
              <a:rPr lang="en-US" altLang="zh-TW" i="0" dirty="0" smtClean="0"/>
              <a:t>Y </a:t>
            </a:r>
            <a:r>
              <a:rPr lang="en-US" altLang="zh-TW" i="0" dirty="0"/>
              <a:t>&gt;&gt; </a:t>
            </a:r>
            <a:r>
              <a:rPr lang="en-US" altLang="zh-TW" i="0" dirty="0" smtClean="0"/>
              <a:t>Y</a:t>
            </a:r>
            <a:r>
              <a:rPr lang="zh-TW" altLang="en-US" i="0" dirty="0" smtClean="0"/>
              <a:t>軸</a:t>
            </a:r>
            <a:r>
              <a:rPr lang="zh-TW" altLang="en-US" i="0" dirty="0"/>
              <a:t>方向的模糊</a:t>
            </a:r>
            <a:r>
              <a:rPr lang="zh-TW" altLang="en-US" i="0" dirty="0" smtClean="0"/>
              <a:t>程度</a:t>
            </a:r>
            <a:endParaRPr lang="en-US" altLang="zh-TW" i="0" dirty="0" smtClean="0"/>
          </a:p>
          <a:p>
            <a:pPr lvl="1"/>
            <a:r>
              <a:rPr lang="en-US" altLang="zh-TW" i="0" dirty="0" err="1"/>
              <a:t>borderType</a:t>
            </a:r>
            <a:r>
              <a:rPr lang="en-US" altLang="zh-TW" i="0" dirty="0"/>
              <a:t> &gt;&gt; </a:t>
            </a:r>
            <a:r>
              <a:rPr lang="zh-TW" altLang="en-US" i="0" dirty="0" smtClean="0"/>
              <a:t>類型</a:t>
            </a:r>
            <a:endParaRPr lang="en-US" altLang="zh-TW" i="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3563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822</TotalTime>
  <Words>2429</Words>
  <Application>Microsoft Office PowerPoint</Application>
  <PresentationFormat>寬螢幕</PresentationFormat>
  <Paragraphs>309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微軟正黑體</vt:lpstr>
      <vt:lpstr>Cambria Math</vt:lpstr>
      <vt:lpstr>Franklin Gothic Book</vt:lpstr>
      <vt:lpstr>Crop</vt:lpstr>
      <vt:lpstr>手機影像辨識應用</vt:lpstr>
      <vt:lpstr>目錄 Contents</vt:lpstr>
      <vt:lpstr>Mat與Bitmap的繪製和轉換 Draw and transfer about OpenCV Mat between Android Bitmap</vt:lpstr>
      <vt:lpstr>Bitmap與Mat的格式設定 Configure about Bitmap and Mat</vt:lpstr>
      <vt:lpstr>轉換 Transfer</vt:lpstr>
      <vt:lpstr>讀取圖片檔案 Read picture file</vt:lpstr>
      <vt:lpstr>模糊與濾波 Blurry and Filter</vt:lpstr>
      <vt:lpstr>平均模糊 Average Blurry</vt:lpstr>
      <vt:lpstr>高斯模糊 Gaussian Blurry</vt:lpstr>
      <vt:lpstr>邊緣保留濾波 Edge Filtering</vt:lpstr>
      <vt:lpstr>邊緣保留濾波 Edge Filtering</vt:lpstr>
      <vt:lpstr>梯度計算 Gradient calculation</vt:lpstr>
      <vt:lpstr>梯度計算 Gradient calculation</vt:lpstr>
      <vt:lpstr>梯度計算 Gradient calculation</vt:lpstr>
      <vt:lpstr>拉普拉斯 Laplace Operator</vt:lpstr>
      <vt:lpstr>Canny</vt:lpstr>
      <vt:lpstr>Canny</vt:lpstr>
      <vt:lpstr>Canny</vt:lpstr>
      <vt:lpstr>霍夫直線與圓 Hough line and circle</vt:lpstr>
      <vt:lpstr>霍夫直線與圓 Hough line and circle</vt:lpstr>
      <vt:lpstr>霍夫直線與圓 Hough line and circle</vt:lpstr>
      <vt:lpstr>霍夫直線與圓 Hough line and circle</vt:lpstr>
      <vt:lpstr>輪廓發現、繪製與分析 Find contours, draw and analysis</vt:lpstr>
      <vt:lpstr>直方圖與分析 Calculate of Histograms and analysis</vt:lpstr>
      <vt:lpstr>直方圖與分析 Calculate of Histograms and analysis</vt:lpstr>
      <vt:lpstr>模板匹配 Model matching</vt:lpstr>
      <vt:lpstr>模板匹配 Model matching</vt:lpstr>
      <vt:lpstr>模板匹配 Model matching</vt:lpstr>
      <vt:lpstr>角點檢測 Harris corner</vt:lpstr>
      <vt:lpstr>角點檢測 Harris corner</vt:lpstr>
      <vt:lpstr>特徵檢測 Feature detection</vt:lpstr>
      <vt:lpstr>特徵檢測 Feature detection</vt:lpstr>
      <vt:lpstr>特徵檢測 Feature detection</vt:lpstr>
      <vt:lpstr>HAAR與人臉辨識 HAAR and Face Detection</vt:lpstr>
      <vt:lpstr>HAAR與人臉辨識 HAAR and Face Detection</vt:lpstr>
      <vt:lpstr>其他範例展示 Others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57</cp:revision>
  <dcterms:created xsi:type="dcterms:W3CDTF">2021-06-11T11:19:11Z</dcterms:created>
  <dcterms:modified xsi:type="dcterms:W3CDTF">2022-01-02T12:58:48Z</dcterms:modified>
</cp:coreProperties>
</file>