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4" r:id="rId2"/>
    <p:sldId id="283" r:id="rId3"/>
    <p:sldId id="284" r:id="rId4"/>
    <p:sldId id="286" r:id="rId5"/>
    <p:sldId id="287" r:id="rId6"/>
    <p:sldId id="308" r:id="rId7"/>
    <p:sldId id="290" r:id="rId8"/>
    <p:sldId id="309" r:id="rId9"/>
    <p:sldId id="310" r:id="rId10"/>
    <p:sldId id="291" r:id="rId11"/>
    <p:sldId id="293" r:id="rId12"/>
    <p:sldId id="294" r:id="rId13"/>
    <p:sldId id="299" r:id="rId14"/>
    <p:sldId id="300" r:id="rId15"/>
    <p:sldId id="303" r:id="rId16"/>
    <p:sldId id="305" r:id="rId17"/>
    <p:sldId id="311" r:id="rId18"/>
    <p:sldId id="281" r:id="rId19"/>
    <p:sldId id="313" r:id="rId20"/>
    <p:sldId id="314" r:id="rId21"/>
    <p:sldId id="315" r:id="rId22"/>
    <p:sldId id="316" r:id="rId23"/>
    <p:sldId id="317" r:id="rId24"/>
    <p:sldId id="318" r:id="rId25"/>
    <p:sldId id="320" r:id="rId26"/>
    <p:sldId id="321" r:id="rId27"/>
    <p:sldId id="323" r:id="rId28"/>
    <p:sldId id="325" r:id="rId29"/>
    <p:sldId id="326" r:id="rId30"/>
    <p:sldId id="328" r:id="rId31"/>
    <p:sldId id="327" r:id="rId32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D7EF7160-6335-49AC-BE77-6ACE9B148E2A}">
          <p14:sldIdLst>
            <p14:sldId id="274"/>
          </p14:sldIdLst>
        </p14:section>
        <p14:section name="Contents" id="{3B8F87FC-2D5B-497F-981C-67DBA9D362FA}">
          <p14:sldIdLst>
            <p14:sldId id="283"/>
          </p14:sldIdLst>
        </p14:section>
        <p14:section name="Motivation" id="{059F4973-BAAE-4E25-A9DD-6405FCAF90ED}">
          <p14:sldIdLst>
            <p14:sldId id="284"/>
            <p14:sldId id="286"/>
          </p14:sldIdLst>
        </p14:section>
        <p14:section name="Introduction" id="{C050B4B2-4532-4347-8173-590A5DCAA28E}">
          <p14:sldIdLst>
            <p14:sldId id="287"/>
            <p14:sldId id="308"/>
            <p14:sldId id="290"/>
            <p14:sldId id="309"/>
            <p14:sldId id="310"/>
          </p14:sldIdLst>
        </p14:section>
        <p14:section name="Process-Q1" id="{6AFDE571-4E69-462F-93F0-5EDF3088881C}">
          <p14:sldIdLst>
            <p14:sldId id="291"/>
            <p14:sldId id="293"/>
          </p14:sldIdLst>
        </p14:section>
        <p14:section name="Process-Q2" id="{266E6225-CAE7-4BF9-B78B-5D7E370489DE}">
          <p14:sldIdLst>
            <p14:sldId id="294"/>
            <p14:sldId id="299"/>
          </p14:sldIdLst>
        </p14:section>
        <p14:section name="Process-Q3" id="{57A498BD-B8B8-4A71-845E-290B103A32EF}">
          <p14:sldIdLst>
            <p14:sldId id="300"/>
            <p14:sldId id="303"/>
          </p14:sldIdLst>
        </p14:section>
        <p14:section name="Process-Q4" id="{03DCB091-BA70-4961-829D-C131184E4922}">
          <p14:sldIdLst>
            <p14:sldId id="305"/>
          </p14:sldIdLst>
        </p14:section>
        <p14:section name="Process-Q5" id="{664B3B9E-9E05-426B-8AA8-6F4D74E717C4}">
          <p14:sldIdLst>
            <p14:sldId id="311"/>
          </p14:sldIdLst>
        </p14:section>
        <p14:section name="Technique-on table" id="{E42682B8-CF71-41CA-B5D4-C9BFD37D5941}">
          <p14:sldIdLst>
            <p14:sldId id="281"/>
          </p14:sldIdLst>
        </p14:section>
        <p14:section name="Technique-waiter" id="{4F43E073-4190-44CE-83A0-EB0F869E37E0}">
          <p14:sldIdLst>
            <p14:sldId id="313"/>
          </p14:sldIdLst>
        </p14:section>
        <p14:section name="Technique-kitchen" id="{DD959FAC-74EF-4AAF-8056-7ECB7EC412D7}">
          <p14:sldIdLst>
            <p14:sldId id="314"/>
          </p14:sldIdLst>
        </p14:section>
        <p14:section name="Technique-management" id="{1CA2758C-AFE9-4973-ABE6-A854A1F2BB85}">
          <p14:sldIdLst>
            <p14:sldId id="315"/>
          </p14:sldIdLst>
        </p14:section>
        <p14:section name="Firebase" id="{602D4FAB-61F5-4169-A2CF-41AC3D84C37C}">
          <p14:sldIdLst>
            <p14:sldId id="316"/>
            <p14:sldId id="317"/>
            <p14:sldId id="318"/>
            <p14:sldId id="320"/>
            <p14:sldId id="321"/>
            <p14:sldId id="323"/>
            <p14:sldId id="325"/>
            <p14:sldId id="326"/>
          </p14:sldIdLst>
        </p14:section>
        <p14:section name="Experimental Results" id="{1D2BCE80-0F58-4261-A3FC-F4763190FB84}">
          <p14:sldIdLst>
            <p14:sldId id="328"/>
          </p14:sldIdLst>
        </p14:section>
        <p14:section name="In conclusion" id="{FE689F0E-C8D7-4A7F-AA21-97E32FC60A66}">
          <p14:sldIdLst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0033CC"/>
    <a:srgbClr val="006600"/>
    <a:srgbClr val="CC00CC"/>
    <a:srgbClr val="666633"/>
    <a:srgbClr val="FF00FF"/>
    <a:srgbClr val="99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11" autoAdjust="0"/>
  </p:normalViewPr>
  <p:slideViewPr>
    <p:cSldViewPr>
      <p:cViewPr varScale="1">
        <p:scale>
          <a:sx n="73" d="100"/>
          <a:sy n="73" d="100"/>
        </p:scale>
        <p:origin x="12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4"/>
    </p:cViewPr>
  </p:sorterViewPr>
  <p:notesViewPr>
    <p:cSldViewPr>
      <p:cViewPr varScale="1">
        <p:scale>
          <a:sx n="49" d="100"/>
          <a:sy n="49" d="100"/>
        </p:scale>
        <p:origin x="-1974" y="-96"/>
      </p:cViewPr>
      <p:guideLst>
        <p:guide orient="horz" pos="3127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For the waiter's workload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B33-4EC8-9AE6-220F181FE31A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33-4EC8-9AE6-220F181FE31A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33-4EC8-9AE6-220F181FE31A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B33-4EC8-9AE6-220F181FE31A}"/>
              </c:ext>
            </c:extLst>
          </c:dPt>
          <c:cat>
            <c:strRef>
              <c:f>工作表1!$A$2:$A$5</c:f>
              <c:strCache>
                <c:ptCount val="4"/>
                <c:pt idx="0">
                  <c:v>Take to set</c:v>
                </c:pt>
                <c:pt idx="1">
                  <c:v>Getting order</c:v>
                </c:pt>
                <c:pt idx="2">
                  <c:v>Send meal</c:v>
                </c:pt>
                <c:pt idx="3">
                  <c:v>Check out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7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33-4EC8-9AE6-220F181FE3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For the waiter's workload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FA-4A6B-BB0F-29A7929714E4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DFA-4A6B-BB0F-29A7929714E4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FA-4A6B-BB0F-29A7929714E4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DFA-4A6B-BB0F-29A7929714E4}"/>
              </c:ext>
            </c:extLst>
          </c:dPt>
          <c:cat>
            <c:strRef>
              <c:f>工作表1!$A$2:$A$5</c:f>
              <c:strCache>
                <c:ptCount val="4"/>
                <c:pt idx="0">
                  <c:v>Take to set</c:v>
                </c:pt>
                <c:pt idx="1">
                  <c:v>Getting order</c:v>
                </c:pt>
                <c:pt idx="2">
                  <c:v>Send meal</c:v>
                </c:pt>
                <c:pt idx="3">
                  <c:v>Check out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FA-4A6B-BB0F-29A792971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8C58FBA6-4737-4292-A795-D794355F292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398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38775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81E810-BBCE-4758-BB13-3F00F9D7D3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0290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B96F9E-FC27-4A1A-938D-C88A57856F8A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 am on behalf of all the faculties in OIT to greet you here</a:t>
            </a:r>
          </a:p>
          <a:p>
            <a:r>
              <a:rPr lang="en-US" altLang="zh-TW"/>
              <a:t>There is a Chinese old saying , “All men are brothers” In other words we are all relatuves.</a:t>
            </a:r>
          </a:p>
          <a:p>
            <a:r>
              <a:rPr lang="en-US" altLang="zh-TW"/>
              <a:t>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A4AB41-6FE0-4591-B21D-23A6003810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835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4FB702-4D22-46A3-B2F8-8CCD2B6A0FB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596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03AE-0FD9-4991-BD2E-B4F6B8C3D23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840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18B55-AA3A-4602-AC50-AECE55DF49C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61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E73ED-1818-450B-B7FA-6D6322DBC52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200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DECDF-8EDB-4863-AC04-8343301BD3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140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F766B-EEE2-4649-9D9A-7159DEE1F57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836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469853-4A77-4EBE-81E1-F691D98E02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832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FC3D3-95DF-4261-AFE5-E7B7FC20B81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275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0CE69-3493-43FB-9CB2-033EDA50B7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802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D8301-BAE4-4F07-B189-8B3AB449CC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817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2F93D470-1476-475C-8321-8E3CC5777886}" type="slidenum">
              <a:rPr lang="en-US" altLang="zh-TW"/>
              <a:pPr/>
              <a:t>‹#›</a:t>
            </a:fld>
            <a:endParaRPr lang="en-US" altLang="zh-TW"/>
          </a:p>
        </p:txBody>
      </p:sp>
      <p:pic>
        <p:nvPicPr>
          <p:cNvPr id="1031" name="Picture 7" descr="亞東技術學院PPT(有中文校訓)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0" y="1447800"/>
            <a:ext cx="9144000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 i="1" dirty="0">
                <a:solidFill>
                  <a:srgbClr val="333399"/>
                </a:solidFill>
                <a:latin typeface="Times New Roman" panose="02020603050405020304" pitchFamily="18" charset="0"/>
              </a:rPr>
              <a:t>Department of Communication    Engineering</a:t>
            </a:r>
          </a:p>
          <a:p>
            <a:pPr algn="ctr"/>
            <a:endParaRPr lang="en-US" altLang="zh-TW" sz="3600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TW" sz="4400" dirty="0">
                <a:solidFill>
                  <a:schemeClr val="tx2"/>
                </a:solidFill>
              </a:rPr>
              <a:t>Subject Study Report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76200" y="3810000"/>
            <a:ext cx="9067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33CC"/>
                </a:solidFill>
                <a:latin typeface="標楷體" panose="03000509000000000000" pitchFamily="65" charset="-120"/>
              </a:rPr>
              <a:t>Subject</a:t>
            </a:r>
            <a:r>
              <a:rPr lang="zh-TW" altLang="en-US" sz="3200" dirty="0" smtClean="0">
                <a:solidFill>
                  <a:srgbClr val="0033CC"/>
                </a:solidFill>
                <a:latin typeface="標楷體" panose="03000509000000000000" pitchFamily="65" charset="-120"/>
              </a:rPr>
              <a:t>：</a:t>
            </a:r>
            <a:r>
              <a:rPr lang="en-US" altLang="zh-TW" sz="3200" dirty="0">
                <a:solidFill>
                  <a:srgbClr val="0033CC"/>
                </a:solidFill>
                <a:latin typeface="標楷體" panose="03000509000000000000" pitchFamily="65" charset="-120"/>
              </a:rPr>
              <a:t>Self-Ordering System </a:t>
            </a:r>
            <a:r>
              <a:rPr lang="en-US" altLang="zh-TW" sz="3200" dirty="0" smtClean="0">
                <a:solidFill>
                  <a:srgbClr val="0033CC"/>
                </a:solidFill>
                <a:latin typeface="標楷體" panose="03000509000000000000" pitchFamily="65" charset="-120"/>
              </a:rPr>
              <a:t>and Analytics</a:t>
            </a:r>
            <a:endParaRPr lang="zh-TW" altLang="en-US" sz="3200" dirty="0">
              <a:solidFill>
                <a:srgbClr val="0033CC"/>
              </a:solidFill>
              <a:latin typeface="標楷體" panose="03000509000000000000" pitchFamily="65" charset="-12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981200" y="4876800"/>
            <a:ext cx="6477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dirty="0"/>
              <a:t>Adviser</a:t>
            </a:r>
            <a:r>
              <a:rPr lang="zh-TW" altLang="en-US" sz="2800" dirty="0" smtClean="0"/>
              <a:t>：</a:t>
            </a:r>
            <a:r>
              <a:rPr lang="en-US" altLang="zh-TW" sz="2800" dirty="0"/>
              <a:t> </a:t>
            </a:r>
            <a:r>
              <a:rPr lang="en-US" altLang="zh-TW" sz="2800" dirty="0" err="1"/>
              <a:t>Chien</a:t>
            </a:r>
            <a:r>
              <a:rPr lang="en-US" altLang="zh-TW" sz="2800" dirty="0"/>
              <a:t>-Peng Ho, Ph.D.</a:t>
            </a:r>
            <a:endParaRPr lang="zh-TW" altLang="en-US" sz="2800" dirty="0"/>
          </a:p>
          <a:p>
            <a:r>
              <a:rPr lang="en-US" altLang="zh-TW" sz="2800" dirty="0"/>
              <a:t>Member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Ren-</a:t>
            </a:r>
            <a:r>
              <a:rPr lang="en-US" altLang="zh-TW" sz="2800" dirty="0" err="1" smtClean="0"/>
              <a:t>Kui</a:t>
            </a:r>
            <a:r>
              <a:rPr lang="en-US" altLang="zh-TW" sz="2800" dirty="0" smtClean="0"/>
              <a:t> Chen</a:t>
            </a:r>
            <a:endParaRPr lang="en-US" altLang="zh-TW" sz="2800" dirty="0"/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             </a:t>
            </a:r>
            <a:r>
              <a:rPr lang="en-US" altLang="zh-TW" sz="2800" dirty="0" err="1" smtClean="0"/>
              <a:t>Bor</a:t>
            </a:r>
            <a:r>
              <a:rPr lang="en-US" altLang="zh-TW" sz="2800" dirty="0" smtClean="0"/>
              <a:t>-Shen Chen</a:t>
            </a:r>
            <a:endParaRPr lang="zh-TW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1743" y="0"/>
            <a:ext cx="8229600" cy="1143000"/>
          </a:xfrm>
        </p:spPr>
        <p:txBody>
          <a:bodyPr/>
          <a:lstStyle/>
          <a:p>
            <a:pPr lvl="1"/>
            <a:r>
              <a:rPr lang="en-US" altLang="zh-TW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Question 1: How to save manpower to getting order by customer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Answer 1: the customer need order by themselves</a:t>
            </a:r>
            <a:r>
              <a:rPr lang="en-US" altLang="zh-TW" dirty="0"/>
              <a:t>. We </a:t>
            </a:r>
            <a:r>
              <a:rPr lang="en-US" altLang="zh-TW" dirty="0" smtClean="0"/>
              <a:t>install </a:t>
            </a:r>
            <a:r>
              <a:rPr lang="en-US" altLang="zh-TW" dirty="0"/>
              <a:t>our </a:t>
            </a:r>
            <a:r>
              <a:rPr lang="en-US" altLang="zh-TW" dirty="0" smtClean="0"/>
              <a:t>system </a:t>
            </a:r>
            <a:r>
              <a:rPr lang="en-US" altLang="zh-TW" dirty="0"/>
              <a:t>on desk, includes meal introduction. 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13" y="1417638"/>
            <a:ext cx="2619596" cy="46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0480"/>
            <a:ext cx="8229600" cy="1143000"/>
          </a:xfrm>
        </p:spPr>
        <p:txBody>
          <a:bodyPr/>
          <a:lstStyle/>
          <a:p>
            <a:pPr lvl="1"/>
            <a:r>
              <a:rPr lang="en-US" altLang="zh-TW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When it is done. Meal list will send to kitchen.</a:t>
            </a:r>
          </a:p>
          <a:p>
            <a:pPr marL="0" indent="0">
              <a:buNone/>
            </a:pPr>
            <a:r>
              <a:rPr lang="en-US" altLang="zh-TW" dirty="0" smtClean="0"/>
              <a:t>After take a place, waiter can do something else. Do </a:t>
            </a:r>
            <a:r>
              <a:rPr lang="en-US" altLang="zh-TW" dirty="0"/>
              <a:t>not have to wait for your </a:t>
            </a:r>
            <a:r>
              <a:rPr lang="en-US" altLang="zh-TW" dirty="0" smtClean="0"/>
              <a:t>order.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74398" y="4852102"/>
            <a:ext cx="876104" cy="13675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50" y="4343400"/>
            <a:ext cx="2211723" cy="20301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64" y="4460334"/>
            <a:ext cx="1180605" cy="198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0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pPr lvl="1"/>
            <a:r>
              <a:rPr lang="en-US" altLang="zh-TW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Question 2 : how to </a:t>
            </a:r>
            <a:r>
              <a:rPr lang="en-US" altLang="zh-TW" dirty="0"/>
              <a:t>avoid the </a:t>
            </a:r>
            <a:r>
              <a:rPr lang="en-US" altLang="zh-TW" dirty="0" smtClean="0"/>
              <a:t>mistakes </a:t>
            </a:r>
            <a:r>
              <a:rPr lang="en-US" altLang="zh-TW" dirty="0"/>
              <a:t>by waiter or </a:t>
            </a:r>
            <a:r>
              <a:rPr lang="en-US" altLang="zh-TW" dirty="0" smtClean="0"/>
              <a:t>chef ?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Answer 2 : use automatic system to send meals information to kitchen. 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3428107" y="4495800"/>
            <a:ext cx="5293527" cy="2227876"/>
            <a:chOff x="1114539" y="3809026"/>
            <a:chExt cx="6693588" cy="2914650"/>
          </a:xfrm>
        </p:grpSpPr>
        <p:grpSp>
          <p:nvGrpSpPr>
            <p:cNvPr id="5" name="群組 4"/>
            <p:cNvGrpSpPr/>
            <p:nvPr/>
          </p:nvGrpSpPr>
          <p:grpSpPr>
            <a:xfrm>
              <a:off x="1114539" y="3809026"/>
              <a:ext cx="4929282" cy="2914650"/>
              <a:chOff x="1114539" y="3809026"/>
              <a:chExt cx="4929282" cy="2914650"/>
            </a:xfrm>
          </p:grpSpPr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0" y="4267200"/>
                <a:ext cx="1543279" cy="2088459"/>
              </a:xfrm>
              <a:prstGeom prst="rect">
                <a:avLst/>
              </a:prstGeom>
            </p:spPr>
          </p:pic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4539" y="3809026"/>
                <a:ext cx="3886199" cy="2914650"/>
              </a:xfrm>
              <a:prstGeom prst="rect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731407" y="4511481"/>
                <a:ext cx="1024933" cy="1599895"/>
              </a:xfrm>
              <a:prstGeom prst="rect">
                <a:avLst/>
              </a:prstGeom>
            </p:spPr>
          </p:pic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0" y="4114801"/>
              <a:ext cx="1407327" cy="236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79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pPr lvl="1"/>
            <a:r>
              <a:rPr lang="en-US" altLang="zh-TW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81400" y="1600200"/>
            <a:ext cx="51054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The </a:t>
            </a:r>
            <a:r>
              <a:rPr lang="en-US" altLang="zh-TW" dirty="0" smtClean="0"/>
              <a:t>chef just watch screen, do the meal. And finish it to waiter take it for customer.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114800"/>
            <a:ext cx="2313071" cy="21525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07775" y="4150459"/>
            <a:ext cx="1333303" cy="20812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23" y="4149691"/>
            <a:ext cx="2579007" cy="211768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29" y="1271946"/>
            <a:ext cx="2922671" cy="518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5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6531"/>
            <a:ext cx="8229600" cy="1143000"/>
          </a:xfrm>
        </p:spPr>
        <p:txBody>
          <a:bodyPr/>
          <a:lstStyle/>
          <a:p>
            <a:pPr lvl="1"/>
            <a:r>
              <a:rPr lang="en-US" altLang="zh-TW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Question 3</a:t>
            </a:r>
            <a:r>
              <a:rPr lang="en-US" altLang="zh-TW" dirty="0"/>
              <a:t>: </a:t>
            </a:r>
            <a:r>
              <a:rPr lang="en-US" altLang="zh-TW" dirty="0" smtClean="0"/>
              <a:t>can </a:t>
            </a:r>
            <a:r>
              <a:rPr lang="en-US" altLang="zh-TW" dirty="0"/>
              <a:t>we predict that there will be fewer meals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Answer 3: we use historical statistics to predict future trends.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8747">
            <a:off x="5373336" y="4455606"/>
            <a:ext cx="3429000" cy="13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3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pPr lvl="1"/>
            <a:r>
              <a:rPr lang="en-US" altLang="zh-TW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At the same time analyze sales to </a:t>
            </a:r>
            <a:r>
              <a:rPr lang="en-US" altLang="zh-TW" dirty="0" smtClean="0"/>
              <a:t>inventory management.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78" y="2743200"/>
            <a:ext cx="1998921" cy="35444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79" y="2743199"/>
            <a:ext cx="1998922" cy="354447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51" y="2743199"/>
            <a:ext cx="1999449" cy="35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9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-6531"/>
            <a:ext cx="8229600" cy="1143000"/>
          </a:xfrm>
        </p:spPr>
        <p:txBody>
          <a:bodyPr/>
          <a:lstStyle/>
          <a:p>
            <a:pPr lvl="1"/>
            <a:r>
              <a:rPr lang="en-US" altLang="zh-TW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29000" y="1600200"/>
            <a:ext cx="52578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Question 4: can we use third party payment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Answer </a:t>
            </a:r>
            <a:r>
              <a:rPr lang="en-US" altLang="zh-TW" dirty="0"/>
              <a:t>4: </a:t>
            </a:r>
            <a:r>
              <a:rPr lang="en-US" altLang="zh-TW" dirty="0" smtClean="0"/>
              <a:t>It </a:t>
            </a:r>
            <a:r>
              <a:rPr lang="en-US" altLang="zh-TW" dirty="0"/>
              <a:t>need </a:t>
            </a:r>
            <a:r>
              <a:rPr lang="en-US" altLang="zh-TW" dirty="0" smtClean="0"/>
              <a:t>Credit Card Center </a:t>
            </a:r>
            <a:r>
              <a:rPr lang="en-US" altLang="zh-TW" dirty="0"/>
              <a:t>and Bank </a:t>
            </a:r>
            <a:r>
              <a:rPr lang="en-US" altLang="zh-TW" dirty="0" smtClean="0"/>
              <a:t>license to support this function.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71838"/>
            <a:ext cx="2819400" cy="50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7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7417"/>
            <a:ext cx="8229600" cy="1143000"/>
          </a:xfrm>
        </p:spPr>
        <p:txBody>
          <a:bodyPr/>
          <a:lstStyle/>
          <a:p>
            <a:pPr lvl="1"/>
            <a:r>
              <a:rPr lang="en-US" altLang="zh-TW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Question 5: if customer wants to change meal. How can change it?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Answer 5: they need talks to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waiter</a:t>
            </a:r>
            <a:r>
              <a:rPr lang="en-US" altLang="zh-TW" dirty="0"/>
              <a:t>. The waiter will use his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App </a:t>
            </a:r>
            <a:r>
              <a:rPr lang="en-US" altLang="zh-TW" dirty="0"/>
              <a:t>to change data.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013" y="2743674"/>
            <a:ext cx="2140850" cy="379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0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177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On table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71600"/>
            <a:ext cx="3124200" cy="5127140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36190"/>
            <a:ext cx="29718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0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9640" y="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Waiter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95400"/>
            <a:ext cx="2505420" cy="517442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432" y="1295400"/>
            <a:ext cx="2505421" cy="517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4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7800"/>
            <a:ext cx="6820593" cy="4525963"/>
          </a:xfrm>
        </p:spPr>
        <p:txBody>
          <a:bodyPr/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reface</a:t>
            </a:r>
          </a:p>
          <a:p>
            <a:pPr lvl="1"/>
            <a:r>
              <a:rPr lang="en-US" altLang="zh-TW" sz="2000" dirty="0" smtClean="0"/>
              <a:t>Motivation</a:t>
            </a:r>
          </a:p>
          <a:p>
            <a:pPr lvl="1"/>
            <a:r>
              <a:rPr lang="en-US" altLang="zh-TW" sz="2000" dirty="0"/>
              <a:t>Introduction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Process</a:t>
            </a:r>
          </a:p>
          <a:p>
            <a:r>
              <a:rPr lang="en-US" altLang="zh-TW" dirty="0"/>
              <a:t>Technique</a:t>
            </a:r>
          </a:p>
          <a:p>
            <a:pPr lvl="1"/>
            <a:r>
              <a:rPr lang="en-US" altLang="zh-TW" sz="2000" dirty="0"/>
              <a:t>On table</a:t>
            </a:r>
          </a:p>
          <a:p>
            <a:pPr lvl="1"/>
            <a:r>
              <a:rPr lang="en-US" altLang="zh-TW" sz="2000" dirty="0"/>
              <a:t>Waiter</a:t>
            </a:r>
          </a:p>
          <a:p>
            <a:pPr lvl="1"/>
            <a:r>
              <a:rPr lang="en-US" altLang="zh-TW" sz="2000" dirty="0"/>
              <a:t>Kitchen</a:t>
            </a:r>
          </a:p>
          <a:p>
            <a:pPr lvl="1"/>
            <a:r>
              <a:rPr lang="en-US" altLang="zh-TW" sz="2000" dirty="0"/>
              <a:t>Management</a:t>
            </a:r>
          </a:p>
          <a:p>
            <a:pPr lvl="1"/>
            <a:r>
              <a:rPr lang="en-US" altLang="zh-TW" sz="2000" dirty="0"/>
              <a:t>Firebase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  <a:p>
            <a:pPr lvl="1"/>
            <a:endParaRPr lang="en-US" altLang="zh-TW" dirty="0" smtClean="0"/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10668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b="1" dirty="0" smtClean="0">
                <a:solidFill>
                  <a:schemeClr val="bg1"/>
                </a:solidFill>
              </a:rPr>
              <a:t>Outline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084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1743" y="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Kitchen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24000"/>
            <a:ext cx="4381500" cy="4601051"/>
          </a:xfrm>
        </p:spPr>
      </p:pic>
    </p:spTree>
    <p:extLst>
      <p:ext uri="{BB962C8B-B14F-4D97-AF65-F5344CB8AC3E}">
        <p14:creationId xmlns:p14="http://schemas.microsoft.com/office/powerpoint/2010/main" val="14580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6983" y="2177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Management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236218" cy="3276600"/>
          </a:xfrm>
        </p:spPr>
      </p:pic>
    </p:spTree>
    <p:extLst>
      <p:ext uri="{BB962C8B-B14F-4D97-AF65-F5344CB8AC3E}">
        <p14:creationId xmlns:p14="http://schemas.microsoft.com/office/powerpoint/2010/main" val="411820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Firebase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What is Firebase?</a:t>
            </a:r>
          </a:p>
          <a:p>
            <a:pPr marL="0" indent="0">
              <a:buNone/>
            </a:pPr>
            <a:r>
              <a:rPr lang="en-US" altLang="zh-TW" b="1" dirty="0"/>
              <a:t>Firebase</a:t>
            </a:r>
            <a:r>
              <a:rPr lang="en-US" altLang="zh-TW" dirty="0"/>
              <a:t> is a mobile and </a:t>
            </a:r>
            <a:r>
              <a:rPr lang="en-US" altLang="zh-TW" dirty="0" smtClean="0"/>
              <a:t>web application</a:t>
            </a:r>
            <a:r>
              <a:rPr lang="en-US" altLang="zh-TW" dirty="0"/>
              <a:t> development platform developed by Firebase, Inc. in 2011, then acquired by Google in 2014</a:t>
            </a:r>
            <a:r>
              <a:rPr lang="en-US" altLang="zh-TW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64033"/>
            <a:ext cx="4191000" cy="25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28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7472" y="4354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Firebase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We </a:t>
            </a:r>
            <a:r>
              <a:rPr lang="en-US" altLang="zh-TW" dirty="0"/>
              <a:t>use </a:t>
            </a:r>
            <a:r>
              <a:rPr lang="en-US" altLang="zh-TW" dirty="0" smtClean="0"/>
              <a:t>features of Real time database.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2362200"/>
            <a:ext cx="7536872" cy="385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2223" y="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Firebase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Go to Firebase web: </a:t>
            </a:r>
            <a:r>
              <a:rPr lang="en-US" altLang="zh-TW" u="sng" dirty="0" smtClean="0">
                <a:hlinkClick r:id="rId2"/>
              </a:rPr>
              <a:t>https</a:t>
            </a:r>
            <a:r>
              <a:rPr lang="en-US" altLang="zh-TW" u="sng" dirty="0">
                <a:hlinkClick r:id="rId2"/>
              </a:rPr>
              <a:t>://</a:t>
            </a:r>
            <a:r>
              <a:rPr lang="en-US" altLang="zh-TW" u="sng" dirty="0" smtClean="0">
                <a:hlinkClick r:id="rId2"/>
              </a:rPr>
              <a:t>firebase.google.com/</a:t>
            </a:r>
            <a:r>
              <a:rPr lang="en-US" altLang="zh-TW" dirty="0"/>
              <a:t> </a:t>
            </a:r>
            <a:r>
              <a:rPr lang="en-US" altLang="zh-TW" dirty="0" smtClean="0"/>
              <a:t>and Sign in </a:t>
            </a:r>
            <a:r>
              <a:rPr lang="en-US" altLang="zh-TW" dirty="0"/>
              <a:t>your Google account </a:t>
            </a:r>
            <a:r>
              <a:rPr lang="en-US" altLang="zh-TW" dirty="0" smtClean="0"/>
              <a:t>number.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Created new project and select country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94" y="3701618"/>
            <a:ext cx="5540829" cy="28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2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Firebase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 smtClean="0"/>
              <a:t>Open Android Studio →Tool →Firebase</a:t>
            </a:r>
            <a:r>
              <a:rPr lang="en-US" altLang="zh-TW" dirty="0"/>
              <a:t> </a:t>
            </a:r>
            <a:r>
              <a:rPr lang="en-US" altLang="zh-TW" dirty="0" smtClean="0"/>
              <a:t>→Real-time data base.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15"/>
          <a:stretch/>
        </p:blipFill>
        <p:spPr>
          <a:xfrm>
            <a:off x="20782" y="3200400"/>
            <a:ext cx="914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4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Firebase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dirty="0" smtClean="0"/>
              <a:t>Complete step one and two(link firebase and add code).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 smtClean="0"/>
              <a:t>Start use it.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56"/>
          <a:stretch/>
        </p:blipFill>
        <p:spPr>
          <a:xfrm>
            <a:off x="4007567" y="2743200"/>
            <a:ext cx="467923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Firebase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SDK : Google </a:t>
            </a:r>
            <a:r>
              <a:rPr lang="en-US" altLang="zh-TW" sz="2400" dirty="0"/>
              <a:t>play </a:t>
            </a:r>
            <a:r>
              <a:rPr lang="en-US" altLang="zh-TW" sz="2400" dirty="0" smtClean="0"/>
              <a:t>services,</a:t>
            </a:r>
            <a:r>
              <a:rPr lang="en-US" altLang="zh-TW" sz="2400" dirty="0"/>
              <a:t> Google </a:t>
            </a:r>
            <a:r>
              <a:rPr lang="en-US" altLang="zh-TW" sz="2400" dirty="0" smtClean="0"/>
              <a:t>Repository,</a:t>
            </a:r>
            <a:r>
              <a:rPr lang="en-US" altLang="zh-TW" sz="2400" dirty="0"/>
              <a:t> Android Support </a:t>
            </a:r>
            <a:r>
              <a:rPr lang="en-US" altLang="zh-TW" sz="2400" dirty="0" smtClean="0"/>
              <a:t>Repository.</a:t>
            </a:r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1" y="2743200"/>
            <a:ext cx="5410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-30163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Firebase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Add data: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Delete data: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Replace data:</a:t>
            </a:r>
          </a:p>
          <a:p>
            <a:pPr marL="0" indent="0">
              <a:buNone/>
            </a:pPr>
            <a:r>
              <a:rPr lang="en-US" altLang="zh-TW" dirty="0" smtClean="0"/>
              <a:t>On the same node, it </a:t>
            </a:r>
            <a:r>
              <a:rPr lang="en-US" altLang="zh-TW" dirty="0"/>
              <a:t>will </a:t>
            </a:r>
            <a:r>
              <a:rPr lang="en-US" altLang="zh-TW" dirty="0" smtClean="0"/>
              <a:t>automatically replace data.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2192304"/>
            <a:ext cx="8590547" cy="457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33146"/>
            <a:ext cx="5320145" cy="43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Firebase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Read data: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58228"/>
          <a:stretch/>
        </p:blipFill>
        <p:spPr>
          <a:xfrm>
            <a:off x="457200" y="2209800"/>
            <a:ext cx="854652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1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Mobile Phone + Third-party payment platform.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Reduce </a:t>
            </a:r>
            <a:r>
              <a:rPr lang="en-US" altLang="zh-TW" sz="2400" dirty="0"/>
              <a:t>costs for </a:t>
            </a:r>
            <a:r>
              <a:rPr lang="en-US" altLang="zh-TW" sz="2400" dirty="0" smtClean="0"/>
              <a:t>businesses </a:t>
            </a:r>
          </a:p>
          <a:p>
            <a:pPr marL="0" indent="0">
              <a:buNone/>
            </a:pPr>
            <a:r>
              <a:rPr lang="en-US" altLang="zh-TW" sz="2400" dirty="0">
                <a:sym typeface="Wingdings" panose="05000000000000000000" pitchFamily="2" charset="2"/>
              </a:rPr>
              <a:t> </a:t>
            </a:r>
            <a:r>
              <a:rPr lang="en-US" altLang="zh-TW" sz="2400" dirty="0" smtClean="0">
                <a:sym typeface="Wingdings" panose="05000000000000000000" pitchFamily="2" charset="2"/>
              </a:rPr>
              <a:t>         </a:t>
            </a:r>
            <a:r>
              <a:rPr lang="en-US" altLang="zh-TW" sz="2400" dirty="0" smtClean="0"/>
              <a:t> mobile phone </a:t>
            </a:r>
            <a:r>
              <a:rPr lang="en-US" altLang="zh-TW" sz="2400" dirty="0"/>
              <a:t>to replace people.</a:t>
            </a:r>
          </a:p>
          <a:p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grpSp>
        <p:nvGrpSpPr>
          <p:cNvPr id="9" name="群組 8"/>
          <p:cNvGrpSpPr/>
          <p:nvPr/>
        </p:nvGrpSpPr>
        <p:grpSpPr>
          <a:xfrm>
            <a:off x="4914819" y="2047933"/>
            <a:ext cx="3810000" cy="1576889"/>
            <a:chOff x="2209800" y="4038600"/>
            <a:chExt cx="4786008" cy="211028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4267200"/>
              <a:ext cx="1981200" cy="1565864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648200" y="4724400"/>
              <a:ext cx="633162" cy="639178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562" y="4038600"/>
              <a:ext cx="1257246" cy="2110289"/>
            </a:xfrm>
            <a:prstGeom prst="rect">
              <a:avLst/>
            </a:prstGeom>
          </p:spPr>
        </p:pic>
      </p:grpSp>
      <p:sp>
        <p:nvSpPr>
          <p:cNvPr id="7" name="標題 1"/>
          <p:cNvSpPr txBox="1">
            <a:spLocks/>
          </p:cNvSpPr>
          <p:nvPr/>
        </p:nvSpPr>
        <p:spPr bwMode="auto">
          <a:xfrm>
            <a:off x="10668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b="1" dirty="0" smtClean="0">
                <a:solidFill>
                  <a:schemeClr val="bg1"/>
                </a:solidFill>
              </a:rPr>
              <a:t>Motivation</a:t>
            </a:r>
            <a:endParaRPr lang="zh-TW" altLang="en-US" dirty="0" smtClean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583" y="4537156"/>
            <a:ext cx="646042" cy="132510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6636" y="4678861"/>
            <a:ext cx="289947" cy="52084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85411" y="4656327"/>
            <a:ext cx="801193" cy="108676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357" y="4255990"/>
            <a:ext cx="659247" cy="188744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909" y="4500121"/>
            <a:ext cx="1591882" cy="137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7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1430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Experimental Results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289115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4734159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96804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8304386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1069491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2267826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3988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Take</a:t>
                      </a:r>
                      <a:r>
                        <a:rPr lang="en-US" altLang="zh-TW" baseline="0" dirty="0" smtClean="0"/>
                        <a:t> place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Order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Send meal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Cashier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Difference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03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52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5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8.6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95107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28600" y="58674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Unit : min.</a:t>
            </a:r>
          </a:p>
        </p:txBody>
      </p:sp>
      <p:graphicFrame>
        <p:nvGraphicFramePr>
          <p:cNvPr id="6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06402"/>
              </p:ext>
            </p:extLst>
          </p:nvPr>
        </p:nvGraphicFramePr>
        <p:xfrm>
          <a:off x="457200" y="3962400"/>
          <a:ext cx="82296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4734159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96804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8304386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1069491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2267826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3988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Take</a:t>
                      </a:r>
                      <a:r>
                        <a:rPr lang="en-US" altLang="zh-TW" baseline="0" dirty="0" smtClean="0"/>
                        <a:t> place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Order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Send meal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Cashier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Difference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03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52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5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8.6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95107"/>
                  </a:ext>
                </a:extLst>
              </a:tr>
            </a:tbl>
          </a:graphicData>
        </a:graphic>
      </p:graphicFrame>
      <p:sp>
        <p:nvSpPr>
          <p:cNvPr id="2" name="向下箭號 1"/>
          <p:cNvSpPr/>
          <p:nvPr/>
        </p:nvSpPr>
        <p:spPr>
          <a:xfrm>
            <a:off x="4076700" y="3276600"/>
            <a:ext cx="990600" cy="609600"/>
          </a:xfrm>
          <a:prstGeom prst="downArrow">
            <a:avLst/>
          </a:pr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135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038601"/>
          </a:xfrm>
        </p:spPr>
        <p:txBody>
          <a:bodyPr/>
          <a:lstStyle/>
          <a:p>
            <a:r>
              <a:rPr lang="en-US" altLang="zh-TW" dirty="0"/>
              <a:t>Reduce the work content of the </a:t>
            </a:r>
            <a:r>
              <a:rPr lang="en-US" altLang="zh-TW" dirty="0" smtClean="0"/>
              <a:t>waiter(order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cashier). Focus 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take the meal.</a:t>
            </a:r>
            <a:r>
              <a:rPr lang="en-US" altLang="zh-TW" dirty="0"/>
              <a:t> Indirectly reduce the number of daily commuters 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Information delivery automation, </a:t>
            </a:r>
            <a:r>
              <a:rPr lang="en-US" altLang="zh-TW" dirty="0" smtClean="0"/>
              <a:t>avoid human error .</a:t>
            </a:r>
          </a:p>
          <a:p>
            <a:r>
              <a:rPr lang="en-US" altLang="zh-TW" dirty="0"/>
              <a:t>Statistics for prediction and </a:t>
            </a:r>
            <a:r>
              <a:rPr lang="en-US" altLang="zh-TW" dirty="0" smtClean="0"/>
              <a:t>management.</a:t>
            </a:r>
          </a:p>
          <a:p>
            <a:r>
              <a:rPr lang="en-US" altLang="zh-TW" dirty="0"/>
              <a:t>Third-party payment </a:t>
            </a:r>
            <a:r>
              <a:rPr lang="en-US" altLang="zh-TW" dirty="0" smtClean="0"/>
              <a:t>cooperation.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914400" y="4763"/>
            <a:ext cx="8229600" cy="1143000"/>
          </a:xfrm>
        </p:spPr>
        <p:txBody>
          <a:bodyPr/>
          <a:lstStyle/>
          <a:p>
            <a:r>
              <a:rPr lang="en-US" altLang="zh-TW" b="1" smtClean="0">
                <a:solidFill>
                  <a:schemeClr val="bg1"/>
                </a:solidFill>
              </a:rPr>
              <a:t>Conclusion</a:t>
            </a:r>
            <a:endParaRPr lang="zh-TW" altLang="en-US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2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8229600" cy="4038601"/>
          </a:xfrm>
        </p:spPr>
        <p:txBody>
          <a:bodyPr/>
          <a:lstStyle/>
          <a:p>
            <a:r>
              <a:rPr lang="en-US" altLang="zh-TW" sz="2400" dirty="0" smtClean="0"/>
              <a:t>Our project </a:t>
            </a:r>
          </a:p>
          <a:p>
            <a:pPr lvl="1"/>
            <a:r>
              <a:rPr lang="en-US" altLang="zh-TW" sz="2400" dirty="0" smtClean="0"/>
              <a:t>A workflow </a:t>
            </a:r>
            <a:r>
              <a:rPr lang="en-US" altLang="zh-TW" sz="2400" dirty="0"/>
              <a:t>to </a:t>
            </a:r>
            <a:r>
              <a:rPr lang="en-US" altLang="zh-TW" sz="2400" dirty="0" smtClean="0"/>
              <a:t>minimize </a:t>
            </a:r>
            <a:r>
              <a:rPr lang="en-US" altLang="zh-TW" sz="2400" dirty="0"/>
              <a:t>the number of waiters or </a:t>
            </a:r>
            <a:r>
              <a:rPr lang="en-US" altLang="zh-TW" sz="2400" dirty="0" smtClean="0"/>
              <a:t>workload for restaurants.</a:t>
            </a:r>
          </a:p>
          <a:p>
            <a:pPr lvl="1"/>
            <a:r>
              <a:rPr lang="en-US" altLang="zh-TW" sz="2400" dirty="0" smtClean="0"/>
              <a:t>Android-based High-tech </a:t>
            </a:r>
            <a:r>
              <a:rPr lang="en-US" altLang="zh-TW" sz="2400" dirty="0"/>
              <a:t>restaurant without </a:t>
            </a:r>
            <a:r>
              <a:rPr lang="en-US" altLang="zh-TW" sz="2400" dirty="0" smtClean="0"/>
              <a:t>cashier.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733800"/>
            <a:ext cx="719504" cy="10297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234819"/>
            <a:ext cx="768582" cy="20944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32662" y="4923993"/>
            <a:ext cx="709362" cy="71610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230" y="4338807"/>
            <a:ext cx="1123904" cy="188647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340" y="4551876"/>
            <a:ext cx="1545404" cy="146033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63" y="4565731"/>
            <a:ext cx="2643108" cy="1357393"/>
          </a:xfrm>
          <a:prstGeom prst="rect">
            <a:avLst/>
          </a:prstGeom>
        </p:spPr>
      </p:pic>
      <p:sp>
        <p:nvSpPr>
          <p:cNvPr id="10" name="標題 1"/>
          <p:cNvSpPr txBox="1">
            <a:spLocks/>
          </p:cNvSpPr>
          <p:nvPr/>
        </p:nvSpPr>
        <p:spPr bwMode="auto">
          <a:xfrm>
            <a:off x="10668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b="1" dirty="0" smtClean="0">
                <a:solidFill>
                  <a:schemeClr val="bg1"/>
                </a:solidFill>
              </a:rPr>
              <a:t>Motivation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7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4000" dirty="0"/>
              <a:t>Example in </a:t>
            </a:r>
            <a:r>
              <a:rPr lang="en-US" altLang="zh-TW" sz="4000" dirty="0" smtClean="0"/>
              <a:t>life</a:t>
            </a:r>
            <a:r>
              <a:rPr lang="zh-TW" altLang="en-US" sz="4000" dirty="0" smtClean="0"/>
              <a:t>：</a:t>
            </a:r>
            <a:endParaRPr lang="en-US" altLang="zh-TW" sz="2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TW" sz="2800" dirty="0" smtClean="0">
                <a:solidFill>
                  <a:srgbClr val="7030A0"/>
                </a:solidFill>
              </a:rPr>
              <a:t>There </a:t>
            </a:r>
            <a:r>
              <a:rPr lang="en-US" altLang="zh-TW" sz="2800" dirty="0">
                <a:solidFill>
                  <a:srgbClr val="7030A0"/>
                </a:solidFill>
              </a:rPr>
              <a:t>is a restaurant business model is: </a:t>
            </a:r>
            <a:endParaRPr lang="en-US" altLang="zh-TW" sz="2800" dirty="0" smtClean="0">
              <a:solidFill>
                <a:srgbClr val="7030A0"/>
              </a:solidFill>
            </a:endParaRPr>
          </a:p>
          <a:p>
            <a:pPr lvl="2" indent="-342900">
              <a:buFont typeface="Wingdings" panose="05000000000000000000" pitchFamily="2" charset="2"/>
              <a:buChar char="ü"/>
            </a:pPr>
            <a:r>
              <a:rPr lang="en-US" altLang="zh-TW" sz="2800" dirty="0" smtClean="0">
                <a:solidFill>
                  <a:srgbClr val="7030A0"/>
                </a:solidFill>
              </a:rPr>
              <a:t>taking </a:t>
            </a:r>
            <a:r>
              <a:rPr lang="en-US" altLang="zh-TW" sz="2800" dirty="0">
                <a:solidFill>
                  <a:srgbClr val="7030A0"/>
                </a:solidFill>
              </a:rPr>
              <a:t>of </a:t>
            </a:r>
            <a:r>
              <a:rPr lang="en-US" altLang="zh-TW" sz="2800" dirty="0" smtClean="0">
                <a:solidFill>
                  <a:srgbClr val="7030A0"/>
                </a:solidFill>
              </a:rPr>
              <a:t>orders </a:t>
            </a:r>
          </a:p>
          <a:p>
            <a:pPr lvl="2" indent="-342900">
              <a:buFont typeface="Wingdings" panose="05000000000000000000" pitchFamily="2" charset="2"/>
              <a:buChar char="ü"/>
            </a:pPr>
            <a:r>
              <a:rPr lang="en-US" altLang="zh-TW" sz="2800" dirty="0" smtClean="0">
                <a:solidFill>
                  <a:srgbClr val="7030A0"/>
                </a:solidFill>
              </a:rPr>
              <a:t>preparing </a:t>
            </a:r>
            <a:r>
              <a:rPr lang="en-US" altLang="zh-TW" sz="2800" dirty="0">
                <a:solidFill>
                  <a:srgbClr val="7030A0"/>
                </a:solidFill>
              </a:rPr>
              <a:t>of </a:t>
            </a:r>
            <a:r>
              <a:rPr lang="en-US" altLang="zh-TW" sz="2800" dirty="0" smtClean="0">
                <a:solidFill>
                  <a:srgbClr val="7030A0"/>
                </a:solidFill>
              </a:rPr>
              <a:t>food </a:t>
            </a:r>
          </a:p>
          <a:p>
            <a:pPr lvl="2" indent="-342900">
              <a:buFont typeface="Wingdings" panose="05000000000000000000" pitchFamily="2" charset="2"/>
              <a:buChar char="ü"/>
            </a:pPr>
            <a:r>
              <a:rPr lang="en-US" altLang="zh-TW" sz="2800" dirty="0" smtClean="0">
                <a:solidFill>
                  <a:srgbClr val="7030A0"/>
                </a:solidFill>
              </a:rPr>
              <a:t>serving </a:t>
            </a:r>
            <a:r>
              <a:rPr lang="en-US" altLang="zh-TW" sz="2800" dirty="0">
                <a:solidFill>
                  <a:srgbClr val="7030A0"/>
                </a:solidFill>
              </a:rPr>
              <a:t>and billing. </a:t>
            </a:r>
            <a:endParaRPr lang="en-US" altLang="zh-TW" sz="2800" dirty="0" smtClean="0">
              <a:solidFill>
                <a:srgbClr val="7030A0"/>
              </a:solidFill>
            </a:endParaRPr>
          </a:p>
          <a:p>
            <a:pPr marL="400050" lvl="1" indent="0">
              <a:buNone/>
            </a:pPr>
            <a:endParaRPr lang="en-US" altLang="zh-TW" dirty="0" smtClean="0">
              <a:solidFill>
                <a:srgbClr val="7030A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929598"/>
            <a:ext cx="3120292" cy="2928402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 bwMode="auto">
          <a:xfrm>
            <a:off x="10668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b="1" dirty="0" smtClean="0">
                <a:solidFill>
                  <a:schemeClr val="bg1"/>
                </a:solidFill>
              </a:rPr>
              <a:t>Introduction</a:t>
            </a:r>
            <a:endParaRPr lang="zh-TW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1981200" y="5077747"/>
            <a:ext cx="45576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C00000"/>
                </a:solidFill>
              </a:rPr>
              <a:t>This is very waste </a:t>
            </a:r>
            <a:r>
              <a:rPr lang="en-US" altLang="zh-TW" sz="3200" dirty="0" smtClean="0">
                <a:solidFill>
                  <a:srgbClr val="C00000"/>
                </a:solidFill>
              </a:rPr>
              <a:t>time!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0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pPr lvl="1"/>
            <a:r>
              <a:rPr lang="en-US" altLang="zh-TW" dirty="0" smtClean="0"/>
              <a:t>Example in life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6172200"/>
            <a:ext cx="8229600" cy="457200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TW" sz="2000" dirty="0"/>
              <a:t>Source</a:t>
            </a:r>
            <a:r>
              <a:rPr lang="en-US" altLang="zh-TW" sz="2000" dirty="0" smtClean="0"/>
              <a:t>: https</a:t>
            </a:r>
            <a:r>
              <a:rPr lang="en-US" altLang="zh-TW" sz="2000" dirty="0"/>
              <a:t>://</a:t>
            </a:r>
            <a:r>
              <a:rPr lang="en-US" altLang="zh-TW" sz="2000" dirty="0" smtClean="0"/>
              <a:t>kknews.cc/zh-mo/news/xj2zx8.html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100" y="2162400"/>
            <a:ext cx="5257800" cy="37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 bwMode="auto">
          <a:xfrm>
            <a:off x="10668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b="1" dirty="0" smtClean="0">
                <a:solidFill>
                  <a:schemeClr val="bg1"/>
                </a:solidFill>
              </a:rPr>
              <a:t>Introduction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635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system is aim to:</a:t>
            </a:r>
          </a:p>
          <a:p>
            <a:pPr lvl="1"/>
            <a:r>
              <a:rPr lang="en-US" altLang="zh-TW" dirty="0" smtClean="0"/>
              <a:t>the waiter’s </a:t>
            </a:r>
            <a:r>
              <a:rPr lang="en-US" altLang="zh-TW" dirty="0"/>
              <a:t>work can </a:t>
            </a:r>
            <a:r>
              <a:rPr lang="en-US" altLang="zh-TW" dirty="0" smtClean="0"/>
              <a:t>let down and </a:t>
            </a:r>
            <a:r>
              <a:rPr lang="en-US" altLang="zh-TW" dirty="0"/>
              <a:t>avoid the mistakes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Indirectly </a:t>
            </a:r>
            <a:r>
              <a:rPr lang="en-US" altLang="zh-TW" dirty="0"/>
              <a:t>reduce manpower arrangements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57700"/>
            <a:ext cx="801109" cy="21830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91" y="4787245"/>
            <a:ext cx="563084" cy="762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466" y="3623361"/>
            <a:ext cx="561109" cy="10000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625" y="3406193"/>
            <a:ext cx="1482436" cy="12172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352" y="4852055"/>
            <a:ext cx="1239648" cy="1183038"/>
          </a:xfrm>
          <a:prstGeom prst="rect">
            <a:avLst/>
          </a:prstGeom>
        </p:spPr>
      </p:pic>
      <p:sp>
        <p:nvSpPr>
          <p:cNvPr id="9" name="標題 1"/>
          <p:cNvSpPr txBox="1">
            <a:spLocks/>
          </p:cNvSpPr>
          <p:nvPr/>
        </p:nvSpPr>
        <p:spPr bwMode="auto">
          <a:xfrm>
            <a:off x="1524000" y="-109679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b="1" dirty="0" smtClean="0">
                <a:solidFill>
                  <a:schemeClr val="bg1"/>
                </a:solidFill>
              </a:rPr>
              <a:t>Proposed Syste</a:t>
            </a:r>
            <a:r>
              <a:rPr lang="en-US" altLang="zh-TW" b="1" dirty="0">
                <a:solidFill>
                  <a:schemeClr val="bg1"/>
                </a:solidFill>
              </a:rPr>
              <a:t>m</a:t>
            </a:r>
            <a:endParaRPr lang="zh-TW" altLang="en-US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847" y="4509758"/>
            <a:ext cx="1755965" cy="131697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899" y="3473173"/>
            <a:ext cx="1752840" cy="13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8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27672882"/>
              </p:ext>
            </p:extLst>
          </p:nvPr>
        </p:nvGraphicFramePr>
        <p:xfrm>
          <a:off x="4876800" y="21336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圖表 9"/>
          <p:cNvGraphicFramePr/>
          <p:nvPr>
            <p:extLst>
              <p:ext uri="{D42A27DB-BD31-4B8C-83A1-F6EECF244321}">
                <p14:modId xmlns:p14="http://schemas.microsoft.com/office/powerpoint/2010/main" val="129454099"/>
              </p:ext>
            </p:extLst>
          </p:nvPr>
        </p:nvGraphicFramePr>
        <p:xfrm>
          <a:off x="647400" y="2137446"/>
          <a:ext cx="4039200" cy="452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標題 1"/>
          <p:cNvSpPr txBox="1">
            <a:spLocks/>
          </p:cNvSpPr>
          <p:nvPr/>
        </p:nvSpPr>
        <p:spPr bwMode="auto">
          <a:xfrm>
            <a:off x="1447800" y="-1143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b="1" dirty="0" smtClean="0">
                <a:solidFill>
                  <a:schemeClr val="bg1"/>
                </a:solidFill>
              </a:rPr>
              <a:t>Proposed Syste</a:t>
            </a:r>
            <a:r>
              <a:rPr lang="en-US" altLang="zh-TW" b="1" dirty="0">
                <a:solidFill>
                  <a:schemeClr val="bg1"/>
                </a:solidFill>
              </a:rPr>
              <a:t>m</a:t>
            </a:r>
            <a:endParaRPr lang="zh-TW" altLang="en-US" dirty="0" smtClean="0"/>
          </a:p>
        </p:txBody>
      </p:sp>
      <p:sp>
        <p:nvSpPr>
          <p:cNvPr id="4" name="向右箭號 3"/>
          <p:cNvSpPr/>
          <p:nvPr/>
        </p:nvSpPr>
        <p:spPr>
          <a:xfrm>
            <a:off x="4541520" y="3200400"/>
            <a:ext cx="609600" cy="2514600"/>
          </a:xfrm>
          <a:prstGeom prst="rightArrow">
            <a:avLst/>
          </a:pr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468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0"/>
            <a:ext cx="8229600" cy="1143000"/>
          </a:xfrm>
        </p:spPr>
        <p:txBody>
          <a:bodyPr/>
          <a:lstStyle/>
          <a:p>
            <a:pPr lvl="1"/>
            <a:r>
              <a:rPr lang="en-US" altLang="zh-TW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 &amp; Point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We sort out five </a:t>
            </a:r>
            <a:r>
              <a:rPr lang="en-US" altLang="zh-TW" dirty="0" smtClean="0"/>
              <a:t>questions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altLang="zh-TW" dirty="0" smtClean="0"/>
              <a:t>Automation 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altLang="zh-TW" dirty="0"/>
              <a:t>H</a:t>
            </a:r>
            <a:r>
              <a:rPr lang="en-US" altLang="zh-TW" dirty="0" smtClean="0"/>
              <a:t>uman </a:t>
            </a:r>
            <a:r>
              <a:rPr lang="en-US" altLang="zh-TW" dirty="0"/>
              <a:t>resources </a:t>
            </a:r>
            <a:r>
              <a:rPr lang="en-US" altLang="zh-TW" dirty="0" smtClean="0"/>
              <a:t>management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altLang="zh-TW" dirty="0"/>
              <a:t>L</a:t>
            </a:r>
            <a:r>
              <a:rPr lang="en-US" altLang="zh-TW" dirty="0" smtClean="0"/>
              <a:t>ogistics </a:t>
            </a:r>
            <a:r>
              <a:rPr lang="en-US" altLang="zh-TW" dirty="0"/>
              <a:t>materials </a:t>
            </a:r>
            <a:r>
              <a:rPr lang="en-US" altLang="zh-TW" dirty="0" smtClean="0"/>
              <a:t>management 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altLang="zh-TW" dirty="0"/>
              <a:t>R</a:t>
            </a:r>
            <a:r>
              <a:rPr lang="en-US" altLang="zh-TW" dirty="0" smtClean="0"/>
              <a:t>evenue 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altLang="zh-TW" dirty="0"/>
              <a:t>P</a:t>
            </a:r>
            <a:r>
              <a:rPr lang="en-US" altLang="zh-TW" dirty="0" smtClean="0"/>
              <a:t>ayment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4191000" y="3733800"/>
            <a:ext cx="4845953" cy="2743201"/>
            <a:chOff x="3352800" y="2971800"/>
            <a:chExt cx="5684153" cy="350520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4582822"/>
              <a:ext cx="1128494" cy="1894179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590" y="2971800"/>
              <a:ext cx="2580572" cy="1777374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8459" y="4568967"/>
              <a:ext cx="1128494" cy="1894179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286434">
              <a:off x="4064699" y="3903737"/>
              <a:ext cx="833190" cy="658521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49348">
              <a:off x="7491862" y="4011106"/>
              <a:ext cx="833190" cy="658521"/>
            </a:xfrm>
            <a:prstGeom prst="rect">
              <a:avLst/>
            </a:prstGeom>
          </p:spPr>
        </p:pic>
      </p:grpSp>
      <p:sp>
        <p:nvSpPr>
          <p:cNvPr id="10" name="文字方塊 9"/>
          <p:cNvSpPr txBox="1"/>
          <p:nvPr/>
        </p:nvSpPr>
        <p:spPr>
          <a:xfrm>
            <a:off x="6099562" y="424462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Firebase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692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5339</TotalTime>
  <Words>637</Words>
  <Application>Microsoft Office PowerPoint</Application>
  <PresentationFormat>如螢幕大小 (4:3)</PresentationFormat>
  <Paragraphs>171</Paragraphs>
  <Slides>31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標楷體</vt:lpstr>
      <vt:lpstr>Arial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Example in life</vt:lpstr>
      <vt:lpstr>PowerPoint 簡報</vt:lpstr>
      <vt:lpstr>PowerPoint 簡報</vt:lpstr>
      <vt:lpstr>Problem &amp; Point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On table</vt:lpstr>
      <vt:lpstr>Waiter</vt:lpstr>
      <vt:lpstr>Kitchen</vt:lpstr>
      <vt:lpstr>Management</vt:lpstr>
      <vt:lpstr>Firebase</vt:lpstr>
      <vt:lpstr>Firebase</vt:lpstr>
      <vt:lpstr>Firebase</vt:lpstr>
      <vt:lpstr>Firebase</vt:lpstr>
      <vt:lpstr>Firebase</vt:lpstr>
      <vt:lpstr>Firebase</vt:lpstr>
      <vt:lpstr>Firebase</vt:lpstr>
      <vt:lpstr>Firebase</vt:lpstr>
      <vt:lpstr>Experimental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Chtholly</dc:creator>
  <cp:lastModifiedBy>Sam and Andy</cp:lastModifiedBy>
  <cp:revision>247</cp:revision>
  <cp:lastPrinted>1601-01-01T00:00:00Z</cp:lastPrinted>
  <dcterms:created xsi:type="dcterms:W3CDTF">1601-01-01T00:00:00Z</dcterms:created>
  <dcterms:modified xsi:type="dcterms:W3CDTF">2017-12-08T07:27:55Z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