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5225" autoAdjust="0"/>
    <p:restoredTop sz="96433" autoAdjust="0"/>
  </p:normalViewPr>
  <p:slideViewPr>
    <p:cSldViewPr snapToGrid="0">
      <p:cViewPr>
        <p:scale>
          <a:sx n="30" d="100"/>
          <a:sy n="30" d="100"/>
        </p:scale>
        <p:origin x="3558" y="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76468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11782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220710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123057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50CF8C-2C3C-4004-989F-DE494739F234}"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260454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50CF8C-2C3C-4004-989F-DE494739F234}"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73559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50CF8C-2C3C-4004-989F-DE494739F234}"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20678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50CF8C-2C3C-4004-989F-DE494739F234}"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57888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0CF8C-2C3C-4004-989F-DE494739F234}"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148360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0CF8C-2C3C-4004-989F-DE494739F234}"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22372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0CF8C-2C3C-4004-989F-DE494739F234}"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21835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4F50CF8C-2C3C-4004-989F-DE494739F234}" type="datetimeFigureOut">
              <a:rPr lang="en-US" smtClean="0"/>
              <a:t>5/31/2016</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CB2B333B-8529-441B-A2DB-7063C18BE598}" type="slidenum">
              <a:rPr lang="en-US" smtClean="0"/>
              <a:t>‹#›</a:t>
            </a:fld>
            <a:endParaRPr lang="en-US"/>
          </a:p>
        </p:txBody>
      </p:sp>
    </p:spTree>
    <p:extLst>
      <p:ext uri="{BB962C8B-B14F-4D97-AF65-F5344CB8AC3E}">
        <p14:creationId xmlns:p14="http://schemas.microsoft.com/office/powerpoint/2010/main" val="885604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1959463" cy="48280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78" y="30359604"/>
            <a:ext cx="21958678" cy="2558796"/>
          </a:xfrm>
          <a:prstGeom prst="rect">
            <a:avLst/>
          </a:prstGeom>
        </p:spPr>
      </p:pic>
      <p:sp>
        <p:nvSpPr>
          <p:cNvPr id="8" name="Rectangle 7"/>
          <p:cNvSpPr/>
          <p:nvPr/>
        </p:nvSpPr>
        <p:spPr>
          <a:xfrm>
            <a:off x="11263563" y="5196907"/>
            <a:ext cx="10299992" cy="14023311"/>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algn="just"/>
            <a:r>
              <a:rPr lang="en-US" sz="3000" dirty="0" smtClean="0">
                <a:solidFill>
                  <a:schemeClr val="tx1"/>
                </a:solidFill>
                <a:latin typeface="Arial" panose="020B0604020202020204" pitchFamily="34" charset="0"/>
                <a:cs typeface="Arial" panose="020B0604020202020204" pitchFamily="34" charset="0"/>
              </a:rPr>
              <a:t>    Decouples </a:t>
            </a:r>
            <a:r>
              <a:rPr lang="en-US" sz="3000" dirty="0">
                <a:solidFill>
                  <a:schemeClr val="tx1"/>
                </a:solidFill>
                <a:latin typeface="Arial" panose="020B0604020202020204" pitchFamily="34" charset="0"/>
                <a:cs typeface="Arial" panose="020B0604020202020204" pitchFamily="34" charset="0"/>
              </a:rPr>
              <a:t>and logically centralizes the control functionality from the data forwarding functionality in an ICS communication </a:t>
            </a:r>
            <a:r>
              <a:rPr lang="en-US" sz="3000" dirty="0" smtClean="0">
                <a:solidFill>
                  <a:schemeClr val="tx1"/>
                </a:solidFill>
                <a:latin typeface="Arial" panose="020B0604020202020204" pitchFamily="34" charset="0"/>
                <a:cs typeface="Arial" panose="020B0604020202020204" pitchFamily="34" charset="0"/>
              </a:rPr>
              <a:t>network.</a:t>
            </a:r>
          </a:p>
          <a:p>
            <a:pPr algn="just"/>
            <a:r>
              <a:rPr lang="en-US" sz="3000" dirty="0">
                <a:solidFill>
                  <a:schemeClr val="tx1"/>
                </a:solidFill>
                <a:latin typeface="Arial" panose="020B0604020202020204" pitchFamily="34" charset="0"/>
                <a:cs typeface="Arial" panose="020B0604020202020204" pitchFamily="34" charset="0"/>
              </a:rPr>
              <a:t> </a:t>
            </a:r>
            <a:r>
              <a:rPr lang="en-US" sz="3000" dirty="0" smtClean="0">
                <a:solidFill>
                  <a:schemeClr val="tx1"/>
                </a:solidFill>
                <a:latin typeface="Arial" panose="020B0604020202020204" pitchFamily="34" charset="0"/>
                <a:cs typeface="Arial" panose="020B0604020202020204" pitchFamily="34" charset="0"/>
              </a:rPr>
              <a:t>   Within </a:t>
            </a:r>
            <a:r>
              <a:rPr lang="en-US" sz="3000" dirty="0">
                <a:solidFill>
                  <a:schemeClr val="tx1"/>
                </a:solidFill>
                <a:latin typeface="Arial" panose="020B0604020202020204" pitchFamily="34" charset="0"/>
                <a:cs typeface="Arial" panose="020B0604020202020204" pitchFamily="34" charset="0"/>
              </a:rPr>
              <a:t>the SDN-enabled smart grid, we install </a:t>
            </a:r>
            <a:r>
              <a:rPr lang="en-US" sz="3000" b="1" dirty="0" err="1" smtClean="0">
                <a:solidFill>
                  <a:srgbClr val="FF0000"/>
                </a:solidFill>
                <a:latin typeface="Arial" panose="020B0604020202020204" pitchFamily="34" charset="0"/>
                <a:cs typeface="Arial" panose="020B0604020202020204" pitchFamily="34" charset="0"/>
              </a:rPr>
              <a:t>ConVenus</a:t>
            </a:r>
            <a:r>
              <a:rPr lang="en-US" sz="3000" dirty="0" smtClean="0">
                <a:solidFill>
                  <a:srgbClr val="FF0000"/>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between the control plane and the data plane to enforce the correct network-layer </a:t>
            </a:r>
            <a:r>
              <a:rPr lang="en-US" sz="3000" dirty="0" smtClean="0">
                <a:solidFill>
                  <a:schemeClr val="tx1"/>
                </a:solidFill>
                <a:latin typeface="Arial" panose="020B0604020202020204" pitchFamily="34" charset="0"/>
                <a:cs typeface="Arial" panose="020B0604020202020204" pitchFamily="34" charset="0"/>
              </a:rPr>
              <a:t>invariants. On </a:t>
            </a:r>
            <a:r>
              <a:rPr lang="en-US" sz="3000" dirty="0">
                <a:solidFill>
                  <a:schemeClr val="tx1"/>
                </a:solidFill>
                <a:latin typeface="Arial" panose="020B0604020202020204" pitchFamily="34" charset="0"/>
                <a:cs typeface="Arial" panose="020B0604020202020204" pitchFamily="34" charset="0"/>
              </a:rPr>
              <a:t>the data plane layer, we enhance the resilience of PMU networks against cyber attacks with </a:t>
            </a:r>
            <a:r>
              <a:rPr lang="en-US" sz="3000" b="1" dirty="0" err="1" smtClean="0">
                <a:solidFill>
                  <a:srgbClr val="FF0000"/>
                </a:solidFill>
                <a:latin typeface="Arial" panose="020B0604020202020204" pitchFamily="34" charset="0"/>
                <a:cs typeface="Arial" panose="020B0604020202020204" pitchFamily="34" charset="0"/>
              </a:rPr>
              <a:t>SelfHealer</a:t>
            </a:r>
            <a:r>
              <a:rPr lang="en-US" sz="3000" dirty="0" smtClean="0">
                <a:solidFill>
                  <a:schemeClr val="tx1"/>
                </a:solidFill>
                <a:latin typeface="Arial" panose="020B0604020202020204" pitchFamily="34" charset="0"/>
                <a:cs typeface="Arial" panose="020B0604020202020204" pitchFamily="34" charset="0"/>
              </a:rPr>
              <a:t>. We </a:t>
            </a:r>
            <a:r>
              <a:rPr lang="en-US" sz="3000" dirty="0">
                <a:solidFill>
                  <a:schemeClr val="tx1"/>
                </a:solidFill>
                <a:latin typeface="Arial" panose="020B0604020202020204" pitchFamily="34" charset="0"/>
                <a:cs typeface="Arial" panose="020B0604020202020204" pitchFamily="34" charset="0"/>
              </a:rPr>
              <a:t>build a hybrid testing platform </a:t>
            </a:r>
            <a:r>
              <a:rPr lang="en-US" sz="3000" b="1" dirty="0" err="1" smtClean="0">
                <a:solidFill>
                  <a:srgbClr val="FF0000"/>
                </a:solidFill>
                <a:latin typeface="Arial" panose="020B0604020202020204" pitchFamily="34" charset="0"/>
                <a:cs typeface="Arial" panose="020B0604020202020204" pitchFamily="34" charset="0"/>
              </a:rPr>
              <a:t>DSSnet</a:t>
            </a:r>
            <a:r>
              <a:rPr lang="en-US" sz="3000" b="1" dirty="0" smtClean="0">
                <a:solidFill>
                  <a:srgbClr val="FF0000"/>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to support high-fidelity analysis of cyber-attacks on SDN-enabled </a:t>
            </a:r>
            <a:r>
              <a:rPr lang="en-US" sz="3000" dirty="0" err="1">
                <a:solidFill>
                  <a:schemeClr val="tx1"/>
                </a:solidFill>
                <a:latin typeface="Arial" panose="020B0604020202020204" pitchFamily="34" charset="0"/>
                <a:cs typeface="Arial" panose="020B0604020202020204" pitchFamily="34" charset="0"/>
              </a:rPr>
              <a:t>ICSes</a:t>
            </a:r>
            <a:r>
              <a:rPr lang="en-US" sz="3000" dirty="0" smtClean="0">
                <a:solidFill>
                  <a:schemeClr val="tx1"/>
                </a:solidFill>
                <a:latin typeface="Arial" panose="020B0604020202020204" pitchFamily="34" charset="0"/>
                <a:cs typeface="Arial" panose="020B0604020202020204" pitchFamily="34" charset="0"/>
              </a:rPr>
              <a:t>.</a:t>
            </a:r>
            <a:endParaRPr lang="en-US" sz="3000" dirty="0">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11263563" y="5196908"/>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smtClean="0">
                <a:latin typeface="Arial" panose="020B0604020202020204" pitchFamily="34" charset="0"/>
                <a:cs typeface="Arial" panose="020B0604020202020204" pitchFamily="34" charset="0"/>
              </a:rPr>
              <a:t>SDN Approach</a:t>
            </a:r>
            <a:endParaRPr lang="en-US" sz="4000" b="1" dirty="0">
              <a:latin typeface="Arial" panose="020B0604020202020204" pitchFamily="34" charset="0"/>
              <a:cs typeface="Arial" panose="020B0604020202020204" pitchFamily="34" charset="0"/>
            </a:endParaRPr>
          </a:p>
        </p:txBody>
      </p:sp>
      <p:sp>
        <p:nvSpPr>
          <p:cNvPr id="12" name="Rectangle 11"/>
          <p:cNvSpPr/>
          <p:nvPr/>
        </p:nvSpPr>
        <p:spPr>
          <a:xfrm>
            <a:off x="380431" y="11759686"/>
            <a:ext cx="10299992" cy="8687937"/>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Verifies every incoming flow update rules from control plane to forwarding plane in </a:t>
            </a:r>
            <a:r>
              <a:rPr lang="en-US" sz="3000" b="1" dirty="0" smtClean="0">
                <a:solidFill>
                  <a:srgbClr val="FF0000"/>
                </a:solidFill>
                <a:latin typeface="Arial" panose="020B0604020202020204" pitchFamily="34" charset="0"/>
                <a:cs typeface="Arial" panose="020B0604020202020204" pitchFamily="34" charset="0"/>
              </a:rPr>
              <a:t>real</a:t>
            </a:r>
            <a:r>
              <a:rPr lang="en-US" sz="3000" dirty="0" smtClean="0">
                <a:solidFill>
                  <a:srgbClr val="FF0000"/>
                </a:solidFill>
                <a:latin typeface="Arial" panose="020B0604020202020204" pitchFamily="34" charset="0"/>
                <a:cs typeface="Arial" panose="020B0604020202020204" pitchFamily="34" charset="0"/>
              </a:rPr>
              <a:t> </a:t>
            </a:r>
            <a:r>
              <a:rPr lang="en-US" sz="3000" b="1" dirty="0" smtClean="0">
                <a:solidFill>
                  <a:srgbClr val="FF0000"/>
                </a:solidFill>
                <a:latin typeface="Arial" panose="020B0604020202020204" pitchFamily="34" charset="0"/>
                <a:cs typeface="Arial" panose="020B0604020202020204" pitchFamily="34" charset="0"/>
              </a:rPr>
              <a:t>time</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Preserves the </a:t>
            </a:r>
            <a:r>
              <a:rPr lang="en-US" sz="3000" b="1" dirty="0" smtClean="0">
                <a:solidFill>
                  <a:srgbClr val="FF0000"/>
                </a:solidFill>
                <a:latin typeface="Arial" panose="020B0604020202020204" pitchFamily="34" charset="0"/>
                <a:cs typeface="Arial" panose="020B0604020202020204" pitchFamily="34" charset="0"/>
              </a:rPr>
              <a:t>congestion-free</a:t>
            </a:r>
            <a:r>
              <a:rPr lang="en-US" sz="3000" dirty="0" smtClean="0">
                <a:solidFill>
                  <a:schemeClr val="tx1"/>
                </a:solidFill>
                <a:latin typeface="Arial" panose="020B0604020202020204" pitchFamily="34" charset="0"/>
                <a:cs typeface="Arial" panose="020B0604020202020204" pitchFamily="34" charset="0"/>
              </a:rPr>
              <a:t> property in time- and mission- critical ICS networks</a:t>
            </a:r>
          </a:p>
          <a:p>
            <a:endParaRPr lang="en-US" sz="3000"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380431" y="11759686"/>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err="1" smtClean="0">
                <a:latin typeface="Arial" panose="020B0604020202020204" pitchFamily="34" charset="0"/>
                <a:cs typeface="Arial" panose="020B0604020202020204" pitchFamily="34" charset="0"/>
              </a:rPr>
              <a:t>ConVenus</a:t>
            </a:r>
            <a:endParaRPr lang="en-US" sz="4000" b="1" dirty="0">
              <a:latin typeface="Arial" panose="020B0604020202020204" pitchFamily="34" charset="0"/>
              <a:cs typeface="Arial" panose="020B0604020202020204" pitchFamily="34" charset="0"/>
            </a:endParaRPr>
          </a:p>
        </p:txBody>
      </p:sp>
      <p:sp>
        <p:nvSpPr>
          <p:cNvPr id="14" name="Rectangle 13"/>
          <p:cNvSpPr/>
          <p:nvPr/>
        </p:nvSpPr>
        <p:spPr>
          <a:xfrm>
            <a:off x="380431" y="20825075"/>
            <a:ext cx="10299992" cy="9178675"/>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Directly programs SDN switches </a:t>
            </a:r>
            <a:r>
              <a:rPr lang="en-US" sz="3000" dirty="0" err="1" smtClean="0">
                <a:solidFill>
                  <a:schemeClr val="tx1"/>
                </a:solidFill>
                <a:latin typeface="Arial" panose="020B0604020202020204" pitchFamily="34" charset="0"/>
                <a:cs typeface="Arial" panose="020B0604020202020204" pitchFamily="34" charset="0"/>
              </a:rPr>
              <a:t>s.t.</a:t>
            </a:r>
            <a:r>
              <a:rPr lang="en-US" sz="3000" dirty="0" smtClean="0">
                <a:solidFill>
                  <a:schemeClr val="tx1"/>
                </a:solidFill>
                <a:latin typeface="Arial" panose="020B0604020202020204" pitchFamily="34" charset="0"/>
                <a:cs typeface="Arial" panose="020B0604020202020204" pitchFamily="34" charset="0"/>
              </a:rPr>
              <a:t> PMUs are isolated from </a:t>
            </a:r>
            <a:r>
              <a:rPr lang="en-US" sz="3000" b="1" dirty="0" smtClean="0">
                <a:solidFill>
                  <a:srgbClr val="FF0000"/>
                </a:solidFill>
                <a:latin typeface="Arial" panose="020B0604020202020204" pitchFamily="34" charset="0"/>
                <a:cs typeface="Arial" panose="020B0604020202020204" pitchFamily="34" charset="0"/>
              </a:rPr>
              <a:t>compromised</a:t>
            </a:r>
            <a:r>
              <a:rPr lang="en-US" sz="3000" dirty="0" smtClean="0">
                <a:solidFill>
                  <a:srgbClr val="FF0000"/>
                </a:solidFill>
                <a:latin typeface="Arial" panose="020B0604020202020204" pitchFamily="34" charset="0"/>
                <a:cs typeface="Arial" panose="020B0604020202020204" pitchFamily="34" charset="0"/>
              </a:rPr>
              <a:t> </a:t>
            </a:r>
            <a:r>
              <a:rPr lang="en-US" sz="3000" b="1" dirty="0" smtClean="0">
                <a:solidFill>
                  <a:srgbClr val="FF0000"/>
                </a:solidFill>
                <a:latin typeface="Arial" panose="020B0604020202020204" pitchFamily="34" charset="0"/>
                <a:cs typeface="Arial" panose="020B0604020202020204" pitchFamily="34" charset="0"/>
              </a:rPr>
              <a:t>PDCs</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Disconnected yet uncompromised PMUs will </a:t>
            </a:r>
            <a:r>
              <a:rPr lang="en-US" sz="3000" b="1" dirty="0" smtClean="0">
                <a:solidFill>
                  <a:srgbClr val="FF0000"/>
                </a:solidFill>
                <a:latin typeface="Arial" panose="020B0604020202020204" pitchFamily="34" charset="0"/>
                <a:cs typeface="Arial" panose="020B0604020202020204" pitchFamily="34" charset="0"/>
              </a:rPr>
              <a:t>automatically</a:t>
            </a:r>
            <a:r>
              <a:rPr lang="en-US" sz="3000" b="1" dirty="0" smtClean="0">
                <a:solidFill>
                  <a:schemeClr val="tx1"/>
                </a:solidFill>
                <a:latin typeface="Arial" panose="020B0604020202020204" pitchFamily="34" charset="0"/>
                <a:cs typeface="Arial" panose="020B0604020202020204" pitchFamily="34" charset="0"/>
              </a:rPr>
              <a:t> </a:t>
            </a:r>
            <a:r>
              <a:rPr lang="en-US" sz="3000" dirty="0" smtClean="0">
                <a:solidFill>
                  <a:schemeClr val="tx1"/>
                </a:solidFill>
                <a:latin typeface="Arial" panose="020B0604020202020204" pitchFamily="34" charset="0"/>
                <a:cs typeface="Arial" panose="020B0604020202020204" pitchFamily="34" charset="0"/>
              </a:rPr>
              <a:t>reconnect to the network</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Power system observability is restored with </a:t>
            </a:r>
            <a:r>
              <a:rPr lang="en-US" sz="3000" b="1" dirty="0" smtClean="0">
                <a:solidFill>
                  <a:srgbClr val="FF0000"/>
                </a:solidFill>
                <a:latin typeface="Arial" panose="020B0604020202020204" pitchFamily="34" charset="0"/>
                <a:cs typeface="Arial" panose="020B0604020202020204" pitchFamily="34" charset="0"/>
              </a:rPr>
              <a:t>minimal</a:t>
            </a:r>
            <a:r>
              <a:rPr lang="en-US" sz="3000" dirty="0" smtClean="0">
                <a:solidFill>
                  <a:srgbClr val="FF0000"/>
                </a:solidFill>
                <a:latin typeface="Arial" panose="020B0604020202020204" pitchFamily="34" charset="0"/>
                <a:cs typeface="Arial" panose="020B0604020202020204" pitchFamily="34" charset="0"/>
              </a:rPr>
              <a:t> </a:t>
            </a:r>
            <a:r>
              <a:rPr lang="en-US" sz="3000" dirty="0" smtClean="0">
                <a:solidFill>
                  <a:schemeClr val="tx1"/>
                </a:solidFill>
                <a:latin typeface="Arial" panose="020B0604020202020204" pitchFamily="34" charset="0"/>
                <a:cs typeface="Arial" panose="020B0604020202020204" pitchFamily="34" charset="0"/>
              </a:rPr>
              <a:t>overhead of self-healing process</a:t>
            </a:r>
            <a:endParaRPr lang="en-US" sz="3000" dirty="0">
              <a:solidFill>
                <a:schemeClr val="tx1"/>
              </a:solidFill>
              <a:latin typeface="Arial" panose="020B0604020202020204" pitchFamily="34" charset="0"/>
              <a:cs typeface="Arial" panose="020B0604020202020204" pitchFamily="34" charset="0"/>
            </a:endParaRPr>
          </a:p>
        </p:txBody>
      </p:sp>
      <p:sp>
        <p:nvSpPr>
          <p:cNvPr id="15" name="Rectangle 14"/>
          <p:cNvSpPr/>
          <p:nvPr/>
        </p:nvSpPr>
        <p:spPr>
          <a:xfrm>
            <a:off x="380431" y="20825075"/>
            <a:ext cx="10299992" cy="1241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err="1" smtClean="0">
                <a:latin typeface="Arial" panose="020B0604020202020204" pitchFamily="34" charset="0"/>
                <a:cs typeface="Arial" panose="020B0604020202020204" pitchFamily="34" charset="0"/>
              </a:rPr>
              <a:t>SelfHealer</a:t>
            </a:r>
            <a:endParaRPr lang="en-US" sz="4000" b="1" dirty="0">
              <a:latin typeface="Arial" panose="020B0604020202020204" pitchFamily="34" charset="0"/>
              <a:cs typeface="Arial" panose="020B0604020202020204" pitchFamily="34" charset="0"/>
            </a:endParaRPr>
          </a:p>
        </p:txBody>
      </p:sp>
      <p:sp>
        <p:nvSpPr>
          <p:cNvPr id="16" name="Rectangle 15"/>
          <p:cNvSpPr/>
          <p:nvPr/>
        </p:nvSpPr>
        <p:spPr>
          <a:xfrm>
            <a:off x="380431" y="5205484"/>
            <a:ext cx="10299992" cy="6176750"/>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algn="just"/>
            <a:r>
              <a:rPr lang="en-US" sz="3000" dirty="0" smtClean="0">
                <a:solidFill>
                  <a:schemeClr val="tx1"/>
                </a:solidFill>
                <a:latin typeface="Arial" panose="020B0604020202020204" pitchFamily="34" charset="0"/>
                <a:cs typeface="Arial" panose="020B0604020202020204" pitchFamily="34" charset="0"/>
              </a:rPr>
              <a:t>    Modern </a:t>
            </a:r>
            <a:r>
              <a:rPr lang="en-US" sz="3000" dirty="0">
                <a:solidFill>
                  <a:schemeClr val="tx1"/>
                </a:solidFill>
                <a:latin typeface="Arial" panose="020B0604020202020204" pitchFamily="34" charset="0"/>
                <a:cs typeface="Arial" panose="020B0604020202020204" pitchFamily="34" charset="0"/>
              </a:rPr>
              <a:t>Industrial Control Systems </a:t>
            </a:r>
            <a:r>
              <a:rPr lang="en-US" sz="3000" dirty="0" smtClean="0">
                <a:solidFill>
                  <a:schemeClr val="tx1"/>
                </a:solidFill>
                <a:latin typeface="Arial" panose="020B0604020202020204" pitchFamily="34" charset="0"/>
                <a:cs typeface="Arial" panose="020B0604020202020204" pitchFamily="34" charset="0"/>
              </a:rPr>
              <a:t>(</a:t>
            </a:r>
            <a:r>
              <a:rPr lang="en-US" sz="3000" b="1" dirty="0" err="1" smtClean="0">
                <a:solidFill>
                  <a:schemeClr val="tx1"/>
                </a:solidFill>
                <a:latin typeface="Arial" panose="020B0604020202020204" pitchFamily="34" charset="0"/>
                <a:cs typeface="Arial" panose="020B0604020202020204" pitchFamily="34" charset="0"/>
              </a:rPr>
              <a:t>ICSes</a:t>
            </a:r>
            <a:r>
              <a:rPr lang="en-US" sz="3000" dirty="0">
                <a:solidFill>
                  <a:schemeClr val="tx1"/>
                </a:solidFill>
                <a:latin typeface="Arial" panose="020B0604020202020204" pitchFamily="34" charset="0"/>
                <a:cs typeface="Arial" panose="020B0604020202020204" pitchFamily="34" charset="0"/>
              </a:rPr>
              <a:t>)</a:t>
            </a:r>
            <a:r>
              <a:rPr lang="en-US" sz="3000" dirty="0" smtClean="0">
                <a:solidFill>
                  <a:schemeClr val="tx1"/>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increasingly rely on the computer and communication networks to efficiently monitor and control critical physical processes. Compromising those networks can impact the successful operations of the critical infrastructures, including power grids, oil and gas distribution systems, waster water treatment, </a:t>
            </a:r>
            <a:r>
              <a:rPr lang="en-US" sz="3000" dirty="0" smtClean="0">
                <a:solidFill>
                  <a:schemeClr val="tx1"/>
                </a:solidFill>
                <a:latin typeface="Arial" panose="020B0604020202020204" pitchFamily="34" charset="0"/>
                <a:cs typeface="Arial" panose="020B0604020202020204" pitchFamily="34" charset="0"/>
              </a:rPr>
              <a:t>etc. In this work, we </a:t>
            </a:r>
            <a:r>
              <a:rPr lang="en-US" sz="3000" dirty="0">
                <a:solidFill>
                  <a:schemeClr val="tx1"/>
                </a:solidFill>
                <a:latin typeface="Arial" panose="020B0604020202020204" pitchFamily="34" charset="0"/>
                <a:cs typeface="Arial" panose="020B0604020202020204" pitchFamily="34" charset="0"/>
              </a:rPr>
              <a:t>apply the emerging </a:t>
            </a:r>
            <a:r>
              <a:rPr lang="en-US" sz="3000" b="1" dirty="0">
                <a:solidFill>
                  <a:schemeClr val="tx1"/>
                </a:solidFill>
                <a:latin typeface="Arial" panose="020B0604020202020204" pitchFamily="34" charset="0"/>
                <a:cs typeface="Arial" panose="020B0604020202020204" pitchFamily="34" charset="0"/>
              </a:rPr>
              <a:t>SDN </a:t>
            </a:r>
            <a:r>
              <a:rPr lang="en-US" sz="3000" dirty="0">
                <a:solidFill>
                  <a:schemeClr val="tx1"/>
                </a:solidFill>
                <a:latin typeface="Arial" panose="020B0604020202020204" pitchFamily="34" charset="0"/>
                <a:cs typeface="Arial" panose="020B0604020202020204" pitchFamily="34" charset="0"/>
              </a:rPr>
              <a:t>technology to secure </a:t>
            </a:r>
            <a:r>
              <a:rPr lang="en-US" sz="3000" dirty="0" err="1">
                <a:solidFill>
                  <a:schemeClr val="tx1"/>
                </a:solidFill>
                <a:latin typeface="Arial" panose="020B0604020202020204" pitchFamily="34" charset="0"/>
                <a:cs typeface="Arial" panose="020B0604020202020204" pitchFamily="34" charset="0"/>
              </a:rPr>
              <a:t>ICSes</a:t>
            </a:r>
            <a:r>
              <a:rPr lang="en-US" sz="3000" dirty="0">
                <a:solidFill>
                  <a:schemeClr val="tx1"/>
                </a:solidFill>
                <a:latin typeface="Arial" panose="020B0604020202020204" pitchFamily="34" charset="0"/>
                <a:cs typeface="Arial" panose="020B0604020202020204" pitchFamily="34" charset="0"/>
              </a:rPr>
              <a:t> in the context of </a:t>
            </a:r>
            <a:r>
              <a:rPr lang="en-US" sz="3000" b="1" dirty="0">
                <a:solidFill>
                  <a:srgbClr val="FF0000"/>
                </a:solidFill>
                <a:latin typeface="Arial" panose="020B0604020202020204" pitchFamily="34" charset="0"/>
                <a:cs typeface="Arial" panose="020B0604020202020204" pitchFamily="34" charset="0"/>
              </a:rPr>
              <a:t>smart</a:t>
            </a:r>
            <a:r>
              <a:rPr lang="en-US" sz="3000" dirty="0">
                <a:solidFill>
                  <a:srgbClr val="FF0000"/>
                </a:solidFill>
                <a:latin typeface="Arial" panose="020B0604020202020204" pitchFamily="34" charset="0"/>
                <a:cs typeface="Arial" panose="020B0604020202020204" pitchFamily="34" charset="0"/>
              </a:rPr>
              <a:t> </a:t>
            </a:r>
            <a:r>
              <a:rPr lang="en-US" sz="3000" b="1" dirty="0">
                <a:solidFill>
                  <a:srgbClr val="FF0000"/>
                </a:solidFill>
                <a:latin typeface="Arial" panose="020B0604020202020204" pitchFamily="34" charset="0"/>
                <a:cs typeface="Arial" panose="020B0604020202020204" pitchFamily="34" charset="0"/>
              </a:rPr>
              <a:t>grids</a:t>
            </a:r>
            <a:r>
              <a:rPr lang="en-US" sz="3000" dirty="0">
                <a:solidFill>
                  <a:schemeClr val="tx1"/>
                </a:solidFill>
                <a:latin typeface="Arial" panose="020B0604020202020204" pitchFamily="34" charset="0"/>
                <a:cs typeface="Arial" panose="020B0604020202020204" pitchFamily="34" charset="0"/>
              </a:rPr>
              <a:t>, and investigate several innovative </a:t>
            </a:r>
            <a:r>
              <a:rPr lang="en-US" sz="3000" b="1" dirty="0">
                <a:solidFill>
                  <a:srgbClr val="FF0000"/>
                </a:solidFill>
                <a:latin typeface="Arial" panose="020B0604020202020204" pitchFamily="34" charset="0"/>
                <a:cs typeface="Arial" panose="020B0604020202020204" pitchFamily="34" charset="0"/>
              </a:rPr>
              <a:t>SDN-aware security applications</a:t>
            </a:r>
            <a:r>
              <a:rPr lang="en-US" sz="3000" dirty="0">
                <a:solidFill>
                  <a:schemeClr val="tx1"/>
                </a:solidFill>
                <a:latin typeface="Arial" panose="020B0604020202020204" pitchFamily="34" charset="0"/>
                <a:cs typeface="Arial" panose="020B0604020202020204" pitchFamily="34" charset="0"/>
              </a:rPr>
              <a:t>.</a:t>
            </a:r>
          </a:p>
          <a:p>
            <a:pPr algn="just"/>
            <a:endParaRPr lang="en-US" sz="3000" dirty="0">
              <a:solidFill>
                <a:schemeClr val="tx1"/>
              </a:solidFill>
              <a:latin typeface="Arial" panose="020B0604020202020204" pitchFamily="34" charset="0"/>
              <a:cs typeface="Arial" panose="020B0604020202020204" pitchFamily="34" charset="0"/>
            </a:endParaRPr>
          </a:p>
        </p:txBody>
      </p:sp>
      <p:sp>
        <p:nvSpPr>
          <p:cNvPr id="17" name="Rectangle 16"/>
          <p:cNvSpPr/>
          <p:nvPr/>
        </p:nvSpPr>
        <p:spPr>
          <a:xfrm>
            <a:off x="380431" y="5205484"/>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smtClean="0">
                <a:latin typeface="Arial" panose="020B0604020202020204" pitchFamily="34" charset="0"/>
                <a:cs typeface="Arial" panose="020B0604020202020204" pitchFamily="34" charset="0"/>
              </a:rPr>
              <a:t>Motivation</a:t>
            </a:r>
            <a:endParaRPr lang="en-US" sz="4000" b="1" dirty="0">
              <a:latin typeface="Arial" panose="020B0604020202020204" pitchFamily="34" charset="0"/>
              <a:cs typeface="Arial" panose="020B0604020202020204" pitchFamily="34" charset="0"/>
            </a:endParaRPr>
          </a:p>
        </p:txBody>
      </p:sp>
      <p:sp>
        <p:nvSpPr>
          <p:cNvPr id="20" name="Rectangle 19"/>
          <p:cNvSpPr/>
          <p:nvPr/>
        </p:nvSpPr>
        <p:spPr>
          <a:xfrm>
            <a:off x="11263563" y="19576074"/>
            <a:ext cx="10299992" cy="10427675"/>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Combines electric </a:t>
            </a:r>
            <a:r>
              <a:rPr lang="en-US" sz="3000" b="1" dirty="0" smtClean="0">
                <a:solidFill>
                  <a:srgbClr val="FF0000"/>
                </a:solidFill>
                <a:latin typeface="Arial" panose="020B0604020202020204" pitchFamily="34" charset="0"/>
                <a:cs typeface="Arial" panose="020B0604020202020204" pitchFamily="34" charset="0"/>
              </a:rPr>
              <a:t>power distribution system simulation</a:t>
            </a:r>
            <a:r>
              <a:rPr lang="en-US" sz="3000" dirty="0" smtClean="0">
                <a:solidFill>
                  <a:schemeClr val="tx1"/>
                </a:solidFill>
                <a:latin typeface="Arial" panose="020B0604020202020204" pitchFamily="34" charset="0"/>
                <a:cs typeface="Arial" panose="020B0604020202020204" pitchFamily="34" charset="0"/>
              </a:rPr>
              <a:t> with </a:t>
            </a:r>
            <a:r>
              <a:rPr lang="en-US" sz="3000" b="1" dirty="0" smtClean="0">
                <a:solidFill>
                  <a:srgbClr val="FF0000"/>
                </a:solidFill>
                <a:latin typeface="Arial" panose="020B0604020202020204" pitchFamily="34" charset="0"/>
                <a:cs typeface="Arial" panose="020B0604020202020204" pitchFamily="34" charset="0"/>
              </a:rPr>
              <a:t>SDN network emulation</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An unique platform for testing and evaluating the SDN-aware applications for ICS resilience and security</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Adopts</a:t>
            </a:r>
            <a:r>
              <a:rPr lang="en-US" sz="3000" dirty="0" smtClean="0">
                <a:solidFill>
                  <a:schemeClr val="tx1"/>
                </a:solidFill>
                <a:latin typeface="Arial" panose="020B0604020202020204" pitchFamily="34" charset="0"/>
                <a:cs typeface="Arial" panose="020B0604020202020204" pitchFamily="34" charset="0"/>
              </a:rPr>
              <a:t> a </a:t>
            </a:r>
            <a:r>
              <a:rPr lang="en-US" sz="3000" b="1" dirty="0" smtClean="0">
                <a:solidFill>
                  <a:srgbClr val="FF0000"/>
                </a:solidFill>
                <a:latin typeface="Arial" panose="020B0604020202020204" pitchFamily="34" charset="0"/>
                <a:cs typeface="Arial" panose="020B0604020202020204" pitchFamily="34" charset="0"/>
              </a:rPr>
              <a:t>virtual-time-system</a:t>
            </a:r>
            <a:r>
              <a:rPr lang="en-US" sz="3000" dirty="0" smtClean="0">
                <a:solidFill>
                  <a:schemeClr val="tx1"/>
                </a:solidFill>
                <a:latin typeface="Arial" panose="020B0604020202020204" pitchFamily="34" charset="0"/>
                <a:cs typeface="Arial" panose="020B0604020202020204" pitchFamily="34" charset="0"/>
              </a:rPr>
              <a:t>-based synchronization method</a:t>
            </a:r>
            <a:endParaRPr lang="en-US" sz="3000" dirty="0">
              <a:solidFill>
                <a:schemeClr val="tx1"/>
              </a:solidFill>
              <a:latin typeface="Arial" panose="020B0604020202020204" pitchFamily="34" charset="0"/>
              <a:cs typeface="Arial" panose="020B0604020202020204" pitchFamily="34" charset="0"/>
            </a:endParaRPr>
          </a:p>
        </p:txBody>
      </p:sp>
      <p:sp>
        <p:nvSpPr>
          <p:cNvPr id="21" name="Rectangle 20"/>
          <p:cNvSpPr/>
          <p:nvPr/>
        </p:nvSpPr>
        <p:spPr>
          <a:xfrm>
            <a:off x="11263563" y="19576074"/>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err="1" smtClean="0">
                <a:latin typeface="Arial" panose="020B0604020202020204" pitchFamily="34" charset="0"/>
                <a:cs typeface="Arial" panose="020B0604020202020204" pitchFamily="34" charset="0"/>
              </a:rPr>
              <a:t>DSSnet</a:t>
            </a:r>
            <a:endParaRPr lang="en-US" sz="4000" b="1" dirty="0">
              <a:latin typeface="Arial" panose="020B0604020202020204" pitchFamily="34" charset="0"/>
              <a:cs typeface="Arial" panose="020B0604020202020204" pitchFamily="34" charset="0"/>
            </a:endParaRPr>
          </a:p>
        </p:txBody>
      </p:sp>
      <p:pic>
        <p:nvPicPr>
          <p:cNvPr id="1029" name="Picture 5" descr="Security Lab@I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9045" y="860902"/>
            <a:ext cx="3659918" cy="94749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36254" y="11759063"/>
            <a:ext cx="9954610" cy="7130810"/>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6254" y="23733213"/>
            <a:ext cx="9954610" cy="6115406"/>
          </a:xfrm>
          <a:prstGeom prst="rect">
            <a:avLst/>
          </a:prstGeom>
        </p:spPr>
      </p:pic>
      <p:pic>
        <p:nvPicPr>
          <p:cNvPr id="60" name="Picture 5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163" y="25214345"/>
            <a:ext cx="9898912" cy="4634274"/>
          </a:xfrm>
          <a:prstGeom prst="rect">
            <a:avLst/>
          </a:prstGeom>
        </p:spPr>
      </p:pic>
      <p:pic>
        <p:nvPicPr>
          <p:cNvPr id="61" name="Picture 6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13095" y="24049105"/>
            <a:ext cx="1681306" cy="740806"/>
          </a:xfrm>
          <a:prstGeom prst="rect">
            <a:avLst/>
          </a:prstGeom>
        </p:spPr>
      </p:pic>
      <p:pic>
        <p:nvPicPr>
          <p:cNvPr id="1028" name="Picture 10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940" y="15193753"/>
            <a:ext cx="6864249" cy="5148187"/>
          </a:xfrm>
          <a:prstGeom prst="rect">
            <a:avLst/>
          </a:prstGeom>
        </p:spPr>
      </p:pic>
      <p:pic>
        <p:nvPicPr>
          <p:cNvPr id="1031" name="Picture 10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3800" y="14811249"/>
            <a:ext cx="4413808" cy="5588330"/>
          </a:xfrm>
          <a:prstGeom prst="rect">
            <a:avLst/>
          </a:prstGeom>
        </p:spPr>
      </p:pic>
    </p:spTree>
    <p:extLst>
      <p:ext uri="{BB962C8B-B14F-4D97-AF65-F5344CB8AC3E}">
        <p14:creationId xmlns:p14="http://schemas.microsoft.com/office/powerpoint/2010/main" val="1797376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TotalTime>
  <Words>257</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Koester, Amy Elizabeth</dc:creator>
  <cp:lastModifiedBy>Jiaqi Yan</cp:lastModifiedBy>
  <cp:revision>31</cp:revision>
  <dcterms:created xsi:type="dcterms:W3CDTF">2016-05-06T16:12:54Z</dcterms:created>
  <dcterms:modified xsi:type="dcterms:W3CDTF">2016-05-31T18:39:30Z</dcterms:modified>
</cp:coreProperties>
</file>