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F57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0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26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C2C46-7542-4A77-97E5-2E1DA93B3E2F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D9577-1AD8-41B9-BEC7-6A5F5D393F43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E85418-82D9-473B-BC2F-A2820E3219AF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0D2C7-3628-434E-85BC-CDD09B2CF973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82924-CF70-4F28-8F35-8C5B620ABDE5}" type="datetime1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DC262E-2E6D-4F4C-AC45-E708F4B9F091}" type="datetime1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97CE0-DA4B-49BA-A59F-DB283BAAC714}" type="datetime1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E916FF-6BDA-4A96-A06A-B6D26211FAD2}" type="datetime1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129641-7267-4377-A1D4-DF338719D102}" type="datetime1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33F2E-3156-41AE-9127-1E7BDB839D9D}" type="datetime1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9D4FA82-C220-4499-91D3-A4E95F7D5A09}" type="datetime1">
              <a:rPr lang="en-US" smtClean="0"/>
              <a:t>5/31/2016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Energy Systems Division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6629400" cy="1604962"/>
          </a:xfrm>
        </p:spPr>
        <p:txBody>
          <a:bodyPr/>
          <a:lstStyle/>
          <a:p>
            <a:pPr algn="ctr"/>
            <a:r>
              <a:rPr lang="en-US" dirty="0"/>
              <a:t>SELF-HEALING </a:t>
            </a:r>
            <a:br>
              <a:rPr lang="en-US" dirty="0"/>
            </a:br>
            <a:r>
              <a:rPr lang="en-US" dirty="0"/>
              <a:t>NETWORK INFRASTRUCTURE FOR PMU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914400"/>
          </a:xfrm>
        </p:spPr>
        <p:txBody>
          <a:bodyPr/>
          <a:lstStyle/>
          <a:p>
            <a:pPr algn="ctr"/>
            <a:r>
              <a:rPr lang="en-US" dirty="0" smtClean="0"/>
              <a:t>Energy Systems Division</a:t>
            </a:r>
          </a:p>
          <a:p>
            <a:pPr algn="ctr"/>
            <a:r>
              <a:rPr lang="en-US" dirty="0" smtClean="0"/>
              <a:t>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 descr="D:\Dropbox\!Study in UIUC\Research\Paper Writing Guidance\PPT 素材\cro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7167"/>
            <a:ext cx="354579" cy="3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en-US" sz="2800" dirty="0"/>
              <a:t>Architecture of an IP-Based PMU Network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Systems Division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8" name="Cloud 37"/>
          <p:cNvSpPr/>
          <p:nvPr/>
        </p:nvSpPr>
        <p:spPr>
          <a:xfrm>
            <a:off x="2333550" y="2277637"/>
            <a:ext cx="3974556" cy="1830232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Curved Connector 21"/>
          <p:cNvCxnSpPr>
            <a:stCxn id="47" idx="3"/>
            <a:endCxn id="42" idx="2"/>
          </p:cNvCxnSpPr>
          <p:nvPr/>
        </p:nvCxnSpPr>
        <p:spPr>
          <a:xfrm flipV="1">
            <a:off x="2806775" y="3709465"/>
            <a:ext cx="675052" cy="42790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3561031" y="1858369"/>
            <a:ext cx="1519593" cy="323890"/>
          </a:xfrm>
          <a:prstGeom prst="roundRect">
            <a:avLst/>
          </a:prstGeom>
          <a:solidFill>
            <a:srgbClr val="FF797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Control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Center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91644" y="2590800"/>
            <a:ext cx="658368" cy="2103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52643" y="3499153"/>
            <a:ext cx="658368" cy="2103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61304" y="3476556"/>
            <a:ext cx="662399" cy="208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switch</a:t>
            </a:r>
          </a:p>
        </p:txBody>
      </p:sp>
      <p:cxnSp>
        <p:nvCxnSpPr>
          <p:cNvPr id="44" name="Curved Connector 19"/>
          <p:cNvCxnSpPr>
            <a:stCxn id="40" idx="2"/>
            <a:endCxn id="41" idx="0"/>
          </p:cNvCxnSpPr>
          <p:nvPr/>
        </p:nvCxnSpPr>
        <p:spPr>
          <a:xfrm>
            <a:off x="4320828" y="2182259"/>
            <a:ext cx="0" cy="4085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5559437" y="4647367"/>
            <a:ext cx="1766650" cy="312822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Compromised PDC</a:t>
            </a:r>
            <a:r>
              <a:rPr lang="en-US" sz="16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Curved Connector 20"/>
          <p:cNvCxnSpPr>
            <a:stCxn id="45" idx="0"/>
            <a:endCxn id="43" idx="2"/>
          </p:cNvCxnSpPr>
          <p:nvPr/>
        </p:nvCxnSpPr>
        <p:spPr>
          <a:xfrm flipH="1" flipV="1">
            <a:off x="5292504" y="3684739"/>
            <a:ext cx="1150258" cy="96262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arrow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2005272" y="3980959"/>
            <a:ext cx="801503" cy="312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PDC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224930" y="4119471"/>
            <a:ext cx="877703" cy="508843"/>
            <a:chOff x="2627497" y="3062400"/>
            <a:chExt cx="877703" cy="508843"/>
          </a:xfrm>
        </p:grpSpPr>
        <p:sp>
          <p:nvSpPr>
            <p:cNvPr id="65" name="Rectangle 64"/>
            <p:cNvSpPr/>
            <p:nvPr/>
          </p:nvSpPr>
          <p:spPr>
            <a:xfrm>
              <a:off x="2703697" y="3062400"/>
              <a:ext cx="801503" cy="416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PMUs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67000" y="3109800"/>
              <a:ext cx="801503" cy="416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PMUs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627497" y="3154878"/>
              <a:ext cx="801503" cy="416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Times New Roman" panose="02020603050405020304" pitchFamily="18" charset="0"/>
                </a:rPr>
                <a:t>PMUs</a:t>
              </a:r>
            </a:p>
          </p:txBody>
        </p:sp>
      </p:grpSp>
      <p:cxnSp>
        <p:nvCxnSpPr>
          <p:cNvPr id="49" name="Curved Connector 21"/>
          <p:cNvCxnSpPr>
            <a:stCxn id="65" idx="0"/>
            <a:endCxn id="42" idx="2"/>
          </p:cNvCxnSpPr>
          <p:nvPr/>
        </p:nvCxnSpPr>
        <p:spPr>
          <a:xfrm flipH="1" flipV="1">
            <a:off x="3481827" y="3709465"/>
            <a:ext cx="220055" cy="41000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4352665" y="4233335"/>
            <a:ext cx="1042641" cy="638126"/>
            <a:chOff x="2627497" y="3062400"/>
            <a:chExt cx="877703" cy="508843"/>
          </a:xfrm>
        </p:grpSpPr>
        <p:sp>
          <p:nvSpPr>
            <p:cNvPr id="62" name="Rectangle 61"/>
            <p:cNvSpPr/>
            <p:nvPr/>
          </p:nvSpPr>
          <p:spPr>
            <a:xfrm>
              <a:off x="2703697" y="3062400"/>
              <a:ext cx="801503" cy="416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PMUs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67000" y="3109800"/>
              <a:ext cx="801503" cy="416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PMUs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27497" y="3154878"/>
              <a:ext cx="801503" cy="416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600" kern="0" dirty="0" smtClean="0">
                  <a:solidFill>
                    <a:prstClr val="black"/>
                  </a:solidFill>
                  <a:cs typeface="Times New Roman" panose="02020603050405020304" pitchFamily="18" charset="0"/>
                </a:rPr>
                <a:t>Effected PMUs</a:t>
              </a:r>
              <a:endParaRPr lang="en-US" sz="1600" kern="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Curved Connector 21"/>
          <p:cNvCxnSpPr>
            <a:stCxn id="62" idx="0"/>
            <a:endCxn id="43" idx="2"/>
          </p:cNvCxnSpPr>
          <p:nvPr/>
        </p:nvCxnSpPr>
        <p:spPr>
          <a:xfrm flipV="1">
            <a:off x="4919246" y="3684739"/>
            <a:ext cx="373258" cy="54859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456352" y="3034284"/>
            <a:ext cx="658368" cy="2103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26138" y="3038160"/>
            <a:ext cx="658368" cy="2103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switch</a:t>
            </a:r>
          </a:p>
        </p:txBody>
      </p:sp>
      <p:cxnSp>
        <p:nvCxnSpPr>
          <p:cNvPr id="54" name="Curved Connector 21"/>
          <p:cNvCxnSpPr>
            <a:stCxn id="42" idx="0"/>
            <a:endCxn id="52" idx="2"/>
          </p:cNvCxnSpPr>
          <p:nvPr/>
        </p:nvCxnSpPr>
        <p:spPr>
          <a:xfrm flipV="1">
            <a:off x="3481827" y="3244596"/>
            <a:ext cx="303709" cy="25455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5" name="Curved Connector 21"/>
          <p:cNvCxnSpPr>
            <a:stCxn id="52" idx="0"/>
            <a:endCxn id="41" idx="2"/>
          </p:cNvCxnSpPr>
          <p:nvPr/>
        </p:nvCxnSpPr>
        <p:spPr>
          <a:xfrm flipV="1">
            <a:off x="3785536" y="2801112"/>
            <a:ext cx="535292" cy="23317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6" name="Curved Connector 21"/>
          <p:cNvCxnSpPr>
            <a:stCxn id="53" idx="0"/>
            <a:endCxn id="41" idx="2"/>
          </p:cNvCxnSpPr>
          <p:nvPr/>
        </p:nvCxnSpPr>
        <p:spPr>
          <a:xfrm flipH="1" flipV="1">
            <a:off x="4320828" y="2801112"/>
            <a:ext cx="634494" cy="23704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7" name="Curved Connector 21"/>
          <p:cNvCxnSpPr>
            <a:stCxn id="43" idx="0"/>
            <a:endCxn id="53" idx="2"/>
          </p:cNvCxnSpPr>
          <p:nvPr/>
        </p:nvCxnSpPr>
        <p:spPr>
          <a:xfrm flipH="1" flipV="1">
            <a:off x="4955322" y="3248472"/>
            <a:ext cx="337182" cy="22808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58" name="Oval 57"/>
          <p:cNvSpPr/>
          <p:nvPr/>
        </p:nvSpPr>
        <p:spPr>
          <a:xfrm>
            <a:off x="4200265" y="3477768"/>
            <a:ext cx="27432" cy="27432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76465" y="3477768"/>
            <a:ext cx="27432" cy="27432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352665" y="3477768"/>
            <a:ext cx="27432" cy="27432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2050" y="256594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WAN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015589" y="3423233"/>
            <a:ext cx="801503" cy="312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PDC </a:t>
            </a:r>
          </a:p>
        </p:txBody>
      </p:sp>
      <p:cxnSp>
        <p:nvCxnSpPr>
          <p:cNvPr id="75" name="Curved Connector 20"/>
          <p:cNvCxnSpPr>
            <a:stCxn id="74" idx="1"/>
            <a:endCxn id="43" idx="3"/>
          </p:cNvCxnSpPr>
          <p:nvPr/>
        </p:nvCxnSpPr>
        <p:spPr>
          <a:xfrm flipH="1">
            <a:off x="5623703" y="3579644"/>
            <a:ext cx="1391886" cy="1004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arrow"/>
            <a:tailEnd type="arrow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5863548" y="3720491"/>
            <a:ext cx="293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New path for effected PMUs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415727" y="2400070"/>
            <a:ext cx="877703" cy="508843"/>
            <a:chOff x="2627497" y="3062400"/>
            <a:chExt cx="877703" cy="508843"/>
          </a:xfrm>
        </p:grpSpPr>
        <p:sp>
          <p:nvSpPr>
            <p:cNvPr id="92" name="Rectangle 91"/>
            <p:cNvSpPr/>
            <p:nvPr/>
          </p:nvSpPr>
          <p:spPr>
            <a:xfrm>
              <a:off x="2703697" y="3062400"/>
              <a:ext cx="801503" cy="416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PMUs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667000" y="3109800"/>
              <a:ext cx="801503" cy="416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PMUs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27497" y="3154878"/>
              <a:ext cx="801503" cy="416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Times New Roman" panose="02020603050405020304" pitchFamily="18" charset="0"/>
                </a:rPr>
                <a:t>PMUs</a:t>
              </a:r>
            </a:p>
          </p:txBody>
        </p:sp>
      </p:grpSp>
      <p:cxnSp>
        <p:nvCxnSpPr>
          <p:cNvPr id="95" name="Curved Connector 21"/>
          <p:cNvCxnSpPr>
            <a:stCxn id="53" idx="3"/>
            <a:endCxn id="94" idx="1"/>
          </p:cNvCxnSpPr>
          <p:nvPr/>
        </p:nvCxnSpPr>
        <p:spPr>
          <a:xfrm flipV="1">
            <a:off x="5284506" y="2700731"/>
            <a:ext cx="1131221" cy="44258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9" name="Curved Connector 21"/>
          <p:cNvCxnSpPr>
            <a:stCxn id="53" idx="3"/>
            <a:endCxn id="74" idx="0"/>
          </p:cNvCxnSpPr>
          <p:nvPr/>
        </p:nvCxnSpPr>
        <p:spPr>
          <a:xfrm>
            <a:off x="5284506" y="3143316"/>
            <a:ext cx="2131835" cy="27991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Impact of Cyber-attacks to PMU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671677"/>
            <a:ext cx="3276600" cy="2819400"/>
          </a:xfrm>
        </p:spPr>
        <p:txBody>
          <a:bodyPr/>
          <a:lstStyle/>
          <a:p>
            <a:r>
              <a:rPr lang="en-US" sz="2000" dirty="0"/>
              <a:t>PMUs/PDCs can be target of cyber-attacks</a:t>
            </a:r>
          </a:p>
          <a:p>
            <a:r>
              <a:rPr lang="en-US" sz="2000" dirty="0"/>
              <a:t>System observability highly reduced</a:t>
            </a:r>
          </a:p>
          <a:p>
            <a:r>
              <a:rPr lang="en-US" sz="2000" dirty="0"/>
              <a:t>Impact state estimation and other power system applications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09553" y="3309977"/>
            <a:ext cx="801503" cy="4163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PMUs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63256" y="3884212"/>
            <a:ext cx="801503" cy="4163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PMUs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06256" y="3808012"/>
            <a:ext cx="801503" cy="4163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PMUs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003038" y="1600200"/>
            <a:ext cx="969818" cy="566777"/>
          </a:xfrm>
          <a:prstGeom prst="roundRect">
            <a:avLst/>
          </a:prstGeom>
          <a:solidFill>
            <a:srgbClr val="FF797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Control Center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66553" y="3233777"/>
            <a:ext cx="801503" cy="4163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PMU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96456" y="3884212"/>
            <a:ext cx="801503" cy="4163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PMU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056" y="3233777"/>
            <a:ext cx="801503" cy="4163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PMU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68056" y="2463755"/>
            <a:ext cx="801503" cy="312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PDC </a:t>
            </a:r>
          </a:p>
        </p:txBody>
      </p:sp>
      <p:cxnSp>
        <p:nvCxnSpPr>
          <p:cNvPr id="45" name="Curved Connector 20"/>
          <p:cNvCxnSpPr>
            <a:stCxn id="40" idx="2"/>
            <a:endCxn id="46" idx="0"/>
          </p:cNvCxnSpPr>
          <p:nvPr/>
        </p:nvCxnSpPr>
        <p:spPr>
          <a:xfrm flipH="1">
            <a:off x="1697208" y="2166977"/>
            <a:ext cx="790739" cy="296778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1296456" y="2463755"/>
            <a:ext cx="801503" cy="312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PDC </a:t>
            </a:r>
          </a:p>
        </p:txBody>
      </p:sp>
      <p:sp>
        <p:nvSpPr>
          <p:cNvPr id="47" name="Oval 46"/>
          <p:cNvSpPr/>
          <p:nvPr/>
        </p:nvSpPr>
        <p:spPr>
          <a:xfrm>
            <a:off x="2301456" y="2613348"/>
            <a:ext cx="27432" cy="27432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77656" y="2613348"/>
            <a:ext cx="27432" cy="27432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453856" y="2613348"/>
            <a:ext cx="27432" cy="27432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urved Connector 20"/>
          <p:cNvCxnSpPr>
            <a:stCxn id="40" idx="2"/>
            <a:endCxn id="44" idx="0"/>
          </p:cNvCxnSpPr>
          <p:nvPr/>
        </p:nvCxnSpPr>
        <p:spPr>
          <a:xfrm>
            <a:off x="2487947" y="2166977"/>
            <a:ext cx="580861" cy="296778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1" name="Curved Connector 20"/>
          <p:cNvCxnSpPr>
            <a:stCxn id="41" idx="0"/>
            <a:endCxn id="46" idx="2"/>
          </p:cNvCxnSpPr>
          <p:nvPr/>
        </p:nvCxnSpPr>
        <p:spPr>
          <a:xfrm rot="16200000" flipV="1">
            <a:off x="1753657" y="2720128"/>
            <a:ext cx="457200" cy="570097"/>
          </a:xfrm>
          <a:prstGeom prst="curvedConnector3">
            <a:avLst>
              <a:gd name="adj1" fmla="val 64173"/>
            </a:avLst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2" name="Curved Connector 51"/>
          <p:cNvCxnSpPr>
            <a:stCxn id="37" idx="0"/>
            <a:endCxn id="44" idx="2"/>
          </p:cNvCxnSpPr>
          <p:nvPr/>
        </p:nvCxnSpPr>
        <p:spPr>
          <a:xfrm rot="16200000" flipV="1">
            <a:off x="2972857" y="2872528"/>
            <a:ext cx="533400" cy="341497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3" name="Curved Connector 20"/>
          <p:cNvCxnSpPr>
            <a:stCxn id="43" idx="0"/>
            <a:endCxn id="46" idx="2"/>
          </p:cNvCxnSpPr>
          <p:nvPr/>
        </p:nvCxnSpPr>
        <p:spPr>
          <a:xfrm rot="5400000" flipH="1" flipV="1">
            <a:off x="1201908" y="2738477"/>
            <a:ext cx="457200" cy="533400"/>
          </a:xfrm>
          <a:prstGeom prst="curvedConnector3">
            <a:avLst>
              <a:gd name="adj1" fmla="val 70472"/>
            </a:avLst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4" name="Curved Connector 20"/>
          <p:cNvCxnSpPr>
            <a:stCxn id="42" idx="0"/>
            <a:endCxn id="46" idx="2"/>
          </p:cNvCxnSpPr>
          <p:nvPr/>
        </p:nvCxnSpPr>
        <p:spPr>
          <a:xfrm rot="5400000" flipH="1" flipV="1">
            <a:off x="1143391" y="3330395"/>
            <a:ext cx="1107635" cy="127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5" name="Curved Connector 20"/>
          <p:cNvCxnSpPr>
            <a:stCxn id="39" idx="0"/>
            <a:endCxn id="44" idx="2"/>
          </p:cNvCxnSpPr>
          <p:nvPr/>
        </p:nvCxnSpPr>
        <p:spPr>
          <a:xfrm rot="16200000" flipV="1">
            <a:off x="2972191" y="2873195"/>
            <a:ext cx="1031435" cy="838200"/>
          </a:xfrm>
          <a:prstGeom prst="curvedConnector3">
            <a:avLst>
              <a:gd name="adj1" fmla="val 79318"/>
            </a:avLst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6" name="Curved Connector 20"/>
          <p:cNvCxnSpPr>
            <a:stCxn id="38" idx="0"/>
            <a:endCxn id="44" idx="2"/>
          </p:cNvCxnSpPr>
          <p:nvPr/>
        </p:nvCxnSpPr>
        <p:spPr>
          <a:xfrm rot="5400000" flipH="1" flipV="1">
            <a:off x="2362591" y="3177995"/>
            <a:ext cx="1107635" cy="304800"/>
          </a:xfrm>
          <a:prstGeom prst="curvedConnector3">
            <a:avLst>
              <a:gd name="adj1" fmla="val 60802"/>
            </a:avLst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57" name="Picture 2" descr="D:\Dropbox\!Study in UIUC\Research\Paper Writing Guidance\PPT 素材\cro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18" y="2315366"/>
            <a:ext cx="238979" cy="25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Dropbox\!Study in UIUC\Research\Paper Writing Guidance\PPT 素材\cro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77" y="3767177"/>
            <a:ext cx="238979" cy="25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Dropbox\!Study in UIUC\Research\Paper Writing Guidance\PPT 素材\cro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37" y="3088084"/>
            <a:ext cx="218020" cy="23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Dropbox\!Study in UIUC\Research\Paper Writing Guidance\PPT 素材\question-mark_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4" y="3105076"/>
            <a:ext cx="207472" cy="3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D:\Dropbox\!Study in UIUC\Research\Paper Writing Guidance\PPT 素材\question-mark_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48" y="3138449"/>
            <a:ext cx="207472" cy="3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Dropbox\!Study in UIUC\Research\Paper Writing Guidance\PPT 素材\cro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50" y="4619668"/>
            <a:ext cx="238979" cy="25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424591" y="4555136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Under attack</a:t>
            </a:r>
          </a:p>
        </p:txBody>
      </p:sp>
      <p:pic>
        <p:nvPicPr>
          <p:cNvPr id="64" name="Picture 3" descr="D:\Dropbox\!Study in UIUC\Research\Paper Writing Guidance\PPT 素材\question-mark_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5000668"/>
            <a:ext cx="207472" cy="3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424591" y="496466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Disconnected</a:t>
            </a:r>
          </a:p>
        </p:txBody>
      </p:sp>
    </p:spTree>
    <p:extLst>
      <p:ext uri="{BB962C8B-B14F-4D97-AF65-F5344CB8AC3E}">
        <p14:creationId xmlns:p14="http://schemas.microsoft.com/office/powerpoint/2010/main" val="13947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Self-healing PMU Network for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Power </a:t>
            </a:r>
            <a:r>
              <a:rPr lang="en-US" sz="2800" dirty="0"/>
              <a:t>System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239000" cy="40386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000" dirty="0"/>
              <a:t>Utilize features of programmable configuration enabled by software-defined networking (SDN) technology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After a cyber-attack, the compromised PMUs/PDCs will be isolated to prevent propagation of attack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Disconnected yet uncompromised PMUs will be reconnected to the network for self-healing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Restore observability of power system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Integer linear programming model – minimize overhead of self-healing process with constraints of power system observability, hardware resources, and network topology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Demo:</a:t>
            </a:r>
            <a:r>
              <a:rPr lang="en-US" dirty="0"/>
              <a:t> </a:t>
            </a:r>
            <a:r>
              <a:rPr lang="en-US" sz="2400" dirty="0"/>
              <a:t>Self-healing Scheme on PMU Network for IEEE 30-bus System under an Attack Scenario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Systems Division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60314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Communications </a:t>
            </a:r>
            <a:r>
              <a:rPr lang="en-US" dirty="0"/>
              <a:t>network for the IEEE 30-bus system</a:t>
            </a:r>
          </a:p>
        </p:txBody>
      </p:sp>
      <p:pic>
        <p:nvPicPr>
          <p:cNvPr id="1181" name="Picture 6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" y="1219200"/>
            <a:ext cx="7399973" cy="479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5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</Template>
  <TotalTime>183</TotalTime>
  <Words>219</Words>
  <Application>Microsoft Office PowerPoint</Application>
  <PresentationFormat>On-screen Show (4:3)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</vt:lpstr>
      <vt:lpstr>blue_2007</vt:lpstr>
      <vt:lpstr>SELF-HEALING  NETWORK INFRASTRUCTURE FOR PMU SYSTEMS</vt:lpstr>
      <vt:lpstr>Architecture of an IP-Based PMU Network</vt:lpstr>
      <vt:lpstr>Impact of Cyber-attacks to PMU Network</vt:lpstr>
      <vt:lpstr>Self-healing PMU Network for  Power System Operation</vt:lpstr>
      <vt:lpstr>Demo: Self-healing Scheme on PMU Network for IEEE 30-bus System under an Attack Scenario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Chen</dc:creator>
  <cp:lastModifiedBy>Jiaqi Yan</cp:lastModifiedBy>
  <cp:revision>8</cp:revision>
  <dcterms:created xsi:type="dcterms:W3CDTF">2016-03-17T16:33:58Z</dcterms:created>
  <dcterms:modified xsi:type="dcterms:W3CDTF">2016-05-31T16:04:41Z</dcterms:modified>
</cp:coreProperties>
</file>