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nter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DBB93C-4E26-494A-AA4A-2494C0242A84}">
  <a:tblStyle styleId="{C5DBB93C-4E26-494A-AA4A-2494C0242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InterSemiBold-italic.fntdata"/><Relationship Id="rId18" Type="http://schemas.openxmlformats.org/officeDocument/2006/relationships/font" Target="fonts/Inter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3c2a525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33c2a525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178bf3d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a5178bf3d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7feb7f4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c7feb7f4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7feb7f4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c7feb7f4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7feb7f4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c7feb7f4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c2a525db_5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33c2a525db_5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3c2a525db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33c2a525db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7feb7f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c7feb7f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3c2a525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3c2a525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3.png"/><Relationship Id="rId13" Type="http://schemas.openxmlformats.org/officeDocument/2006/relationships/image" Target="../media/image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5" Type="http://schemas.openxmlformats.org/officeDocument/2006/relationships/image" Target="../media/image7.png"/><Relationship Id="rId1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631675"/>
            <a:ext cx="9144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GOVERNANCE POLICIES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838" y="370350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844500" y="1920475"/>
            <a:ext cx="72717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SPOTIFY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Pilot Implementation</a:t>
            </a:r>
            <a:r>
              <a:rPr lang="fr" sz="24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4294967295" type="ctrTitle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52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i="0" sz="52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1192664" y="22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Data Maturity Assessment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101852"/>
            <a:ext cx="576900" cy="3859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" name="Google Shape;64;p14"/>
          <p:cNvGraphicFramePr/>
          <p:nvPr/>
        </p:nvGraphicFramePr>
        <p:xfrm>
          <a:off x="96950" y="6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{C5DBB93C-4E26-494A-AA4A-2494C0242A84}</a:tableStyleId>
              </a:tblPr>
              <a:tblGrid>
                <a:gridCol w="1072375"/>
                <a:gridCol w="510825"/>
                <a:gridCol w="2571850"/>
                <a:gridCol w="2598375"/>
                <a:gridCol w="2217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Dimension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Current Leve</a:t>
                      </a:r>
                      <a:r>
                        <a:rPr b="1" lang="fr" sz="700"/>
                        <a:t>l</a:t>
                      </a:r>
                      <a:endParaRPr b="1" sz="7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</a:rPr>
                        <a:t>Strengths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</a:rPr>
                        <a:t>Weaknesses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</a:rPr>
                        <a:t>Action plan For Improvement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Governance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Un cadre de </a:t>
                      </a:r>
                      <a:r>
                        <a:rPr b="1" lang="fr" sz="700"/>
                        <a:t>gouvernance structuré en cours</a:t>
                      </a:r>
                      <a:r>
                        <a:rPr lang="fr" sz="700"/>
                        <a:t> avec des politiques définies.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Silos de données entre les départements</a:t>
                      </a:r>
                      <a:r>
                        <a:rPr lang="fr" sz="700"/>
                        <a:t>, rendant la coordination et l'accès difficile.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Renforcer avec </a:t>
                      </a:r>
                      <a:r>
                        <a:rPr b="1" lang="fr" sz="700"/>
                        <a:t>un modèle centralisé</a:t>
                      </a:r>
                      <a:r>
                        <a:rPr lang="fr" sz="700"/>
                        <a:t> et des responsabilités claires pour les DS et les DO.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Quality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Data alimentant </a:t>
                      </a:r>
                      <a:r>
                        <a:rPr b="1" lang="fr" sz="700"/>
                        <a:t>les recommandations</a:t>
                      </a:r>
                      <a:r>
                        <a:rPr lang="fr" sz="700"/>
                        <a:t> et </a:t>
                      </a:r>
                      <a:r>
                        <a:rPr b="1" lang="fr" sz="700"/>
                        <a:t>le marketing ciblé</a:t>
                      </a:r>
                      <a:r>
                        <a:rPr lang="fr" sz="700"/>
                        <a:t>, optimisation engagement utilisateur et revenus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les données de Spotify sont stockées et gérées par </a:t>
                      </a:r>
                      <a:r>
                        <a:rPr b="1" lang="fr" sz="700"/>
                        <a:t>différents départements</a:t>
                      </a:r>
                      <a:r>
                        <a:rPr lang="fr" sz="700"/>
                        <a:t> </a:t>
                      </a:r>
                      <a:r>
                        <a:rPr b="1" lang="fr" sz="700"/>
                        <a:t>sans normes unifiées</a:t>
                      </a:r>
                      <a:endParaRPr b="1"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Programme de </a:t>
                      </a:r>
                      <a:r>
                        <a:rPr b="1" lang="fr" sz="700"/>
                        <a:t>standardisation des données</a:t>
                      </a:r>
                      <a:r>
                        <a:rPr lang="fr" sz="700"/>
                        <a:t> et un monitoring régulier de la qualité des données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Architecture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Infrastructure avancée</a:t>
                      </a:r>
                      <a:r>
                        <a:rPr lang="fr" sz="700"/>
                        <a:t> avec data lakes, bases relationnelles et cloud computing performants.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Manque d’intégration fluide entre les différentes sources de données, </a:t>
                      </a:r>
                      <a:r>
                        <a:rPr b="1" lang="fr" sz="700"/>
                        <a:t>limitant une vision consolidée.</a:t>
                      </a:r>
                      <a:endParaRPr b="1"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Centraliser l'intégration entre les bdd -</a:t>
                      </a:r>
                      <a:r>
                        <a:rPr lang="fr" sz="700"/>
                        <a:t> Gestion des flux de données (ETL, API internes).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Compliance 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   (GDPR, CCPA, etc.)</a:t>
                      </a:r>
                      <a:endParaRPr b="1" sz="7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Spotify est conscient des régulations et met en place des </a:t>
                      </a:r>
                      <a:r>
                        <a:rPr b="1" lang="fr" sz="700"/>
                        <a:t>politiques pour s'y conformer</a:t>
                      </a:r>
                      <a:r>
                        <a:rPr lang="fr" sz="700"/>
                        <a:t>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La gestion de la conformité est complexe, diversité des </a:t>
                      </a:r>
                      <a:r>
                        <a:rPr b="1" lang="fr" sz="700"/>
                        <a:t>réglementations en fonction des pays</a:t>
                      </a:r>
                      <a:endParaRPr b="1"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Automatiser la conformité réglementaire</a:t>
                      </a:r>
                      <a:r>
                        <a:rPr lang="fr" sz="700"/>
                        <a:t> en développant des outils de gestion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Usage &amp;  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Accessibility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L’accessibilité des données est en progression, des initiatives pour favoriser </a:t>
                      </a:r>
                      <a:r>
                        <a:rPr b="1" lang="fr" sz="700"/>
                        <a:t>une meilleure exploitation</a:t>
                      </a:r>
                      <a:r>
                        <a:rPr lang="fr" sz="700"/>
                        <a:t>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Accès aux données cloisonné entre équipes, limitant l’efficacité des analyses et </a:t>
                      </a:r>
                      <a:r>
                        <a:rPr b="1" lang="fr" sz="700"/>
                        <a:t>ralentissant les décisions</a:t>
                      </a:r>
                      <a:r>
                        <a:rPr lang="fr" sz="700"/>
                        <a:t>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Accès centralisé aux données via un </a:t>
                      </a:r>
                      <a:r>
                        <a:rPr b="1" lang="fr" sz="700"/>
                        <a:t>data hub unifié</a:t>
                      </a:r>
                      <a:r>
                        <a:rPr lang="fr" sz="700"/>
                        <a:t>, facilitant l’analyse multi-services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Security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Sécurité robuste avec des </a:t>
                      </a:r>
                      <a:r>
                        <a:rPr b="1" lang="fr" sz="700"/>
                        <a:t>contrôles d'accès avancés</a:t>
                      </a:r>
                      <a:r>
                        <a:rPr lang="fr" sz="700"/>
                        <a:t> et des processus de surveillance bien établis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L’anonymisation et la gestion des accès restent insuffisantes, exposant Spotify à des </a:t>
                      </a:r>
                      <a:r>
                        <a:rPr b="1" lang="fr" sz="700"/>
                        <a:t>risques de confidentialité</a:t>
                      </a:r>
                      <a:r>
                        <a:rPr lang="fr" sz="700"/>
                        <a:t>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Déployer des </a:t>
                      </a:r>
                      <a:r>
                        <a:rPr b="1" lang="fr" sz="700"/>
                        <a:t>solutions avancées</a:t>
                      </a:r>
                      <a:r>
                        <a:rPr lang="fr" sz="700"/>
                        <a:t> et renforcer les processus de gestion des accès (MFA, RBAC, …)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Literacy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Forte </a:t>
                      </a:r>
                      <a:r>
                        <a:rPr b="1" lang="fr" sz="700"/>
                        <a:t>culture data-driven</a:t>
                      </a:r>
                      <a:r>
                        <a:rPr lang="fr" sz="700"/>
                        <a:t> au niveau stratégique, avec des équipes techniques exploitant largement les données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Manque de formation généralisée</a:t>
                      </a:r>
                      <a:r>
                        <a:rPr lang="fr" sz="700"/>
                        <a:t>, limitant l’adoption des meilleures pratiques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Proposer des </a:t>
                      </a:r>
                      <a:r>
                        <a:rPr b="1" lang="fr" sz="700"/>
                        <a:t>formations continues</a:t>
                      </a:r>
                      <a:r>
                        <a:rPr lang="fr" sz="700"/>
                        <a:t> pour renforcer la culture data-driven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Data Integration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Spotify utilise une </a:t>
                      </a:r>
                      <a:r>
                        <a:rPr b="1" lang="fr" sz="700"/>
                        <a:t>grande diversité de sources de données</a:t>
                      </a:r>
                      <a:r>
                        <a:rPr lang="fr" sz="700"/>
                        <a:t> pour ses analyses.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Intégration insuffisante entre datasets</a:t>
                      </a:r>
                      <a:r>
                        <a:rPr lang="fr" sz="700"/>
                        <a:t>, absence de standardisation impactant la cohérence des informations.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Adopter des </a:t>
                      </a:r>
                      <a:r>
                        <a:rPr b="1" lang="fr" sz="700"/>
                        <a:t>standards </a:t>
                      </a:r>
                      <a:r>
                        <a:rPr lang="fr" sz="700"/>
                        <a:t>de structuration des données et une </a:t>
                      </a:r>
                      <a:r>
                        <a:rPr b="1" lang="fr" sz="700"/>
                        <a:t>architecture </a:t>
                      </a:r>
                      <a:r>
                        <a:rPr lang="fr" sz="700"/>
                        <a:t>de données adaptée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  Analytics &amp; BI</a:t>
                      </a:r>
                      <a:endParaRPr b="1" sz="800"/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/>
                        <a:t>Capacités analytiques avancées</a:t>
                      </a:r>
                      <a:r>
                        <a:rPr lang="fr" sz="700"/>
                        <a:t> avec machine learning et personnalisation poussée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Gouvernance insuffisante des données, analyses qui </a:t>
                      </a:r>
                      <a:r>
                        <a:rPr b="1" lang="fr" sz="700"/>
                        <a:t>manquent de fiabilité</a:t>
                      </a:r>
                      <a:r>
                        <a:rPr lang="fr" sz="700"/>
                        <a:t> impactant la prise de décision.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Investir dans les</a:t>
                      </a:r>
                      <a:r>
                        <a:rPr b="1" lang="fr" sz="700"/>
                        <a:t> technologies d’analytique avancée </a:t>
                      </a:r>
                      <a:r>
                        <a:rPr lang="fr" sz="700"/>
                        <a:t>et optimiser la gouvernance des données pour améliorer la fiabilité des modèles prédictifs.</a:t>
                      </a:r>
                      <a:endParaRPr sz="700"/>
                    </a:p>
                  </a:txBody>
                  <a:tcPr marT="91425" marB="91425" marR="91425" marL="91425">
                    <a:lnL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D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Key Challenges 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7000" y="1137300"/>
            <a:ext cx="80859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fr" sz="1650">
                <a:solidFill>
                  <a:schemeClr val="dk1"/>
                </a:solidFill>
              </a:rPr>
              <a:t>Silotage et fragmentation des données</a:t>
            </a:r>
            <a:br>
              <a:rPr lang="fr" sz="1650">
                <a:solidFill>
                  <a:schemeClr val="dk1"/>
                </a:solidFill>
              </a:rPr>
            </a:br>
            <a:endParaRPr sz="165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fr" sz="1650">
                <a:solidFill>
                  <a:schemeClr val="dk1"/>
                </a:solidFill>
              </a:rPr>
              <a:t>Qualité incohérente des données</a:t>
            </a:r>
            <a:br>
              <a:rPr lang="fr" sz="1650">
                <a:solidFill>
                  <a:schemeClr val="dk1"/>
                </a:solidFill>
              </a:rPr>
            </a:br>
            <a:endParaRPr sz="165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fr" sz="1650">
                <a:solidFill>
                  <a:schemeClr val="dk1"/>
                </a:solidFill>
              </a:rPr>
              <a:t>Conformité réglementaire à l’échelle mondial</a:t>
            </a:r>
            <a:br>
              <a:rPr lang="fr" sz="1650">
                <a:solidFill>
                  <a:schemeClr val="dk1"/>
                </a:solidFill>
              </a:rPr>
            </a:br>
            <a:endParaRPr sz="165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fr" sz="1650">
                <a:solidFill>
                  <a:schemeClr val="dk1"/>
                </a:solidFill>
              </a:rPr>
              <a:t>Vie privée et transparence</a:t>
            </a:r>
            <a:br>
              <a:rPr lang="fr" sz="1650">
                <a:solidFill>
                  <a:schemeClr val="dk1"/>
                </a:solidFill>
              </a:rPr>
            </a:br>
            <a:endParaRPr sz="165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fr" sz="1650">
                <a:solidFill>
                  <a:schemeClr val="dk1"/>
                </a:solidFill>
              </a:rPr>
              <a:t>Accessibilité et intégration des données</a:t>
            </a:r>
            <a:br>
              <a:rPr lang="fr" sz="1650">
                <a:solidFill>
                  <a:schemeClr val="dk1"/>
                </a:solidFill>
              </a:rPr>
            </a:br>
            <a:endParaRPr sz="165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fr" sz="1650">
                <a:solidFill>
                  <a:schemeClr val="dk1"/>
                </a:solidFill>
              </a:rPr>
              <a:t>Sécurisation des données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Data Governance Principles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19475" y="1208475"/>
            <a:ext cx="26166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63375" y="1298350"/>
            <a:ext cx="2566800" cy="4146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2"/>
                </a:solidFill>
              </a:rPr>
              <a:t>G</a:t>
            </a:r>
            <a:r>
              <a:rPr b="1" lang="fr" sz="1800">
                <a:solidFill>
                  <a:schemeClr val="dk2"/>
                </a:solidFill>
              </a:rPr>
              <a:t>estion des données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298825" y="1298350"/>
            <a:ext cx="2566800" cy="4146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Qualité</a:t>
            </a:r>
            <a:r>
              <a:rPr b="1" lang="fr" sz="1800">
                <a:solidFill>
                  <a:schemeClr val="dk2"/>
                </a:solidFill>
              </a:rPr>
              <a:t> des données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128375" y="1320950"/>
            <a:ext cx="2770500" cy="4146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Sécurité</a:t>
            </a:r>
            <a:r>
              <a:rPr b="1" lang="fr" sz="1800">
                <a:solidFill>
                  <a:schemeClr val="dk2"/>
                </a:solidFill>
              </a:rPr>
              <a:t> des données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498075" y="180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{C5DBB93C-4E26-494A-AA4A-2494C0242A84}</a:tableStyleId>
              </a:tblPr>
              <a:tblGrid>
                <a:gridCol w="250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Responsabilisation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Transparence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Réglementation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Amélioration continue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Ethique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6"/>
          <p:cNvGraphicFramePr/>
          <p:nvPr/>
        </p:nvGraphicFramePr>
        <p:xfrm>
          <a:off x="3303125" y="180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{C5DBB93C-4E26-494A-AA4A-2494C0242A84}</a:tableStyleId>
              </a:tblPr>
              <a:tblGrid>
                <a:gridCol w="253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Fiabilité des données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Minimiser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6142875" y="180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{C5DBB93C-4E26-494A-AA4A-2494C0242A84}</a:tableStyleId>
              </a:tblPr>
              <a:tblGrid>
                <a:gridCol w="277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Protection</a:t>
                      </a:r>
                      <a:r>
                        <a:rPr lang="fr"/>
                        <a:t> des données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Contrôle d’accès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Droits des utilisateurs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GDPR and CCPA Compliance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3025" y="1497350"/>
            <a:ext cx="3252900" cy="11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Principes de traitement des données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Droits des utilisateurs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du consentement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Notifications des violations de données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Responsable de la protection des données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24025" y="1127238"/>
            <a:ext cx="1494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RGPD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447975" y="1497350"/>
            <a:ext cx="2902200" cy="1270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</a:t>
            </a:r>
            <a:r>
              <a:rPr lang="fr" sz="1200"/>
              <a:t>U</a:t>
            </a:r>
            <a:r>
              <a:rPr lang="fr" sz="1200"/>
              <a:t>tilisateurs droit d'accès, rectification/suppression sur leur données.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Consentement lors inscription + pour utilisation des cookies</a:t>
            </a:r>
            <a:endParaRPr sz="1200"/>
          </a:p>
        </p:txBody>
      </p:sp>
      <p:sp>
        <p:nvSpPr>
          <p:cNvPr id="97" name="Google Shape;97;p17"/>
          <p:cNvSpPr txBox="1"/>
          <p:nvPr/>
        </p:nvSpPr>
        <p:spPr>
          <a:xfrm>
            <a:off x="3387750" y="1024350"/>
            <a:ext cx="2368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Actions en place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436550" y="1024350"/>
            <a:ext cx="2246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Points négatifs/ </a:t>
            </a:r>
            <a:r>
              <a:rPr lang="fr" sz="1200">
                <a:solidFill>
                  <a:schemeClr val="dk2"/>
                </a:solidFill>
              </a:rPr>
              <a:t>améliorations à apporter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609300" y="1549150"/>
            <a:ext cx="2368500" cy="121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</a:t>
            </a:r>
            <a:r>
              <a:rPr lang="fr" sz="1100"/>
              <a:t>Améliorer transparence utilisation des données des utilisateurs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Faciliter l’option de refus des cookies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-Automatiser surveillance violation des données</a:t>
            </a:r>
            <a:endParaRPr sz="1100"/>
          </a:p>
        </p:txBody>
      </p:sp>
      <p:sp>
        <p:nvSpPr>
          <p:cNvPr id="100" name="Google Shape;100;p17"/>
          <p:cNvSpPr txBox="1"/>
          <p:nvPr/>
        </p:nvSpPr>
        <p:spPr>
          <a:xfrm>
            <a:off x="60325" y="2700350"/>
            <a:ext cx="338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CCPA</a:t>
            </a:r>
            <a:r>
              <a:rPr lang="fr" sz="1300">
                <a:solidFill>
                  <a:schemeClr val="dk2"/>
                </a:solidFill>
              </a:rPr>
              <a:t> :loi sur la protection des données en Californie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89475" y="3252150"/>
            <a:ext cx="3126600" cy="150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Option de désactivation de la vente de données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Demandes d'accès et de suppression des données des utilisateurs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Non-discrimination pour l'exercice des droits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420075" y="3194250"/>
            <a:ext cx="2958000" cy="16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</a:t>
            </a:r>
            <a:r>
              <a:rPr lang="fr" sz="1200"/>
              <a:t>Pas de vente directe des données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Téléchargement copie données personnelles via portail dédié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Possibilité gestion données </a:t>
            </a:r>
            <a:r>
              <a:rPr lang="fr" sz="1200"/>
              <a:t>personnelles</a:t>
            </a:r>
            <a:r>
              <a:rPr lang="fr" sz="1200"/>
              <a:t> en maintenant expérience optimale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7"/>
          <p:cNvSpPr txBox="1"/>
          <p:nvPr/>
        </p:nvSpPr>
        <p:spPr>
          <a:xfrm>
            <a:off x="6609300" y="3140150"/>
            <a:ext cx="2554500" cy="692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 Rendre le processus de demande d'accès et de suppression des données plus intuitif et accessible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PCI-DSS compliance</a:t>
            </a:r>
            <a:endParaRPr sz="2400"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3025" y="1497350"/>
            <a:ext cx="3435900" cy="15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Réseaux et systèmes sécurisés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Protéger les données des titulaires de cartes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Maintenir un programme de gestion des vulnérabilités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Mettre en œuvre des mesures de contrôle d'accès strictes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Surveiller et tester régulièrement les réseaux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Politique de sécurité de l'information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24025" y="1127238"/>
            <a:ext cx="1494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605575" y="1497350"/>
            <a:ext cx="3054600" cy="1657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</a:t>
            </a:r>
            <a:r>
              <a:rPr lang="fr" sz="1200"/>
              <a:t>Cryptage pour sécuriser les données sensibles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Connexion sécurisée via le protocole HTTPS.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Plateforme de gestion des vulnérabilités (Kitsune)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Utilisation Snyk, un outil d'évaluation de la sécurité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</a:t>
            </a:r>
            <a:endParaRPr sz="1200"/>
          </a:p>
        </p:txBody>
      </p:sp>
      <p:sp>
        <p:nvSpPr>
          <p:cNvPr id="114" name="Google Shape;114;p18"/>
          <p:cNvSpPr txBox="1"/>
          <p:nvPr/>
        </p:nvSpPr>
        <p:spPr>
          <a:xfrm>
            <a:off x="3387750" y="1024350"/>
            <a:ext cx="2368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Actions en place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833000" y="1024350"/>
            <a:ext cx="2246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Points négatifs/ améliorations à apporter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965075" y="1497350"/>
            <a:ext cx="1900800" cy="1738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Renforcement de la détection des malwares, sensibilisation au public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449525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82100" y="868750"/>
            <a:ext cx="3879600" cy="13809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Chief data Officer: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Define data policies and strategies to meet business goals.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-Ensure proper data usage, privacy, and compliance across all departments.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-Collaborate with executive leadership to align data governance with business priorities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9800" y="2643488"/>
            <a:ext cx="2417700" cy="12162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Governance Committee: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representatives from key departments to oversee the implementation of the governance framework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909350" y="3927288"/>
            <a:ext cx="3028200" cy="12162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</a:rPr>
              <a:t>Head Data Engineer: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-technical solutions for data quality and integration, -maintaining the security of data systems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-data </a:t>
            </a:r>
            <a:r>
              <a:rPr lang="fr" sz="1200">
                <a:solidFill>
                  <a:srgbClr val="FFFFFF"/>
                </a:solidFill>
              </a:rPr>
              <a:t>infrastructure aligned with strategic goals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519850" y="2645525"/>
            <a:ext cx="2417700" cy="10152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</a:rPr>
              <a:t>Product managers: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</a:rPr>
              <a:t>-</a:t>
            </a:r>
            <a:r>
              <a:rPr lang="fr" sz="1200">
                <a:solidFill>
                  <a:srgbClr val="FFFFFF"/>
                </a:solidFill>
              </a:rPr>
              <a:t>product innovations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-product data meets quality standards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26" name="Google Shape;126;p19"/>
          <p:cNvCxnSpPr>
            <a:stCxn id="123" idx="0"/>
            <a:endCxn id="122" idx="2"/>
          </p:cNvCxnSpPr>
          <p:nvPr/>
        </p:nvCxnSpPr>
        <p:spPr>
          <a:xfrm rot="-5400000">
            <a:off x="1583350" y="1904888"/>
            <a:ext cx="393900" cy="1083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>
            <a:stCxn id="128" idx="0"/>
            <a:endCxn id="123" idx="2"/>
          </p:cNvCxnSpPr>
          <p:nvPr/>
        </p:nvCxnSpPr>
        <p:spPr>
          <a:xfrm rot="-5400000">
            <a:off x="1030000" y="4050038"/>
            <a:ext cx="399000" cy="1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9"/>
          <p:cNvSpPr/>
          <p:nvPr/>
        </p:nvSpPr>
        <p:spPr>
          <a:xfrm>
            <a:off x="89850" y="4113350"/>
            <a:ext cx="2922900" cy="10152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</a:rPr>
              <a:t>Data Protection Officer: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</a:t>
            </a:r>
            <a:r>
              <a:rPr lang="fr" sz="1200">
                <a:solidFill>
                  <a:srgbClr val="FFFFFF"/>
                </a:solidFill>
              </a:rPr>
              <a:t>implementing</a:t>
            </a:r>
            <a:r>
              <a:rPr lang="fr" sz="1200">
                <a:solidFill>
                  <a:srgbClr val="FFFFFF"/>
                </a:solidFill>
              </a:rPr>
              <a:t> data protection policies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-regular audits of data practices, -training employees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476675" y="893350"/>
            <a:ext cx="2592000" cy="13317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Legal Team:</a:t>
            </a:r>
            <a:b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-reviewing and approving data governance policies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-managing legal risks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-representing Spotify in legal proceedings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7283650" y="917850"/>
            <a:ext cx="1653900" cy="12162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</a:rPr>
              <a:t>Marketing Director: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-data-driven marketing strategies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-targeted marketing campaigns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32" name="Google Shape;132;p19"/>
          <p:cNvCxnSpPr>
            <a:stCxn id="125" idx="0"/>
            <a:endCxn id="131" idx="2"/>
          </p:cNvCxnSpPr>
          <p:nvPr/>
        </p:nvCxnSpPr>
        <p:spPr>
          <a:xfrm rot="-5400000">
            <a:off x="7663900" y="2198825"/>
            <a:ext cx="511500" cy="381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9"/>
          <p:cNvSpPr/>
          <p:nvPr/>
        </p:nvSpPr>
        <p:spPr>
          <a:xfrm>
            <a:off x="3116075" y="75900"/>
            <a:ext cx="2417700" cy="399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</a:rPr>
              <a:t>CEO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rot="-5400000">
            <a:off x="7398700" y="3851063"/>
            <a:ext cx="399000" cy="1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ctrTitle"/>
          </p:nvPr>
        </p:nvSpPr>
        <p:spPr>
          <a:xfrm>
            <a:off x="1182814" y="2261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Organizational Model</a:t>
            </a:r>
            <a:r>
              <a:rPr lang="fr" sz="24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25" y="22617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00" y="837387"/>
            <a:ext cx="4150026" cy="40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5350800" y="1571787"/>
            <a:ext cx="35739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</a:rPr>
              <a:t>Grâce à ce modèle, Spotify peut 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Standardiser ses pratiques et améliorer la qualité des données.</a:t>
            </a:r>
            <a:br>
              <a:rPr lang="f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Assurer une conformité mondiale sans ralentir l’innovation.</a:t>
            </a:r>
            <a:br>
              <a:rPr lang="f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Faciliter l’intégration et l’accessibilité des données tout en évitant les silos.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Technology &amp; Tools</a:t>
            </a:r>
            <a:r>
              <a:rPr lang="fr" sz="24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i="0" sz="2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63375" y="1513100"/>
            <a:ext cx="2566800" cy="938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Mise en place d’un catalogue de données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63375" y="3323400"/>
            <a:ext cx="2566800" cy="938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Adoption d’un outil de qualité des données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5666975" y="3323400"/>
            <a:ext cx="2566800" cy="938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Renforcement de la conformité RGPD et CCPA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5666975" y="1450750"/>
            <a:ext cx="2566800" cy="938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Sécurisation des données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1"/>
          <p:cNvCxnSpPr>
            <a:stCxn id="151" idx="2"/>
            <a:endCxn id="152" idx="0"/>
          </p:cNvCxnSpPr>
          <p:nvPr/>
        </p:nvCxnSpPr>
        <p:spPr>
          <a:xfrm>
            <a:off x="1746775" y="2451800"/>
            <a:ext cx="0" cy="8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52" idx="3"/>
            <a:endCxn id="153" idx="1"/>
          </p:cNvCxnSpPr>
          <p:nvPr/>
        </p:nvCxnSpPr>
        <p:spPr>
          <a:xfrm>
            <a:off x="3030175" y="3792750"/>
            <a:ext cx="26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53" idx="0"/>
            <a:endCxn id="154" idx="2"/>
          </p:cNvCxnSpPr>
          <p:nvPr/>
        </p:nvCxnSpPr>
        <p:spPr>
          <a:xfrm rot="10800000">
            <a:off x="6950375" y="2389500"/>
            <a:ext cx="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25" y="1113225"/>
            <a:ext cx="1062750" cy="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368" y="1100600"/>
            <a:ext cx="738415" cy="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76" y="2927677"/>
            <a:ext cx="394801" cy="39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9175" y="2960700"/>
            <a:ext cx="952150" cy="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7566" y="2903799"/>
            <a:ext cx="541417" cy="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2925" y="2947275"/>
            <a:ext cx="1021700" cy="2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2550" y="1113234"/>
            <a:ext cx="1062748" cy="31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94985" y="1066025"/>
            <a:ext cx="909629" cy="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89132" y="2503225"/>
            <a:ext cx="742636" cy="2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40125" y="4295140"/>
            <a:ext cx="791650" cy="44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88347" y="2413525"/>
            <a:ext cx="666757" cy="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21273" y="4295150"/>
            <a:ext cx="1296754" cy="2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