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4" r:id="rId7"/>
    <p:sldId id="263" r:id="rId8"/>
    <p:sldId id="259" r:id="rId9"/>
    <p:sldId id="260" r:id="rId10"/>
    <p:sldId id="265" r:id="rId11"/>
    <p:sldId id="267" r:id="rId12"/>
    <p:sldId id="273" r:id="rId13"/>
    <p:sldId id="274" r:id="rId14"/>
    <p:sldId id="275" r:id="rId15"/>
    <p:sldId id="268" r:id="rId16"/>
    <p:sldId id="269" r:id="rId17"/>
    <p:sldId id="270" r:id="rId1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0" autoAdjust="0"/>
  </p:normalViewPr>
  <p:slideViewPr>
    <p:cSldViewPr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2021年11月26日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2021年11月26日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16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269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7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9789-52DD-4B81-9D64-E9B876C5EB0A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9E1-31D5-4CC0-A043-71C64AAC1D9B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9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D16D-3B5C-4518-AFD2-7EBA05435E0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47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53FD-D439-4013-96CE-3269310A0EC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2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0DE9B-38EC-404A-A33E-C91283A3BC10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033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BD10-0044-446A-8FEC-546DAA70EBBE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30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4E1-8039-454C-82CC-9ABD7E465CFB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0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1553-0B5D-41D8-8020-C6B5943B2064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32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280B-C982-4165-9F47-6DD874E1A701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9261" y="6492875"/>
            <a:ext cx="779564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601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510D-1457-449C-B372-437C90F02958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02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F495-C467-4AAB-ABBF-2895820E7A1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066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9AD58-9E17-488B-963D-07970F1EEDB9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05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70A8-979B-416E-A09A-7BE9F9AD2347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7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393C-1572-49CE-87DB-FC5ACB629B55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60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66C8-30FF-4BE7-8FEF-5CD918F3579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B5F8-B677-4966-8DA4-BFD5CA92484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新增頁尾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F38CB-0D88-43BE-BF42-7CC67785E05F}" type="datetime2">
              <a:rPr lang="zh-TW" altLang="en-US" smtClean="0"/>
              <a:t>2021年11月26日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469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845940" y="1484784"/>
            <a:ext cx="8856984" cy="1779241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機器學習與實作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乒乓球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989956" y="3429000"/>
            <a:ext cx="6480720" cy="216024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指導教授：陳朝烈 教授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組員：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F110112116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黃柏瑞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F110112127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李勗禾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F110112128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施冠宇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38000" rtl="0"/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F110112133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詹元勳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7041C-6B70-44F0-BBC8-BBF0FB85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Feature 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93F8DA-94C3-4218-ACD1-0DEF2855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538" y="1556792"/>
            <a:ext cx="8913078" cy="5112568"/>
          </a:xfrm>
        </p:spPr>
        <p:txBody>
          <a:bodyPr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PingPong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方格大小</a:t>
            </a: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n*m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的大小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1P Player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2P Player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障礙物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&gt;,&lt;X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&gt;,...,&lt;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,Y</a:t>
            </a:r>
            <a:r>
              <a:rPr lang="en-US" altLang="zh-TW" sz="20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m/2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只能往左或往右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</a:t>
            </a:r>
          </a:p>
          <a:p>
            <a:pPr marL="0" lv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n,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 n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可以上下左右</a:t>
            </a:r>
            <a:endParaRPr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C9AFA2-7508-4E02-ADC8-B8C5A833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72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3914-F456-4568-B900-8ECB31BD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分析(Traning Sample Collection)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41CA8-08E0-4F18-8410-2907C90F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rapid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快速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),Large amount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),effective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更改遊戲參數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把板子的大小拉到最大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收集球的路線的資料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把障礙物的大小拉到最大並收集且觀察球的路徑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直接更改球的速度來快速收集資料</a:t>
            </a:r>
          </a:p>
          <a:p>
            <a:pPr marL="0" lv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個別使用三種切球來獲得個別的資料</a:t>
            </a:r>
          </a:p>
          <a:p>
            <a:pPr marL="0" lv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51E63-84F2-4E74-9D3A-41CAD804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71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38BEE-0535-4401-BAA3-B375ACFD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644650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設計</a:t>
            </a:r>
          </a:p>
        </p:txBody>
      </p:sp>
      <p:sp>
        <p:nvSpPr>
          <p:cNvPr id="132" name="投影片編號版面配置區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z="1600" smtClean="0">
                <a:latin typeface="標楷體" panose="03000509000000000000" pitchFamily="65" charset="-120"/>
                <a:ea typeface="標楷體" panose="03000509000000000000" pitchFamily="65" charset="-120"/>
              </a:rPr>
              <a:pPr/>
              <a:t>11</a:t>
            </a:fld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A6CF849-B259-42CF-932F-50DA45A8A6E4}"/>
              </a:ext>
            </a:extLst>
          </p:cNvPr>
          <p:cNvGrpSpPr/>
          <p:nvPr/>
        </p:nvGrpSpPr>
        <p:grpSpPr>
          <a:xfrm>
            <a:off x="1519720" y="1325287"/>
            <a:ext cx="10003712" cy="5464079"/>
            <a:chOff x="1519720" y="1325287"/>
            <a:chExt cx="10003712" cy="5464079"/>
          </a:xfrm>
        </p:grpSpPr>
        <p:grpSp>
          <p:nvGrpSpPr>
            <p:cNvPr id="35" name="群組 34"/>
            <p:cNvGrpSpPr/>
            <p:nvPr/>
          </p:nvGrpSpPr>
          <p:grpSpPr>
            <a:xfrm>
              <a:off x="1519720" y="1325287"/>
              <a:ext cx="10003712" cy="5464079"/>
              <a:chOff x="1441514" y="1323173"/>
              <a:chExt cx="10003712" cy="5442003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1441514" y="1323173"/>
                <a:ext cx="10003712" cy="5442003"/>
                <a:chOff x="1341884" y="1321250"/>
                <a:chExt cx="10003712" cy="5442003"/>
              </a:xfrm>
            </p:grpSpPr>
            <p:grpSp>
              <p:nvGrpSpPr>
                <p:cNvPr id="77" name="群組 76"/>
                <p:cNvGrpSpPr/>
                <p:nvPr/>
              </p:nvGrpSpPr>
              <p:grpSpPr>
                <a:xfrm>
                  <a:off x="1341884" y="1321250"/>
                  <a:ext cx="10003712" cy="5442003"/>
                  <a:chOff x="987244" y="1225927"/>
                  <a:chExt cx="9757160" cy="5442003"/>
                </a:xfrm>
              </p:grpSpPr>
              <p:sp>
                <p:nvSpPr>
                  <p:cNvPr id="81" name="Google Shape;238;p9"/>
                  <p:cNvSpPr/>
                  <p:nvPr/>
                </p:nvSpPr>
                <p:spPr>
                  <a:xfrm>
                    <a:off x="1615135" y="5166968"/>
                    <a:ext cx="2198700" cy="864000"/>
                  </a:xfrm>
                  <a:prstGeom prst="diamond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判斷移動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grpSp>
                <p:nvGrpSpPr>
                  <p:cNvPr id="102" name="Google Shape;240;p9"/>
                  <p:cNvGrpSpPr/>
                  <p:nvPr/>
                </p:nvGrpSpPr>
                <p:grpSpPr>
                  <a:xfrm>
                    <a:off x="987244" y="1225927"/>
                    <a:ext cx="9757160" cy="5098681"/>
                    <a:chOff x="2893433" y="1268760"/>
                    <a:chExt cx="9757160" cy="5098681"/>
                  </a:xfrm>
                </p:grpSpPr>
                <p:sp>
                  <p:nvSpPr>
                    <p:cNvPr id="104" name="Google Shape;241;p9"/>
                    <p:cNvSpPr/>
                    <p:nvPr/>
                  </p:nvSpPr>
                  <p:spPr>
                    <a:xfrm>
                      <a:off x="3612562" y="1297412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lvl="0" algn="ctr"/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取得球的中心座</a:t>
                      </a:r>
                      <a:r>
                        <a:rPr lang="zh-TW" alt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標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5" name="Google Shape;242;p9"/>
                    <p:cNvSpPr/>
                    <p:nvPr/>
                  </p:nvSpPr>
                  <p:spPr>
                    <a:xfrm>
                      <a:off x="2893433" y="1503379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sp>
                  <p:nvSpPr>
                    <p:cNvPr id="106" name="Google Shape;243;p9"/>
                    <p:cNvSpPr/>
                    <p:nvPr/>
                  </p:nvSpPr>
                  <p:spPr>
                    <a:xfrm>
                      <a:off x="6094412" y="1268760"/>
                      <a:ext cx="2198700" cy="864000"/>
                    </a:xfrm>
                    <a:prstGeom prst="diamond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是否為開球方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07" name="Google Shape;244;p9"/>
                    <p:cNvSpPr/>
                    <p:nvPr/>
                  </p:nvSpPr>
                  <p:spPr>
                    <a:xfrm>
                      <a:off x="10634293" y="1321264"/>
                      <a:ext cx="2016300" cy="771900"/>
                    </a:xfrm>
                    <a:prstGeom prst="rect">
                      <a:avLst/>
                    </a:prstGeom>
                    <a:noFill/>
                    <a:ln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程式開始執行</a:t>
                      </a:r>
                      <a:endParaRPr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找到最適合開球位置</a:t>
                      </a:r>
                      <a:endParaRPr sz="16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cxnSp>
                  <p:nvCxnSpPr>
                    <p:cNvPr id="111" name="Google Shape;245;p9"/>
                    <p:cNvCxnSpPr>
                      <a:cxnSpLocks/>
                      <a:stCxn id="104" idx="3"/>
                      <a:endCxn id="106" idx="1"/>
                    </p:cNvCxnSpPr>
                    <p:nvPr/>
                  </p:nvCxnSpPr>
                  <p:spPr>
                    <a:xfrm>
                      <a:off x="5628862" y="1683362"/>
                      <a:ext cx="465600" cy="17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2" name="Google Shape;246;p9" descr="是"/>
                    <p:cNvCxnSpPr>
                      <a:cxnSpLocks/>
                      <a:stCxn id="106" idx="3"/>
                      <a:endCxn id="107" idx="1"/>
                    </p:cNvCxnSpPr>
                    <p:nvPr/>
                  </p:nvCxnSpPr>
                  <p:spPr>
                    <a:xfrm>
                      <a:off x="8293112" y="1700760"/>
                      <a:ext cx="2341200" cy="66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3" name="Google Shape;247;p9"/>
                    <p:cNvCxnSpPr>
                      <a:cxnSpLocks/>
                      <a:stCxn id="105" idx="6"/>
                      <a:endCxn id="104" idx="1"/>
                    </p:cNvCxnSpPr>
                    <p:nvPr/>
                  </p:nvCxnSpPr>
                  <p:spPr>
                    <a:xfrm>
                      <a:off x="3253433" y="1683379"/>
                      <a:ext cx="359100" cy="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cxnSp>
                  <p:nvCxnSpPr>
                    <p:cNvPr id="114" name="Google Shape;248;p9"/>
                    <p:cNvCxnSpPr>
                      <a:cxnSpLocks/>
                      <a:stCxn id="106" idx="2"/>
                      <a:endCxn id="46" idx="0"/>
                    </p:cNvCxnSpPr>
                    <p:nvPr/>
                  </p:nvCxnSpPr>
                  <p:spPr>
                    <a:xfrm flipH="1">
                      <a:off x="7193762" y="2132760"/>
                      <a:ext cx="1" cy="617123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5" name="Google Shape;249;p9"/>
                    <p:cNvSpPr/>
                    <p:nvPr/>
                  </p:nvSpPr>
                  <p:spPr>
                    <a:xfrm>
                      <a:off x="11462385" y="6007441"/>
                      <a:ext cx="360000" cy="36000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5875" cap="rnd" cmpd="sng">
                      <a:solidFill>
                        <a:srgbClr val="78230B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endParaRPr>
                    </a:p>
                  </p:txBody>
                </p:sp>
                <p:cxnSp>
                  <p:nvCxnSpPr>
                    <p:cNvPr id="116" name="Google Shape;250;p9"/>
                    <p:cNvCxnSpPr>
                      <a:cxnSpLocks/>
                      <a:stCxn id="107" idx="2"/>
                      <a:endCxn id="115" idx="0"/>
                    </p:cNvCxnSpPr>
                    <p:nvPr/>
                  </p:nvCxnSpPr>
                  <p:spPr>
                    <a:xfrm>
                      <a:off x="11642443" y="2093164"/>
                      <a:ext cx="0" cy="3914400"/>
                    </a:xfrm>
                    <a:prstGeom prst="straightConnector1">
                      <a:avLst/>
                    </a:prstGeom>
                    <a:noFill/>
                    <a:ln w="9525" cap="rnd" cmpd="sng">
                      <a:solidFill>
                        <a:srgbClr val="9D2D0F"/>
                      </a:solidFill>
                      <a:prstDash val="solid"/>
                      <a:round/>
                      <a:headEnd type="none" w="sm" len="sm"/>
                      <a:tailEnd type="triangle" w="med" len="med"/>
                    </a:ln>
                  </p:spPr>
                </p:cxnSp>
                <p:sp>
                  <p:nvSpPr>
                    <p:cNvPr id="117" name="Google Shape;251;p9"/>
                    <p:cNvSpPr txBox="1"/>
                    <p:nvPr/>
                  </p:nvSpPr>
                  <p:spPr>
                    <a:xfrm>
                      <a:off x="9228658" y="1502379"/>
                      <a:ext cx="234900" cy="338514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是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  <p:sp>
                  <p:nvSpPr>
                    <p:cNvPr id="118" name="Google Shape;252;p9"/>
                    <p:cNvSpPr txBox="1"/>
                    <p:nvPr/>
                  </p:nvSpPr>
                  <p:spPr>
                    <a:xfrm>
                      <a:off x="7186295" y="2231201"/>
                      <a:ext cx="332400" cy="3138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Century Gothic"/>
                          <a:sym typeface="Century Gothic"/>
                        </a:rPr>
                        <a:t>否</a:t>
                      </a:r>
                      <a:endParaRPr sz="1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p:txBody>
                </p:sp>
              </p:grpSp>
              <p:sp>
                <p:nvSpPr>
                  <p:cNvPr id="84" name="Google Shape;255;p9"/>
                  <p:cNvSpPr/>
                  <p:nvPr/>
                </p:nvSpPr>
                <p:spPr>
                  <a:xfrm>
                    <a:off x="4519275" y="492790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往左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5" name="Google Shape;256;p9"/>
                  <p:cNvSpPr/>
                  <p:nvPr/>
                </p:nvSpPr>
                <p:spPr>
                  <a:xfrm>
                    <a:off x="4519275" y="5458825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往右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86" name="Google Shape;257;p9"/>
                  <p:cNvSpPr/>
                  <p:nvPr/>
                </p:nvSpPr>
                <p:spPr>
                  <a:xfrm>
                    <a:off x="4519275" y="5989750"/>
                    <a:ext cx="1321500" cy="389400"/>
                  </a:xfrm>
                  <a:prstGeom prst="rect">
                    <a:avLst/>
                  </a:prstGeom>
                  <a:noFill/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 不動</a:t>
                    </a:r>
                    <a:endParaRPr sz="160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3" name="Google Shape;264;p9"/>
                  <p:cNvSpPr txBox="1"/>
                  <p:nvPr/>
                </p:nvSpPr>
                <p:spPr>
                  <a:xfrm>
                    <a:off x="4096653" y="4987938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1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4" name="Google Shape;265;p9"/>
                  <p:cNvSpPr txBox="1"/>
                  <p:nvPr/>
                </p:nvSpPr>
                <p:spPr>
                  <a:xfrm>
                    <a:off x="4049103" y="5419986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2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sp>
                <p:nvSpPr>
                  <p:cNvPr id="95" name="Google Shape;266;p9"/>
                  <p:cNvSpPr txBox="1"/>
                  <p:nvPr/>
                </p:nvSpPr>
                <p:spPr>
                  <a:xfrm>
                    <a:off x="4050567" y="5852034"/>
                    <a:ext cx="234900" cy="338514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>
                    <a:defPPr rtl="0">
                      <a:defRPr lang="zh-tw"/>
                    </a:defPPr>
                    <a:lvl1pPr marR="0" lvl="0" indent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defRPr sz="12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</a:defRPr>
                    </a:lvl1pPr>
                  </a:lstStyle>
                  <a:p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sym typeface="Century Gothic"/>
                      </a:rPr>
                      <a:t>3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</a:endParaRPr>
                  </a:p>
                </p:txBody>
              </p:sp>
              <p:cxnSp>
                <p:nvCxnSpPr>
                  <p:cNvPr id="99" name="Google Shape;270;p9"/>
                  <p:cNvCxnSpPr>
                    <a:cxnSpLocks/>
                    <a:stCxn id="85" idx="3"/>
                  </p:cNvCxnSpPr>
                  <p:nvPr/>
                </p:nvCxnSpPr>
                <p:spPr>
                  <a:xfrm>
                    <a:off x="5840775" y="5653525"/>
                    <a:ext cx="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01" name="Google Shape;272;p9"/>
                  <p:cNvSpPr txBox="1"/>
                  <p:nvPr/>
                </p:nvSpPr>
                <p:spPr>
                  <a:xfrm>
                    <a:off x="9295814" y="6261540"/>
                    <a:ext cx="1139937" cy="4063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l" rtl="0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zh-TW" sz="1600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Century Gothic"/>
                        <a:sym typeface="Century Gothic"/>
                      </a:rPr>
                      <a:t>進入程式</a:t>
                    </a:r>
                    <a:endParaRPr sz="16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Century Gothic"/>
                      <a:sym typeface="Century Gothic"/>
                    </a:endParaRPr>
                  </a:p>
                </p:txBody>
              </p:sp>
            </p:grpSp>
            <p:cxnSp>
              <p:nvCxnSpPr>
                <p:cNvPr id="8" name="肘形接點 7"/>
                <p:cNvCxnSpPr>
                  <a:cxnSpLocks/>
                  <a:stCxn id="81" idx="2"/>
                  <a:endCxn id="86" idx="1"/>
                </p:cNvCxnSpPr>
                <p:nvPr/>
              </p:nvCxnSpPr>
              <p:spPr>
                <a:xfrm rot="16200000" flipH="1">
                  <a:off x="3961227" y="5277835"/>
                  <a:ext cx="153482" cy="185039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肘形接點 20"/>
                <p:cNvCxnSpPr>
                  <a:cxnSpLocks/>
                  <a:stCxn id="84" idx="3"/>
                  <a:endCxn id="115" idx="2"/>
                </p:cNvCxnSpPr>
                <p:nvPr/>
              </p:nvCxnSpPr>
              <p:spPr>
                <a:xfrm>
                  <a:off x="6318058" y="5217923"/>
                  <a:ext cx="3809305" cy="1022008"/>
                </a:xfrm>
                <a:prstGeom prst="bentConnector3">
                  <a:avLst>
                    <a:gd name="adj1" fmla="val 49525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/>
                <p:cNvCxnSpPr/>
                <p:nvPr/>
              </p:nvCxnSpPr>
              <p:spPr>
                <a:xfrm flipV="1">
                  <a:off x="6310436" y="5748839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線接點 120"/>
                <p:cNvCxnSpPr/>
                <p:nvPr/>
              </p:nvCxnSpPr>
              <p:spPr>
                <a:xfrm flipV="1">
                  <a:off x="6310436" y="6239931"/>
                  <a:ext cx="1872000" cy="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直線單箭頭接點 123"/>
              <p:cNvCxnSpPr>
                <a:cxnSpLocks/>
                <a:stCxn id="81" idx="2"/>
                <a:endCxn id="85" idx="1"/>
              </p:cNvCxnSpPr>
              <p:nvPr/>
            </p:nvCxnSpPr>
            <p:spPr>
              <a:xfrm flipV="1">
                <a:off x="3212401" y="5750771"/>
                <a:ext cx="1850394" cy="3774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/>
              <p:cNvCxnSpPr>
                <a:cxnSpLocks/>
                <a:stCxn id="81" idx="3"/>
                <a:endCxn id="84" idx="1"/>
              </p:cNvCxnSpPr>
              <p:nvPr/>
            </p:nvCxnSpPr>
            <p:spPr>
              <a:xfrm flipV="1">
                <a:off x="4339530" y="5219846"/>
                <a:ext cx="723265" cy="4763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Google Shape;241;p9">
              <a:extLst>
                <a:ext uri="{FF2B5EF4-FFF2-40B4-BE49-F238E27FC236}">
                  <a16:creationId xmlns:a16="http://schemas.microsoft.com/office/drawing/2014/main" id="{34CF627B-A231-407F-A543-7F636081829C}"/>
                </a:ext>
              </a:extLst>
            </p:cNvPr>
            <p:cNvSpPr/>
            <p:nvPr/>
          </p:nvSpPr>
          <p:spPr>
            <a:xfrm>
              <a:off x="4895088" y="2812418"/>
              <a:ext cx="2067250" cy="775031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SVM</a:t>
              </a:r>
              <a:r>
                <a:rPr lang="zh-TW" altLang="en-US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訓練</a:t>
              </a:r>
              <a:r>
                <a:rPr lang="en-US" altLang="zh-TW" sz="1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Model</a:t>
              </a:r>
              <a:endParaRPr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1" name="接點: 肘形 10">
              <a:extLst>
                <a:ext uri="{FF2B5EF4-FFF2-40B4-BE49-F238E27FC236}">
                  <a16:creationId xmlns:a16="http://schemas.microsoft.com/office/drawing/2014/main" id="{087B3042-0435-424C-82BC-67A9B440455D}"/>
                </a:ext>
              </a:extLst>
            </p:cNvPr>
            <p:cNvCxnSpPr>
              <a:cxnSpLocks/>
              <a:stCxn id="46" idx="2"/>
              <a:endCxn id="81" idx="0"/>
            </p:cNvCxnSpPr>
            <p:nvPr/>
          </p:nvCxnSpPr>
          <p:spPr>
            <a:xfrm rot="5400000">
              <a:off x="3762227" y="3115829"/>
              <a:ext cx="1694866" cy="26381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49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接點: 肘形 76">
            <a:extLst>
              <a:ext uri="{FF2B5EF4-FFF2-40B4-BE49-F238E27FC236}">
                <a16:creationId xmlns:a16="http://schemas.microsoft.com/office/drawing/2014/main" id="{00E57A45-75F8-457E-94FF-B6B7B6957923}"/>
              </a:ext>
            </a:extLst>
          </p:cNvPr>
          <p:cNvCxnSpPr>
            <a:cxnSpLocks/>
            <a:stCxn id="24" idx="3"/>
            <a:endCxn id="48" idx="0"/>
          </p:cNvCxnSpPr>
          <p:nvPr/>
        </p:nvCxnSpPr>
        <p:spPr>
          <a:xfrm>
            <a:off x="7837626" y="2190986"/>
            <a:ext cx="1965198" cy="631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接點: 肘形 95">
            <a:extLst>
              <a:ext uri="{FF2B5EF4-FFF2-40B4-BE49-F238E27FC236}">
                <a16:creationId xmlns:a16="http://schemas.microsoft.com/office/drawing/2014/main" id="{269A3AE0-4C38-424B-BB97-1D44C80EBDB8}"/>
              </a:ext>
            </a:extLst>
          </p:cNvPr>
          <p:cNvCxnSpPr>
            <a:cxnSpLocks/>
            <a:stCxn id="48" idx="2"/>
            <a:endCxn id="93" idx="0"/>
          </p:cNvCxnSpPr>
          <p:nvPr/>
        </p:nvCxnSpPr>
        <p:spPr>
          <a:xfrm rot="5400000">
            <a:off x="8973571" y="3179903"/>
            <a:ext cx="630965" cy="102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4036C59B-F0BC-40FE-8BD3-2B3EAB7F0007}"/>
              </a:ext>
            </a:extLst>
          </p:cNvPr>
          <p:cNvCxnSpPr>
            <a:cxnSpLocks/>
            <a:stCxn id="48" idx="2"/>
            <a:endCxn id="94" idx="0"/>
          </p:cNvCxnSpPr>
          <p:nvPr/>
        </p:nvCxnSpPr>
        <p:spPr>
          <a:xfrm rot="16200000" flipH="1">
            <a:off x="10043914" y="3137102"/>
            <a:ext cx="630964" cy="1113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016B0F25-F92F-45D3-A61B-D8F9F8F10B47}"/>
              </a:ext>
            </a:extLst>
          </p:cNvPr>
          <p:cNvCxnSpPr>
            <a:cxnSpLocks/>
            <a:stCxn id="94" idx="2"/>
            <a:endCxn id="138" idx="0"/>
          </p:cNvCxnSpPr>
          <p:nvPr/>
        </p:nvCxnSpPr>
        <p:spPr>
          <a:xfrm flipH="1">
            <a:off x="10915682" y="4581127"/>
            <a:ext cx="286" cy="86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B99C0B81-1E59-4466-B453-B629D489DFF5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 flipV="1">
            <a:off x="6227937" y="2492896"/>
            <a:ext cx="673585" cy="599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93E94D23-650E-4138-8C84-8B90523B8795}"/>
              </a:ext>
            </a:extLst>
          </p:cNvPr>
          <p:cNvCxnSpPr>
            <a:stCxn id="94" idx="2"/>
            <a:endCxn id="71" idx="2"/>
          </p:cNvCxnSpPr>
          <p:nvPr/>
        </p:nvCxnSpPr>
        <p:spPr>
          <a:xfrm rot="5400000" flipH="1">
            <a:off x="7551193" y="1216353"/>
            <a:ext cx="1202935" cy="5526614"/>
          </a:xfrm>
          <a:prstGeom prst="bentConnector3">
            <a:avLst>
              <a:gd name="adj1" fmla="val -25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接點: 肘形 143">
            <a:extLst>
              <a:ext uri="{FF2B5EF4-FFF2-40B4-BE49-F238E27FC236}">
                <a16:creationId xmlns:a16="http://schemas.microsoft.com/office/drawing/2014/main" id="{9B4822F5-EFDA-416D-9652-FA09462FB39B}"/>
              </a:ext>
            </a:extLst>
          </p:cNvPr>
          <p:cNvCxnSpPr>
            <a:cxnSpLocks/>
            <a:endCxn id="70" idx="1"/>
          </p:cNvCxnSpPr>
          <p:nvPr/>
        </p:nvCxnSpPr>
        <p:spPr>
          <a:xfrm rot="16200000" flipH="1">
            <a:off x="1415809" y="2446746"/>
            <a:ext cx="886476" cy="4058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08E94CFB-ABCB-43AC-B401-E877422F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3DBB91-772F-4FB8-A18F-396E1F9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12</a:t>
            </a:fld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0617B3B-14FA-4BBF-9920-85533611E68A}"/>
              </a:ext>
            </a:extLst>
          </p:cNvPr>
          <p:cNvCxnSpPr>
            <a:cxnSpLocks/>
            <a:stCxn id="131" idx="6"/>
            <a:endCxn id="11" idx="1"/>
          </p:cNvCxnSpPr>
          <p:nvPr/>
        </p:nvCxnSpPr>
        <p:spPr>
          <a:xfrm>
            <a:off x="1409364" y="2206911"/>
            <a:ext cx="6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41;p9">
            <a:extLst>
              <a:ext uri="{FF2B5EF4-FFF2-40B4-BE49-F238E27FC236}">
                <a16:creationId xmlns:a16="http://schemas.microsoft.com/office/drawing/2014/main" id="{FDC09C29-1DA2-494F-BFFC-4111742BB858}"/>
              </a:ext>
            </a:extLst>
          </p:cNvPr>
          <p:cNvSpPr/>
          <p:nvPr/>
        </p:nvSpPr>
        <p:spPr>
          <a:xfrm>
            <a:off x="2061964" y="1905000"/>
            <a:ext cx="2067250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將球碰撞後得到邊框的座標與大小並回傳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3E1B334-C7E7-4349-8DC2-046FB0FE2932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4129214" y="2190986"/>
            <a:ext cx="1836204" cy="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41;p9">
            <a:extLst>
              <a:ext uri="{FF2B5EF4-FFF2-40B4-BE49-F238E27FC236}">
                <a16:creationId xmlns:a16="http://schemas.microsoft.com/office/drawing/2014/main" id="{88EB1629-36C0-42DF-8626-A428DEE7D42F}"/>
              </a:ext>
            </a:extLst>
          </p:cNvPr>
          <p:cNvSpPr/>
          <p:nvPr/>
        </p:nvSpPr>
        <p:spPr>
          <a:xfrm>
            <a:off x="2061964" y="2807403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59B0DF0-2D24-441C-8209-EF4758758A2F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3364068" y="3092695"/>
            <a:ext cx="1186703" cy="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241;p9">
            <a:extLst>
              <a:ext uri="{FF2B5EF4-FFF2-40B4-BE49-F238E27FC236}">
                <a16:creationId xmlns:a16="http://schemas.microsoft.com/office/drawing/2014/main" id="{61CA833B-4080-4F6A-83E9-6AC20A0677E6}"/>
              </a:ext>
            </a:extLst>
          </p:cNvPr>
          <p:cNvSpPr/>
          <p:nvPr/>
        </p:nvSpPr>
        <p:spPr>
          <a:xfrm>
            <a:off x="4550771" y="2806709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Google Shape;241;p9">
            <a:extLst>
              <a:ext uri="{FF2B5EF4-FFF2-40B4-BE49-F238E27FC236}">
                <a16:creationId xmlns:a16="http://schemas.microsoft.com/office/drawing/2014/main" id="{FFBBC16B-0A90-4E20-994C-828E08CF2736}"/>
              </a:ext>
            </a:extLst>
          </p:cNvPr>
          <p:cNvSpPr/>
          <p:nvPr/>
        </p:nvSpPr>
        <p:spPr>
          <a:xfrm>
            <a:off x="5965418" y="1889075"/>
            <a:ext cx="1872208" cy="6038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輸入球座標與速度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/>
            </a:endParaRPr>
          </a:p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得到所有碰撞交點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Google Shape;252;p9">
            <a:extLst>
              <a:ext uri="{FF2B5EF4-FFF2-40B4-BE49-F238E27FC236}">
                <a16:creationId xmlns:a16="http://schemas.microsoft.com/office/drawing/2014/main" id="{0E652F6A-0A81-44B2-8597-4259EDEDFC1E}"/>
              </a:ext>
            </a:extLst>
          </p:cNvPr>
          <p:cNvSpPr txBox="1"/>
          <p:nvPr/>
        </p:nvSpPr>
        <p:spPr>
          <a:xfrm>
            <a:off x="3113505" y="2822146"/>
            <a:ext cx="1657055" cy="28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球座標及速度</a:t>
            </a:r>
            <a:endParaRPr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Google Shape;252;p9">
            <a:extLst>
              <a:ext uri="{FF2B5EF4-FFF2-40B4-BE49-F238E27FC236}">
                <a16:creationId xmlns:a16="http://schemas.microsoft.com/office/drawing/2014/main" id="{1C70E81A-090B-45DB-A458-067A6E80AD2F}"/>
              </a:ext>
            </a:extLst>
          </p:cNvPr>
          <p:cNvSpPr txBox="1"/>
          <p:nvPr/>
        </p:nvSpPr>
        <p:spPr>
          <a:xfrm>
            <a:off x="4221333" y="1916832"/>
            <a:ext cx="1657055" cy="3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邊框座標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Google Shape;241;p9">
            <a:extLst>
              <a:ext uri="{FF2B5EF4-FFF2-40B4-BE49-F238E27FC236}">
                <a16:creationId xmlns:a16="http://schemas.microsoft.com/office/drawing/2014/main" id="{A5C881B6-4D35-44A0-A192-5BF86BF95DC2}"/>
              </a:ext>
            </a:extLst>
          </p:cNvPr>
          <p:cNvSpPr/>
          <p:nvPr/>
        </p:nvSpPr>
        <p:spPr>
          <a:xfrm>
            <a:off x="8326660" y="2822146"/>
            <a:ext cx="2952328" cy="556046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 hangingPunct="0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找最先碰撞的交點及碰撞時間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Google Shape;241;p9">
            <a:extLst>
              <a:ext uri="{FF2B5EF4-FFF2-40B4-BE49-F238E27FC236}">
                <a16:creationId xmlns:a16="http://schemas.microsoft.com/office/drawing/2014/main" id="{66065F49-89AB-4923-A40F-4C2A8D13F7BD}"/>
              </a:ext>
            </a:extLst>
          </p:cNvPr>
          <p:cNvSpPr/>
          <p:nvPr/>
        </p:nvSpPr>
        <p:spPr>
          <a:xfrm>
            <a:off x="4550771" y="2806221"/>
            <a:ext cx="1677166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球路線性方程式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0" name="Google Shape;241;p9">
            <a:extLst>
              <a:ext uri="{FF2B5EF4-FFF2-40B4-BE49-F238E27FC236}">
                <a16:creationId xmlns:a16="http://schemas.microsoft.com/office/drawing/2014/main" id="{B73AAF5A-3D45-4638-B87D-F24301D98446}"/>
              </a:ext>
            </a:extLst>
          </p:cNvPr>
          <p:cNvSpPr/>
          <p:nvPr/>
        </p:nvSpPr>
        <p:spPr>
          <a:xfrm>
            <a:off x="2061964" y="2806915"/>
            <a:ext cx="130210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得到物體的</a:t>
            </a:r>
            <a:endParaRPr lang="en-US" altLang="zh-TW" sz="1600" dirty="0">
              <a:solidFill>
                <a:schemeClr val="dk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entury Gothic"/>
                <a:sym typeface="Century Gothic"/>
              </a:rPr>
              <a:t>中心點座標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3" name="Google Shape;241;p9">
            <a:extLst>
              <a:ext uri="{FF2B5EF4-FFF2-40B4-BE49-F238E27FC236}">
                <a16:creationId xmlns:a16="http://schemas.microsoft.com/office/drawing/2014/main" id="{E7ECB19D-E53A-4C88-AE91-8F6790C02A1E}"/>
              </a:ext>
            </a:extLst>
          </p:cNvPr>
          <p:cNvSpPr/>
          <p:nvPr/>
        </p:nvSpPr>
        <p:spPr>
          <a:xfrm>
            <a:off x="7792682" y="4009157"/>
            <a:ext cx="1965198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更新障礙物的位置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Google Shape;241;p9">
            <a:extLst>
              <a:ext uri="{FF2B5EF4-FFF2-40B4-BE49-F238E27FC236}">
                <a16:creationId xmlns:a16="http://schemas.microsoft.com/office/drawing/2014/main" id="{1AF3DAD3-5F14-44BA-8160-33BAFAF4E09F}"/>
              </a:ext>
            </a:extLst>
          </p:cNvPr>
          <p:cNvSpPr/>
          <p:nvPr/>
        </p:nvSpPr>
        <p:spPr>
          <a:xfrm>
            <a:off x="9904876" y="4009156"/>
            <a:ext cx="2022184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更新球的位置及球速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21" name="接點: 肘形 120">
            <a:extLst>
              <a:ext uri="{FF2B5EF4-FFF2-40B4-BE49-F238E27FC236}">
                <a16:creationId xmlns:a16="http://schemas.microsoft.com/office/drawing/2014/main" id="{2D7D1405-5BBD-4E49-9AC2-4000E934307E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6901522" y="3064379"/>
            <a:ext cx="891160" cy="1230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Google Shape;242;p9">
            <a:extLst>
              <a:ext uri="{FF2B5EF4-FFF2-40B4-BE49-F238E27FC236}">
                <a16:creationId xmlns:a16="http://schemas.microsoft.com/office/drawing/2014/main" id="{090FB566-4386-4888-A2EE-024B59FC237C}"/>
              </a:ext>
            </a:extLst>
          </p:cNvPr>
          <p:cNvSpPr/>
          <p:nvPr/>
        </p:nvSpPr>
        <p:spPr>
          <a:xfrm>
            <a:off x="1040267" y="2026181"/>
            <a:ext cx="369097" cy="361460"/>
          </a:xfrm>
          <a:prstGeom prst="ellipse">
            <a:avLst/>
          </a:prstGeom>
          <a:solidFill>
            <a:schemeClr val="accent1"/>
          </a:solidFill>
          <a:ln w="15875" cap="rnd" cmpd="sng">
            <a:solidFill>
              <a:srgbClr val="7823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標楷體" panose="03000509000000000000" pitchFamily="65" charset="-120"/>
              <a:ea typeface="標楷體" panose="03000509000000000000" pitchFamily="65" charset="-120"/>
              <a:cs typeface="Century Gothic"/>
              <a:sym typeface="Century Gothic"/>
            </a:endParaRPr>
          </a:p>
        </p:txBody>
      </p:sp>
      <p:sp>
        <p:nvSpPr>
          <p:cNvPr id="138" name="Google Shape;241;p9">
            <a:extLst>
              <a:ext uri="{FF2B5EF4-FFF2-40B4-BE49-F238E27FC236}">
                <a16:creationId xmlns:a16="http://schemas.microsoft.com/office/drawing/2014/main" id="{9FECB3E1-3A7B-4FF1-896A-9F2645DB56BB}"/>
              </a:ext>
            </a:extLst>
          </p:cNvPr>
          <p:cNvSpPr/>
          <p:nvPr/>
        </p:nvSpPr>
        <p:spPr>
          <a:xfrm>
            <a:off x="9867810" y="5445224"/>
            <a:ext cx="2095743" cy="57197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zh-TW" altLang="en-US" sz="1600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/>
              </a:rPr>
              <a:t>獲得球落點座標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D4479-8D8A-494B-B6B9-A79277D4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API-</a:t>
            </a:r>
            <a:r>
              <a:rPr lang="en-US" altLang="zh-TW" dirty="0" err="1"/>
              <a:t>GetBound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3666C-82C9-4E30-9BA1-5098B431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 :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GetBound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 : pos : tuple 2,size : tuple 2,helf_size : tuple 2,top_shift : tuple 2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: bound : list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 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將球碰撞後得到邊框的座標與大小並回傳，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6000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bound = [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TopLeft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TopRight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BottomLeft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BottomRight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]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1750E0-B52A-4B89-B932-6AFA6CD6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2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情境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功能需求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/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4247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要能分析對方的動作 輸入輸出有效明確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反制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戰略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攻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評估對手板子在相對時間內到不了的位置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例如球在我方到達對面的時間內，對方板子能夠移動到的位置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誘導對方板子到達角落，完成下次進攻的準備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防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反反攻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1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當對方擊球時，透過球速度跟位置去計算，使球拍先行移動至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左右邊界反彈的掉落點，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可能會遇到問題：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計算實際座標與反彈座標會有誤差值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球速過快導致球有穿透現象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8640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51560" lvl="2" indent="-457200">
              <a:lnSpc>
                <a:spcPct val="100000"/>
              </a:lnSpc>
              <a:buFont typeface="+mj-lt"/>
              <a:buAutoNum type="arabicPeriod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689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功能需求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球盡量不漏接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當對方球打擊過來時，預測球的落點接球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buFont typeface="Wingdings 3" charset="2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打到左右最角落為優先、提高對面漏接的機率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086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可用參數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已知參數：球大小、球拍大小、畫面大小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輸入：球速度、球撞到邊邊的座標、球拍座標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02920" indent="-457200">
              <a:lnSpc>
                <a:spcPct val="100000"/>
              </a:lnSpc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輸出：是否擊到球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80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8538" y="2060848"/>
            <a:ext cx="8913078" cy="443202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預測演算系統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球路計算機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預測球的移動路徑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在球已經離開板子後到對方板子間的路徑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不切球情況下預測單一趟的可能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不切球情況下預測開球會獲勝的位置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繪製球的移動路徑與標記碰撞點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樣本可視化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顯示演算系統計算可獲勝的預測路徑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球來回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次定義為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趟的路徑用不同顏色分開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86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82940-88CE-4807-8C3B-875E0606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系統切割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4A93-8192-48B3-99E3-9A73C79B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即時訓練系統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線上訓練全新的神經網路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對戰失分時學習失分路徑的預測路徑回饋到預測演算系統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驗證系統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Rule Base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驗證訓練的模型是否更好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741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9ADD67-7D97-42CB-B2ED-971A1631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3600" dirty="0"/>
              <a:t>分析 Break Down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2C534A-6D9F-40D1-90F3-609DE1DA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zh-TW" smtClean="0"/>
              <a:pPr/>
              <a:t>8</a:t>
            </a:fld>
            <a:endParaRPr lang="zh-TW" altLang="en-US" dirty="0"/>
          </a:p>
        </p:txBody>
      </p:sp>
      <p:pic>
        <p:nvPicPr>
          <p:cNvPr id="5" name="Google Shape;230;p9">
            <a:extLst>
              <a:ext uri="{FF2B5EF4-FFF2-40B4-BE49-F238E27FC236}">
                <a16:creationId xmlns:a16="http://schemas.microsoft.com/office/drawing/2014/main" id="{AA7F070B-4A37-4718-B6E7-189EFAE9913B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57906" y="1775339"/>
            <a:ext cx="11073011" cy="4458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717541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a4f35948-e619-41b3-aa29-22878b09cfd2"/>
    <ds:schemaRef ds:uri="http://schemas.openxmlformats.org/package/2006/metadata/core-properties"/>
    <ds:schemaRef ds:uri="40262f94-9f35-4ac3-9a90-690165a166b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5628</TotalTime>
  <Words>719</Words>
  <Application>Microsoft Office PowerPoint</Application>
  <PresentationFormat>自訂</PresentationFormat>
  <Paragraphs>133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標楷體</vt:lpstr>
      <vt:lpstr>細明體</vt:lpstr>
      <vt:lpstr>微軟正黑體</vt:lpstr>
      <vt:lpstr>Arial</vt:lpstr>
      <vt:lpstr>Century Gothic</vt:lpstr>
      <vt:lpstr>Times New Roman</vt:lpstr>
      <vt:lpstr>Wingdings 3</vt:lpstr>
      <vt:lpstr>絲縷</vt:lpstr>
      <vt:lpstr>機器學習與實作 乒乓球</vt:lpstr>
      <vt:lpstr>目錄</vt:lpstr>
      <vt:lpstr>情境</vt:lpstr>
      <vt:lpstr>情境</vt:lpstr>
      <vt:lpstr>功能需求</vt:lpstr>
      <vt:lpstr>可用參數</vt:lpstr>
      <vt:lpstr>分析(系統切割)</vt:lpstr>
      <vt:lpstr>分析(系統切割)</vt:lpstr>
      <vt:lpstr>分析 Break Down</vt:lpstr>
      <vt:lpstr>Feature Definition</vt:lpstr>
      <vt:lpstr>分析(Traning Sample Collection)</vt:lpstr>
      <vt:lpstr>設計</vt:lpstr>
      <vt:lpstr>架構</vt:lpstr>
      <vt:lpstr>API-GetBound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5G移動無線網路的安全性</dc:title>
  <dc:creator>User</dc:creator>
  <cp:lastModifiedBy>B510</cp:lastModifiedBy>
  <cp:revision>101</cp:revision>
  <dcterms:created xsi:type="dcterms:W3CDTF">2019-09-25T03:21:28Z</dcterms:created>
  <dcterms:modified xsi:type="dcterms:W3CDTF">2021-11-26T07:16:48Z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