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7" r:id="rId5"/>
    <p:sldId id="258" r:id="rId6"/>
    <p:sldId id="264" r:id="rId7"/>
    <p:sldId id="263" r:id="rId8"/>
    <p:sldId id="259" r:id="rId9"/>
    <p:sldId id="260" r:id="rId10"/>
    <p:sldId id="265" r:id="rId11"/>
    <p:sldId id="267" r:id="rId12"/>
    <p:sldId id="268" r:id="rId13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470" autoAdjust="0"/>
  </p:normalViewPr>
  <p:slideViewPr>
    <p:cSldViewPr showGuides="1">
      <p:cViewPr varScale="1">
        <p:scale>
          <a:sx n="114" d="100"/>
          <a:sy n="114" d="100"/>
        </p:scale>
        <p:origin x="414" y="84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6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1BCFE4-69B7-40AF-9778-AAEF66EFE432}" type="datetime2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t>2021年11月18日</a:t>
            </a:fld>
            <a:endParaRPr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zh-TW">
                <a:latin typeface="細明體" panose="02020509000000000000" pitchFamily="49" charset="-120"/>
                <a:ea typeface="細明體" panose="02020509000000000000" pitchFamily="49" charset="-120"/>
              </a:rPr>
              <a:t>‹#›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A0AFF6A3-05A2-43C9-BAC6-E7F777C40D60}" type="datetime2">
              <a:rPr lang="zh-TW" altLang="en-US" smtClean="0"/>
              <a:pPr/>
              <a:t>2021年11月18日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BB98AFB-CB0D-4DFE-87B9-B4B0D0DE73C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6325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4164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2696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4710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8539" y="2514601"/>
            <a:ext cx="8913077" cy="2262781"/>
          </a:xfrm>
        </p:spPr>
        <p:txBody>
          <a:bodyPr anchor="b">
            <a:normAutofit/>
          </a:bodyPr>
          <a:lstStyle>
            <a:lvl1pPr>
              <a:defRPr sz="539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8539" y="4777380"/>
            <a:ext cx="8913077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29EE-32C9-4385-8723-B8006296A1EC}" type="datetime2">
              <a:rPr lang="zh-TW" altLang="en-US" smtClean="0"/>
              <a:t>2021年11月18日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744198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4529541"/>
            <a:ext cx="779564" cy="365125"/>
          </a:xfrm>
        </p:spPr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539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09600"/>
            <a:ext cx="8913077" cy="311704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7EE4-F1E6-4ABD-8973-FD67FF404D91}" type="datetime2">
              <a:rPr lang="zh-TW" altLang="en-US" smtClean="0"/>
              <a:t>2021年11月18日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879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4159" y="3505200"/>
            <a:ext cx="7534591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C40C-4D95-4689-B167-DD8D4A53D936}" type="datetime2">
              <a:rPr lang="zh-TW" altLang="en-US" smtClean="0"/>
              <a:t>2021年11月18日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3047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2438401"/>
            <a:ext cx="8913078" cy="2724845"/>
          </a:xfrm>
        </p:spPr>
        <p:txBody>
          <a:bodyPr anchor="b">
            <a:normAutofit/>
          </a:bodyPr>
          <a:lstStyle>
            <a:lvl1pPr algn="l">
              <a:defRPr sz="4799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7FB8-0898-487F-AEA1-B5557F2D6129}" type="datetime2">
              <a:rPr lang="zh-TW" altLang="en-US" smtClean="0"/>
              <a:t>2021年11月18日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0234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C749-52C6-4D01-8052-AFA65730F63B}" type="datetime2">
              <a:rPr lang="zh-TW" altLang="en-US" smtClean="0"/>
              <a:t>2021年11月18日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0335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27407"/>
            <a:ext cx="8913077" cy="2880020"/>
          </a:xfrm>
        </p:spPr>
        <p:txBody>
          <a:bodyPr anchor="ctr">
            <a:normAutofit/>
          </a:bodyPr>
          <a:lstStyle>
            <a:lvl1pPr algn="l">
              <a:defRPr sz="4799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8692-1E1F-446F-94A2-4E2941D027CD}" type="datetime2">
              <a:rPr lang="zh-TW" altLang="en-US" smtClean="0"/>
              <a:t>2021年11月18日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5130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DD66-4488-4FDD-96B8-A06586D2C5AD}" type="datetime2">
              <a:rPr lang="zh-TW" altLang="en-US" smtClean="0"/>
              <a:t>2021年11月18日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60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2392" y="627406"/>
            <a:ext cx="2207026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8538" y="627406"/>
            <a:ext cx="6475313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58F3-699C-43C8-978B-9BA839407F60}" type="datetime2">
              <a:rPr lang="zh-TW" altLang="en-US" smtClean="0"/>
              <a:t>2021年11月18日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325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538" y="2133600"/>
            <a:ext cx="8913078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9631-D8DF-4B3E-ACAA-EBF16A1A7507}" type="datetime2">
              <a:rPr lang="zh-TW" altLang="en-US" smtClean="0"/>
              <a:t>2021年11月18日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09261" y="6492875"/>
            <a:ext cx="77956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601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2058750"/>
            <a:ext cx="8913077" cy="146880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3530129"/>
            <a:ext cx="8913077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AE14F-A55A-4FEA-AE49-2B3E90DD53D3}" type="datetime2">
              <a:rPr lang="zh-TW" altLang="en-US" smtClean="0"/>
              <a:t>2021年11月18日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02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8538" y="2133600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8874" y="2126222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EEDA-A5C4-4AE2-B301-6355B18D9097}" type="datetime2">
              <a:rPr lang="zh-TW" altLang="en-US" smtClean="0"/>
              <a:t>2021年11月18日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066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8608" y="1972703"/>
            <a:ext cx="399169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8538" y="2548966"/>
            <a:ext cx="4341762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4674" y="1969475"/>
            <a:ext cx="39979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5091" y="2545738"/>
            <a:ext cx="433754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BE37-C769-47CA-BBDD-6579CDAE5902}" type="datetime2">
              <a:rPr lang="zh-TW" altLang="en-US" smtClean="0"/>
              <a:t>2021年11月18日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055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04910-466B-4E60-9C87-1A0E84E416FD}" type="datetime2">
              <a:rPr lang="zh-TW" altLang="en-US" smtClean="0"/>
              <a:t>2021年11月18日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37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BDB6-C66F-4B9E-8055-496BD475BA79}" type="datetime2">
              <a:rPr lang="zh-TW" altLang="en-US" smtClean="0"/>
              <a:t>2021年11月18日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605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446088"/>
            <a:ext cx="3504286" cy="976312"/>
          </a:xfrm>
        </p:spPr>
        <p:txBody>
          <a:bodyPr anchor="b"/>
          <a:lstStyle>
            <a:lvl1pPr algn="l">
              <a:defRPr sz="1999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65" y="446089"/>
            <a:ext cx="5180251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8" y="1598613"/>
            <a:ext cx="3504286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74A1-DB1D-4F6A-B4A3-824927E43F64}" type="datetime2">
              <a:rPr lang="zh-TW" altLang="en-US" smtClean="0"/>
              <a:t>2021年11月18日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88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4800600"/>
            <a:ext cx="891307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8538" y="634965"/>
            <a:ext cx="8913078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367338"/>
            <a:ext cx="891307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A3A9-3A72-45D4-8421-A1C0F126107C}" type="datetime2">
              <a:rPr lang="zh-TW" altLang="en-US" smtClean="0"/>
              <a:t>2021年11月18日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1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0773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14" y="-786"/>
            <a:ext cx="2356060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2133600"/>
            <a:ext cx="8913078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65D57-D31E-40E0-ABE7-1C2F49F6B90A}" type="datetime2">
              <a:rPr lang="zh-TW" altLang="en-US" smtClean="0"/>
              <a:t>2021年11月18日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674" y="787783"/>
            <a:ext cx="77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99">
                <a:solidFill>
                  <a:srgbClr val="FEFFFF"/>
                </a:solidFill>
              </a:defRPr>
            </a:lvl1pPr>
          </a:lstStyle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469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845940" y="1484784"/>
            <a:ext cx="8856984" cy="1779241"/>
          </a:xfrm>
        </p:spPr>
        <p:txBody>
          <a:bodyPr rtlCol="0">
            <a:normAutofit/>
          </a:bodyPr>
          <a:lstStyle/>
          <a:p>
            <a:pPr algn="ctr" rtl="0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機器學習與實作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乒乓球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type="subTitle" idx="1"/>
          </p:nvPr>
        </p:nvSpPr>
        <p:spPr>
          <a:xfrm>
            <a:off x="1989956" y="3429000"/>
            <a:ext cx="6480720" cy="2160240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指導教授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陳朝烈 教授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組員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:F110112116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黃柏瑞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F110112127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李勗禾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F110112128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施冠宇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F110112133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詹元勳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5A81619-07D2-42CC-A1AE-5371A8EBB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情境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功能需求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rtl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ABDD6B2-6410-4405-A57A-A370C1E8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情境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8538" y="2133600"/>
            <a:ext cx="8913078" cy="42477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要能分析對方的動作 輸入輸出有效明確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預測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反制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戰略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攻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評估對手板子在相對時間內到不了的位置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例如球在我方到達對面的時間內，對方板子能夠移動到的位置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誘導對方板子到達角落，完成下次進攻的準備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防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反反攻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8F27D12-F0CD-4264-B6C7-038597D1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117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情境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	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當對方擊球時，透過球速度跟位置去計算，使球拍先行移動至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左右邊界反彈的掉落點，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可能會遇到問題：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51560" lvl="2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計算實際座標與反彈座標會有誤差值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51560" lvl="2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球速過快導致球有穿透現象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51560" lvl="2" indent="-457200">
              <a:lnSpc>
                <a:spcPct val="100000"/>
              </a:lnSpc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48640" indent="-457200">
              <a:lnSpc>
                <a:spcPct val="100000"/>
              </a:lnSpc>
              <a:buFont typeface="+mj-lt"/>
              <a:buAutoNum type="arabicPeriod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51560" lvl="2" indent="-457200">
              <a:lnSpc>
                <a:spcPct val="100000"/>
              </a:lnSpc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6B49B5-A7B5-4689-BCF0-9DF0D6C9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689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功能需求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球盡量不漏接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當對方球打擊過來時，預測球的落點接球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buFont typeface="Wingdings 3" charset="2"/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打到左右最角落為優先、提高對面漏接的機率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SVM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EB11D07-D15C-4C86-B952-58F8552C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086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可用參數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已知參數：球大小、球拍大小、畫面大小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輸入：球速度、球撞到邊邊的座標、球拍座標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輸出：是否擊到球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928211" y="638132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11/05</a:t>
            </a:r>
            <a:r>
              <a:rPr lang="zh-TW" altLang="en-US" dirty="0"/>
              <a:t>進度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F7F774-1590-4220-904B-09F086E7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980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en-US" altLang="zh-TW" dirty="0"/>
              <a:t>(</a:t>
            </a:r>
            <a:r>
              <a:rPr lang="zh-TW" altLang="en-US" dirty="0"/>
              <a:t>系統切割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8538" y="2060848"/>
            <a:ext cx="8913078" cy="504056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預測演算系統</a:t>
            </a:r>
            <a:endParaRPr lang="en-US" altLang="zh-TW" dirty="0"/>
          </a:p>
          <a:p>
            <a:pPr lvl="1"/>
            <a:r>
              <a:rPr lang="zh-TW" altLang="en-US" dirty="0"/>
              <a:t>球路計算機</a:t>
            </a:r>
            <a:endParaRPr lang="en-US" altLang="zh-TW" dirty="0"/>
          </a:p>
          <a:p>
            <a:pPr lvl="2"/>
            <a:r>
              <a:rPr lang="zh-TW" altLang="en-US" dirty="0"/>
              <a:t>預測球的移動路徑</a:t>
            </a:r>
            <a:r>
              <a:rPr lang="en-US" altLang="zh-TW" dirty="0"/>
              <a:t>(</a:t>
            </a:r>
            <a:r>
              <a:rPr lang="zh-TW" altLang="en-US" dirty="0"/>
              <a:t>在球已經離開板子後到對方板子間的路徑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決策計算機</a:t>
            </a:r>
            <a:endParaRPr lang="en-US" altLang="zh-TW" dirty="0"/>
          </a:p>
          <a:p>
            <a:pPr lvl="2"/>
            <a:r>
              <a:rPr lang="zh-TW" altLang="en-US" dirty="0"/>
              <a:t>不切球情況下預測單一趟的可能</a:t>
            </a:r>
            <a:endParaRPr lang="en-US" altLang="zh-TW" dirty="0"/>
          </a:p>
          <a:p>
            <a:pPr lvl="2"/>
            <a:r>
              <a:rPr lang="zh-TW" altLang="en-US" dirty="0"/>
              <a:t>不切球情況下預測開球會獲勝的位置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資料可視化系統</a:t>
            </a:r>
            <a:endParaRPr lang="en-US" altLang="zh-TW" dirty="0"/>
          </a:p>
          <a:p>
            <a:pPr lvl="1"/>
            <a:r>
              <a:rPr lang="zh-TW" altLang="en-US" dirty="0"/>
              <a:t>繪製球的移動路徑與標記碰撞點</a:t>
            </a:r>
            <a:endParaRPr lang="en-US" altLang="zh-TW" dirty="0"/>
          </a:p>
          <a:p>
            <a:pPr lvl="1"/>
            <a:r>
              <a:rPr lang="zh-TW" altLang="en-US" dirty="0"/>
              <a:t>樣本可視化</a:t>
            </a:r>
            <a:endParaRPr lang="en-US" altLang="zh-TW" dirty="0"/>
          </a:p>
          <a:p>
            <a:pPr lvl="1"/>
            <a:r>
              <a:rPr lang="zh-TW" altLang="en-US" dirty="0"/>
              <a:t>顯示演算系統計算可獲勝的預測路徑</a:t>
            </a:r>
            <a:endParaRPr lang="en-US" altLang="zh-TW" dirty="0"/>
          </a:p>
          <a:p>
            <a:pPr lvl="2"/>
            <a:r>
              <a:rPr lang="zh-TW" altLang="en-US" dirty="0"/>
              <a:t>球來回</a:t>
            </a:r>
            <a:r>
              <a:rPr lang="en-US" altLang="zh-TW" dirty="0"/>
              <a:t>1</a:t>
            </a:r>
            <a:r>
              <a:rPr lang="zh-TW" altLang="en-US" dirty="0"/>
              <a:t>次定義為</a:t>
            </a:r>
            <a:r>
              <a:rPr lang="en-US" altLang="zh-TW" dirty="0"/>
              <a:t>1</a:t>
            </a:r>
            <a:r>
              <a:rPr lang="zh-TW" altLang="en-US" dirty="0"/>
              <a:t>趟</a:t>
            </a:r>
            <a:r>
              <a:rPr lang="en-US" altLang="zh-TW" dirty="0"/>
              <a:t>(</a:t>
            </a:r>
            <a:r>
              <a:rPr lang="zh-TW" altLang="en-US" dirty="0"/>
              <a:t>把</a:t>
            </a:r>
            <a:r>
              <a:rPr lang="en-US" altLang="zh-TW" dirty="0"/>
              <a:t>1~n</a:t>
            </a:r>
            <a:r>
              <a:rPr lang="zh-TW" altLang="en-US" dirty="0"/>
              <a:t>趟的路徑用不同顏色分開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A12922E-6448-4AA3-AB26-AD6F55EC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5860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482940-88CE-4807-8C3B-875E0606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en-US" altLang="zh-TW" dirty="0"/>
              <a:t>(</a:t>
            </a:r>
            <a:r>
              <a:rPr lang="zh-TW" altLang="en-US" dirty="0"/>
              <a:t>系統切割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614A93-8192-48B3-99E3-9A73C79B6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zh-TW" altLang="en-US" dirty="0"/>
              <a:t>即時訓練系統</a:t>
            </a:r>
            <a:endParaRPr lang="en-US" altLang="zh-TW" dirty="0"/>
          </a:p>
          <a:p>
            <a:pPr lvl="1"/>
            <a:r>
              <a:rPr lang="zh-TW" altLang="en-US" dirty="0"/>
              <a:t>線上訓練全新的神經網路</a:t>
            </a:r>
            <a:endParaRPr lang="en-US" altLang="zh-TW" dirty="0"/>
          </a:p>
          <a:p>
            <a:pPr lvl="2"/>
            <a:r>
              <a:rPr lang="zh-TW" altLang="en-US" dirty="0"/>
              <a:t>對戰失分時學習失分路徑的預測路徑回饋到預測演算系統</a:t>
            </a:r>
            <a:endParaRPr lang="en-US" altLang="zh-TW" dirty="0"/>
          </a:p>
          <a:p>
            <a:pPr marL="342900" indent="-342900">
              <a:buFont typeface="+mj-lt"/>
              <a:buAutoNum type="arabicPeriod" startAt="4"/>
            </a:pPr>
            <a:r>
              <a:rPr lang="zh-TW" altLang="en-US" dirty="0"/>
              <a:t>驗證系統</a:t>
            </a:r>
            <a:endParaRPr lang="en-US" altLang="zh-TW" dirty="0"/>
          </a:p>
          <a:p>
            <a:pPr lvl="1"/>
            <a:r>
              <a:rPr lang="zh-TW" altLang="en-US" dirty="0"/>
              <a:t>以</a:t>
            </a:r>
            <a:r>
              <a:rPr lang="en-US" altLang="zh-TW" dirty="0"/>
              <a:t>Rule Base</a:t>
            </a:r>
            <a:r>
              <a:rPr lang="zh-TW" altLang="en-US" dirty="0"/>
              <a:t>驗證訓練的模型是否更好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FB0C6CD-F029-49C1-B525-58C718E5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7416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A38BEE-0535-4401-BAA3-B375ACFD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644650"/>
          </a:xfrm>
        </p:spPr>
        <p:txBody>
          <a:bodyPr/>
          <a:lstStyle/>
          <a:p>
            <a:r>
              <a:rPr lang="zh-TW" altLang="en-US" dirty="0"/>
              <a:t>設計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A9E9DBB-75BD-47CE-B5CD-081AAA56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9</a:t>
            </a:fld>
            <a:endParaRPr lang="zh-TW" altLang="en-US" dirty="0"/>
          </a:p>
        </p:txBody>
      </p: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7013B7B1-3527-42D6-91A0-EC5E135E543D}"/>
              </a:ext>
            </a:extLst>
          </p:cNvPr>
          <p:cNvGrpSpPr/>
          <p:nvPr/>
        </p:nvGrpSpPr>
        <p:grpSpPr>
          <a:xfrm>
            <a:off x="981844" y="1346427"/>
            <a:ext cx="9757084" cy="5098721"/>
            <a:chOff x="2893433" y="1268760"/>
            <a:chExt cx="9757084" cy="5098721"/>
          </a:xfrm>
        </p:grpSpPr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217CBE1E-48EA-4151-9AB6-E1DFB033BCF3}"/>
                </a:ext>
              </a:extLst>
            </p:cNvPr>
            <p:cNvGrpSpPr/>
            <p:nvPr/>
          </p:nvGrpSpPr>
          <p:grpSpPr>
            <a:xfrm>
              <a:off x="2893433" y="1268760"/>
              <a:ext cx="9757084" cy="5098721"/>
              <a:chOff x="2893433" y="1268760"/>
              <a:chExt cx="9757084" cy="5098721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4DDAAF0-DE72-4377-995D-A703DFBF85B2}"/>
                  </a:ext>
                </a:extLst>
              </p:cNvPr>
              <p:cNvSpPr/>
              <p:nvPr/>
            </p:nvSpPr>
            <p:spPr>
              <a:xfrm>
                <a:off x="3612562" y="1297412"/>
                <a:ext cx="2016224" cy="77197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chemeClr val="tx1"/>
                    </a:solidFill>
                  </a:rPr>
                  <a:t>取得球的中心座機器學習與實作標</a:t>
                </a:r>
              </a:p>
            </p:txBody>
          </p:sp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789EC069-5EAC-494A-BDC4-C59EDACCB2F1}"/>
                  </a:ext>
                </a:extLst>
              </p:cNvPr>
              <p:cNvSpPr/>
              <p:nvPr/>
            </p:nvSpPr>
            <p:spPr>
              <a:xfrm>
                <a:off x="2893433" y="1503379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9" name="菱形 8">
                <a:extLst>
                  <a:ext uri="{FF2B5EF4-FFF2-40B4-BE49-F238E27FC236}">
                    <a16:creationId xmlns:a16="http://schemas.microsoft.com/office/drawing/2014/main" id="{E150749A-8ACD-4941-9AE2-8FEF4966028D}"/>
                  </a:ext>
                </a:extLst>
              </p:cNvPr>
              <p:cNvSpPr/>
              <p:nvPr/>
            </p:nvSpPr>
            <p:spPr>
              <a:xfrm>
                <a:off x="6094412" y="1268760"/>
                <a:ext cx="2198670" cy="864096"/>
              </a:xfrm>
              <a:prstGeom prst="diamond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chemeClr val="tx1"/>
                    </a:solidFill>
                  </a:rPr>
                  <a:t>是否開球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17745CC-2B9A-4FC7-A21D-1D0D8A97724B}"/>
                  </a:ext>
                </a:extLst>
              </p:cNvPr>
              <p:cNvSpPr/>
              <p:nvPr/>
            </p:nvSpPr>
            <p:spPr>
              <a:xfrm>
                <a:off x="10634293" y="1321264"/>
                <a:ext cx="2016224" cy="77197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chemeClr val="tx1"/>
                    </a:solidFill>
                  </a:rPr>
                  <a:t>程式開始執行</a:t>
                </a:r>
                <a:endParaRPr lang="en-US" altLang="zh-TW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TW" altLang="en-US" sz="1200" dirty="0">
                    <a:solidFill>
                      <a:schemeClr val="tx1"/>
                    </a:solidFill>
                  </a:rPr>
                  <a:t>找到最適合開球位置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C7B7D18-251B-4212-BCC5-08D8B3931678}"/>
                  </a:ext>
                </a:extLst>
              </p:cNvPr>
              <p:cNvSpPr/>
              <p:nvPr/>
            </p:nvSpPr>
            <p:spPr>
              <a:xfrm>
                <a:off x="6171272" y="2657027"/>
                <a:ext cx="2016224" cy="77197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chemeClr val="tx1"/>
                    </a:solidFill>
                  </a:rPr>
                  <a:t>取得落點最大及最小</a:t>
                </a:r>
                <a:r>
                  <a:rPr lang="en-US" altLang="zh-TW" sz="1200" dirty="0">
                    <a:solidFill>
                      <a:schemeClr val="tx1"/>
                    </a:solidFill>
                  </a:rPr>
                  <a:t>X</a:t>
                </a:r>
                <a:r>
                  <a:rPr lang="zh-TW" altLang="en-US" sz="1200" dirty="0">
                    <a:solidFill>
                      <a:schemeClr val="tx1"/>
                    </a:solidFill>
                  </a:rPr>
                  <a:t>座標</a:t>
                </a:r>
                <a:endParaRPr lang="en-US" altLang="zh-TW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TW" altLang="en-US" sz="1200" dirty="0">
                    <a:solidFill>
                      <a:schemeClr val="tx1"/>
                    </a:solidFill>
                  </a:rPr>
                  <a:t>再取平均座標</a:t>
                </a:r>
              </a:p>
            </p:txBody>
          </p:sp>
          <p:sp>
            <p:nvSpPr>
              <p:cNvPr id="12" name="菱形 11">
                <a:extLst>
                  <a:ext uri="{FF2B5EF4-FFF2-40B4-BE49-F238E27FC236}">
                    <a16:creationId xmlns:a16="http://schemas.microsoft.com/office/drawing/2014/main" id="{413CCF11-F901-4B24-9B26-17818FE8EB54}"/>
                  </a:ext>
                </a:extLst>
              </p:cNvPr>
              <p:cNvSpPr/>
              <p:nvPr/>
            </p:nvSpPr>
            <p:spPr>
              <a:xfrm>
                <a:off x="6080049" y="5013176"/>
                <a:ext cx="2198670" cy="864096"/>
              </a:xfrm>
              <a:prstGeom prst="diamond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chemeClr val="tx1"/>
                    </a:solidFill>
                  </a:rPr>
                  <a:t>是否找到開球位置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B68DEF6-EC0C-483F-AB62-EF1F07346E73}"/>
                  </a:ext>
                </a:extLst>
              </p:cNvPr>
              <p:cNvSpPr/>
              <p:nvPr/>
            </p:nvSpPr>
            <p:spPr>
              <a:xfrm>
                <a:off x="6171272" y="3859761"/>
                <a:ext cx="2016224" cy="77197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chemeClr val="tx1"/>
                    </a:solidFill>
                  </a:rPr>
                  <a:t>從執行序取得預測開球位置</a:t>
                </a:r>
              </a:p>
            </p:txBody>
          </p:sp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E6DDEA3F-0769-4CAA-B2BE-D5E3DD288952}"/>
                  </a:ext>
                </a:extLst>
              </p:cNvPr>
              <p:cNvCxnSpPr>
                <a:stCxn id="6" idx="3"/>
                <a:endCxn id="9" idx="1"/>
              </p:cNvCxnSpPr>
              <p:nvPr/>
            </p:nvCxnSpPr>
            <p:spPr>
              <a:xfrm>
                <a:off x="5628786" y="1683399"/>
                <a:ext cx="465626" cy="174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 descr="是">
                <a:extLst>
                  <a:ext uri="{FF2B5EF4-FFF2-40B4-BE49-F238E27FC236}">
                    <a16:creationId xmlns:a16="http://schemas.microsoft.com/office/drawing/2014/main" id="{AA487209-BC9B-45DD-9340-8F380BA88BD1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CxnSpPr>
                <a:stCxn id="9" idx="3"/>
                <a:endCxn id="10" idx="1"/>
              </p:cNvCxnSpPr>
              <p:nvPr/>
            </p:nvCxnSpPr>
            <p:spPr>
              <a:xfrm>
                <a:off x="8293082" y="1700808"/>
                <a:ext cx="2341211" cy="64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>
                <a:extLst>
                  <a:ext uri="{FF2B5EF4-FFF2-40B4-BE49-F238E27FC236}">
                    <a16:creationId xmlns:a16="http://schemas.microsoft.com/office/drawing/2014/main" id="{009B76DC-4C8A-43C1-816D-97744A1099A3}"/>
                  </a:ext>
                </a:extLst>
              </p:cNvPr>
              <p:cNvCxnSpPr>
                <a:stCxn id="7" idx="6"/>
                <a:endCxn id="6" idx="1"/>
              </p:cNvCxnSpPr>
              <p:nvPr/>
            </p:nvCxnSpPr>
            <p:spPr>
              <a:xfrm>
                <a:off x="3253473" y="1683399"/>
                <a:ext cx="35908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>
                <a:extLst>
                  <a:ext uri="{FF2B5EF4-FFF2-40B4-BE49-F238E27FC236}">
                    <a16:creationId xmlns:a16="http://schemas.microsoft.com/office/drawing/2014/main" id="{465EAB0D-563D-4D6E-9B1A-5B7C338835ED}"/>
                  </a:ext>
                </a:extLst>
              </p:cNvPr>
              <p:cNvCxnSpPr>
                <a:stCxn id="9" idx="2"/>
                <a:endCxn id="11" idx="0"/>
              </p:cNvCxnSpPr>
              <p:nvPr/>
            </p:nvCxnSpPr>
            <p:spPr>
              <a:xfrm flipH="1">
                <a:off x="7179384" y="2132856"/>
                <a:ext cx="14363" cy="524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單箭頭接點 23">
                <a:extLst>
                  <a:ext uri="{FF2B5EF4-FFF2-40B4-BE49-F238E27FC236}">
                    <a16:creationId xmlns:a16="http://schemas.microsoft.com/office/drawing/2014/main" id="{1B4F6404-AC15-4056-9951-4137C3273AB6}"/>
                  </a:ext>
                </a:extLst>
              </p:cNvPr>
              <p:cNvCxnSpPr>
                <a:cxnSpLocks/>
                <a:stCxn id="11" idx="2"/>
                <a:endCxn id="13" idx="0"/>
              </p:cNvCxnSpPr>
              <p:nvPr/>
            </p:nvCxnSpPr>
            <p:spPr>
              <a:xfrm>
                <a:off x="7179384" y="3429000"/>
                <a:ext cx="0" cy="4307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單箭頭接點 25">
                <a:extLst>
                  <a:ext uri="{FF2B5EF4-FFF2-40B4-BE49-F238E27FC236}">
                    <a16:creationId xmlns:a16="http://schemas.microsoft.com/office/drawing/2014/main" id="{4B9C3AD3-3BF1-4BC2-8994-5D0775E050AB}"/>
                  </a:ext>
                </a:extLst>
              </p:cNvPr>
              <p:cNvCxnSpPr>
                <a:stCxn id="13" idx="2"/>
                <a:endCxn id="12" idx="0"/>
              </p:cNvCxnSpPr>
              <p:nvPr/>
            </p:nvCxnSpPr>
            <p:spPr>
              <a:xfrm>
                <a:off x="7179384" y="4631734"/>
                <a:ext cx="0" cy="3814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橢圓 32">
                <a:extLst>
                  <a:ext uri="{FF2B5EF4-FFF2-40B4-BE49-F238E27FC236}">
                    <a16:creationId xmlns:a16="http://schemas.microsoft.com/office/drawing/2014/main" id="{B0BDB5E3-4B8D-4BD2-B2D7-76FFD92B1847}"/>
                  </a:ext>
                </a:extLst>
              </p:cNvPr>
              <p:cNvSpPr/>
              <p:nvPr/>
            </p:nvSpPr>
            <p:spPr>
              <a:xfrm>
                <a:off x="11462385" y="6007441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34" name="直線單箭頭接點 33">
                <a:extLst>
                  <a:ext uri="{FF2B5EF4-FFF2-40B4-BE49-F238E27FC236}">
                    <a16:creationId xmlns:a16="http://schemas.microsoft.com/office/drawing/2014/main" id="{7CBBFE9E-0477-4803-A8FE-792621A0CAB3}"/>
                  </a:ext>
                </a:extLst>
              </p:cNvPr>
              <p:cNvCxnSpPr>
                <a:cxnSpLocks/>
                <a:stCxn id="10" idx="2"/>
                <a:endCxn id="33" idx="0"/>
              </p:cNvCxnSpPr>
              <p:nvPr/>
            </p:nvCxnSpPr>
            <p:spPr>
              <a:xfrm>
                <a:off x="11642405" y="2093237"/>
                <a:ext cx="0" cy="39142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接點: 肘形 39">
                <a:extLst>
                  <a:ext uri="{FF2B5EF4-FFF2-40B4-BE49-F238E27FC236}">
                    <a16:creationId xmlns:a16="http://schemas.microsoft.com/office/drawing/2014/main" id="{D2E9796D-42D2-4991-8CEE-F02841122D07}"/>
                  </a:ext>
                </a:extLst>
              </p:cNvPr>
              <p:cNvCxnSpPr>
                <a:cxnSpLocks/>
                <a:stCxn id="12" idx="2"/>
                <a:endCxn id="33" idx="2"/>
              </p:cNvCxnSpPr>
              <p:nvPr/>
            </p:nvCxnSpPr>
            <p:spPr>
              <a:xfrm rot="16200000" flipH="1">
                <a:off x="9165790" y="3890865"/>
                <a:ext cx="310189" cy="428300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89D2161F-86F3-4F56-AB9B-7142FF5357E7}"/>
                  </a:ext>
                </a:extLst>
              </p:cNvPr>
              <p:cNvSpPr txBox="1"/>
              <p:nvPr/>
            </p:nvSpPr>
            <p:spPr>
              <a:xfrm>
                <a:off x="9228658" y="1568750"/>
                <a:ext cx="23502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200" dirty="0"/>
                  <a:t>是</a:t>
                </a:r>
              </a:p>
            </p:txBody>
          </p: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B2D4E713-384A-4B8C-8A92-168099BF59DE}"/>
                  </a:ext>
                </a:extLst>
              </p:cNvPr>
              <p:cNvSpPr txBox="1"/>
              <p:nvPr/>
            </p:nvSpPr>
            <p:spPr>
              <a:xfrm>
                <a:off x="7027533" y="2262206"/>
                <a:ext cx="33242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200" dirty="0"/>
                  <a:t>否</a:t>
                </a:r>
              </a:p>
            </p:txBody>
          </p:sp>
        </p:grp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28423121-ECED-4163-B91E-CC2487D05240}"/>
                </a:ext>
              </a:extLst>
            </p:cNvPr>
            <p:cNvSpPr txBox="1"/>
            <p:nvPr/>
          </p:nvSpPr>
          <p:spPr>
            <a:xfrm>
              <a:off x="8841007" y="6048960"/>
              <a:ext cx="23502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dirty="0"/>
                <a:t>是</a:t>
              </a:r>
            </a:p>
          </p:txBody>
        </p:sp>
      </p:grpSp>
      <p:cxnSp>
        <p:nvCxnSpPr>
          <p:cNvPr id="60" name="直線單箭頭接點 59" descr="是">
            <a:extLst>
              <a:ext uri="{FF2B5EF4-FFF2-40B4-BE49-F238E27FC236}">
                <a16:creationId xmlns:a16="http://schemas.microsoft.com/office/drawing/2014/main" id="{26FA8076-C0B3-4CB3-B899-68DAE0080A6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2" idx="3"/>
            <a:endCxn id="63" idx="1"/>
          </p:cNvCxnSpPr>
          <p:nvPr/>
        </p:nvCxnSpPr>
        <p:spPr>
          <a:xfrm>
            <a:off x="6367130" y="5522891"/>
            <a:ext cx="1197465" cy="1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A28AA2D-50E4-451F-9F06-6AF85AE614EB}"/>
              </a:ext>
            </a:extLst>
          </p:cNvPr>
          <p:cNvSpPr txBox="1"/>
          <p:nvPr/>
        </p:nvSpPr>
        <p:spPr>
          <a:xfrm>
            <a:off x="6811903" y="5384391"/>
            <a:ext cx="23502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否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09CC5FC-0674-4564-8357-CF063AC6997B}"/>
              </a:ext>
            </a:extLst>
          </p:cNvPr>
          <p:cNvSpPr/>
          <p:nvPr/>
        </p:nvSpPr>
        <p:spPr>
          <a:xfrm>
            <a:off x="7564595" y="5250254"/>
            <a:ext cx="1770173" cy="5661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計算板子追隨誤差</a:t>
            </a:r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r>
              <a:rPr lang="zh-TW" altLang="en-US" sz="800" b="1" dirty="0">
                <a:solidFill>
                  <a:srgbClr val="FF0000"/>
                </a:solidFill>
              </a:rPr>
              <a:t>追隨誤差 ＝ 命令位置 － 實際位置</a:t>
            </a:r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1BAD76CF-CF92-4F17-87DD-07FFD9659C26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9334768" y="5533346"/>
            <a:ext cx="396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494096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FF1070-8794-47AC-90B7-1F2E078096FF}">
  <ds:schemaRefs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a4f35948-e619-41b3-aa29-22878b09cfd2"/>
    <ds:schemaRef ds:uri="http://schemas.openxmlformats.org/package/2006/metadata/core-properties"/>
    <ds:schemaRef ds:uri="40262f94-9f35-4ac3-9a90-690165a166b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5485</TotalTime>
  <Words>436</Words>
  <Application>Microsoft Office PowerPoint</Application>
  <PresentationFormat>自訂</PresentationFormat>
  <Paragraphs>86</Paragraphs>
  <Slides>9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標楷體</vt:lpstr>
      <vt:lpstr>細明體</vt:lpstr>
      <vt:lpstr>微軟正黑體</vt:lpstr>
      <vt:lpstr>Arial</vt:lpstr>
      <vt:lpstr>Century Gothic</vt:lpstr>
      <vt:lpstr>Times New Roman</vt:lpstr>
      <vt:lpstr>Wingdings 3</vt:lpstr>
      <vt:lpstr>絲縷</vt:lpstr>
      <vt:lpstr>機器學習與實作 乒乓球</vt:lpstr>
      <vt:lpstr>目錄</vt:lpstr>
      <vt:lpstr>情境</vt:lpstr>
      <vt:lpstr>情境</vt:lpstr>
      <vt:lpstr>功能需求</vt:lpstr>
      <vt:lpstr>可用參數</vt:lpstr>
      <vt:lpstr>分析(系統切割)</vt:lpstr>
      <vt:lpstr>分析(系統切割)</vt:lpstr>
      <vt:lpstr>設計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5G移動無線網路的安全性</dc:title>
  <dc:creator>User</dc:creator>
  <cp:lastModifiedBy>B510</cp:lastModifiedBy>
  <cp:revision>77</cp:revision>
  <dcterms:created xsi:type="dcterms:W3CDTF">2019-09-25T03:21:28Z</dcterms:created>
  <dcterms:modified xsi:type="dcterms:W3CDTF">2021-11-18T06:36:37Z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