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64" r:id="rId7"/>
    <p:sldId id="263" r:id="rId8"/>
    <p:sldId id="259" r:id="rId9"/>
    <p:sldId id="260" r:id="rId10"/>
    <p:sldId id="265" r:id="rId11"/>
    <p:sldId id="267" r:id="rId12"/>
    <p:sldId id="268" r:id="rId13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06" d="100"/>
          <a:sy n="106" d="100"/>
        </p:scale>
        <p:origin x="132" y="2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2021年11月19日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2021年11月19日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16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789-52DD-4B81-9D64-E9B876C5EB0A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3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39E1-31D5-4CC0-A043-71C64AAC1D9B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7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16D-3B5C-4518-AFD2-7EBA05435E00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04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3FD-D439-4013-96CE-3269310A0EC0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23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DE9B-38EC-404A-A33E-C91283A3BC10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33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BD10-0044-446A-8FEC-546DAA70EBBE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3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04E1-8039-454C-82CC-9ABD7E465CFB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1553-0B5D-41D8-8020-C6B5943B2064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280B-C982-4165-9F47-6DD874E1A701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9261" y="6492875"/>
            <a:ext cx="7795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0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510D-1457-449C-B372-437C90F02958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F495-C467-4AAB-ABBF-2895820E7A1F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6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AD58-9E17-488B-963D-07970F1EEDB9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5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70A8-979B-416E-A09A-7BE9F9AD2347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393C-1572-49CE-87DB-FC5ACB629B55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0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66C8-30FF-4BE7-8FEF-5CD918F3579F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8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B5F8-B677-4966-8DA4-BFD5CA92484F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38CB-0D88-43BE-BF42-7CC67785E05F}" type="datetime2">
              <a:rPr lang="zh-TW" altLang="en-US" smtClean="0"/>
              <a:t>2021年11月19日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6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1484784"/>
            <a:ext cx="8856984" cy="1779241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6480720" cy="216024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教授：陳朝烈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教授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F110112116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黃柏瑞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F110112127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李勗禾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F110112128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施冠宇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F110112133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詹元勳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功能需求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4247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要能分析對方的動作 輸入輸出有效明確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反制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戰略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攻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評估對手板子在相對時間內到不了的位置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例如球在我方到達對面的時間內，對方板子能夠移動到的位置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誘導對方板子到達角落，完成下次進攻的準備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防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反反攻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1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當對方擊球時，透過球速度跟位置去計算，使球拍先行移動至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左右邊界反彈的掉落點，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可能會遇到問題：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計算實際座標與反彈座標會有誤差值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球速過快導致球有穿透現象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球盡量不漏接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當對方球打擊過來時，預測球的落點接球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buFont typeface="Wingdings 3" charset="2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打到左右最角落為優先、提高對面漏接的機率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可用參數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已知參數：球大小、球拍大小、畫面大小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輸入：球速度、球撞到邊邊的座標、球拍座標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輸出：是否擊到球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系統切割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060848"/>
            <a:ext cx="8913078" cy="443202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預測演算系統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球路計算機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預測球的移動路徑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在球已經離開板子後到對方板子間的路徑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切球情況下預測單一趟的可能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不切球情況下預測開球會獲勝的位置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繪製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球的移動路徑與標記碰撞點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樣本可視化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顯示演算系統計算可獲勝的預測路徑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球來回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次定義為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趟的路徑用不同顏色分開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8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82940-88CE-4807-8C3B-875E0606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系統切割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4A93-8192-48B3-99E3-9A73C79B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即時訓練系統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線上訓練全新的神經網路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對戰失分時學習失分路徑的預測路徑回饋到預測演算系統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 Base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驗證訓練的模型是否更好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41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38BEE-0535-4401-BAA3-B375ACFD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64465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grpSp>
        <p:nvGrpSpPr>
          <p:cNvPr id="35" name="群組 34"/>
          <p:cNvGrpSpPr/>
          <p:nvPr/>
        </p:nvGrpSpPr>
        <p:grpSpPr>
          <a:xfrm>
            <a:off x="1519720" y="1325287"/>
            <a:ext cx="10003712" cy="5464079"/>
            <a:chOff x="1441514" y="1323173"/>
            <a:chExt cx="10003712" cy="5442003"/>
          </a:xfrm>
        </p:grpSpPr>
        <p:grpSp>
          <p:nvGrpSpPr>
            <p:cNvPr id="122" name="群組 121"/>
            <p:cNvGrpSpPr/>
            <p:nvPr/>
          </p:nvGrpSpPr>
          <p:grpSpPr>
            <a:xfrm>
              <a:off x="1441514" y="1323173"/>
              <a:ext cx="10003712" cy="5442003"/>
              <a:chOff x="1341884" y="1321250"/>
              <a:chExt cx="10003712" cy="5442003"/>
            </a:xfrm>
          </p:grpSpPr>
          <p:grpSp>
            <p:nvGrpSpPr>
              <p:cNvPr id="77" name="群組 76"/>
              <p:cNvGrpSpPr/>
              <p:nvPr/>
            </p:nvGrpSpPr>
            <p:grpSpPr>
              <a:xfrm>
                <a:off x="1341884" y="1321250"/>
                <a:ext cx="10003712" cy="5442003"/>
                <a:chOff x="987244" y="1225927"/>
                <a:chExt cx="9757160" cy="5442003"/>
              </a:xfrm>
            </p:grpSpPr>
            <p:sp>
              <p:nvSpPr>
                <p:cNvPr id="78" name="Google Shape;232;p9"/>
                <p:cNvSpPr txBox="1"/>
                <p:nvPr/>
              </p:nvSpPr>
              <p:spPr>
                <a:xfrm>
                  <a:off x="4166903" y="4173841"/>
                  <a:ext cx="234900" cy="33851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 dirty="0">
                      <a:solidFill>
                        <a:schemeClr val="dk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rPr>
                    <a:t>否</a:t>
                  </a:r>
                  <a:endParaRPr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79" name="Google Shape;233;p9"/>
                <p:cNvCxnSpPr>
                  <a:stCxn id="108" idx="1"/>
                  <a:endCxn id="110" idx="3"/>
                </p:cNvCxnSpPr>
                <p:nvPr/>
              </p:nvCxnSpPr>
              <p:spPr>
                <a:xfrm flipH="1">
                  <a:off x="3722634" y="3000140"/>
                  <a:ext cx="475489" cy="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rgbClr val="9D2D0F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81" name="Google Shape;238;p9"/>
                <p:cNvSpPr/>
                <p:nvPr/>
              </p:nvSpPr>
              <p:spPr>
                <a:xfrm>
                  <a:off x="1615135" y="5166968"/>
                  <a:ext cx="2198700" cy="864000"/>
                </a:xfrm>
                <a:prstGeom prst="diamond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>
                      <a:solidFill>
                        <a:schemeClr val="dk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rPr>
                    <a:t>判斷移動</a:t>
                  </a:r>
                  <a:endParaRPr sz="160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82" name="Google Shape;239;p9"/>
                <p:cNvGrpSpPr/>
                <p:nvPr/>
              </p:nvGrpSpPr>
              <p:grpSpPr>
                <a:xfrm>
                  <a:off x="987244" y="1225927"/>
                  <a:ext cx="9757160" cy="5098681"/>
                  <a:chOff x="2893433" y="1268760"/>
                  <a:chExt cx="9757160" cy="5098681"/>
                </a:xfrm>
              </p:grpSpPr>
              <p:grpSp>
                <p:nvGrpSpPr>
                  <p:cNvPr id="102" name="Google Shape;240;p9"/>
                  <p:cNvGrpSpPr/>
                  <p:nvPr/>
                </p:nvGrpSpPr>
                <p:grpSpPr>
                  <a:xfrm>
                    <a:off x="2893433" y="1268760"/>
                    <a:ext cx="9757160" cy="5098681"/>
                    <a:chOff x="2893433" y="1268760"/>
                    <a:chExt cx="9757160" cy="5098681"/>
                  </a:xfrm>
                </p:grpSpPr>
                <p:sp>
                  <p:nvSpPr>
                    <p:cNvPr id="104" name="Google Shape;241;p9"/>
                    <p:cNvSpPr/>
                    <p:nvPr/>
                  </p:nvSpPr>
                  <p:spPr>
                    <a:xfrm>
                      <a:off x="3612562" y="1297412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取得球的中心座機器學習與實作標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5" name="Google Shape;242;p9"/>
                    <p:cNvSpPr/>
                    <p:nvPr/>
                  </p:nvSpPr>
                  <p:spPr>
                    <a:xfrm>
                      <a:off x="2893433" y="1503379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78230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</p:txBody>
                </p:sp>
                <p:sp>
                  <p:nvSpPr>
                    <p:cNvPr id="106" name="Google Shape;243;p9"/>
                    <p:cNvSpPr/>
                    <p:nvPr/>
                  </p:nvSpPr>
                  <p:spPr>
                    <a:xfrm>
                      <a:off x="6094412" y="1268760"/>
                      <a:ext cx="2198700" cy="864000"/>
                    </a:xfrm>
                    <a:prstGeom prst="diamond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是否為開球方</a:t>
                      </a:r>
                      <a:endParaRPr sz="16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7" name="Google Shape;244;p9"/>
                    <p:cNvSpPr/>
                    <p:nvPr/>
                  </p:nvSpPr>
                  <p:spPr>
                    <a:xfrm>
                      <a:off x="10634293" y="1321264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程式開始執行</a:t>
                      </a:r>
                      <a:endParaRPr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找到最適合開球位置</a:t>
                      </a:r>
                      <a:endParaRPr sz="16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8" name="Google Shape;234;p9"/>
                    <p:cNvSpPr/>
                    <p:nvPr/>
                  </p:nvSpPr>
                  <p:spPr>
                    <a:xfrm>
                      <a:off x="6104312" y="2660347"/>
                      <a:ext cx="2178840" cy="765251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取得落點最大及最小X座標</a:t>
                      </a:r>
                      <a:endParaRPr sz="14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再取平均座標</a:t>
                      </a:r>
                      <a:endParaRPr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9" name="Google Shape;237;p9"/>
                    <p:cNvSpPr/>
                    <p:nvPr/>
                  </p:nvSpPr>
                  <p:spPr>
                    <a:xfrm>
                      <a:off x="3521324" y="3818264"/>
                      <a:ext cx="2198700" cy="864000"/>
                    </a:xfrm>
                    <a:prstGeom prst="diamond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是否找到開球位置</a:t>
                      </a:r>
                      <a:endParaRPr sz="16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10" name="Google Shape;235;p9"/>
                    <p:cNvSpPr/>
                    <p:nvPr/>
                  </p:nvSpPr>
                  <p:spPr>
                    <a:xfrm>
                      <a:off x="3612522" y="2657023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板子從執行序取得預測開球位置</a:t>
                      </a:r>
                      <a:endParaRPr sz="16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cxnSp>
                  <p:nvCxnSpPr>
                    <p:cNvPr id="111" name="Google Shape;245;p9"/>
                    <p:cNvCxnSpPr>
                      <a:stCxn id="104" idx="3"/>
                      <a:endCxn id="106" idx="1"/>
                    </p:cNvCxnSpPr>
                    <p:nvPr/>
                  </p:nvCxnSpPr>
                  <p:spPr>
                    <a:xfrm>
                      <a:off x="5628862" y="1683362"/>
                      <a:ext cx="465600" cy="17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2" name="Google Shape;246;p9" descr="是"/>
                    <p:cNvCxnSpPr>
                      <a:stCxn id="106" idx="3"/>
                      <a:endCxn id="107" idx="1"/>
                    </p:cNvCxnSpPr>
                    <p:nvPr/>
                  </p:nvCxnSpPr>
                  <p:spPr>
                    <a:xfrm>
                      <a:off x="8293112" y="1700760"/>
                      <a:ext cx="2341200" cy="66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3" name="Google Shape;247;p9"/>
                    <p:cNvCxnSpPr>
                      <a:stCxn id="105" idx="6"/>
                      <a:endCxn id="104" idx="1"/>
                    </p:cNvCxnSpPr>
                    <p:nvPr/>
                  </p:nvCxnSpPr>
                  <p:spPr>
                    <a:xfrm>
                      <a:off x="3253433" y="1683379"/>
                      <a:ext cx="359100" cy="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4" name="Google Shape;248;p9"/>
                    <p:cNvCxnSpPr>
                      <a:stCxn id="106" idx="2"/>
                      <a:endCxn id="108" idx="0"/>
                    </p:cNvCxnSpPr>
                    <p:nvPr/>
                  </p:nvCxnSpPr>
                  <p:spPr>
                    <a:xfrm flipH="1">
                      <a:off x="7193732" y="2132760"/>
                      <a:ext cx="30" cy="527587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115" name="Google Shape;249;p9"/>
                    <p:cNvSpPr/>
                    <p:nvPr/>
                  </p:nvSpPr>
                  <p:spPr>
                    <a:xfrm>
                      <a:off x="11462385" y="6007441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78230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</p:txBody>
                </p:sp>
                <p:cxnSp>
                  <p:nvCxnSpPr>
                    <p:cNvPr id="116" name="Google Shape;250;p9"/>
                    <p:cNvCxnSpPr>
                      <a:stCxn id="107" idx="2"/>
                      <a:endCxn id="115" idx="0"/>
                    </p:cNvCxnSpPr>
                    <p:nvPr/>
                  </p:nvCxnSpPr>
                  <p:spPr>
                    <a:xfrm>
                      <a:off x="11642443" y="2093164"/>
                      <a:ext cx="0" cy="3914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117" name="Google Shape;251;p9"/>
                    <p:cNvSpPr txBox="1"/>
                    <p:nvPr/>
                  </p:nvSpPr>
                  <p:spPr>
                    <a:xfrm>
                      <a:off x="9228658" y="1502379"/>
                      <a:ext cx="234900" cy="33851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是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18" name="Google Shape;252;p9"/>
                    <p:cNvSpPr txBox="1"/>
                    <p:nvPr/>
                  </p:nvSpPr>
                  <p:spPr>
                    <a:xfrm>
                      <a:off x="7186295" y="2231201"/>
                      <a:ext cx="332400" cy="3138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否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03" name="Google Shape;253;p9"/>
                  <p:cNvSpPr txBox="1"/>
                  <p:nvPr/>
                </p:nvSpPr>
                <p:spPr>
                  <a:xfrm>
                    <a:off x="4544962" y="4807514"/>
                    <a:ext cx="3591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是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sp>
              <p:nvSpPr>
                <p:cNvPr id="84" name="Google Shape;255;p9"/>
                <p:cNvSpPr/>
                <p:nvPr/>
              </p:nvSpPr>
              <p:spPr>
                <a:xfrm>
                  <a:off x="4519275" y="4927900"/>
                  <a:ext cx="1321500" cy="3894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>
                      <a:solidFill>
                        <a:schemeClr val="dk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rPr>
                    <a:t> 往左</a:t>
                  </a:r>
                  <a:endParaRPr sz="160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5" name="Google Shape;256;p9"/>
                <p:cNvSpPr/>
                <p:nvPr/>
              </p:nvSpPr>
              <p:spPr>
                <a:xfrm>
                  <a:off x="4519275" y="5458825"/>
                  <a:ext cx="1321500" cy="3894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>
                      <a:solidFill>
                        <a:schemeClr val="dk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rPr>
                    <a:t> 往右</a:t>
                  </a:r>
                  <a:endParaRPr sz="160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6" name="Google Shape;257;p9"/>
                <p:cNvSpPr/>
                <p:nvPr/>
              </p:nvSpPr>
              <p:spPr>
                <a:xfrm>
                  <a:off x="4519275" y="5989750"/>
                  <a:ext cx="1321500" cy="3894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>
                      <a:solidFill>
                        <a:schemeClr val="dk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rPr>
                    <a:t> 不動</a:t>
                  </a:r>
                  <a:endParaRPr sz="160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93" name="Google Shape;264;p9"/>
                <p:cNvSpPr txBox="1"/>
                <p:nvPr/>
              </p:nvSpPr>
              <p:spPr>
                <a:xfrm>
                  <a:off x="4096653" y="4987938"/>
                  <a:ext cx="234900" cy="33851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 dirty="0">
                      <a:solidFill>
                        <a:schemeClr val="dk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rPr>
                    <a:t>1</a:t>
                  </a:r>
                  <a:endParaRPr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94" name="Google Shape;265;p9"/>
                <p:cNvSpPr txBox="1"/>
                <p:nvPr/>
              </p:nvSpPr>
              <p:spPr>
                <a:xfrm>
                  <a:off x="4049103" y="5419986"/>
                  <a:ext cx="234900" cy="33851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 dirty="0">
                      <a:solidFill>
                        <a:schemeClr val="dk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rPr>
                    <a:t>2</a:t>
                  </a:r>
                  <a:endParaRPr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95" name="Google Shape;266;p9"/>
                <p:cNvSpPr txBox="1"/>
                <p:nvPr/>
              </p:nvSpPr>
              <p:spPr>
                <a:xfrm>
                  <a:off x="4050567" y="5852034"/>
                  <a:ext cx="234900" cy="33851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>
                  <a:defPPr rtl="0">
                    <a:defRPr lang="zh-tw"/>
                  </a:defPPr>
                  <a:lvl1pPr marR="0" lv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  <a:defRPr sz="12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</a:defRPr>
                  </a:lvl1pPr>
                </a:lstStyle>
                <a:p>
                  <a:r>
                    <a:rPr lang="zh-TW" sz="1600" dirty="0">
                      <a:latin typeface="標楷體" panose="03000509000000000000" pitchFamily="65" charset="-120"/>
                      <a:ea typeface="標楷體" panose="03000509000000000000" pitchFamily="65" charset="-120"/>
                      <a:sym typeface="Century Gothic"/>
                    </a:rPr>
                    <a:t>3</a:t>
                  </a:r>
                  <a:endParaRPr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99" name="Google Shape;270;p9"/>
                <p:cNvCxnSpPr>
                  <a:stCxn id="85" idx="3"/>
                </p:cNvCxnSpPr>
                <p:nvPr/>
              </p:nvCxnSpPr>
              <p:spPr>
                <a:xfrm>
                  <a:off x="5840775" y="565352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1" name="Google Shape;272;p9"/>
                <p:cNvSpPr txBox="1"/>
                <p:nvPr/>
              </p:nvSpPr>
              <p:spPr>
                <a:xfrm>
                  <a:off x="9295814" y="6261540"/>
                  <a:ext cx="1139937" cy="4063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16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rPr>
                    <a:t>進入程式</a:t>
                  </a:r>
                  <a:endParaRPr sz="1600" dirty="0">
                    <a:latin typeface="標楷體" panose="03000509000000000000" pitchFamily="65" charset="-120"/>
                    <a:ea typeface="標楷體" panose="03000509000000000000" pitchFamily="65" charset="-120"/>
                    <a:cs typeface="Century Gothic"/>
                    <a:sym typeface="Century Gothic"/>
                  </a:endParaRPr>
                </a:p>
              </p:txBody>
            </p:sp>
          </p:grpSp>
          <p:cxnSp>
            <p:nvCxnSpPr>
              <p:cNvPr id="8" name="肘形接點 7"/>
              <p:cNvCxnSpPr>
                <a:stCxn id="81" idx="2"/>
                <a:endCxn id="86" idx="1"/>
              </p:cNvCxnSpPr>
              <p:nvPr/>
            </p:nvCxnSpPr>
            <p:spPr>
              <a:xfrm rot="16200000" flipH="1">
                <a:off x="3961227" y="5277835"/>
                <a:ext cx="153482" cy="185039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接點 17"/>
              <p:cNvCxnSpPr>
                <a:stCxn id="109" idx="3"/>
                <a:endCxn id="108" idx="2"/>
              </p:cNvCxnSpPr>
              <p:nvPr/>
            </p:nvCxnSpPr>
            <p:spPr>
              <a:xfrm flipV="1">
                <a:off x="4239900" y="3478088"/>
                <a:ext cx="1510947" cy="82466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接點 20"/>
              <p:cNvCxnSpPr>
                <a:stCxn id="84" idx="3"/>
                <a:endCxn id="115" idx="2"/>
              </p:cNvCxnSpPr>
              <p:nvPr/>
            </p:nvCxnSpPr>
            <p:spPr>
              <a:xfrm>
                <a:off x="6318058" y="5217923"/>
                <a:ext cx="3809305" cy="1022008"/>
              </a:xfrm>
              <a:prstGeom prst="bentConnector3">
                <a:avLst>
                  <a:gd name="adj1" fmla="val 4952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flipV="1">
                <a:off x="6310436" y="5748839"/>
                <a:ext cx="1872000" cy="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 flipV="1">
                <a:off x="6310436" y="6239931"/>
                <a:ext cx="1872000" cy="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線單箭頭接點 123"/>
            <p:cNvCxnSpPr>
              <a:stCxn id="81" idx="2"/>
              <a:endCxn id="85" idx="1"/>
            </p:cNvCxnSpPr>
            <p:nvPr/>
          </p:nvCxnSpPr>
          <p:spPr>
            <a:xfrm flipV="1">
              <a:off x="3212401" y="5750771"/>
              <a:ext cx="1850394" cy="377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>
              <a:stCxn id="81" idx="3"/>
              <a:endCxn id="84" idx="1"/>
            </p:cNvCxnSpPr>
            <p:nvPr/>
          </p:nvCxnSpPr>
          <p:spPr>
            <a:xfrm flipV="1">
              <a:off x="4339530" y="5219846"/>
              <a:ext cx="723265" cy="476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110" idx="2"/>
              <a:endCxn id="109" idx="0"/>
            </p:cNvCxnSpPr>
            <p:nvPr/>
          </p:nvCxnSpPr>
          <p:spPr>
            <a:xfrm>
              <a:off x="3212399" y="3483336"/>
              <a:ext cx="2" cy="389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>
              <a:stCxn id="109" idx="2"/>
              <a:endCxn id="81" idx="0"/>
            </p:cNvCxnSpPr>
            <p:nvPr/>
          </p:nvCxnSpPr>
          <p:spPr>
            <a:xfrm>
              <a:off x="3212401" y="4736677"/>
              <a:ext cx="0" cy="527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投影片編號版面配置區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z="1600" smtClean="0">
                <a:latin typeface="標楷體" panose="03000509000000000000" pitchFamily="65" charset="-120"/>
                <a:ea typeface="標楷體" panose="03000509000000000000" pitchFamily="65" charset="-120"/>
              </a:rPr>
              <a:pPr/>
              <a:t>8</a:t>
            </a:fld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49409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5504</TotalTime>
  <Words>375</Words>
  <Application>Microsoft Office PowerPoint</Application>
  <PresentationFormat>自訂</PresentationFormat>
  <Paragraphs>88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細明體</vt:lpstr>
      <vt:lpstr>微軟正黑體</vt:lpstr>
      <vt:lpstr>標楷體</vt:lpstr>
      <vt:lpstr>Arial</vt:lpstr>
      <vt:lpstr>Century Gothic</vt:lpstr>
      <vt:lpstr>Times New Roman</vt:lpstr>
      <vt:lpstr>Wingdings 3</vt:lpstr>
      <vt:lpstr>絲縷</vt:lpstr>
      <vt:lpstr>機器學習與實作 乒乓球</vt:lpstr>
      <vt:lpstr>目錄</vt:lpstr>
      <vt:lpstr>情境</vt:lpstr>
      <vt:lpstr>情境</vt:lpstr>
      <vt:lpstr>功能需求</vt:lpstr>
      <vt:lpstr>可用參數</vt:lpstr>
      <vt:lpstr>分析(系統切割)</vt:lpstr>
      <vt:lpstr>分析(系統切割)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Student</cp:lastModifiedBy>
  <cp:revision>86</cp:revision>
  <dcterms:created xsi:type="dcterms:W3CDTF">2019-09-25T03:21:28Z</dcterms:created>
  <dcterms:modified xsi:type="dcterms:W3CDTF">2021-11-19T06:49:34Z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