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7" r:id="rId9"/>
    <p:sldId id="268" r:id="rId10"/>
    <p:sldId id="264" r:id="rId11"/>
    <p:sldId id="265" r:id="rId12"/>
    <p:sldId id="266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663D-E391-49F0-85BA-9C82B5F262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Cardiovascular Disease with “Just” Poverty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Elliot 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0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Overall Pearson Correlations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8744"/>
            <a:ext cx="8596668" cy="5559256"/>
          </a:xfrm>
        </p:spPr>
      </p:pic>
    </p:spTree>
    <p:extLst>
      <p:ext uri="{BB962C8B-B14F-4D97-AF65-F5344CB8AC3E}">
        <p14:creationId xmlns:p14="http://schemas.microsoft.com/office/powerpoint/2010/main" val="93605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statistically significant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Year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Poverty Rate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1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possible machine learning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Mixed Effects Model Regression</a:t>
            </a:r>
          </a:p>
          <a:p>
            <a:r>
              <a:rPr lang="en-US" sz="2400" dirty="0" smtClean="0"/>
              <a:t>Recurrent Neural Networks</a:t>
            </a:r>
          </a:p>
          <a:p>
            <a:r>
              <a:rPr lang="en-US" sz="2400" dirty="0" smtClean="0"/>
              <a:t>Hidden Markov Models</a:t>
            </a:r>
          </a:p>
          <a:p>
            <a:r>
              <a:rPr lang="en-US" sz="2400" dirty="0" smtClean="0"/>
              <a:t>We would have to ensure to use the cross-validation iterators for grouped data to avoid inflation of classifier accuracy if the same data point shows up in training and test data.</a:t>
            </a:r>
          </a:p>
          <a:p>
            <a:r>
              <a:rPr lang="en-US" sz="2400" dirty="0" smtClean="0"/>
              <a:t>Any ‘standard’ method, </a:t>
            </a:r>
            <a:r>
              <a:rPr lang="en-US" sz="2400" dirty="0" smtClean="0"/>
              <a:t>given that we add features that represent the </a:t>
            </a:r>
            <a:r>
              <a:rPr lang="en-US" sz="2400" dirty="0" smtClean="0"/>
              <a:t>longitudinally of the data.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2390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Technique –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plethora of choices, we will stick with the tried and true method of linear regression to see what we can come up with.</a:t>
            </a:r>
          </a:p>
          <a:p>
            <a:r>
              <a:rPr lang="en-US" dirty="0" smtClean="0"/>
              <a:t>Below are the results of the various models we tried: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09464"/>
              </p:ext>
            </p:extLst>
          </p:nvPr>
        </p:nvGraphicFramePr>
        <p:xfrm>
          <a:off x="911668" y="3304831"/>
          <a:ext cx="8128000" cy="351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71530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69814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13637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5539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806875"/>
                    </a:ext>
                  </a:extLst>
                </a:gridCol>
              </a:tblGrid>
              <a:tr h="330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Factors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R-Squared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Errors?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9555950"/>
                  </a:ext>
                </a:extLst>
              </a:tr>
              <a:tr h="330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Poverty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5125704"/>
                  </a:ext>
                </a:extLst>
              </a:tr>
              <a:tr h="330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Poverty Rate, 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Possible Multicollinearity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3979451"/>
                  </a:ext>
                </a:extLst>
              </a:tr>
              <a:tr h="500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State, Total Population, Number of Poor, Poverty Rate, 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Possible Multicollinearity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128214"/>
                  </a:ext>
                </a:extLst>
              </a:tr>
              <a:tr h="33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State, Poverty Rate, Total Population, 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Possible Multicollinearity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1549630"/>
                  </a:ext>
                </a:extLst>
              </a:tr>
              <a:tr h="33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State, Total Population, Poverty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Possible Multicollinearity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57844"/>
                  </a:ext>
                </a:extLst>
              </a:tr>
              <a:tr h="330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State, Poverty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0481290"/>
                  </a:ext>
                </a:extLst>
              </a:tr>
              <a:tr h="330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Possible Multicollinearity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9037887"/>
                  </a:ext>
                </a:extLst>
              </a:tr>
              <a:tr h="330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State, Poverty Rate, 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Possible Multicollinearity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493017"/>
                  </a:ext>
                </a:extLst>
              </a:tr>
              <a:tr h="330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State, 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Possible Multicollinearity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715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2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2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819"/>
            <a:ext cx="8596668" cy="48595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depends if we want to ignore multicollinearity or not.</a:t>
            </a:r>
          </a:p>
          <a:p>
            <a:pPr lvl="1"/>
            <a:r>
              <a:rPr lang="en-US" sz="2400" dirty="0" smtClean="0"/>
              <a:t>If we do, then our model linreg8 does a great job modeling the data. (R^2 = .973)</a:t>
            </a:r>
          </a:p>
          <a:p>
            <a:pPr lvl="2"/>
            <a:r>
              <a:rPr lang="en-US" sz="2000" dirty="0" smtClean="0"/>
              <a:t>Then our conclusion is that reducing the poverty rate </a:t>
            </a:r>
            <a:r>
              <a:rPr lang="en-US" sz="2000" b="1" dirty="0" smtClean="0"/>
              <a:t>INCREASES</a:t>
            </a:r>
            <a:r>
              <a:rPr lang="en-US" sz="2000" dirty="0" smtClean="0"/>
              <a:t> the mortality rate.</a:t>
            </a:r>
          </a:p>
          <a:p>
            <a:pPr lvl="1"/>
            <a:r>
              <a:rPr lang="en-US" sz="2400" dirty="0" smtClean="0"/>
              <a:t>If we don’t, then our best model linreg6 does a poor job modeling the data. (R^2 = .123)</a:t>
            </a:r>
          </a:p>
          <a:p>
            <a:pPr lvl="2"/>
            <a:r>
              <a:rPr lang="en-US" sz="2000" dirty="0" smtClean="0"/>
              <a:t>Then we are unable to conclusively conclude that poverty has a significant impact on the mortality rate.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168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2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819"/>
            <a:ext cx="8596668" cy="4859543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would not recommend ignoring multicollinearity.</a:t>
            </a:r>
          </a:p>
          <a:p>
            <a:r>
              <a:rPr lang="en-US" sz="2400" dirty="0" smtClean="0"/>
              <a:t>In this case, we would conclude that poverty rates do not play a statistical significance in predicting Cardiovascular Mortality Rates.</a:t>
            </a:r>
          </a:p>
          <a:p>
            <a:r>
              <a:rPr lang="en-US" sz="2400" dirty="0" smtClean="0"/>
              <a:t>Therefore, we would not recommend policyholders to focus on reducing poverty rates if the goal is to reduce Cardiovascular Mortality Rates.</a:t>
            </a:r>
          </a:p>
          <a:p>
            <a:r>
              <a:rPr lang="en-US" sz="2400" dirty="0" smtClean="0"/>
              <a:t>However, if we were able to tease out the multicollinearity in the data, then this conclusion could potentially change.</a:t>
            </a:r>
          </a:p>
        </p:txBody>
      </p:sp>
    </p:spTree>
    <p:extLst>
      <p:ext uri="{BB962C8B-B14F-4D97-AF65-F5344CB8AC3E}">
        <p14:creationId xmlns:p14="http://schemas.microsoft.com/office/powerpoint/2010/main" val="243613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only focused on one assumed factor of Cardiovascular Disease.</a:t>
            </a:r>
          </a:p>
          <a:p>
            <a:r>
              <a:rPr lang="en-US" sz="2800" dirty="0" smtClean="0"/>
              <a:t>It is clear that other factors come into play. (Age, Exercise, Insurance,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After teasing out the multicollinearity, it would be interesting to see if our conclusion would change.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18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Rising healthcare costs are a worldwide problem.</a:t>
            </a:r>
          </a:p>
          <a:p>
            <a:r>
              <a:rPr lang="en-US" sz="2400" dirty="0" smtClean="0"/>
              <a:t>In 2015, the US spent ~3 times on healthcare as compared to the average of other countries with comparable incomes. (Source: Organization for Economic Co-operation and Development)</a:t>
            </a:r>
          </a:p>
          <a:p>
            <a:r>
              <a:rPr lang="en-US" sz="2400" dirty="0" smtClean="0"/>
              <a:t>The US spends more on healthcare than any other country, but has middling health outcomes.</a:t>
            </a:r>
          </a:p>
          <a:p>
            <a:pPr lvl="1"/>
            <a:r>
              <a:rPr lang="en-US" sz="2000" dirty="0" smtClean="0"/>
              <a:t>30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in the world in terms of life expectancy (Source: World Health Organization)</a:t>
            </a:r>
          </a:p>
        </p:txBody>
      </p:sp>
    </p:spTree>
    <p:extLst>
      <p:ext uri="{BB962C8B-B14F-4D97-AF65-F5344CB8AC3E}">
        <p14:creationId xmlns:p14="http://schemas.microsoft.com/office/powerpoint/2010/main" val="44745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2267"/>
            <a:ext cx="8596668" cy="48390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C</a:t>
            </a:r>
            <a:r>
              <a:rPr lang="en-US" sz="3600" b="1" dirty="0" smtClean="0"/>
              <a:t>an we satisfactorily predict Cardiovascular Mortality rates in the US, simply by using the poverty rate?</a:t>
            </a:r>
          </a:p>
        </p:txBody>
      </p:sp>
    </p:spTree>
    <p:extLst>
      <p:ext uri="{BB962C8B-B14F-4D97-AF65-F5344CB8AC3E}">
        <p14:creationId xmlns:p14="http://schemas.microsoft.com/office/powerpoint/2010/main" val="31269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According to the American Health Association, Cardiovascular Disease costs are projected to exceed $1 Trillion by 2035.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we can accurately predict what the important factors of Cardiovascular mortality are, we can focus the majority of resources into improving those factors.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58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project of limited 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sz="2400" dirty="0" smtClean="0"/>
              <a:t>We are curious to see the predictive power of poverty rates in regards to cardiovascular mortality rates.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poverty rate can satisfactorily predict cardiovascular mortality rate, we could justify spending more time and effort on reducing the poverty rate.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Of course, this would depend on the ease of reducing the poverty rate and the predictive power of other possible factors.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616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Combination of :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US Census Poverty Rate Dataset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University </a:t>
            </a:r>
            <a:r>
              <a:rPr lang="en-US" sz="2400" dirty="0"/>
              <a:t>of Washington’s Institute for Health Metrics and Evaluation Cardiovascular Mortality Rate dataset</a:t>
            </a:r>
          </a:p>
        </p:txBody>
      </p:sp>
    </p:spTree>
    <p:extLst>
      <p:ext uri="{BB962C8B-B14F-4D97-AF65-F5344CB8AC3E}">
        <p14:creationId xmlns:p14="http://schemas.microsoft.com/office/powerpoint/2010/main" val="148303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– Are there obvious correlations?</a:t>
            </a:r>
            <a:endParaRPr lang="en-US" dirty="0"/>
          </a:p>
        </p:txBody>
      </p:sp>
      <p:sp>
        <p:nvSpPr>
          <p:cNvPr id="7" name="AutoShape 8" descr="http://localhost:8888/files/Documents/GitHub/Springboard-Capstone-1/tes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6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– Are there obvious correlations?</a:t>
            </a:r>
            <a:endParaRPr lang="en-US" dirty="0"/>
          </a:p>
        </p:txBody>
      </p:sp>
      <p:sp>
        <p:nvSpPr>
          <p:cNvPr id="7" name="AutoShape 8" descr="http://localhost:8888/files/Documents/GitHub/Springboard-Capstone-1/tes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6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AutoShape 8" descr="http://localhost:8888/files/Documents/GitHub/Springboard-Capstone-1/tes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6" y="1219200"/>
            <a:ext cx="881362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00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721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Predicting Cardiovascular Disease with “Just” Poverty Rates</vt:lpstr>
      <vt:lpstr>The Problem</vt:lpstr>
      <vt:lpstr>The Question to Answer</vt:lpstr>
      <vt:lpstr>Why is this important?</vt:lpstr>
      <vt:lpstr>Why is this project of limited scope?</vt:lpstr>
      <vt:lpstr>Dataset</vt:lpstr>
      <vt:lpstr>Exploratory Data Analysis – Are there obvious correlations?</vt:lpstr>
      <vt:lpstr>Exploratory Data Analysis – Are there obvious correlations?</vt:lpstr>
      <vt:lpstr>Exploratory Data Analysis</vt:lpstr>
      <vt:lpstr>EDA: Overall Pearson Correlations</vt:lpstr>
      <vt:lpstr>What are the statistically significant variables?</vt:lpstr>
      <vt:lpstr>What are the possible machine learning methods?</vt:lpstr>
      <vt:lpstr>Machine Learning Technique – Linear Regression</vt:lpstr>
      <vt:lpstr>Preliminary Conclusion</vt:lpstr>
      <vt:lpstr>Final Conclusion</vt:lpstr>
      <vt:lpstr>Future Work</vt:lpstr>
    </vt:vector>
  </TitlesOfParts>
  <Company>Terumo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Cardiovascular Disease with “Just” Poverty Rates</dc:title>
  <dc:creator>Ting Elliot</dc:creator>
  <cp:lastModifiedBy>Ting Elliot</cp:lastModifiedBy>
  <cp:revision>18</cp:revision>
  <dcterms:created xsi:type="dcterms:W3CDTF">2018-02-19T23:31:01Z</dcterms:created>
  <dcterms:modified xsi:type="dcterms:W3CDTF">2018-02-20T19:58:10Z</dcterms:modified>
</cp:coreProperties>
</file>