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72" r:id="rId9"/>
    <p:sldId id="265" r:id="rId10"/>
    <p:sldId id="273" r:id="rId11"/>
    <p:sldId id="274" r:id="rId12"/>
    <p:sldId id="266" r:id="rId13"/>
    <p:sldId id="276" r:id="rId14"/>
    <p:sldId id="269" r:id="rId15"/>
    <p:sldId id="275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663D-E391-49F0-85BA-9C82B5F2625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Predicting Cardiovascular Disease Using the Factors of Poverty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Elliot 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0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statistically significant variables?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260681"/>
              </p:ext>
            </p:extLst>
          </p:nvPr>
        </p:nvGraphicFramePr>
        <p:xfrm>
          <a:off x="677334" y="1930400"/>
          <a:ext cx="8596668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val="1369497187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262487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Explained</a:t>
                      </a:r>
                      <a:r>
                        <a:rPr lang="en-US" sz="2400" baseline="0" dirty="0" smtClean="0"/>
                        <a:t> Variance Ratio – Without Outliers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5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65.74%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09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Year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33.26%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84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Unemployment Rate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659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(1000s)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0.28%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262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Number (1000s)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234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Percent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27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Gross Domestic Product ($)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89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Information Transparency Score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904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Accountability Transparency Score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73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Transparency Index 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372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GDP Per Hour Worked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70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43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statistically significant variables?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78339"/>
              </p:ext>
            </p:extLst>
          </p:nvPr>
        </p:nvGraphicFramePr>
        <p:xfrm>
          <a:off x="677334" y="1930400"/>
          <a:ext cx="8596668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val="1369497187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262487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Explained</a:t>
                      </a:r>
                      <a:r>
                        <a:rPr lang="en-US" sz="2400" baseline="0" dirty="0" smtClean="0"/>
                        <a:t> Variance Ratio – With Outliers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5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67.19%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09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Year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31.29%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84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Unemployment Rate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659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(1000s)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0.26%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262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Number (1000s)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234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Percent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27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Gross Domestic Product ($)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89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Information Transparency 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904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Accountability Transparency 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73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Transparency Index 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372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GDP Per Hour Worked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70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91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possible machine learning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Linear Regression</a:t>
            </a:r>
          </a:p>
          <a:p>
            <a:pPr lvl="1"/>
            <a:r>
              <a:rPr lang="en-US" sz="2200" dirty="0" smtClean="0"/>
              <a:t>Ordinary Least Squares</a:t>
            </a:r>
          </a:p>
          <a:p>
            <a:pPr lvl="1"/>
            <a:r>
              <a:rPr lang="en-US" sz="2200" dirty="0" smtClean="0"/>
              <a:t>Lasso</a:t>
            </a:r>
          </a:p>
          <a:p>
            <a:pPr lvl="1"/>
            <a:r>
              <a:rPr lang="en-US" sz="2200" dirty="0" smtClean="0"/>
              <a:t>Elastic Net</a:t>
            </a:r>
          </a:p>
          <a:p>
            <a:r>
              <a:rPr lang="en-US" sz="2400" dirty="0" smtClean="0"/>
              <a:t>Decision Trees Regressions</a:t>
            </a:r>
          </a:p>
          <a:p>
            <a:pPr lvl="1"/>
            <a:r>
              <a:rPr lang="en-US" sz="2200" dirty="0" smtClean="0"/>
              <a:t>Regular Decision Tree</a:t>
            </a:r>
          </a:p>
          <a:p>
            <a:pPr lvl="1"/>
            <a:r>
              <a:rPr lang="en-US" sz="2200" dirty="0" smtClean="0"/>
              <a:t>Random Forest</a:t>
            </a:r>
          </a:p>
          <a:p>
            <a:pPr lvl="1"/>
            <a:r>
              <a:rPr lang="en-US" sz="2200" dirty="0" err="1" smtClean="0"/>
              <a:t>AdaBoost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2390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Cross-Validation Technique Used:</a:t>
            </a:r>
            <a:br>
              <a:rPr lang="en-US" dirty="0" smtClean="0"/>
            </a:br>
            <a:r>
              <a:rPr lang="en-US" dirty="0" err="1" smtClean="0"/>
              <a:t>GroupKFold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Due to the longitudinal nature of our data, we could not rely on a regular k fold technique.</a:t>
            </a:r>
          </a:p>
          <a:p>
            <a:endParaRPr lang="en-US" sz="2200" dirty="0"/>
          </a:p>
          <a:p>
            <a:r>
              <a:rPr lang="en-US" sz="2200" dirty="0" smtClean="0"/>
              <a:t>We could have grouped by State or Year.  We choose Year.</a:t>
            </a:r>
          </a:p>
          <a:p>
            <a:endParaRPr lang="en-US" sz="2200" dirty="0"/>
          </a:p>
          <a:p>
            <a:r>
              <a:rPr lang="en-US" sz="2200" dirty="0" smtClean="0"/>
              <a:t>The </a:t>
            </a:r>
            <a:r>
              <a:rPr lang="en-US" sz="2200" dirty="0" err="1" smtClean="0"/>
              <a:t>GroupKFold</a:t>
            </a:r>
            <a:r>
              <a:rPr lang="en-US" sz="2200" dirty="0" smtClean="0"/>
              <a:t> variation ensured that the same group would not appear in two different folds.</a:t>
            </a:r>
          </a:p>
        </p:txBody>
      </p:sp>
    </p:spTree>
    <p:extLst>
      <p:ext uri="{BB962C8B-B14F-4D97-AF65-F5344CB8AC3E}">
        <p14:creationId xmlns:p14="http://schemas.microsoft.com/office/powerpoint/2010/main" val="379996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Variance Explained</a:t>
            </a:r>
            <a:br>
              <a:rPr lang="en-US" dirty="0" smtClean="0"/>
            </a:br>
            <a:r>
              <a:rPr lang="en-US" dirty="0" smtClean="0"/>
              <a:t>Linear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34407"/>
              </p:ext>
            </p:extLst>
          </p:nvPr>
        </p:nvGraphicFramePr>
        <p:xfrm>
          <a:off x="677863" y="2160587"/>
          <a:ext cx="8596311" cy="442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5307583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0757703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894100541"/>
                    </a:ext>
                  </a:extLst>
                </a:gridCol>
              </a:tblGrid>
              <a:tr h="16179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Variation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Using All Variables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Using Top 3 Variance Explaining</a:t>
                      </a:r>
                      <a:r>
                        <a:rPr lang="en-US" sz="2400" baseline="0" dirty="0" smtClean="0"/>
                        <a:t> Variables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150983"/>
                  </a:ext>
                </a:extLst>
              </a:tr>
              <a:tr h="937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Least Squares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0.2482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0.6185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6950308"/>
                  </a:ext>
                </a:extLst>
              </a:tr>
              <a:tr h="937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Lasso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0.6811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0.6254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980603"/>
                  </a:ext>
                </a:extLst>
              </a:tr>
              <a:tr h="937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Elastic Net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0.6845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0.6434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49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2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Variance Explained</a:t>
            </a:r>
            <a:br>
              <a:rPr lang="en-US" dirty="0" smtClean="0"/>
            </a:br>
            <a:r>
              <a:rPr lang="en-US" dirty="0" smtClean="0"/>
              <a:t>Decision Trees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804532"/>
              </p:ext>
            </p:extLst>
          </p:nvPr>
        </p:nvGraphicFramePr>
        <p:xfrm>
          <a:off x="677863" y="2160587"/>
          <a:ext cx="8596311" cy="442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5307583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0757703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894100541"/>
                    </a:ext>
                  </a:extLst>
                </a:gridCol>
              </a:tblGrid>
              <a:tr h="16179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Variation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Using All Variables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Using Top 3 Variance Explaining</a:t>
                      </a:r>
                      <a:r>
                        <a:rPr lang="en-US" sz="2400" baseline="0" dirty="0" smtClean="0"/>
                        <a:t> Variables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150983"/>
                  </a:ext>
                </a:extLst>
              </a:tr>
              <a:tr h="937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Regular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Decision Tree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0.4374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0.0398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6950308"/>
                  </a:ext>
                </a:extLst>
              </a:tr>
              <a:tr h="937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Forest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0.3446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980603"/>
                  </a:ext>
                </a:extLst>
              </a:tr>
              <a:tr h="937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AdaBoost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0.6248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0.3658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49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7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2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819"/>
            <a:ext cx="8596668" cy="4859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We can use the factors of poverty to predict cardiovascular mortality rates.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With no tweaking of the hyperparameters, we were able to explain 69.66% of the data’s variation with a Random Forest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Therefore, focusing on improving the factors of poverty will result in a favorable Cardiovascular mortality rate outcome.</a:t>
            </a:r>
            <a:endParaRPr lang="en-US" sz="24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168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could focus on more than just one type of Cardiovascular Disease.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We could incorporate other ‘common sense’ factors of Cardiovascular mortality. (Age, Exercise, Insurance,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18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ompared to the average of other countries with comparable incomes, healthcare costs in the US exceed the average by a multiple of 3. (Source: Organization for Economic Co-operation and Development)</a:t>
            </a:r>
          </a:p>
          <a:p>
            <a:r>
              <a:rPr lang="en-US" sz="2400" dirty="0" smtClean="0"/>
              <a:t>The US spends more on healthcare than any other country, but has middling health outcomes.</a:t>
            </a:r>
          </a:p>
          <a:p>
            <a:pPr lvl="1"/>
            <a:r>
              <a:rPr lang="en-US" sz="2000" dirty="0" smtClean="0"/>
              <a:t>30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in the world in terms of life expectancy (Source: World Health Organization)</a:t>
            </a:r>
          </a:p>
        </p:txBody>
      </p:sp>
    </p:spTree>
    <p:extLst>
      <p:ext uri="{BB962C8B-B14F-4D97-AF65-F5344CB8AC3E}">
        <p14:creationId xmlns:p14="http://schemas.microsoft.com/office/powerpoint/2010/main" val="44745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2267"/>
            <a:ext cx="8596668" cy="48390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C</a:t>
            </a:r>
            <a:r>
              <a:rPr lang="en-US" sz="3600" b="1" dirty="0" smtClean="0"/>
              <a:t>an we predict cardiovascular mortality rates in the United States using the factors of poverty?</a:t>
            </a:r>
          </a:p>
        </p:txBody>
      </p:sp>
    </p:spTree>
    <p:extLst>
      <p:ext uri="{BB962C8B-B14F-4D97-AF65-F5344CB8AC3E}">
        <p14:creationId xmlns:p14="http://schemas.microsoft.com/office/powerpoint/2010/main" val="31269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According to the American Health Association, Cardiovascular Disease costs are projected to exceed $1 Trillion by 2035.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we can accurately predict the Cardiovascular mortality rates using these factors, then we can focus our limited resources on one general theme rather than multiple themes.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58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project of limited 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 smtClean="0"/>
              <a:t>The realities of the US political climate.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Other common sense factors (Education, Health Insurance Coverage) currently encounter heavy partisan bickering.</a:t>
            </a:r>
          </a:p>
          <a:p>
            <a:endParaRPr lang="en-US" sz="2400" dirty="0"/>
          </a:p>
          <a:p>
            <a:r>
              <a:rPr lang="en-US" sz="2400" dirty="0" smtClean="0"/>
              <a:t>Luckily, reducing poverty still has bipartisan support.</a:t>
            </a:r>
          </a:p>
          <a:p>
            <a:endParaRPr lang="en-US" sz="2400" dirty="0"/>
          </a:p>
          <a:p>
            <a:r>
              <a:rPr lang="en-US" sz="2400" dirty="0" smtClean="0"/>
              <a:t>We could use the limited political capital on reducing poverty instead of fighting.</a:t>
            </a:r>
          </a:p>
        </p:txBody>
      </p:sp>
    </p:spTree>
    <p:extLst>
      <p:ext uri="{BB962C8B-B14F-4D97-AF65-F5344CB8AC3E}">
        <p14:creationId xmlns:p14="http://schemas.microsoft.com/office/powerpoint/2010/main" val="119616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Combination of :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US Census Poverty Rates 1980-2016</a:t>
            </a:r>
          </a:p>
          <a:p>
            <a:pPr lvl="1"/>
            <a:r>
              <a:rPr lang="en-US" sz="2400" dirty="0" smtClean="0"/>
              <a:t>Information and Accountability Transparency Dataset</a:t>
            </a:r>
          </a:p>
          <a:p>
            <a:pPr lvl="1"/>
            <a:r>
              <a:rPr lang="en-US" sz="2400" dirty="0" smtClean="0"/>
              <a:t>Bureau of Economic Analysis US GDP 1980-2017</a:t>
            </a:r>
          </a:p>
          <a:p>
            <a:pPr lvl="1"/>
            <a:r>
              <a:rPr lang="en-US" sz="2400" dirty="0" smtClean="0"/>
              <a:t>Overall US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Productivity 1970-2016 from the Bureau of Labor Statistics</a:t>
            </a:r>
          </a:p>
          <a:p>
            <a:pPr lvl="1"/>
            <a:r>
              <a:rPr lang="en-US" sz="2400" dirty="0" smtClean="0"/>
              <a:t>Average Annual Unemployment Rates by State from the US Bureau of Labor Statistics</a:t>
            </a:r>
          </a:p>
          <a:p>
            <a:pPr lvl="1"/>
            <a:r>
              <a:rPr lang="en-US" sz="2400" dirty="0" smtClean="0"/>
              <a:t>University </a:t>
            </a:r>
            <a:r>
              <a:rPr lang="en-US" sz="2400" dirty="0"/>
              <a:t>of Washington’s Institute for Health Metrics and Evaluation Cardiovascular Mortality Rate dataset</a:t>
            </a:r>
          </a:p>
        </p:txBody>
      </p:sp>
    </p:spTree>
    <p:extLst>
      <p:ext uri="{BB962C8B-B14F-4D97-AF65-F5344CB8AC3E}">
        <p14:creationId xmlns:p14="http://schemas.microsoft.com/office/powerpoint/2010/main" val="148303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– Are there obvious correlations?</a:t>
            </a:r>
            <a:endParaRPr lang="en-US" dirty="0"/>
          </a:p>
        </p:txBody>
      </p:sp>
      <p:sp>
        <p:nvSpPr>
          <p:cNvPr id="7" name="AutoShape 8" descr="http://localhost:8888/files/Documents/GitHub/Springboard-Capstone-1/tes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930401"/>
            <a:ext cx="8813627" cy="48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– Are there obvious correlations?</a:t>
            </a:r>
            <a:endParaRPr lang="en-US" dirty="0"/>
          </a:p>
        </p:txBody>
      </p:sp>
      <p:sp>
        <p:nvSpPr>
          <p:cNvPr id="7" name="AutoShape 8" descr="http://localhost:8888/files/Documents/GitHub/Springboard-Capstone-1/tes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48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1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statistically significant variables?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668" cy="46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</TotalTime>
  <Words>644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Predicting Cardiovascular Disease Using the Factors of Poverty</vt:lpstr>
      <vt:lpstr>The Problem</vt:lpstr>
      <vt:lpstr>The Question to Answer</vt:lpstr>
      <vt:lpstr>Why is this important?</vt:lpstr>
      <vt:lpstr>Why is this project of limited scope?</vt:lpstr>
      <vt:lpstr>Master Dataset</vt:lpstr>
      <vt:lpstr>Exploratory Data Analysis – Are there obvious correlations?</vt:lpstr>
      <vt:lpstr>Exploratory Data Analysis – Are there obvious correlations?</vt:lpstr>
      <vt:lpstr>What are the statistically significant variables?</vt:lpstr>
      <vt:lpstr>What are the statistically significant variables?</vt:lpstr>
      <vt:lpstr>What are the statistically significant variables?</vt:lpstr>
      <vt:lpstr>What are the possible machine learning methods?</vt:lpstr>
      <vt:lpstr>Cross-Validation Technique Used: GroupKFold</vt:lpstr>
      <vt:lpstr>Variance Explained Linear Regression</vt:lpstr>
      <vt:lpstr>Variance Explained Decision Trees Regression</vt:lpstr>
      <vt:lpstr>Conclusion</vt:lpstr>
      <vt:lpstr>Future Work</vt:lpstr>
    </vt:vector>
  </TitlesOfParts>
  <Company>Terumo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Cardiovascular Disease with “Just” Poverty Rates</dc:title>
  <dc:creator>Ting Elliot</dc:creator>
  <cp:lastModifiedBy>Ting Elliot</cp:lastModifiedBy>
  <cp:revision>25</cp:revision>
  <dcterms:created xsi:type="dcterms:W3CDTF">2018-02-19T23:31:01Z</dcterms:created>
  <dcterms:modified xsi:type="dcterms:W3CDTF">2018-03-05T19:39:19Z</dcterms:modified>
</cp:coreProperties>
</file>