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261" r:id="rId4"/>
    <p:sldId id="262" r:id="rId5"/>
    <p:sldId id="263" r:id="rId6"/>
    <p:sldId id="264" r:id="rId7"/>
    <p:sldId id="272" r:id="rId8"/>
    <p:sldId id="265" r:id="rId9"/>
    <p:sldId id="274" r:id="rId10"/>
    <p:sldId id="273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0F234-5D01-4118-8DB5-4422FA3C5EA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FCF01-D524-460B-BF23-3975CBDC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72ADED-F3CA-41CF-9877-309ADD1D734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9244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9244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6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93313" y="1373448"/>
            <a:ext cx="10979572" cy="4862370"/>
          </a:xfrm>
        </p:spPr>
        <p:txBody>
          <a:bodyPr/>
          <a:lstStyle/>
          <a:p>
            <a:pPr lvl="0"/>
            <a:r>
              <a:rPr lang="en-US" noProof="0" dirty="0" smtClean="0"/>
              <a:t>A list</a:t>
            </a:r>
          </a:p>
          <a:p>
            <a:pPr lvl="1"/>
            <a:r>
              <a:rPr lang="en-US" noProof="0" dirty="0" smtClean="0"/>
              <a:t>First item</a:t>
            </a:r>
          </a:p>
          <a:p>
            <a:pPr lvl="2"/>
            <a:r>
              <a:rPr lang="en-US" noProof="0" dirty="0" smtClean="0"/>
              <a:t>Second item</a:t>
            </a:r>
          </a:p>
          <a:p>
            <a:pPr lvl="3"/>
            <a:r>
              <a:rPr lang="en-US" noProof="0" dirty="0" smtClean="0"/>
              <a:t>Third item</a:t>
            </a:r>
          </a:p>
          <a:p>
            <a:pPr lvl="4"/>
            <a:r>
              <a:rPr lang="en-US" noProof="0" dirty="0" smtClean="0"/>
              <a:t>Fourth item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TiTLE</a:t>
            </a:r>
            <a:endParaRPr lang="en-US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4" hasCustomPrompt="1"/>
          </p:nvPr>
        </p:nvSpPr>
        <p:spPr bwMode="gray">
          <a:xfrm>
            <a:off x="600019" y="908530"/>
            <a:ext cx="10972866" cy="315478"/>
          </a:xfrm>
        </p:spPr>
        <p:txBody>
          <a:bodyPr/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0" indent="0" algn="l">
              <a:buNone/>
              <a:defRPr sz="1100">
                <a:solidFill>
                  <a:schemeClr val="bg1"/>
                </a:solidFill>
              </a:defRPr>
            </a:lvl2pPr>
            <a:lvl3pPr marL="0" indent="0" algn="l">
              <a:buNone/>
              <a:defRPr sz="1100">
                <a:solidFill>
                  <a:schemeClr val="bg1"/>
                </a:solidFill>
              </a:defRPr>
            </a:lvl3pPr>
            <a:lvl4pPr marL="1392" indent="0" algn="l">
              <a:buNone/>
              <a:defRPr sz="1100">
                <a:solidFill>
                  <a:schemeClr val="bg1"/>
                </a:solidFill>
              </a:defRPr>
            </a:lvl4pPr>
            <a:lvl5pPr marL="0" indent="0" algn="l">
              <a:buNone/>
              <a:defRPr sz="1100">
                <a:solidFill>
                  <a:schemeClr val="bg1"/>
                </a:solidFill>
              </a:defRPr>
            </a:lvl5pPr>
            <a:lvl6pPr marL="0" indent="0" algn="l">
              <a:buNone/>
              <a:defRPr sz="1100">
                <a:solidFill>
                  <a:schemeClr val="bg1"/>
                </a:solidFill>
              </a:defRPr>
            </a:lvl6pPr>
            <a:lvl7pPr marL="0" indent="0" algn="l">
              <a:buNone/>
              <a:defRPr sz="1100">
                <a:solidFill>
                  <a:schemeClr val="bg1"/>
                </a:solidFill>
              </a:defRPr>
            </a:lvl7pPr>
            <a:lvl8pPr marL="1392" indent="0" algn="l">
              <a:buNone/>
              <a:defRPr sz="1100">
                <a:solidFill>
                  <a:schemeClr val="bg1"/>
                </a:solidFill>
              </a:defRPr>
            </a:lvl8pPr>
            <a:lvl9pPr marL="0" indent="0" algn="l"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7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in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63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663D-E391-49F0-85BA-9C82B5F2625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D58-2DDE-4DF9-8540-67D0E348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 bwMode="gray">
          <a:xfrm>
            <a:off x="2" y="0"/>
            <a:ext cx="12191999" cy="37561"/>
          </a:xfrm>
          <a:prstGeom prst="rect">
            <a:avLst/>
          </a:prstGeom>
          <a:solidFill>
            <a:schemeClr val="bg2"/>
          </a:solidFill>
        </p:spPr>
        <p:txBody>
          <a:bodyPr lIns="94662" tIns="94662" rIns="94662" bIns="94662" rtlCol="0" anchor="ctr">
            <a:noAutofit/>
          </a:bodyPr>
          <a:lstStyle/>
          <a:p>
            <a:pPr algn="ctr"/>
            <a:endParaRPr lang="de-DE" sz="900" b="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590597" y="599049"/>
            <a:ext cx="10983677" cy="6530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93313" y="1373449"/>
            <a:ext cx="10979572" cy="48621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A list</a:t>
            </a:r>
          </a:p>
          <a:p>
            <a:pPr lvl="1"/>
            <a:r>
              <a:rPr lang="en-US" noProof="0" dirty="0" smtClean="0"/>
              <a:t>First item</a:t>
            </a:r>
          </a:p>
          <a:p>
            <a:pPr lvl="2"/>
            <a:r>
              <a:rPr lang="en-US" noProof="0" dirty="0" smtClean="0"/>
              <a:t>Second item</a:t>
            </a:r>
          </a:p>
          <a:p>
            <a:pPr lvl="3"/>
            <a:r>
              <a:rPr lang="en-US" noProof="0" dirty="0" smtClean="0"/>
              <a:t>Third item</a:t>
            </a:r>
          </a:p>
          <a:p>
            <a:pPr lvl="4"/>
            <a:r>
              <a:rPr lang="en-US" noProof="0" dirty="0" smtClean="0"/>
              <a:t>Fourth item</a:t>
            </a:r>
            <a:endParaRPr lang="en-US" noProof="0" dirty="0"/>
          </a:p>
        </p:txBody>
      </p:sp>
      <p:sp>
        <p:nvSpPr>
          <p:cNvPr id="7" name="Rechteck 6"/>
          <p:cNvSpPr/>
          <p:nvPr/>
        </p:nvSpPr>
        <p:spPr bwMode="gray">
          <a:xfrm>
            <a:off x="1" y="-1"/>
            <a:ext cx="12194509" cy="125932"/>
          </a:xfrm>
          <a:prstGeom prst="rect">
            <a:avLst/>
          </a:prstGeom>
          <a:solidFill>
            <a:schemeClr val="accent2">
              <a:lumMod val="25000"/>
            </a:schemeClr>
          </a:solidFill>
        </p:spPr>
        <p:txBody>
          <a:bodyPr lIns="94662" tIns="94662" rIns="94662" bIns="94662" rtlCol="0" anchor="ctr">
            <a:noAutofit/>
          </a:bodyPr>
          <a:lstStyle/>
          <a:p>
            <a:pPr algn="ctr"/>
            <a:endParaRPr lang="de-DE" sz="900" b="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264" rtl="0" eaLnBrk="1" latinLnBrk="0" hangingPunct="1">
        <a:lnSpc>
          <a:spcPct val="80000"/>
        </a:lnSpc>
        <a:spcBef>
          <a:spcPct val="0"/>
        </a:spcBef>
        <a:buNone/>
        <a:defRPr sz="1800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914264" rtl="0" eaLnBrk="1" latinLnBrk="0" hangingPunct="1">
        <a:spcBef>
          <a:spcPts val="526"/>
        </a:spcBef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57774" indent="-157774" algn="l" defTabSz="914264" rtl="0" eaLnBrk="1" latinLnBrk="0" hangingPunct="1">
        <a:spcBef>
          <a:spcPts val="526"/>
        </a:spcBef>
        <a:buClr>
          <a:schemeClr val="bg2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15549" indent="-157774" algn="l" defTabSz="914264" rtl="0" eaLnBrk="1" latinLnBrk="0" hangingPunct="1">
        <a:spcBef>
          <a:spcPts val="526"/>
        </a:spcBef>
        <a:buClr>
          <a:schemeClr val="bg2"/>
        </a:buClr>
        <a:buFont typeface="Symbol" panose="05050102010706020507" pitchFamily="18" charset="2"/>
        <a:buChar char="-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73323" indent="-157774" algn="l" defTabSz="914264" rtl="0" eaLnBrk="1" latinLnBrk="0" hangingPunct="1">
        <a:spcBef>
          <a:spcPts val="526"/>
        </a:spcBef>
        <a:buClr>
          <a:schemeClr val="bg2"/>
        </a:buClr>
        <a:buFont typeface="Symbol" panose="05050102010706020507" pitchFamily="18" charset="2"/>
        <a:buChar char="-"/>
        <a:defRPr sz="9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31098" indent="-157774" algn="l" defTabSz="914264" rtl="0" eaLnBrk="1" latinLnBrk="0" hangingPunct="1">
        <a:spcBef>
          <a:spcPts val="526"/>
        </a:spcBef>
        <a:buClr>
          <a:schemeClr val="bg2"/>
        </a:buClr>
        <a:buFont typeface="Symbol" panose="05050102010706020507" pitchFamily="18" charset="2"/>
        <a:buChar char="-"/>
        <a:defRPr sz="90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631098" indent="-157774" algn="l" defTabSz="914264" rtl="0" eaLnBrk="1" latinLnBrk="0" hangingPunct="1">
        <a:spcBef>
          <a:spcPts val="526"/>
        </a:spcBef>
        <a:buClr>
          <a:schemeClr val="bg2"/>
        </a:buClr>
        <a:buFont typeface="Symbol" panose="05050102010706020507" pitchFamily="18" charset="2"/>
        <a:buChar char="-"/>
        <a:defRPr sz="900" kern="1200">
          <a:solidFill>
            <a:schemeClr val="bg1"/>
          </a:solidFill>
          <a:latin typeface="+mn-lt"/>
          <a:ea typeface="+mn-ea"/>
          <a:cs typeface="+mn-cs"/>
        </a:defRPr>
      </a:lvl6pPr>
      <a:lvl7pPr marL="631098" indent="-157774" algn="l" defTabSz="914264" rtl="0" eaLnBrk="1" latinLnBrk="0" hangingPunct="1">
        <a:spcBef>
          <a:spcPts val="526"/>
        </a:spcBef>
        <a:buClr>
          <a:schemeClr val="bg2"/>
        </a:buClr>
        <a:buFont typeface="Symbol" panose="05050102010706020507" pitchFamily="18" charset="2"/>
        <a:buChar char="-"/>
        <a:defRPr sz="900" kern="1200">
          <a:solidFill>
            <a:schemeClr val="bg1"/>
          </a:solidFill>
          <a:latin typeface="+mn-lt"/>
          <a:ea typeface="+mn-ea"/>
          <a:cs typeface="+mn-cs"/>
        </a:defRPr>
      </a:lvl7pPr>
      <a:lvl8pPr marL="631098" indent="-157774" algn="l" defTabSz="914264" rtl="0" eaLnBrk="1" latinLnBrk="0" hangingPunct="1">
        <a:spcBef>
          <a:spcPts val="526"/>
        </a:spcBef>
        <a:buClr>
          <a:schemeClr val="bg2"/>
        </a:buClr>
        <a:buFont typeface="Symbol" panose="05050102010706020507" pitchFamily="18" charset="2"/>
        <a:buChar char="-"/>
        <a:defRPr sz="900" kern="1200">
          <a:solidFill>
            <a:schemeClr val="bg1"/>
          </a:solidFill>
          <a:latin typeface="+mn-lt"/>
          <a:ea typeface="+mn-ea"/>
          <a:cs typeface="+mn-cs"/>
        </a:defRPr>
      </a:lvl8pPr>
      <a:lvl9pPr marL="631098" indent="-157774" algn="l" defTabSz="914264" rtl="0" eaLnBrk="1" latinLnBrk="0" hangingPunct="1">
        <a:spcBef>
          <a:spcPts val="526"/>
        </a:spcBef>
        <a:buClr>
          <a:schemeClr val="bg2"/>
        </a:buClr>
        <a:buFont typeface="Symbol" panose="05050102010706020507" pitchFamily="18" charset="2"/>
        <a:buChar char="-"/>
        <a:defRPr sz="9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3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4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7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8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1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3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5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7" algn="l" defTabSz="9142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 bwMode="gray">
          <a:xfrm>
            <a:off x="1265563" y="2831445"/>
            <a:ext cx="9749756" cy="95545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0" kern="1200" cap="all" spc="400" baseline="0">
                <a:solidFill>
                  <a:schemeClr val="bg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defTabSz="914264"/>
            <a:r>
              <a:rPr lang="en-US" sz="4000" dirty="0" smtClean="0">
                <a:solidFill>
                  <a:srgbClr val="FFFFFF"/>
                </a:solidFill>
                <a:latin typeface="Arial" panose="020B0604020202020204" pitchFamily="34" charset="0"/>
                <a:cs typeface="Segoe UI Black"/>
              </a:rPr>
              <a:t>Train Accident Classification</a:t>
            </a: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cs typeface="Segoe UI Black"/>
            </a:endParaRPr>
          </a:p>
        </p:txBody>
      </p:sp>
      <p:cxnSp>
        <p:nvCxnSpPr>
          <p:cNvPr id="4" name="Straight Connector 3"/>
          <p:cNvCxnSpPr/>
          <p:nvPr/>
        </p:nvCxnSpPr>
        <p:spPr bwMode="gray">
          <a:xfrm>
            <a:off x="3725222" y="3894823"/>
            <a:ext cx="483043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 bwMode="gray">
          <a:xfrm>
            <a:off x="3725222" y="3894823"/>
            <a:ext cx="4737291" cy="6167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Elliot Ting</a:t>
            </a:r>
          </a:p>
        </p:txBody>
      </p:sp>
    </p:spTree>
    <p:extLst>
      <p:ext uri="{BB962C8B-B14F-4D97-AF65-F5344CB8AC3E}">
        <p14:creationId xmlns:p14="http://schemas.microsoft.com/office/powerpoint/2010/main" val="82043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73436" cy="606725"/>
          </a:xfrm>
        </p:spPr>
        <p:txBody>
          <a:bodyPr>
            <a:normAutofit/>
          </a:bodyPr>
          <a:lstStyle/>
          <a:p>
            <a:r>
              <a:rPr lang="en-US" dirty="0" smtClean="0"/>
              <a:t>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6325"/>
            <a:ext cx="10873436" cy="4825037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2000" dirty="0" smtClean="0"/>
              <a:t>Due to the categorical nature of our data, we had to transform it to something that our models could use.</a:t>
            </a:r>
          </a:p>
          <a:p>
            <a:pPr marL="0" lvl="1" indent="0">
              <a:buNone/>
            </a:pPr>
            <a:endParaRPr lang="en-US" sz="2000" dirty="0" smtClean="0"/>
          </a:p>
          <a:p>
            <a:pPr marL="0" lvl="1" indent="0">
              <a:buNone/>
            </a:pPr>
            <a:r>
              <a:rPr lang="en-US" sz="2000" dirty="0" smtClean="0"/>
              <a:t>We used One-Hot-Encoding and Label Encoding.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 smtClean="0"/>
              <a:t>Unfortunately, due the fact that our 50 variables would explode to 3,488 features after One-Hot-Encoding, we ran into Out of Memory Issues.</a:t>
            </a:r>
          </a:p>
          <a:p>
            <a:pPr marL="0" lvl="1" indent="0">
              <a:buNone/>
            </a:pPr>
            <a:r>
              <a:rPr lang="en-US" sz="2000" dirty="0" smtClean="0"/>
              <a:t>Therefore, we had to perform feature selection before we could encode the variables.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 smtClean="0"/>
              <a:t>Unlike One-Hot-Encoding, we were able to use Label Encoding to encode the entire dataset.</a:t>
            </a:r>
          </a:p>
          <a:p>
            <a:pPr marL="0" lvl="1" indent="0">
              <a:buNone/>
            </a:pPr>
            <a:r>
              <a:rPr lang="en-US" sz="2000" dirty="0" smtClean="0"/>
              <a:t>However, Label Encoding assigns </a:t>
            </a:r>
            <a:r>
              <a:rPr lang="en-US" sz="2000" dirty="0" err="1" smtClean="0"/>
              <a:t>ordinality</a:t>
            </a:r>
            <a:r>
              <a:rPr lang="en-US" sz="2000" dirty="0" smtClean="0"/>
              <a:t> that wasn’t previously there before to our data.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 smtClean="0"/>
              <a:t>The next slide shows the difference in our PCA results using the two different encoding techniques.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52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are the statistically significant variables?</a:t>
            </a:r>
            <a:endParaRPr lang="en-US" sz="2800" dirty="0"/>
          </a:p>
        </p:txBody>
      </p:sp>
      <p:graphicFrame>
        <p:nvGraphicFramePr>
          <p:cNvPr id="4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84379"/>
              </p:ext>
            </p:extLst>
          </p:nvPr>
        </p:nvGraphicFramePr>
        <p:xfrm>
          <a:off x="374859" y="925566"/>
          <a:ext cx="11199416" cy="5242321"/>
        </p:xfrm>
        <a:graphic>
          <a:graphicData uri="http://schemas.openxmlformats.org/drawingml/2006/table">
            <a:tbl>
              <a:tblPr/>
              <a:tblGrid>
                <a:gridCol w="2131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641">
                  <a:extLst>
                    <a:ext uri="{9D8B030D-6E8A-4147-A177-3AD203B41FA5}">
                      <a16:colId xmlns:a16="http://schemas.microsoft.com/office/drawing/2014/main" val="827665307"/>
                    </a:ext>
                  </a:extLst>
                </a:gridCol>
                <a:gridCol w="3022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2641">
                  <a:extLst>
                    <a:ext uri="{9D8B030D-6E8A-4147-A177-3AD203B41FA5}">
                      <a16:colId xmlns:a16="http://schemas.microsoft.com/office/drawing/2014/main" val="3646172522"/>
                    </a:ext>
                  </a:extLst>
                </a:gridCol>
              </a:tblGrid>
              <a:tr h="78378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One-hot-Encoding</a:t>
                      </a:r>
                      <a:endParaRPr lang="en-GB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 encoding</a:t>
                      </a: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08510"/>
                  </a:ext>
                </a:extLst>
              </a:tr>
              <a:tr h="981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Feature</a:t>
                      </a:r>
                      <a:endParaRPr lang="en-GB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Explained Variance Ratio</a:t>
                      </a: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Feature</a:t>
                      </a: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Explained Variance Ratio</a:t>
                      </a: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of Incident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Month of Incident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of Person Reported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Railroad Reporting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Incident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Type of Person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of Incident – 4 Digits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Job Code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 of Incident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Location of Injury on Body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704"/>
                  </a:ext>
                </a:extLst>
              </a:tr>
              <a:tr h="46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Minute of Incident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084064"/>
                  </a:ext>
                </a:extLst>
              </a:tr>
              <a:tr h="46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</a:t>
                      </a:r>
                      <a:r>
                        <a:rPr kumimoji="0" lang="en-GB" sz="14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Person_A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05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Logistic Regression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Decision </a:t>
            </a:r>
            <a:r>
              <a:rPr lang="en-US" sz="2800" b="1" dirty="0" smtClean="0"/>
              <a:t>Trees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Random Forest </a:t>
            </a:r>
            <a:r>
              <a:rPr lang="en-US" sz="2800" b="1" dirty="0" smtClean="0"/>
              <a:t>Classifiers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3099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Metric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AUROC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graphicFrame>
        <p:nvGraphicFramePr>
          <p:cNvPr id="6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00981"/>
              </p:ext>
            </p:extLst>
          </p:nvPr>
        </p:nvGraphicFramePr>
        <p:xfrm>
          <a:off x="374859" y="925566"/>
          <a:ext cx="11199414" cy="5708667"/>
        </p:xfrm>
        <a:graphic>
          <a:graphicData uri="http://schemas.openxmlformats.org/drawingml/2006/table">
            <a:tbl>
              <a:tblPr/>
              <a:tblGrid>
                <a:gridCol w="184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827665307"/>
                    </a:ext>
                  </a:extLst>
                </a:gridCol>
                <a:gridCol w="1786052">
                  <a:extLst>
                    <a:ext uri="{9D8B030D-6E8A-4147-A177-3AD203B41FA5}">
                      <a16:colId xmlns:a16="http://schemas.microsoft.com/office/drawing/2014/main" val="3929159511"/>
                    </a:ext>
                  </a:extLst>
                </a:gridCol>
                <a:gridCol w="1963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3027">
                  <a:extLst>
                    <a:ext uri="{9D8B030D-6E8A-4147-A177-3AD203B41FA5}">
                      <a16:colId xmlns:a16="http://schemas.microsoft.com/office/drawing/2014/main" val="3646172522"/>
                    </a:ext>
                  </a:extLst>
                </a:gridCol>
                <a:gridCol w="1963027">
                  <a:extLst>
                    <a:ext uri="{9D8B030D-6E8A-4147-A177-3AD203B41FA5}">
                      <a16:colId xmlns:a16="http://schemas.microsoft.com/office/drawing/2014/main" val="3376777769"/>
                    </a:ext>
                  </a:extLst>
                </a:gridCol>
              </a:tblGrid>
              <a:tr h="78378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One-hot-Encoding</a:t>
                      </a:r>
                      <a:endParaRPr lang="en-GB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GB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 encoding</a:t>
                      </a: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08510"/>
                  </a:ext>
                </a:extLst>
              </a:tr>
              <a:tr h="981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Logistic Regression</a:t>
                      </a:r>
                      <a:endParaRPr lang="en-GB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Decision Tree</a:t>
                      </a: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Random Forest</a:t>
                      </a: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Logistic Regression</a:t>
                      </a: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Decision Tree</a:t>
                      </a: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Random Forest</a:t>
                      </a: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6"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</a:t>
                      </a:r>
                      <a:r>
                        <a:rPr kumimoji="0" lang="en-GB" sz="14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PCA’d</a:t>
                      </a: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&amp; No Oversampling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.7416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.7088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.6852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.7469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.7872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.7879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6"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</a:t>
                      </a:r>
                      <a:r>
                        <a:rPr kumimoji="0" lang="en-GB" sz="14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PCA’d</a:t>
                      </a: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&amp; Oversampling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.8995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.6732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.7241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.8843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.7825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.8080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346"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PCA’d</a:t>
                      </a: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&amp; No Oversampling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704"/>
                  </a:ext>
                </a:extLst>
              </a:tr>
              <a:tr h="46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.5000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.5231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.5071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.5000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.5306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.5065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084064"/>
                  </a:ext>
                </a:extLst>
              </a:tr>
              <a:tr h="466346"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PCA’d</a:t>
                      </a: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&amp; Oversampling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3720"/>
                  </a:ext>
                </a:extLst>
              </a:tr>
              <a:tr h="46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.5746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.5231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4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.5071</a:t>
                      </a:r>
                      <a:endParaRPr lang="en-US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A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.5517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A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.5197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A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.5074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A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84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56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2219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2400" dirty="0" smtClean="0"/>
              <a:t>Given information about a specific train accident, we can predict whether or not a fatality will occur with reasonable accuracy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113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Instead </a:t>
            </a:r>
            <a:r>
              <a:rPr lang="en-US" sz="2800" dirty="0" smtClean="0"/>
              <a:t>of using PCA to reduce the dimensionality of our data, we could try Manifold learning techniques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Using the same dataset, we could try to answer more advanced questions.</a:t>
            </a:r>
          </a:p>
          <a:p>
            <a:r>
              <a:rPr lang="en-US" sz="2800" dirty="0" smtClean="0"/>
              <a:t>“Can we predict in which FRA Region Designation the next fatality will occur? State? County?”</a:t>
            </a:r>
          </a:p>
          <a:p>
            <a:endParaRPr lang="en-US" sz="2800" dirty="0"/>
          </a:p>
          <a:p>
            <a:r>
              <a:rPr lang="en-US" sz="2800" dirty="0" smtClean="0"/>
              <a:t>“Can we predict what time the next fatality will occur?”</a:t>
            </a:r>
          </a:p>
          <a:p>
            <a:endParaRPr lang="en-US" sz="2800" dirty="0"/>
          </a:p>
          <a:p>
            <a:r>
              <a:rPr lang="en-US" sz="2800" dirty="0" smtClean="0"/>
              <a:t>Our ability to answer our original question lays the foundation from which we can ask &amp; hopefully answer more value-adding questions.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7458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2017, accidents were the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leading cause of death in the United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Out of these 136,053 deaths, 889 were caused from railroad accidents.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Aren’t all these deaths preventable</a:t>
            </a:r>
            <a:r>
              <a:rPr lang="en-US" sz="28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849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2267"/>
            <a:ext cx="10896940" cy="483909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Can we predict if a person will be killed in a train related accident?</a:t>
            </a:r>
          </a:p>
        </p:txBody>
      </p:sp>
    </p:spTree>
    <p:extLst>
      <p:ext uri="{BB962C8B-B14F-4D97-AF65-F5344CB8AC3E}">
        <p14:creationId xmlns:p14="http://schemas.microsoft.com/office/powerpoint/2010/main" val="39974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This question forms the basis of more complex, value-adding questions.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Saving </a:t>
            </a:r>
            <a:r>
              <a:rPr lang="en-US" sz="2400" dirty="0" smtClean="0"/>
              <a:t>lives is always important.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There are </a:t>
            </a:r>
            <a:r>
              <a:rPr lang="en-US" sz="2400" dirty="0" smtClean="0"/>
              <a:t>accident investigation costs.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There are environmental costs associated with these </a:t>
            </a:r>
            <a:r>
              <a:rPr lang="en-US" sz="2400" dirty="0" smtClean="0"/>
              <a:t>investigations.</a:t>
            </a:r>
          </a:p>
          <a:p>
            <a:pPr marL="816223" lvl="3" indent="-342900"/>
            <a:r>
              <a:rPr lang="en-US" sz="1800" dirty="0" smtClean="0"/>
              <a:t>Investigation </a:t>
            </a:r>
            <a:r>
              <a:rPr lang="en-US" sz="1800" dirty="0" smtClean="0"/>
              <a:t>requires sections of rail to be closed off.</a:t>
            </a:r>
          </a:p>
          <a:p>
            <a:pPr lvl="4"/>
            <a:r>
              <a:rPr lang="en-US" sz="1900" dirty="0" smtClean="0"/>
              <a:t>   Goods </a:t>
            </a:r>
            <a:r>
              <a:rPr lang="en-US" sz="1900" dirty="0" smtClean="0"/>
              <a:t>that were to be transported via rail still have to be transported to their destination somehow (Air, Truck, </a:t>
            </a:r>
            <a:r>
              <a:rPr lang="en-US" sz="1900" dirty="0" err="1" smtClean="0"/>
              <a:t>etc</a:t>
            </a:r>
            <a:r>
              <a:rPr lang="en-US" sz="1900" dirty="0" smtClean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47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railroad accidents in the US from </a:t>
            </a:r>
            <a:r>
              <a:rPr lang="en-US" sz="2400" dirty="0" smtClean="0"/>
              <a:t>2010-2017</a:t>
            </a:r>
          </a:p>
          <a:p>
            <a:pPr marL="658449" lvl="2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75,485 </a:t>
            </a:r>
            <a:r>
              <a:rPr lang="en-US" sz="1900" dirty="0" smtClean="0"/>
              <a:t>Entries with 50 Unique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Provided by the Federal Railroad Administration’s Office of Safety Analysis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9638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  <a:r>
              <a:rPr lang="en-US" sz="2800" dirty="0" smtClean="0"/>
              <a:t>Technique:</a:t>
            </a:r>
            <a:r>
              <a:rPr lang="en-US" sz="2800" dirty="0"/>
              <a:t> </a:t>
            </a:r>
            <a:r>
              <a:rPr lang="en-US" sz="2800" dirty="0" smtClean="0"/>
              <a:t>Walk Forward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Due to the time series nature of our data, we could not rely on a regular k fold technique.</a:t>
            </a:r>
          </a:p>
          <a:p>
            <a:endParaRPr lang="en-US" sz="2200" dirty="0" smtClean="0"/>
          </a:p>
          <a:p>
            <a:r>
              <a:rPr lang="en-US" sz="2200" dirty="0" smtClean="0"/>
              <a:t>We </a:t>
            </a:r>
            <a:r>
              <a:rPr lang="en-US" sz="2200" dirty="0" smtClean="0"/>
              <a:t>would have been ‘peeking’ into the future to train our models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Therefore, we would have had faulty assumptions abou</a:t>
            </a:r>
            <a:r>
              <a:rPr lang="en-US" sz="2200" dirty="0" smtClean="0"/>
              <a:t>t the generalization of our models.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lvl="1" indent="0">
              <a:buNone/>
            </a:pP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857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  <a:r>
              <a:rPr lang="en-US" sz="2800" dirty="0" smtClean="0"/>
              <a:t>Technique:</a:t>
            </a:r>
            <a:r>
              <a:rPr lang="en-US" sz="2800" dirty="0"/>
              <a:t> </a:t>
            </a:r>
            <a:r>
              <a:rPr lang="en-US" sz="2800" dirty="0" smtClean="0"/>
              <a:t>Walk Forward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The following is a visual example of how the walk forward testing was performed.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lvl="1" indent="0">
              <a:buNone/>
            </a:pPr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42" y="1912368"/>
            <a:ext cx="4391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US" dirty="0" smtClean="0"/>
              <a:t>Outlier Detection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91277"/>
              </p:ext>
            </p:extLst>
          </p:nvPr>
        </p:nvGraphicFramePr>
        <p:xfrm>
          <a:off x="593725" y="1373188"/>
          <a:ext cx="5154134" cy="1321311"/>
        </p:xfrm>
        <a:graphic>
          <a:graphicData uri="http://schemas.openxmlformats.org/drawingml/2006/table">
            <a:tbl>
              <a:tblPr/>
              <a:tblGrid>
                <a:gridCol w="2131493">
                  <a:extLst>
                    <a:ext uri="{9D8B030D-6E8A-4147-A177-3AD203B41FA5}">
                      <a16:colId xmlns:a16="http://schemas.microsoft.com/office/drawing/2014/main" val="2685442547"/>
                    </a:ext>
                  </a:extLst>
                </a:gridCol>
                <a:gridCol w="3022641">
                  <a:extLst>
                    <a:ext uri="{9D8B030D-6E8A-4147-A177-3AD203B41FA5}">
                      <a16:colId xmlns:a16="http://schemas.microsoft.com/office/drawing/2014/main" val="3814037365"/>
                    </a:ext>
                  </a:extLst>
                </a:gridCol>
              </a:tblGrid>
              <a:tr h="481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Method</a:t>
                      </a:r>
                      <a:endParaRPr lang="en-GB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de-DE" sz="1800" b="1" kern="1200" cap="all" baseline="0" noProof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 of Outliers</a:t>
                      </a:r>
                      <a:endParaRPr lang="en-GB" altLang="de-DE" sz="1800" b="1" kern="1200" cap="all" baseline="0" noProof="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6" marR="144000" marT="0" marB="684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20887"/>
                  </a:ext>
                </a:extLst>
              </a:tr>
              <a:tr h="4199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Outlier Factors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6710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72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283"/>
                  </a:ext>
                </a:extLst>
              </a:tr>
              <a:tr h="4199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Isolation Forests</a:t>
                      </a:r>
                      <a:endParaRPr kumimoji="0" lang="en-GB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986" marR="6748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6710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6652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gray">
          <a:xfrm>
            <a:off x="6357668" y="1216325"/>
            <a:ext cx="4899804" cy="14781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Although the two methods agreed upon the number of outliers, only 1888 data entries were flagged as outliers as both.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948906" y="3329796"/>
            <a:ext cx="9946256" cy="20185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After further investigation, these outliers formed a clear pattern.  If someone was a 45-year-old on-duty employee involved in a highway-rail collision whose cause was either undetermined or human factor, then it was most likely to be flagged as an outlier.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3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US" dirty="0" smtClean="0"/>
              <a:t>Unbalanced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6325"/>
            <a:ext cx="10873436" cy="4825037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 our dataset, 596 entries out of 75,486 resulted in a fatality.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If our models naively guessed that every event would not result in a death, it would achieve 92% accuracy.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 order to overcome this problem, we decided to use Random Oversampling.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We also choose </a:t>
            </a:r>
            <a:r>
              <a:rPr lang="en-US" sz="2000" dirty="0" smtClean="0"/>
              <a:t>the more appropriate performance metric of Area Under Receiver Operating Characteristic Curve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700" dirty="0" smtClean="0"/>
              <a:t>This would account for the True Positive &amp; False Positive Rate</a:t>
            </a:r>
            <a:endParaRPr lang="en-US" sz="17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0659871"/>
      </p:ext>
    </p:extLst>
  </p:cSld>
  <p:clrMapOvr>
    <a:masterClrMapping/>
  </p:clrMapOvr>
</p:sld>
</file>

<file path=ppt/theme/theme1.xml><?xml version="1.0" encoding="utf-8"?>
<a:theme xmlns:a="http://schemas.openxmlformats.org/drawingml/2006/main" name="LEBEMAN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Segoe UI Semibold &amp; Regular">
      <a:majorFont>
        <a:latin typeface="Segoe UI Semibold"/>
        <a:ea typeface=""/>
        <a:cs typeface="Segoe UI Black"/>
      </a:majorFont>
      <a:minorFont>
        <a:latin typeface="Segoe UI"/>
        <a:ea typeface=""/>
        <a:cs typeface="Segoe U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1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805</Words>
  <Application>Microsoft Office PowerPoint</Application>
  <PresentationFormat>Widescreen</PresentationFormat>
  <Paragraphs>163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Open Sans</vt:lpstr>
      <vt:lpstr>Segoe UI</vt:lpstr>
      <vt:lpstr>Segoe UI Black</vt:lpstr>
      <vt:lpstr>Symbol</vt:lpstr>
      <vt:lpstr>Wingdings</vt:lpstr>
      <vt:lpstr>LEBEMAN</vt:lpstr>
      <vt:lpstr>PowerPoint Presentation</vt:lpstr>
      <vt:lpstr>The Problem</vt:lpstr>
      <vt:lpstr>The Question</vt:lpstr>
      <vt:lpstr>Why is this important?</vt:lpstr>
      <vt:lpstr>Master Dataset</vt:lpstr>
      <vt:lpstr>Cross-Validation Technique: Walk Forward Testing</vt:lpstr>
      <vt:lpstr>Cross-Validation Technique: Walk Forward Testing</vt:lpstr>
      <vt:lpstr>Outlier Detection Methods</vt:lpstr>
      <vt:lpstr>Unbalanced Classes</vt:lpstr>
      <vt:lpstr>Curse of Dimensionality</vt:lpstr>
      <vt:lpstr>What are the statistically significant variables?</vt:lpstr>
      <vt:lpstr>Machine Learning Methods Used</vt:lpstr>
      <vt:lpstr>Performance Metric: AUROC</vt:lpstr>
      <vt:lpstr>Conclusion</vt:lpstr>
      <vt:lpstr>Future Work</vt:lpstr>
    </vt:vector>
  </TitlesOfParts>
  <Company>Terumo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 Elliot</dc:creator>
  <cp:lastModifiedBy>Ting Elliot</cp:lastModifiedBy>
  <cp:revision>10</cp:revision>
  <dcterms:created xsi:type="dcterms:W3CDTF">2018-05-15T22:15:46Z</dcterms:created>
  <dcterms:modified xsi:type="dcterms:W3CDTF">2018-05-16T15:24:18Z</dcterms:modified>
</cp:coreProperties>
</file>