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76" r:id="rId7"/>
    <p:sldId id="278" r:id="rId8"/>
    <p:sldId id="265" r:id="rId9"/>
    <p:sldId id="273" r:id="rId10"/>
    <p:sldId id="266" r:id="rId11"/>
    <p:sldId id="277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9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7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4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1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663D-E391-49F0-85BA-9C82B5F2625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Can We Predict If A Person Will Be Killed By A Train?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Elliot 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0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possible machine learning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Logistic Regression</a:t>
            </a:r>
          </a:p>
          <a:p>
            <a:r>
              <a:rPr lang="en-US" sz="2400" dirty="0" smtClean="0"/>
              <a:t>Decision Trees</a:t>
            </a:r>
          </a:p>
          <a:p>
            <a:r>
              <a:rPr lang="en-US" sz="2400" dirty="0" smtClean="0"/>
              <a:t>Random Forest Classifiers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2390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Metric:</a:t>
            </a:r>
            <a:br>
              <a:rPr lang="en-US" dirty="0" smtClean="0"/>
            </a:br>
            <a:r>
              <a:rPr lang="en-US" dirty="0" smtClean="0"/>
              <a:t>Area Under Receiving Operator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66695"/>
              </p:ext>
            </p:extLst>
          </p:nvPr>
        </p:nvGraphicFramePr>
        <p:xfrm>
          <a:off x="677334" y="1930398"/>
          <a:ext cx="8596668" cy="4220235"/>
        </p:xfrm>
        <a:graphic>
          <a:graphicData uri="http://schemas.openxmlformats.org/drawingml/2006/table">
            <a:tbl>
              <a:tblPr/>
              <a:tblGrid>
                <a:gridCol w="3228796">
                  <a:extLst>
                    <a:ext uri="{9D8B030D-6E8A-4147-A177-3AD203B41FA5}">
                      <a16:colId xmlns:a16="http://schemas.microsoft.com/office/drawing/2014/main" val="3077345599"/>
                    </a:ext>
                  </a:extLst>
                </a:gridCol>
                <a:gridCol w="2583037">
                  <a:extLst>
                    <a:ext uri="{9D8B030D-6E8A-4147-A177-3AD203B41FA5}">
                      <a16:colId xmlns:a16="http://schemas.microsoft.com/office/drawing/2014/main" val="2396490200"/>
                    </a:ext>
                  </a:extLst>
                </a:gridCol>
                <a:gridCol w="2784835">
                  <a:extLst>
                    <a:ext uri="{9D8B030D-6E8A-4147-A177-3AD203B41FA5}">
                      <a16:colId xmlns:a16="http://schemas.microsoft.com/office/drawing/2014/main" val="1738573556"/>
                    </a:ext>
                  </a:extLst>
                </a:gridCol>
              </a:tblGrid>
              <a:tr h="46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Logistic </a:t>
                      </a:r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38009"/>
                  </a:ext>
                </a:extLst>
              </a:tr>
              <a:tr h="4689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t-IT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PCA'd Data &amp; No Oversampling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429"/>
                  </a:ext>
                </a:extLst>
              </a:tr>
              <a:tr h="46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311224"/>
                  </a:ext>
                </a:extLst>
              </a:tr>
              <a:tr h="4689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PCA'd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&amp; Oversampling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210339"/>
                  </a:ext>
                </a:extLst>
              </a:tr>
              <a:tr h="46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044954"/>
                  </a:ext>
                </a:extLst>
              </a:tr>
              <a:tr h="4689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PCA'd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&amp; No Oversampling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86027"/>
                  </a:ext>
                </a:extLst>
              </a:tr>
              <a:tr h="46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05826"/>
                  </a:ext>
                </a:extLst>
              </a:tr>
              <a:tr h="4689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PCA'd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&amp; Oversampling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71049"/>
                  </a:ext>
                </a:extLst>
              </a:tr>
              <a:tr h="46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440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34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2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1819"/>
            <a:ext cx="8596668" cy="4859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 algn="ctr">
              <a:buNone/>
            </a:pPr>
            <a:r>
              <a:rPr lang="en-US" sz="4000" b="1" dirty="0" smtClean="0"/>
              <a:t>We can predict if a person will be killed by a train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79168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could try to predict not only if a person will be killed by a train, but the location of the event.</a:t>
            </a:r>
          </a:p>
          <a:p>
            <a:endParaRPr lang="en-US" sz="2800" dirty="0"/>
          </a:p>
          <a:p>
            <a:r>
              <a:rPr lang="en-US" sz="2800" dirty="0" smtClean="0"/>
              <a:t>Instead of using PCA to reduce the dimensionality of our data, we could try Manifold learning techniques.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18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2017, accidents were the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leading cause of death in the United States.</a:t>
            </a:r>
          </a:p>
          <a:p>
            <a:r>
              <a:rPr lang="en-US" sz="2800" dirty="0" smtClean="0"/>
              <a:t>Out of these 136,053 deaths, 889 were caused from railroad accidents.</a:t>
            </a:r>
          </a:p>
          <a:p>
            <a:r>
              <a:rPr lang="en-US" sz="2800" dirty="0" smtClean="0"/>
              <a:t>Can’t all of these deaths be preventable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The investigations cost time and money.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4745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2267"/>
            <a:ext cx="8596668" cy="48390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Can we predict </a:t>
            </a:r>
            <a:r>
              <a:rPr lang="en-US" sz="3600" b="1" dirty="0" smtClean="0"/>
              <a:t>if a</a:t>
            </a:r>
            <a:r>
              <a:rPr lang="en-US" sz="3600" b="1" dirty="0" smtClean="0"/>
              <a:t> </a:t>
            </a:r>
            <a:r>
              <a:rPr lang="en-US" sz="3600" b="1" dirty="0" smtClean="0"/>
              <a:t>person will be killed by a train?</a:t>
            </a:r>
          </a:p>
        </p:txBody>
      </p:sp>
    </p:spTree>
    <p:extLst>
      <p:ext uri="{BB962C8B-B14F-4D97-AF65-F5344CB8AC3E}">
        <p14:creationId xmlns:p14="http://schemas.microsoft.com/office/powerpoint/2010/main" val="31269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400" dirty="0" smtClean="0"/>
              <a:t>Saving lives is always important.</a:t>
            </a:r>
          </a:p>
          <a:p>
            <a:endParaRPr lang="en-US" sz="2400" dirty="0"/>
          </a:p>
          <a:p>
            <a:r>
              <a:rPr lang="en-US" sz="2400" dirty="0" smtClean="0"/>
              <a:t>There are resource costs associated with investigating what went wrong.</a:t>
            </a:r>
          </a:p>
          <a:p>
            <a:endParaRPr lang="en-US" sz="2400" dirty="0"/>
          </a:p>
          <a:p>
            <a:r>
              <a:rPr lang="en-US" sz="2400" dirty="0" smtClean="0"/>
              <a:t>There are environmental costs associated with these investigations.</a:t>
            </a:r>
          </a:p>
          <a:p>
            <a:pPr lvl="1"/>
            <a:r>
              <a:rPr lang="en-US" sz="2200" dirty="0" smtClean="0"/>
              <a:t>Investigation requires sections of rail to be closed off.</a:t>
            </a:r>
          </a:p>
          <a:p>
            <a:pPr lvl="1"/>
            <a:r>
              <a:rPr lang="en-US" sz="2200" dirty="0" smtClean="0"/>
              <a:t>Goods that were to be transported via rail still have to be transported to their destination somehow (Air, Truck, </a:t>
            </a:r>
            <a:r>
              <a:rPr lang="en-US" sz="2200" dirty="0" err="1" smtClean="0"/>
              <a:t>etc</a:t>
            </a:r>
            <a:r>
              <a:rPr lang="en-US" sz="2200" dirty="0" smtClean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58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railroad accidents in the US from 2010-2017</a:t>
            </a:r>
          </a:p>
          <a:p>
            <a:pPr lvl="1"/>
            <a:r>
              <a:rPr lang="en-US" sz="2000" dirty="0" smtClean="0"/>
              <a:t>75,485 Entries with 50 Unique Variables</a:t>
            </a:r>
          </a:p>
          <a:p>
            <a:endParaRPr lang="en-US" sz="2200" dirty="0"/>
          </a:p>
          <a:p>
            <a:r>
              <a:rPr lang="en-US" sz="2200" dirty="0" smtClean="0"/>
              <a:t>Provided by the Federal Railroad Administration’s Office of Safety Analysis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303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Cross-Validation Technique Used:</a:t>
            </a:r>
            <a:br>
              <a:rPr lang="en-US" dirty="0" smtClean="0"/>
            </a:br>
            <a:r>
              <a:rPr lang="en-US" dirty="0" err="1" smtClean="0"/>
              <a:t>TimeSeriesSplit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Due to the </a:t>
            </a:r>
            <a:r>
              <a:rPr lang="en-US" sz="2200" dirty="0" smtClean="0"/>
              <a:t>time series </a:t>
            </a:r>
            <a:r>
              <a:rPr lang="en-US" sz="2200" dirty="0" smtClean="0"/>
              <a:t>nature of our data, we could not rely on a regular k fold technique.</a:t>
            </a:r>
          </a:p>
          <a:p>
            <a:endParaRPr lang="en-US" sz="2200" dirty="0" smtClean="0"/>
          </a:p>
          <a:p>
            <a:r>
              <a:rPr lang="en-US" sz="2200" dirty="0" smtClean="0"/>
              <a:t>If we used a regular k-fold CV, then we would have been ‘peeking’ into the future to train our models.</a:t>
            </a:r>
          </a:p>
          <a:p>
            <a:pPr lvl="1"/>
            <a:r>
              <a:rPr lang="en-US" sz="2000" dirty="0" smtClean="0"/>
              <a:t>We would have came to a faulty conclusion that our models generalize better than they actually do.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996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Unbalanced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6325"/>
            <a:ext cx="8596668" cy="4825037"/>
          </a:xfrm>
        </p:spPr>
        <p:txBody>
          <a:bodyPr>
            <a:noAutofit/>
          </a:bodyPr>
          <a:lstStyle/>
          <a:p>
            <a:pPr lvl="1"/>
            <a:r>
              <a:rPr lang="en-US" sz="2000" dirty="0" smtClean="0"/>
              <a:t>In our dataset, 596 entries out of 75,486 resulted in a fatality.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If our models naively guessed that every event would not result in a death, it would achieve 92% accuracy.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We balanced our classes using Random Oversampling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We also choose a performance metric called Area Under Receiving Operator Curve that accounts for False Positives &amp; False Negatives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463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statistically significant variables?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668" cy="41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statistically significant variables?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81903"/>
              </p:ext>
            </p:extLst>
          </p:nvPr>
        </p:nvGraphicFramePr>
        <p:xfrm>
          <a:off x="677334" y="1930402"/>
          <a:ext cx="8518424" cy="4208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7699">
                  <a:extLst>
                    <a:ext uri="{9D8B030D-6E8A-4147-A177-3AD203B41FA5}">
                      <a16:colId xmlns:a16="http://schemas.microsoft.com/office/drawing/2014/main" val="3748082987"/>
                    </a:ext>
                  </a:extLst>
                </a:gridCol>
                <a:gridCol w="4410725">
                  <a:extLst>
                    <a:ext uri="{9D8B030D-6E8A-4147-A177-3AD203B41FA5}">
                      <a16:colId xmlns:a16="http://schemas.microsoft.com/office/drawing/2014/main" val="1193588007"/>
                    </a:ext>
                  </a:extLst>
                </a:gridCol>
              </a:tblGrid>
              <a:tr h="740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Variable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Explained Variance Ratio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0644388"/>
                  </a:ext>
                </a:extLst>
              </a:tr>
              <a:tr h="374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Month of Incident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48%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5665856"/>
                  </a:ext>
                </a:extLst>
              </a:tr>
              <a:tr h="740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 of Person Reported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772806"/>
                  </a:ext>
                </a:extLst>
              </a:tr>
              <a:tr h="403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 of Incident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11%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4210934"/>
                  </a:ext>
                </a:extLst>
              </a:tr>
              <a:tr h="740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 of Incident - 4 Digits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7496649"/>
                  </a:ext>
                </a:extLst>
              </a:tr>
              <a:tr h="403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Hour of Incident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7178999"/>
                  </a:ext>
                </a:extLst>
              </a:tr>
              <a:tr h="403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Minute of Incident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4686000"/>
                  </a:ext>
                </a:extLst>
              </a:tr>
              <a:tr h="403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 of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Person_A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729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434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682</TotalTime>
  <Words>470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Can We Predict If A Person Will Be Killed By A Train?</vt:lpstr>
      <vt:lpstr>The Problem</vt:lpstr>
      <vt:lpstr>The Question</vt:lpstr>
      <vt:lpstr>Why is this important?</vt:lpstr>
      <vt:lpstr>Master Dataset</vt:lpstr>
      <vt:lpstr>Cross-Validation Technique Used: TimeSeriesSplit</vt:lpstr>
      <vt:lpstr>Unbalanced Classes</vt:lpstr>
      <vt:lpstr>What are the statistically significant variables?</vt:lpstr>
      <vt:lpstr>What are the statistically significant variables?</vt:lpstr>
      <vt:lpstr>What are the possible machine learning methods?</vt:lpstr>
      <vt:lpstr>Performance Metric: Area Under Receiving Operator Curve</vt:lpstr>
      <vt:lpstr>Conclusion</vt:lpstr>
      <vt:lpstr>Future Work</vt:lpstr>
    </vt:vector>
  </TitlesOfParts>
  <Company>Terumo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Cardiovascular Disease with “Just” Poverty Rates</dc:title>
  <dc:creator>Ting Elliot</dc:creator>
  <cp:lastModifiedBy>Ting Elliot</cp:lastModifiedBy>
  <cp:revision>33</cp:revision>
  <dcterms:created xsi:type="dcterms:W3CDTF">2018-02-19T23:31:01Z</dcterms:created>
  <dcterms:modified xsi:type="dcterms:W3CDTF">2018-04-27T15:36:14Z</dcterms:modified>
</cp:coreProperties>
</file>