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2" r:id="rId7"/>
    <p:sldId id="267" r:id="rId8"/>
    <p:sldId id="265" r:id="rId9"/>
    <p:sldId id="266" r:id="rId10"/>
    <p:sldId id="268"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83" d="100"/>
          <a:sy n="83" d="100"/>
        </p:scale>
        <p:origin x="73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5C8B6B-024E-4A4D-A8AE-52B5CABE6DA0}" type="datetimeFigureOut">
              <a:rPr lang="en-CA" smtClean="0"/>
              <a:t>2019-02-15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5C8B6B-024E-4A4D-A8AE-52B5CABE6DA0}" type="datetimeFigureOut">
              <a:rPr lang="en-CA" smtClean="0"/>
              <a:t>2019-02-15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5C8B6B-024E-4A4D-A8AE-52B5CABE6DA0}" type="datetimeFigureOut">
              <a:rPr lang="en-CA" smtClean="0"/>
              <a:t>2019-02-15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5C8B6B-024E-4A4D-A8AE-52B5CABE6DA0}" type="datetimeFigureOut">
              <a:rPr lang="en-CA" smtClean="0"/>
              <a:t>2019-02-15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865C8B6B-024E-4A4D-A8AE-52B5CABE6DA0}" type="datetimeFigureOut">
              <a:rPr lang="en-CA" smtClean="0"/>
              <a:t>2019-02-15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5C8B6B-024E-4A4D-A8AE-52B5CABE6DA0}" type="datetimeFigureOut">
              <a:rPr lang="en-CA" smtClean="0"/>
              <a:t>2019-02-15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0738F6-1CDE-4C1F-8B32-026ED4BECC23}" type="slidenum">
              <a:rPr lang="en-CA" smtClean="0"/>
              <a:t>‹#›</a:t>
            </a:fld>
            <a:endParaRPr lang="en-CA"/>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5C8B6B-024E-4A4D-A8AE-52B5CABE6DA0}" type="datetimeFigureOut">
              <a:rPr lang="en-CA" smtClean="0"/>
              <a:t>2019-02-15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5C8B6B-024E-4A4D-A8AE-52B5CABE6DA0}" type="datetimeFigureOut">
              <a:rPr lang="en-CA" smtClean="0"/>
              <a:t>2019-02-15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C8B6B-024E-4A4D-A8AE-52B5CABE6DA0}" type="datetimeFigureOut">
              <a:rPr lang="en-CA" smtClean="0"/>
              <a:t>2019-02-15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865C8B6B-024E-4A4D-A8AE-52B5CABE6DA0}" type="datetimeFigureOut">
              <a:rPr lang="en-CA" smtClean="0"/>
              <a:t>2019-02-15</a:t>
            </a:fld>
            <a:endParaRPr lang="en-CA"/>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60738F6-1CDE-4C1F-8B32-026ED4BECC23}"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C8B6B-024E-4A4D-A8AE-52B5CABE6DA0}" type="datetimeFigureOut">
              <a:rPr lang="en-CA" smtClean="0"/>
              <a:t>2019-02-15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0738F6-1CDE-4C1F-8B32-026ED4BECC23}"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65C8B6B-024E-4A4D-A8AE-52B5CABE6DA0}" type="datetimeFigureOut">
              <a:rPr lang="en-CA" smtClean="0"/>
              <a:t>2019-02-15</a:t>
            </a:fld>
            <a:endParaRPr lang="en-CA"/>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CA"/>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60738F6-1CDE-4C1F-8B32-026ED4BECC23}"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System Integration</a:t>
            </a:r>
            <a:endParaRPr lang="en-CA" dirty="0"/>
          </a:p>
        </p:txBody>
      </p:sp>
      <p:sp>
        <p:nvSpPr>
          <p:cNvPr id="3" name="Subtitle 2"/>
          <p:cNvSpPr>
            <a:spLocks noGrp="1"/>
          </p:cNvSpPr>
          <p:nvPr>
            <p:ph type="subTitle" idx="1"/>
          </p:nvPr>
        </p:nvSpPr>
        <p:spPr/>
        <p:txBody>
          <a:bodyPr/>
          <a:lstStyle/>
          <a:p>
            <a:r>
              <a:rPr lang="en-CA" dirty="0" smtClean="0"/>
              <a:t>ERP </a:t>
            </a:r>
            <a:r>
              <a:rPr lang="en-CA" cap="none" dirty="0"/>
              <a:t>I</a:t>
            </a:r>
            <a:r>
              <a:rPr lang="en-CA" cap="none" dirty="0" smtClean="0"/>
              <a:t>nfoflo</a:t>
            </a:r>
            <a:endParaRPr lang="en-CA" cap="none" dirty="0"/>
          </a:p>
        </p:txBody>
      </p:sp>
    </p:spTree>
    <p:extLst>
      <p:ext uri="{BB962C8B-B14F-4D97-AF65-F5344CB8AC3E}">
        <p14:creationId xmlns:p14="http://schemas.microsoft.com/office/powerpoint/2010/main" val="2315257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cap="none" dirty="0" smtClean="0"/>
              <a:t>Corporate System Integration Framework</a:t>
            </a:r>
            <a:endParaRPr lang="en-CA" sz="2400" dirty="0"/>
          </a:p>
        </p:txBody>
      </p:sp>
      <p:sp>
        <p:nvSpPr>
          <p:cNvPr id="7" name="Content Placeholder 6"/>
          <p:cNvSpPr>
            <a:spLocks noGrp="1"/>
          </p:cNvSpPr>
          <p:nvPr>
            <p:ph idx="1"/>
          </p:nvPr>
        </p:nvSpPr>
        <p:spPr>
          <a:xfrm>
            <a:off x="822960" y="1100628"/>
            <a:ext cx="7520940" cy="3696524"/>
          </a:xfrm>
        </p:spPr>
        <p:txBody>
          <a:bodyPr>
            <a:normAutofit fontScale="92500" lnSpcReduction="10000"/>
          </a:bodyPr>
          <a:lstStyle/>
          <a:p>
            <a:pPr>
              <a:buFont typeface="Arial" panose="020B0604020202020204" pitchFamily="34" charset="0"/>
              <a:buChar char="•"/>
            </a:pPr>
            <a:r>
              <a:rPr lang="en-CA" b="0" dirty="0" smtClean="0"/>
              <a:t>Data access layer: </a:t>
            </a:r>
          </a:p>
          <a:p>
            <a:pPr lvl="2">
              <a:buFont typeface="Arial" panose="020B0604020202020204" pitchFamily="34" charset="0"/>
              <a:buChar char="•"/>
            </a:pPr>
            <a:r>
              <a:rPr lang="en-CA" dirty="0" smtClean="0"/>
              <a:t>System APIs (e.g. </a:t>
            </a:r>
            <a:r>
              <a:rPr lang="en-CA" b="0" dirty="0" smtClean="0"/>
              <a:t>UniObject.NET)</a:t>
            </a:r>
          </a:p>
          <a:p>
            <a:pPr>
              <a:buFont typeface="Arial" panose="020B0604020202020204" pitchFamily="34" charset="0"/>
              <a:buChar char="•"/>
            </a:pPr>
            <a:r>
              <a:rPr lang="en-CA" b="0" dirty="0" smtClean="0"/>
              <a:t>Transportation layer: </a:t>
            </a:r>
          </a:p>
          <a:p>
            <a:pPr lvl="2">
              <a:buFont typeface="Arial" panose="020B0604020202020204" pitchFamily="34" charset="0"/>
              <a:buChar char="•"/>
            </a:pPr>
            <a:r>
              <a:rPr lang="en-CA" b="0" dirty="0" smtClean="0"/>
              <a:t>HTTPs &amp; ASP.NET </a:t>
            </a:r>
            <a:r>
              <a:rPr lang="en-CA" b="0" dirty="0" smtClean="0"/>
              <a:t>Web API </a:t>
            </a:r>
            <a:r>
              <a:rPr lang="en-CA" dirty="0" smtClean="0"/>
              <a:t>with</a:t>
            </a:r>
            <a:r>
              <a:rPr lang="en-CA" b="0" dirty="0" smtClean="0"/>
              <a:t> </a:t>
            </a:r>
            <a:r>
              <a:rPr lang="en-CA" b="0" dirty="0" smtClean="0"/>
              <a:t>JSON</a:t>
            </a:r>
          </a:p>
          <a:p>
            <a:pPr lvl="2">
              <a:buFont typeface="Arial" panose="020B0604020202020204" pitchFamily="34" charset="0"/>
              <a:buChar char="•"/>
            </a:pPr>
            <a:r>
              <a:rPr lang="en-CA" b="0" dirty="0" smtClean="0"/>
              <a:t>IIS with optional MS Queue for persistent </a:t>
            </a:r>
            <a:r>
              <a:rPr lang="en-CA" b="0" dirty="0" smtClean="0"/>
              <a:t>message</a:t>
            </a:r>
          </a:p>
          <a:p>
            <a:pPr lvl="2">
              <a:buFont typeface="Arial" panose="020B0604020202020204" pitchFamily="34" charset="0"/>
              <a:buChar char="•"/>
            </a:pPr>
            <a:r>
              <a:rPr lang="en-CA" dirty="0" smtClean="0"/>
              <a:t>Or Kafka </a:t>
            </a:r>
            <a:r>
              <a:rPr lang="en-CA" dirty="0" smtClean="0">
                <a:sym typeface="Wingdings" panose="05000000000000000000" pitchFamily="2" charset="2"/>
              </a:rPr>
              <a:t></a:t>
            </a:r>
            <a:endParaRPr lang="en-CA" b="0" dirty="0" smtClean="0"/>
          </a:p>
          <a:p>
            <a:pPr>
              <a:buFont typeface="Arial" panose="020B0604020202020204" pitchFamily="34" charset="0"/>
              <a:buChar char="•"/>
            </a:pPr>
            <a:r>
              <a:rPr lang="en-CA" b="0" dirty="0" smtClean="0"/>
              <a:t>Transformation layer:</a:t>
            </a:r>
          </a:p>
          <a:p>
            <a:pPr lvl="2">
              <a:buFont typeface="Arial" panose="020B0604020202020204" pitchFamily="34" charset="0"/>
              <a:buChar char="•"/>
            </a:pPr>
            <a:r>
              <a:rPr lang="en-CA" dirty="0" smtClean="0"/>
              <a:t>Typescript/JavaScript or Python for </a:t>
            </a:r>
            <a:r>
              <a:rPr lang="en-CA" dirty="0" smtClean="0"/>
              <a:t>dynamic </a:t>
            </a:r>
            <a:r>
              <a:rPr lang="en-CA" dirty="0" smtClean="0"/>
              <a:t>data</a:t>
            </a:r>
            <a:r>
              <a:rPr lang="en-CA" dirty="0" smtClean="0"/>
              <a:t> </a:t>
            </a:r>
            <a:r>
              <a:rPr lang="en-CA" dirty="0" smtClean="0"/>
              <a:t>conversion/mapping based on YAML or </a:t>
            </a:r>
            <a:r>
              <a:rPr lang="en-CA" dirty="0" smtClean="0"/>
              <a:t>JSON configuration </a:t>
            </a:r>
            <a:r>
              <a:rPr lang="en-CA" dirty="0" smtClean="0"/>
              <a:t>file.</a:t>
            </a:r>
            <a:endParaRPr lang="en-CA" b="0" dirty="0" smtClean="0"/>
          </a:p>
          <a:p>
            <a:pPr>
              <a:buFont typeface="Arial" panose="020B0604020202020204" pitchFamily="34" charset="0"/>
              <a:buChar char="•"/>
            </a:pPr>
            <a:r>
              <a:rPr lang="en-CA" b="0" dirty="0" smtClean="0"/>
              <a:t>Miscellaneous</a:t>
            </a:r>
          </a:p>
          <a:p>
            <a:pPr lvl="2">
              <a:buFont typeface="Arial" panose="020B0604020202020204" pitchFamily="34" charset="0"/>
              <a:buChar char="•"/>
            </a:pPr>
            <a:r>
              <a:rPr lang="en-CA" dirty="0" smtClean="0"/>
              <a:t>Logging</a:t>
            </a:r>
          </a:p>
          <a:p>
            <a:pPr lvl="2">
              <a:buFont typeface="Arial" panose="020B0604020202020204" pitchFamily="34" charset="0"/>
              <a:buChar char="•"/>
            </a:pPr>
            <a:r>
              <a:rPr lang="en-CA" dirty="0" smtClean="0"/>
              <a:t>Health monitoring</a:t>
            </a:r>
          </a:p>
          <a:p>
            <a:pPr lvl="2">
              <a:buFont typeface="Arial" panose="020B0604020202020204" pitchFamily="34" charset="0"/>
              <a:buChar char="•"/>
            </a:pPr>
            <a:r>
              <a:rPr lang="en-CA" b="0" dirty="0" smtClean="0"/>
              <a:t>Reporting</a:t>
            </a:r>
          </a:p>
          <a:p>
            <a:pPr lvl="2">
              <a:buFont typeface="Arial" panose="020B0604020202020204" pitchFamily="34" charset="0"/>
              <a:buChar char="•"/>
            </a:pPr>
            <a:r>
              <a:rPr lang="en-CA" dirty="0" err="1"/>
              <a:t>E</a:t>
            </a:r>
            <a:r>
              <a:rPr lang="en-CA" b="0" dirty="0" err="1" smtClean="0"/>
              <a:t>tc</a:t>
            </a:r>
            <a:r>
              <a:rPr lang="en-CA" b="0" dirty="0" smtClean="0"/>
              <a:t>…</a:t>
            </a:r>
            <a:endParaRPr lang="en-CA" b="0" dirty="0"/>
          </a:p>
        </p:txBody>
      </p:sp>
    </p:spTree>
    <p:extLst>
      <p:ext uri="{BB962C8B-B14F-4D97-AF65-F5344CB8AC3E}">
        <p14:creationId xmlns:p14="http://schemas.microsoft.com/office/powerpoint/2010/main" val="48828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Question &amp; Answer</a:t>
            </a:r>
            <a:endParaRPr lang="en-CA"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3206" y="1100138"/>
            <a:ext cx="3579812" cy="3579812"/>
          </a:xfrm>
        </p:spPr>
      </p:pic>
    </p:spTree>
    <p:extLst>
      <p:ext uri="{BB962C8B-B14F-4D97-AF65-F5344CB8AC3E}">
        <p14:creationId xmlns:p14="http://schemas.microsoft.com/office/powerpoint/2010/main" val="346997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THE END</a:t>
            </a:r>
            <a:endParaRPr lang="en-CA"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83265" y="1943638"/>
            <a:ext cx="3599695" cy="1892812"/>
          </a:xfrm>
        </p:spPr>
      </p:pic>
    </p:spTree>
    <p:extLst>
      <p:ext uri="{BB962C8B-B14F-4D97-AF65-F5344CB8AC3E}">
        <p14:creationId xmlns:p14="http://schemas.microsoft.com/office/powerpoint/2010/main" val="239485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cap="none" dirty="0" smtClean="0"/>
              <a:t>What is system integration?</a:t>
            </a:r>
            <a:endParaRPr lang="en-CA" cap="none"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dirty="0"/>
              <a:t>System integration (SI) is an IT or engineering process or phase concerned with joining different subsystems or components as one large system. It ensures that each integrated subsystem functions as required.</a:t>
            </a:r>
          </a:p>
          <a:p>
            <a:pPr>
              <a:buFont typeface="Arial" panose="020B0604020202020204" pitchFamily="34" charset="0"/>
              <a:buChar char="•"/>
            </a:pPr>
            <a:r>
              <a:rPr lang="en-CA" b="0" dirty="0"/>
              <a:t>SI is also used to add value to a system through new functionalities provided by connecting functions of different systems</a:t>
            </a:r>
          </a:p>
          <a:p>
            <a:pPr marL="0" indent="0"/>
            <a:endParaRPr lang="en-CA" dirty="0" smtClean="0"/>
          </a:p>
        </p:txBody>
      </p:sp>
      <p:sp>
        <p:nvSpPr>
          <p:cNvPr id="5" name="Oval 4"/>
          <p:cNvSpPr/>
          <p:nvPr/>
        </p:nvSpPr>
        <p:spPr>
          <a:xfrm>
            <a:off x="3330235" y="2941491"/>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a:t>
            </a:r>
            <a:endParaRPr lang="en-CA" dirty="0"/>
          </a:p>
        </p:txBody>
      </p:sp>
      <p:cxnSp>
        <p:nvCxnSpPr>
          <p:cNvPr id="7" name="Straight Arrow Connector 6"/>
          <p:cNvCxnSpPr>
            <a:stCxn id="5" idx="6"/>
          </p:cNvCxnSpPr>
          <p:nvPr/>
        </p:nvCxnSpPr>
        <p:spPr>
          <a:xfrm>
            <a:off x="3834291" y="3157515"/>
            <a:ext cx="165618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90055" y="2941491"/>
            <a:ext cx="50447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a:t>
            </a:r>
            <a:endParaRPr lang="en-CA" dirty="0"/>
          </a:p>
        </p:txBody>
      </p:sp>
      <p:sp>
        <p:nvSpPr>
          <p:cNvPr id="9" name="TextBox 8"/>
          <p:cNvSpPr txBox="1"/>
          <p:nvPr/>
        </p:nvSpPr>
        <p:spPr>
          <a:xfrm>
            <a:off x="4227132" y="2808461"/>
            <a:ext cx="771365" cy="276999"/>
          </a:xfrm>
          <a:prstGeom prst="rect">
            <a:avLst/>
          </a:prstGeom>
          <a:noFill/>
        </p:spPr>
        <p:txBody>
          <a:bodyPr wrap="none" rtlCol="0">
            <a:spAutoFit/>
          </a:bodyPr>
          <a:lstStyle/>
          <a:p>
            <a:r>
              <a:rPr lang="en-CA" sz="1200" dirty="0" smtClean="0"/>
              <a:t>Message</a:t>
            </a:r>
            <a:endParaRPr lang="en-CA" sz="1200" dirty="0"/>
          </a:p>
        </p:txBody>
      </p:sp>
      <p:sp>
        <p:nvSpPr>
          <p:cNvPr id="11" name="Oval 10"/>
          <p:cNvSpPr/>
          <p:nvPr/>
        </p:nvSpPr>
        <p:spPr>
          <a:xfrm>
            <a:off x="4445100" y="4093619"/>
            <a:ext cx="50447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t>
            </a:r>
            <a:endParaRPr lang="en-CA" dirty="0"/>
          </a:p>
        </p:txBody>
      </p:sp>
      <p:cxnSp>
        <p:nvCxnSpPr>
          <p:cNvPr id="12" name="Straight Arrow Connector 11"/>
          <p:cNvCxnSpPr/>
          <p:nvPr/>
        </p:nvCxnSpPr>
        <p:spPr>
          <a:xfrm>
            <a:off x="3760473" y="3310267"/>
            <a:ext cx="758505" cy="8466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7"/>
            <a:endCxn id="8" idx="3"/>
          </p:cNvCxnSpPr>
          <p:nvPr/>
        </p:nvCxnSpPr>
        <p:spPr>
          <a:xfrm flipV="1">
            <a:off x="4875697" y="3310267"/>
            <a:ext cx="688237" cy="8466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8426293">
            <a:off x="5013479" y="3709122"/>
            <a:ext cx="771365" cy="276999"/>
          </a:xfrm>
          <a:prstGeom prst="rect">
            <a:avLst/>
          </a:prstGeom>
          <a:noFill/>
        </p:spPr>
        <p:txBody>
          <a:bodyPr wrap="none" rtlCol="0">
            <a:spAutoFit/>
          </a:bodyPr>
          <a:lstStyle/>
          <a:p>
            <a:r>
              <a:rPr lang="en-CA" sz="1200" dirty="0" smtClean="0"/>
              <a:t>Message</a:t>
            </a:r>
            <a:endParaRPr lang="en-CA" sz="1200" dirty="0"/>
          </a:p>
        </p:txBody>
      </p:sp>
      <p:sp>
        <p:nvSpPr>
          <p:cNvPr id="22" name="TextBox 21"/>
          <p:cNvSpPr txBox="1"/>
          <p:nvPr/>
        </p:nvSpPr>
        <p:spPr>
          <a:xfrm rot="2875027">
            <a:off x="3557858" y="3749323"/>
            <a:ext cx="771365" cy="276999"/>
          </a:xfrm>
          <a:prstGeom prst="rect">
            <a:avLst/>
          </a:prstGeom>
          <a:noFill/>
        </p:spPr>
        <p:txBody>
          <a:bodyPr wrap="none" rtlCol="0">
            <a:spAutoFit/>
          </a:bodyPr>
          <a:lstStyle/>
          <a:p>
            <a:r>
              <a:rPr lang="en-CA" sz="1200" dirty="0" smtClean="0"/>
              <a:t>Message</a:t>
            </a:r>
            <a:endParaRPr lang="en-CA" sz="1200" dirty="0"/>
          </a:p>
        </p:txBody>
      </p:sp>
    </p:spTree>
    <p:extLst>
      <p:ext uri="{BB962C8B-B14F-4D97-AF65-F5344CB8AC3E}">
        <p14:creationId xmlns:p14="http://schemas.microsoft.com/office/powerpoint/2010/main" val="2945102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cap="none" dirty="0" smtClean="0"/>
              <a:t>IPEX System Integration Roadmap</a:t>
            </a:r>
            <a:endParaRPr lang="en-CA" cap="none"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dirty="0" smtClean="0"/>
              <a:t>2001 Infoflo: IPEX’s ERP system</a:t>
            </a:r>
          </a:p>
          <a:p>
            <a:pPr>
              <a:buFont typeface="Arial" panose="020B0604020202020204" pitchFamily="34" charset="0"/>
              <a:buChar char="•"/>
            </a:pPr>
            <a:r>
              <a:rPr lang="en-CA" b="0" dirty="0" smtClean="0"/>
              <a:t>2009 TMS: Transportation Management System</a:t>
            </a:r>
          </a:p>
          <a:p>
            <a:pPr>
              <a:buFont typeface="Arial" panose="020B0604020202020204" pitchFamily="34" charset="0"/>
              <a:buChar char="•"/>
            </a:pPr>
            <a:r>
              <a:rPr lang="en-CA" b="0" dirty="0" smtClean="0"/>
              <a:t>2013 PIC: Purchase Internal Control</a:t>
            </a:r>
          </a:p>
          <a:p>
            <a:pPr>
              <a:buFont typeface="Arial" panose="020B0604020202020204" pitchFamily="34" charset="0"/>
              <a:buChar char="•"/>
            </a:pPr>
            <a:r>
              <a:rPr lang="en-CA" b="0" dirty="0" smtClean="0"/>
              <a:t>2013 MES: Manufacturing Execution System</a:t>
            </a:r>
          </a:p>
          <a:p>
            <a:pPr>
              <a:buFont typeface="Arial" panose="020B0604020202020204" pitchFamily="34" charset="0"/>
              <a:buChar char="•"/>
            </a:pPr>
            <a:r>
              <a:rPr lang="en-CA" b="0" dirty="0" smtClean="0"/>
              <a:t>2014 SDC: Ship &amp; Debit Internal Control</a:t>
            </a:r>
          </a:p>
          <a:p>
            <a:pPr>
              <a:buFont typeface="Arial" panose="020B0604020202020204" pitchFamily="34" charset="0"/>
              <a:buChar char="•"/>
            </a:pPr>
            <a:r>
              <a:rPr lang="en-CA" b="0" dirty="0" smtClean="0"/>
              <a:t>2016 PIM: Product Information System</a:t>
            </a:r>
          </a:p>
          <a:p>
            <a:pPr>
              <a:buFont typeface="Arial" panose="020B0604020202020204" pitchFamily="34" charset="0"/>
              <a:buChar char="•"/>
            </a:pPr>
            <a:r>
              <a:rPr lang="en-CA" b="0" dirty="0" smtClean="0"/>
              <a:t>2016 CRM: Customer Relation Management</a:t>
            </a:r>
          </a:p>
          <a:p>
            <a:pPr>
              <a:buFont typeface="Arial" panose="020B0604020202020204" pitchFamily="34" charset="0"/>
              <a:buChar char="•"/>
            </a:pPr>
            <a:r>
              <a:rPr lang="en-CA" b="0" dirty="0" smtClean="0"/>
              <a:t>What’s next? Smart Phone? </a:t>
            </a:r>
            <a:r>
              <a:rPr lang="en-CA" b="0" dirty="0" smtClean="0">
                <a:sym typeface="Wingdings" panose="05000000000000000000" pitchFamily="2" charset="2"/>
              </a:rPr>
              <a:t></a:t>
            </a:r>
            <a:endParaRPr lang="en-CA" b="0" dirty="0" smtClean="0"/>
          </a:p>
          <a:p>
            <a:pPr lvl="2">
              <a:buFont typeface="Arial" panose="020B0604020202020204" pitchFamily="34" charset="0"/>
              <a:buChar char="•"/>
            </a:pPr>
            <a:r>
              <a:rPr lang="en-CA" b="0" dirty="0" smtClean="0"/>
              <a:t>Time to come out a standard </a:t>
            </a:r>
            <a:r>
              <a:rPr lang="en-CA" dirty="0" smtClean="0"/>
              <a:t>“Corporate System Integration</a:t>
            </a:r>
            <a:r>
              <a:rPr lang="en-CA" b="0" dirty="0" smtClean="0"/>
              <a:t> </a:t>
            </a:r>
            <a:r>
              <a:rPr lang="en-CA" dirty="0" smtClean="0"/>
              <a:t>F</a:t>
            </a:r>
            <a:r>
              <a:rPr lang="en-CA" b="0" dirty="0" smtClean="0"/>
              <a:t>ramework”</a:t>
            </a:r>
          </a:p>
          <a:p>
            <a:pPr lvl="2">
              <a:buFont typeface="Arial" panose="020B0604020202020204" pitchFamily="34" charset="0"/>
              <a:buChar char="•"/>
            </a:pPr>
            <a:r>
              <a:rPr lang="en-CA" dirty="0" smtClean="0"/>
              <a:t>Reusable, extensible, flexible, robust, etc.</a:t>
            </a:r>
            <a:endParaRPr lang="en-CA" b="0" dirty="0" smtClean="0"/>
          </a:p>
          <a:p>
            <a:pPr>
              <a:buFont typeface="Arial" panose="020B0604020202020204" pitchFamily="34" charset="0"/>
              <a:buChar char="•"/>
            </a:pPr>
            <a:endParaRPr lang="en-CA" dirty="0" smtClean="0"/>
          </a:p>
          <a:p>
            <a:pPr>
              <a:buFont typeface="Arial" panose="020B0604020202020204" pitchFamily="34" charset="0"/>
              <a:buChar char="•"/>
            </a:pPr>
            <a:endParaRPr lang="en-CA" dirty="0" smtClean="0"/>
          </a:p>
          <a:p>
            <a:pPr>
              <a:buFont typeface="Arial" panose="020B0604020202020204" pitchFamily="34" charset="0"/>
              <a:buChar char="•"/>
            </a:pPr>
            <a:endParaRPr lang="en-CA" dirty="0"/>
          </a:p>
        </p:txBody>
      </p:sp>
    </p:spTree>
    <p:extLst>
      <p:ext uri="{BB962C8B-B14F-4D97-AF65-F5344CB8AC3E}">
        <p14:creationId xmlns:p14="http://schemas.microsoft.com/office/powerpoint/2010/main" val="1010423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cap="none" dirty="0" smtClean="0"/>
              <a:t>Infoflo ERP System: Internal Subsystems Integration</a:t>
            </a:r>
            <a:endParaRPr lang="en-CA" cap="none"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dirty="0" err="1" smtClean="0"/>
              <a:t>UniData</a:t>
            </a:r>
            <a:r>
              <a:rPr lang="en-CA" b="0" dirty="0" smtClean="0"/>
              <a:t> database server hosted on IBM AIX Unix operating system.</a:t>
            </a:r>
            <a:endParaRPr lang="en-CA" b="0" dirty="0"/>
          </a:p>
        </p:txBody>
      </p:sp>
      <p:sp>
        <p:nvSpPr>
          <p:cNvPr id="4" name="Oval 3"/>
          <p:cNvSpPr/>
          <p:nvPr/>
        </p:nvSpPr>
        <p:spPr>
          <a:xfrm>
            <a:off x="1310116" y="1735156"/>
            <a:ext cx="648072" cy="58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SOP</a:t>
            </a:r>
            <a:endParaRPr lang="en-CA" sz="1000" dirty="0"/>
          </a:p>
        </p:txBody>
      </p:sp>
      <p:sp>
        <p:nvSpPr>
          <p:cNvPr id="6" name="Oval 5"/>
          <p:cNvSpPr/>
          <p:nvPr/>
        </p:nvSpPr>
        <p:spPr>
          <a:xfrm>
            <a:off x="6678159" y="1741707"/>
            <a:ext cx="597348" cy="58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FIN</a:t>
            </a:r>
            <a:endParaRPr lang="en-CA" sz="1000" dirty="0"/>
          </a:p>
        </p:txBody>
      </p:sp>
      <p:sp>
        <p:nvSpPr>
          <p:cNvPr id="7" name="Oval 6"/>
          <p:cNvSpPr/>
          <p:nvPr/>
        </p:nvSpPr>
        <p:spPr>
          <a:xfrm>
            <a:off x="2351508" y="1741707"/>
            <a:ext cx="639688" cy="58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DRP</a:t>
            </a:r>
            <a:endParaRPr lang="en-CA" sz="1000" dirty="0"/>
          </a:p>
        </p:txBody>
      </p:sp>
      <p:sp>
        <p:nvSpPr>
          <p:cNvPr id="8" name="Oval 7"/>
          <p:cNvSpPr/>
          <p:nvPr/>
        </p:nvSpPr>
        <p:spPr>
          <a:xfrm>
            <a:off x="4515849" y="1741707"/>
            <a:ext cx="648072" cy="58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PUR</a:t>
            </a:r>
            <a:endParaRPr lang="en-CA" sz="1000" dirty="0"/>
          </a:p>
        </p:txBody>
      </p:sp>
      <p:sp>
        <p:nvSpPr>
          <p:cNvPr id="9" name="Oval 8"/>
          <p:cNvSpPr/>
          <p:nvPr/>
        </p:nvSpPr>
        <p:spPr>
          <a:xfrm>
            <a:off x="3419872" y="1735156"/>
            <a:ext cx="648072" cy="58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MRP</a:t>
            </a:r>
            <a:endParaRPr lang="en-CA" sz="1000" dirty="0"/>
          </a:p>
        </p:txBody>
      </p:sp>
      <p:sp>
        <p:nvSpPr>
          <p:cNvPr id="10" name="Oval 9"/>
          <p:cNvSpPr/>
          <p:nvPr/>
        </p:nvSpPr>
        <p:spPr>
          <a:xfrm>
            <a:off x="5580112" y="1735156"/>
            <a:ext cx="648072" cy="58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smtClean="0"/>
              <a:t>A/R</a:t>
            </a:r>
            <a:endParaRPr lang="en-CA" sz="1000" dirty="0"/>
          </a:p>
        </p:txBody>
      </p:sp>
      <p:sp>
        <p:nvSpPr>
          <p:cNvPr id="14" name="Flowchart: Magnetic Disk 13"/>
          <p:cNvSpPr/>
          <p:nvPr/>
        </p:nvSpPr>
        <p:spPr>
          <a:xfrm>
            <a:off x="3687757" y="3429000"/>
            <a:ext cx="1152128" cy="11521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UniData</a:t>
            </a:r>
            <a:r>
              <a:rPr lang="en-CA" dirty="0" smtClean="0"/>
              <a:t> DB</a:t>
            </a:r>
            <a:endParaRPr lang="en-CA" dirty="0"/>
          </a:p>
        </p:txBody>
      </p:sp>
      <p:sp>
        <p:nvSpPr>
          <p:cNvPr id="27" name="TextBox 26"/>
          <p:cNvSpPr txBox="1"/>
          <p:nvPr/>
        </p:nvSpPr>
        <p:spPr>
          <a:xfrm>
            <a:off x="2208288" y="3115902"/>
            <a:ext cx="354584" cy="246221"/>
          </a:xfrm>
          <a:prstGeom prst="rect">
            <a:avLst/>
          </a:prstGeom>
          <a:noFill/>
        </p:spPr>
        <p:txBody>
          <a:bodyPr wrap="none" rtlCol="0">
            <a:spAutoFit/>
          </a:bodyPr>
          <a:lstStyle/>
          <a:p>
            <a:r>
              <a:rPr lang="en-CA" sz="1000" dirty="0" smtClean="0"/>
              <a:t>I/O</a:t>
            </a:r>
            <a:endParaRPr lang="en-CA" sz="1000" dirty="0"/>
          </a:p>
        </p:txBody>
      </p:sp>
      <p:sp>
        <p:nvSpPr>
          <p:cNvPr id="28" name="TextBox 27"/>
          <p:cNvSpPr txBox="1"/>
          <p:nvPr/>
        </p:nvSpPr>
        <p:spPr>
          <a:xfrm>
            <a:off x="2599742" y="2819401"/>
            <a:ext cx="354584" cy="246221"/>
          </a:xfrm>
          <a:prstGeom prst="rect">
            <a:avLst/>
          </a:prstGeom>
          <a:noFill/>
        </p:spPr>
        <p:txBody>
          <a:bodyPr wrap="none" rtlCol="0">
            <a:spAutoFit/>
          </a:bodyPr>
          <a:lstStyle/>
          <a:p>
            <a:r>
              <a:rPr lang="en-CA" sz="1000" dirty="0" smtClean="0"/>
              <a:t>I/O</a:t>
            </a:r>
            <a:endParaRPr lang="en-CA" sz="1000" dirty="0"/>
          </a:p>
        </p:txBody>
      </p:sp>
      <p:sp>
        <p:nvSpPr>
          <p:cNvPr id="29" name="TextBox 28"/>
          <p:cNvSpPr txBox="1"/>
          <p:nvPr/>
        </p:nvSpPr>
        <p:spPr>
          <a:xfrm>
            <a:off x="3548181" y="2678318"/>
            <a:ext cx="354584" cy="246221"/>
          </a:xfrm>
          <a:prstGeom prst="rect">
            <a:avLst/>
          </a:prstGeom>
          <a:noFill/>
        </p:spPr>
        <p:txBody>
          <a:bodyPr wrap="none" rtlCol="0">
            <a:spAutoFit/>
          </a:bodyPr>
          <a:lstStyle/>
          <a:p>
            <a:r>
              <a:rPr lang="en-CA" sz="1000" dirty="0" smtClean="0"/>
              <a:t>I/O</a:t>
            </a:r>
            <a:endParaRPr lang="en-CA" sz="1000" dirty="0"/>
          </a:p>
        </p:txBody>
      </p:sp>
      <p:sp>
        <p:nvSpPr>
          <p:cNvPr id="30" name="TextBox 29"/>
          <p:cNvSpPr txBox="1"/>
          <p:nvPr/>
        </p:nvSpPr>
        <p:spPr>
          <a:xfrm>
            <a:off x="4581246" y="2697323"/>
            <a:ext cx="354584" cy="246221"/>
          </a:xfrm>
          <a:prstGeom prst="rect">
            <a:avLst/>
          </a:prstGeom>
          <a:noFill/>
        </p:spPr>
        <p:txBody>
          <a:bodyPr wrap="none" rtlCol="0">
            <a:spAutoFit/>
          </a:bodyPr>
          <a:lstStyle/>
          <a:p>
            <a:r>
              <a:rPr lang="en-CA" sz="1000" dirty="0" smtClean="0"/>
              <a:t>I/O</a:t>
            </a:r>
            <a:endParaRPr lang="en-CA" sz="1000" dirty="0"/>
          </a:p>
        </p:txBody>
      </p:sp>
      <p:sp>
        <p:nvSpPr>
          <p:cNvPr id="31" name="TextBox 30"/>
          <p:cNvSpPr txBox="1"/>
          <p:nvPr/>
        </p:nvSpPr>
        <p:spPr>
          <a:xfrm>
            <a:off x="5708421" y="2694305"/>
            <a:ext cx="354584" cy="246221"/>
          </a:xfrm>
          <a:prstGeom prst="rect">
            <a:avLst/>
          </a:prstGeom>
          <a:noFill/>
        </p:spPr>
        <p:txBody>
          <a:bodyPr wrap="none" rtlCol="0">
            <a:spAutoFit/>
          </a:bodyPr>
          <a:lstStyle/>
          <a:p>
            <a:r>
              <a:rPr lang="en-CA" sz="1000" dirty="0" smtClean="0"/>
              <a:t>I/O</a:t>
            </a:r>
            <a:endParaRPr lang="en-CA" sz="1000" dirty="0"/>
          </a:p>
        </p:txBody>
      </p:sp>
      <p:sp>
        <p:nvSpPr>
          <p:cNvPr id="32" name="TextBox 31"/>
          <p:cNvSpPr txBox="1"/>
          <p:nvPr/>
        </p:nvSpPr>
        <p:spPr>
          <a:xfrm>
            <a:off x="6032457" y="3115901"/>
            <a:ext cx="354584" cy="246221"/>
          </a:xfrm>
          <a:prstGeom prst="rect">
            <a:avLst/>
          </a:prstGeom>
          <a:noFill/>
        </p:spPr>
        <p:txBody>
          <a:bodyPr wrap="none" rtlCol="0">
            <a:spAutoFit/>
          </a:bodyPr>
          <a:lstStyle/>
          <a:p>
            <a:r>
              <a:rPr lang="en-CA" sz="1000" dirty="0" smtClean="0"/>
              <a:t>I/O</a:t>
            </a:r>
            <a:endParaRPr lang="en-CA" sz="1000" dirty="0"/>
          </a:p>
        </p:txBody>
      </p:sp>
      <p:cxnSp>
        <p:nvCxnSpPr>
          <p:cNvPr id="34" name="Straight Arrow Connector 33"/>
          <p:cNvCxnSpPr>
            <a:stCxn id="4" idx="4"/>
            <a:endCxn id="14" idx="2"/>
          </p:cNvCxnSpPr>
          <p:nvPr/>
        </p:nvCxnSpPr>
        <p:spPr>
          <a:xfrm>
            <a:off x="1634152" y="2315422"/>
            <a:ext cx="2053605" cy="1689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4"/>
            <a:endCxn id="14" idx="2"/>
          </p:cNvCxnSpPr>
          <p:nvPr/>
        </p:nvCxnSpPr>
        <p:spPr>
          <a:xfrm>
            <a:off x="2671352" y="2321973"/>
            <a:ext cx="1016405" cy="1683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4"/>
            <a:endCxn id="14" idx="1"/>
          </p:cNvCxnSpPr>
          <p:nvPr/>
        </p:nvCxnSpPr>
        <p:spPr>
          <a:xfrm>
            <a:off x="3743908" y="2315422"/>
            <a:ext cx="519913" cy="1113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4"/>
            <a:endCxn id="14" idx="1"/>
          </p:cNvCxnSpPr>
          <p:nvPr/>
        </p:nvCxnSpPr>
        <p:spPr>
          <a:xfrm flipH="1">
            <a:off x="4263821" y="2321973"/>
            <a:ext cx="576064" cy="1107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0" idx="4"/>
            <a:endCxn id="14" idx="4"/>
          </p:cNvCxnSpPr>
          <p:nvPr/>
        </p:nvCxnSpPr>
        <p:spPr>
          <a:xfrm flipH="1">
            <a:off x="4839885" y="2315422"/>
            <a:ext cx="1064263" cy="1689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4"/>
            <a:endCxn id="14" idx="4"/>
          </p:cNvCxnSpPr>
          <p:nvPr/>
        </p:nvCxnSpPr>
        <p:spPr>
          <a:xfrm flipH="1">
            <a:off x="4839885" y="2321973"/>
            <a:ext cx="2136948" cy="1683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255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cap="none" dirty="0" smtClean="0"/>
              <a:t>Infoflo &amp; TMS Integration Architecture (High Level)</a:t>
            </a:r>
            <a:endParaRPr lang="en-CA" sz="24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dirty="0" smtClean="0"/>
              <a:t>TMS: Windows application developed by </a:t>
            </a:r>
            <a:r>
              <a:rPr lang="en-CA" b="0" dirty="0" err="1" smtClean="0"/>
              <a:t>Farel</a:t>
            </a:r>
            <a:r>
              <a:rPr lang="en-CA" b="0" dirty="0" smtClean="0"/>
              <a:t> in Montreal.</a:t>
            </a:r>
          </a:p>
          <a:p>
            <a:pPr marL="0" indent="0"/>
            <a:endParaRPr lang="en-CA" b="0" dirty="0" smtClean="0"/>
          </a:p>
          <a:p>
            <a:pPr marL="0" indent="0"/>
            <a:endParaRPr lang="en-CA" b="0" dirty="0"/>
          </a:p>
        </p:txBody>
      </p:sp>
      <p:sp>
        <p:nvSpPr>
          <p:cNvPr id="4" name="Oval 3"/>
          <p:cNvSpPr/>
          <p:nvPr/>
        </p:nvSpPr>
        <p:spPr>
          <a:xfrm>
            <a:off x="1013451" y="2438890"/>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Infoflo</a:t>
            </a:r>
            <a:endParaRPr lang="en-CA" dirty="0"/>
          </a:p>
        </p:txBody>
      </p:sp>
      <p:sp>
        <p:nvSpPr>
          <p:cNvPr id="5" name="Oval 4"/>
          <p:cNvSpPr/>
          <p:nvPr/>
        </p:nvSpPr>
        <p:spPr>
          <a:xfrm>
            <a:off x="6685113" y="2444437"/>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TMS</a:t>
            </a:r>
            <a:endParaRPr lang="en-CA" dirty="0"/>
          </a:p>
        </p:txBody>
      </p:sp>
      <p:sp>
        <p:nvSpPr>
          <p:cNvPr id="6" name="Rectangle 5"/>
          <p:cNvSpPr/>
          <p:nvPr/>
        </p:nvSpPr>
        <p:spPr>
          <a:xfrm>
            <a:off x="3707904" y="2600907"/>
            <a:ext cx="1224136" cy="556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NFS Folder</a:t>
            </a:r>
            <a:endParaRPr lang="en-CA" dirty="0"/>
          </a:p>
        </p:txBody>
      </p:sp>
      <p:cxnSp>
        <p:nvCxnSpPr>
          <p:cNvPr id="8" name="Straight Connector 7"/>
          <p:cNvCxnSpPr/>
          <p:nvPr/>
        </p:nvCxnSpPr>
        <p:spPr>
          <a:xfrm>
            <a:off x="5292080" y="1556792"/>
            <a:ext cx="0" cy="252028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27784" y="1634316"/>
            <a:ext cx="1368152" cy="276999"/>
          </a:xfrm>
          <a:prstGeom prst="rect">
            <a:avLst/>
          </a:prstGeom>
          <a:noFill/>
        </p:spPr>
        <p:txBody>
          <a:bodyPr wrap="square" rtlCol="0">
            <a:spAutoFit/>
          </a:bodyPr>
          <a:lstStyle/>
          <a:p>
            <a:r>
              <a:rPr lang="en-CA" sz="1200" dirty="0" smtClean="0"/>
              <a:t>Unix Environment</a:t>
            </a:r>
            <a:endParaRPr lang="en-CA" sz="1200" dirty="0"/>
          </a:p>
        </p:txBody>
      </p:sp>
      <p:sp>
        <p:nvSpPr>
          <p:cNvPr id="13" name="TextBox 12"/>
          <p:cNvSpPr txBox="1"/>
          <p:nvPr/>
        </p:nvSpPr>
        <p:spPr>
          <a:xfrm>
            <a:off x="5857021" y="1634317"/>
            <a:ext cx="1656184" cy="276999"/>
          </a:xfrm>
          <a:prstGeom prst="rect">
            <a:avLst/>
          </a:prstGeom>
          <a:noFill/>
        </p:spPr>
        <p:txBody>
          <a:bodyPr wrap="square" rtlCol="0">
            <a:spAutoFit/>
          </a:bodyPr>
          <a:lstStyle/>
          <a:p>
            <a:r>
              <a:rPr lang="en-CA" sz="1200" dirty="0" smtClean="0"/>
              <a:t>Windows Environment</a:t>
            </a:r>
            <a:endParaRPr lang="en-CA" sz="1200" dirty="0"/>
          </a:p>
        </p:txBody>
      </p:sp>
      <p:sp>
        <p:nvSpPr>
          <p:cNvPr id="17" name="TextBox 16"/>
          <p:cNvSpPr txBox="1"/>
          <p:nvPr/>
        </p:nvSpPr>
        <p:spPr>
          <a:xfrm>
            <a:off x="2577555" y="2539933"/>
            <a:ext cx="790380" cy="246221"/>
          </a:xfrm>
          <a:prstGeom prst="rect">
            <a:avLst/>
          </a:prstGeom>
          <a:noFill/>
        </p:spPr>
        <p:txBody>
          <a:bodyPr wrap="square" rtlCol="0">
            <a:spAutoFit/>
          </a:bodyPr>
          <a:lstStyle/>
          <a:p>
            <a:r>
              <a:rPr lang="en-CA" sz="1000" dirty="0" smtClean="0"/>
              <a:t>Text File</a:t>
            </a:r>
            <a:endParaRPr lang="en-CA" sz="1000" dirty="0"/>
          </a:p>
        </p:txBody>
      </p:sp>
      <p:sp>
        <p:nvSpPr>
          <p:cNvPr id="18" name="TextBox 17"/>
          <p:cNvSpPr txBox="1"/>
          <p:nvPr/>
        </p:nvSpPr>
        <p:spPr>
          <a:xfrm>
            <a:off x="5580112" y="2554740"/>
            <a:ext cx="877558" cy="246221"/>
          </a:xfrm>
          <a:prstGeom prst="rect">
            <a:avLst/>
          </a:prstGeom>
          <a:noFill/>
        </p:spPr>
        <p:txBody>
          <a:bodyPr wrap="square" rtlCol="0">
            <a:spAutoFit/>
          </a:bodyPr>
          <a:lstStyle/>
          <a:p>
            <a:r>
              <a:rPr lang="en-CA" sz="1000" dirty="0" smtClean="0"/>
              <a:t>Text </a:t>
            </a:r>
            <a:r>
              <a:rPr lang="en-CA" sz="1000" dirty="0" smtClean="0"/>
              <a:t>File</a:t>
            </a:r>
            <a:endParaRPr lang="en-CA" sz="1000" dirty="0"/>
          </a:p>
        </p:txBody>
      </p:sp>
      <p:sp>
        <p:nvSpPr>
          <p:cNvPr id="28" name="TextBox 27"/>
          <p:cNvSpPr txBox="1"/>
          <p:nvPr/>
        </p:nvSpPr>
        <p:spPr>
          <a:xfrm>
            <a:off x="2594583" y="2893198"/>
            <a:ext cx="790380" cy="246221"/>
          </a:xfrm>
          <a:prstGeom prst="rect">
            <a:avLst/>
          </a:prstGeom>
          <a:noFill/>
        </p:spPr>
        <p:txBody>
          <a:bodyPr wrap="square" rtlCol="0">
            <a:spAutoFit/>
          </a:bodyPr>
          <a:lstStyle/>
          <a:p>
            <a:r>
              <a:rPr lang="en-CA" sz="1000" dirty="0" smtClean="0"/>
              <a:t>Push/Poll</a:t>
            </a:r>
            <a:endParaRPr lang="en-CA" sz="1000" dirty="0"/>
          </a:p>
        </p:txBody>
      </p:sp>
      <p:sp>
        <p:nvSpPr>
          <p:cNvPr id="29" name="TextBox 28"/>
          <p:cNvSpPr txBox="1"/>
          <p:nvPr/>
        </p:nvSpPr>
        <p:spPr>
          <a:xfrm>
            <a:off x="5580112" y="2910732"/>
            <a:ext cx="790380" cy="246221"/>
          </a:xfrm>
          <a:prstGeom prst="rect">
            <a:avLst/>
          </a:prstGeom>
          <a:noFill/>
        </p:spPr>
        <p:txBody>
          <a:bodyPr wrap="square" rtlCol="0">
            <a:spAutoFit/>
          </a:bodyPr>
          <a:lstStyle/>
          <a:p>
            <a:r>
              <a:rPr lang="en-CA" sz="1000" dirty="0" smtClean="0"/>
              <a:t>Push/Poll</a:t>
            </a:r>
            <a:endParaRPr lang="en-CA" sz="1000" dirty="0"/>
          </a:p>
        </p:txBody>
      </p:sp>
      <p:cxnSp>
        <p:nvCxnSpPr>
          <p:cNvPr id="9" name="Straight Arrow Connector 8"/>
          <p:cNvCxnSpPr>
            <a:stCxn id="4" idx="6"/>
            <a:endCxn id="6" idx="1"/>
          </p:cNvCxnSpPr>
          <p:nvPr/>
        </p:nvCxnSpPr>
        <p:spPr>
          <a:xfrm>
            <a:off x="2237587" y="2870938"/>
            <a:ext cx="1470317" cy="7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2"/>
          </p:cNvCxnSpPr>
          <p:nvPr/>
        </p:nvCxnSpPr>
        <p:spPr>
          <a:xfrm flipV="1">
            <a:off x="4933783" y="2876485"/>
            <a:ext cx="1751330" cy="100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03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cap="none" dirty="0"/>
              <a:t>Infoflo </a:t>
            </a:r>
            <a:r>
              <a:rPr lang="en-CA" sz="2400" cap="none" dirty="0" smtClean="0"/>
              <a:t>&amp; PIC/SDC Integration </a:t>
            </a:r>
            <a:r>
              <a:rPr lang="en-CA" sz="2400" cap="none" dirty="0"/>
              <a:t>Architecture (</a:t>
            </a:r>
            <a:r>
              <a:rPr lang="en-CA" sz="2400" cap="none" dirty="0" smtClean="0"/>
              <a:t>High Level)</a:t>
            </a:r>
            <a:endParaRPr lang="en-CA" sz="24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smtClean="0"/>
              <a:t>PIC/SDC: </a:t>
            </a:r>
            <a:r>
              <a:rPr lang="en-CA" b="0" dirty="0" smtClean="0"/>
              <a:t>Internal control application developed in house.</a:t>
            </a:r>
          </a:p>
          <a:p>
            <a:pPr marL="0" indent="0"/>
            <a:endParaRPr lang="en-CA" b="0" dirty="0" smtClean="0"/>
          </a:p>
          <a:p>
            <a:pPr marL="0" indent="0"/>
            <a:endParaRPr lang="en-CA" b="0" dirty="0"/>
          </a:p>
        </p:txBody>
      </p:sp>
      <p:sp>
        <p:nvSpPr>
          <p:cNvPr id="4" name="Oval 3"/>
          <p:cNvSpPr/>
          <p:nvPr/>
        </p:nvSpPr>
        <p:spPr>
          <a:xfrm>
            <a:off x="1041916" y="2283205"/>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Infoflo</a:t>
            </a:r>
            <a:endParaRPr lang="en-CA" dirty="0"/>
          </a:p>
        </p:txBody>
      </p:sp>
      <p:sp>
        <p:nvSpPr>
          <p:cNvPr id="5" name="Oval 4"/>
          <p:cNvSpPr/>
          <p:nvPr/>
        </p:nvSpPr>
        <p:spPr>
          <a:xfrm>
            <a:off x="6508061" y="2315448"/>
            <a:ext cx="1479463" cy="821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PIC/SDC User</a:t>
            </a:r>
            <a:endParaRPr lang="en-CA" dirty="0"/>
          </a:p>
        </p:txBody>
      </p:sp>
      <p:sp>
        <p:nvSpPr>
          <p:cNvPr id="6" name="Rectangle 5"/>
          <p:cNvSpPr/>
          <p:nvPr/>
        </p:nvSpPr>
        <p:spPr>
          <a:xfrm>
            <a:off x="3860344" y="2386425"/>
            <a:ext cx="1224136" cy="657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Microsoft Exchange Server</a:t>
            </a:r>
            <a:endParaRPr lang="en-CA" sz="1200" dirty="0"/>
          </a:p>
        </p:txBody>
      </p:sp>
      <p:sp>
        <p:nvSpPr>
          <p:cNvPr id="12" name="TextBox 11"/>
          <p:cNvSpPr txBox="1"/>
          <p:nvPr/>
        </p:nvSpPr>
        <p:spPr>
          <a:xfrm>
            <a:off x="1209403" y="1647955"/>
            <a:ext cx="1368152" cy="276999"/>
          </a:xfrm>
          <a:prstGeom prst="rect">
            <a:avLst/>
          </a:prstGeom>
          <a:noFill/>
        </p:spPr>
        <p:txBody>
          <a:bodyPr wrap="square" rtlCol="0">
            <a:spAutoFit/>
          </a:bodyPr>
          <a:lstStyle/>
          <a:p>
            <a:r>
              <a:rPr lang="en-CA" sz="1200" dirty="0" smtClean="0"/>
              <a:t>Unix Environment</a:t>
            </a:r>
            <a:endParaRPr lang="en-CA" sz="1200" dirty="0"/>
          </a:p>
        </p:txBody>
      </p:sp>
      <p:sp>
        <p:nvSpPr>
          <p:cNvPr id="13" name="TextBox 12"/>
          <p:cNvSpPr txBox="1"/>
          <p:nvPr/>
        </p:nvSpPr>
        <p:spPr>
          <a:xfrm>
            <a:off x="4801486" y="1647955"/>
            <a:ext cx="1656184" cy="276999"/>
          </a:xfrm>
          <a:prstGeom prst="rect">
            <a:avLst/>
          </a:prstGeom>
          <a:noFill/>
        </p:spPr>
        <p:txBody>
          <a:bodyPr wrap="square" rtlCol="0">
            <a:spAutoFit/>
          </a:bodyPr>
          <a:lstStyle/>
          <a:p>
            <a:r>
              <a:rPr lang="en-CA" sz="1200" dirty="0" smtClean="0"/>
              <a:t>Windows Environment</a:t>
            </a:r>
            <a:endParaRPr lang="en-CA" sz="1200" dirty="0"/>
          </a:p>
        </p:txBody>
      </p:sp>
      <p:sp>
        <p:nvSpPr>
          <p:cNvPr id="17" name="TextBox 16"/>
          <p:cNvSpPr txBox="1"/>
          <p:nvPr/>
        </p:nvSpPr>
        <p:spPr>
          <a:xfrm>
            <a:off x="2571849" y="2469030"/>
            <a:ext cx="790380" cy="246221"/>
          </a:xfrm>
          <a:prstGeom prst="rect">
            <a:avLst/>
          </a:prstGeom>
          <a:noFill/>
        </p:spPr>
        <p:txBody>
          <a:bodyPr wrap="square" rtlCol="0">
            <a:spAutoFit/>
          </a:bodyPr>
          <a:lstStyle/>
          <a:p>
            <a:r>
              <a:rPr lang="en-CA" sz="1000" dirty="0" smtClean="0"/>
              <a:t>Email</a:t>
            </a:r>
            <a:endParaRPr lang="en-CA" sz="1000" dirty="0"/>
          </a:p>
        </p:txBody>
      </p:sp>
      <p:sp>
        <p:nvSpPr>
          <p:cNvPr id="18" name="TextBox 17"/>
          <p:cNvSpPr txBox="1"/>
          <p:nvPr/>
        </p:nvSpPr>
        <p:spPr>
          <a:xfrm>
            <a:off x="5544108" y="2469031"/>
            <a:ext cx="680886" cy="246221"/>
          </a:xfrm>
          <a:prstGeom prst="rect">
            <a:avLst/>
          </a:prstGeom>
          <a:noFill/>
        </p:spPr>
        <p:txBody>
          <a:bodyPr wrap="square" rtlCol="0">
            <a:spAutoFit/>
          </a:bodyPr>
          <a:lstStyle/>
          <a:p>
            <a:r>
              <a:rPr lang="en-CA" sz="1000" dirty="0" smtClean="0"/>
              <a:t>Email</a:t>
            </a:r>
            <a:endParaRPr lang="en-CA" sz="1000" dirty="0"/>
          </a:p>
        </p:txBody>
      </p:sp>
      <p:cxnSp>
        <p:nvCxnSpPr>
          <p:cNvPr id="27" name="Straight Arrow Connector 26"/>
          <p:cNvCxnSpPr>
            <a:stCxn id="5" idx="2"/>
            <a:endCxn id="6" idx="3"/>
          </p:cNvCxnSpPr>
          <p:nvPr/>
        </p:nvCxnSpPr>
        <p:spPr>
          <a:xfrm flipH="1" flipV="1">
            <a:off x="5084480" y="2715251"/>
            <a:ext cx="1423581" cy="10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68775" y="2715253"/>
            <a:ext cx="790380" cy="246221"/>
          </a:xfrm>
          <a:prstGeom prst="rect">
            <a:avLst/>
          </a:prstGeom>
          <a:noFill/>
        </p:spPr>
        <p:txBody>
          <a:bodyPr wrap="square" rtlCol="0">
            <a:spAutoFit/>
          </a:bodyPr>
          <a:lstStyle/>
          <a:p>
            <a:r>
              <a:rPr lang="en-CA" sz="1000" dirty="0" smtClean="0"/>
              <a:t>Send</a:t>
            </a:r>
            <a:endParaRPr lang="en-CA" sz="1000" dirty="0"/>
          </a:p>
        </p:txBody>
      </p:sp>
      <p:sp>
        <p:nvSpPr>
          <p:cNvPr id="29" name="TextBox 28"/>
          <p:cNvSpPr txBox="1"/>
          <p:nvPr/>
        </p:nvSpPr>
        <p:spPr>
          <a:xfrm>
            <a:off x="5508104" y="2740615"/>
            <a:ext cx="752894" cy="246221"/>
          </a:xfrm>
          <a:prstGeom prst="rect">
            <a:avLst/>
          </a:prstGeom>
          <a:noFill/>
        </p:spPr>
        <p:txBody>
          <a:bodyPr wrap="square" rtlCol="0">
            <a:spAutoFit/>
          </a:bodyPr>
          <a:lstStyle/>
          <a:p>
            <a:r>
              <a:rPr lang="en-CA" sz="1000" dirty="0" smtClean="0"/>
              <a:t>Receive</a:t>
            </a:r>
            <a:endParaRPr lang="en-CA" sz="1000" dirty="0"/>
          </a:p>
        </p:txBody>
      </p:sp>
      <p:cxnSp>
        <p:nvCxnSpPr>
          <p:cNvPr id="16" name="Straight Connector 15"/>
          <p:cNvCxnSpPr/>
          <p:nvPr/>
        </p:nvCxnSpPr>
        <p:spPr>
          <a:xfrm>
            <a:off x="3362229" y="1616345"/>
            <a:ext cx="5706" cy="303679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196028" y="3829106"/>
            <a:ext cx="1224136" cy="556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PIC/SDC Web Service</a:t>
            </a:r>
            <a:endParaRPr lang="en-CA" sz="1200" dirty="0"/>
          </a:p>
        </p:txBody>
      </p:sp>
      <p:cxnSp>
        <p:nvCxnSpPr>
          <p:cNvPr id="64" name="Straight Arrow Connector 63"/>
          <p:cNvCxnSpPr>
            <a:stCxn id="5" idx="4"/>
            <a:endCxn id="46" idx="3"/>
          </p:cNvCxnSpPr>
          <p:nvPr/>
        </p:nvCxnSpPr>
        <p:spPr>
          <a:xfrm flipH="1">
            <a:off x="6420164" y="3136552"/>
            <a:ext cx="827629" cy="970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1"/>
            <a:endCxn id="4" idx="5"/>
          </p:cNvCxnSpPr>
          <p:nvPr/>
        </p:nvCxnSpPr>
        <p:spPr>
          <a:xfrm flipH="1" flipV="1">
            <a:off x="2086781" y="3020757"/>
            <a:ext cx="3109247" cy="108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rot="1173564">
            <a:off x="3443230" y="3480779"/>
            <a:ext cx="1480792" cy="246221"/>
          </a:xfrm>
          <a:prstGeom prst="rect">
            <a:avLst/>
          </a:prstGeom>
          <a:noFill/>
        </p:spPr>
        <p:txBody>
          <a:bodyPr wrap="square" rtlCol="0">
            <a:spAutoFit/>
          </a:bodyPr>
          <a:lstStyle/>
          <a:p>
            <a:r>
              <a:rPr lang="en-CA" sz="1000" dirty="0" smtClean="0"/>
              <a:t>UniObject.NET API Call</a:t>
            </a:r>
            <a:endParaRPr lang="en-CA" sz="1000" dirty="0"/>
          </a:p>
        </p:txBody>
      </p:sp>
      <p:sp>
        <p:nvSpPr>
          <p:cNvPr id="73" name="TextBox 72"/>
          <p:cNvSpPr txBox="1"/>
          <p:nvPr/>
        </p:nvSpPr>
        <p:spPr>
          <a:xfrm rot="18645531">
            <a:off x="6485209" y="3321301"/>
            <a:ext cx="668942" cy="246221"/>
          </a:xfrm>
          <a:prstGeom prst="rect">
            <a:avLst/>
          </a:prstGeom>
          <a:noFill/>
        </p:spPr>
        <p:txBody>
          <a:bodyPr wrap="square" rtlCol="0">
            <a:spAutoFit/>
          </a:bodyPr>
          <a:lstStyle/>
          <a:p>
            <a:r>
              <a:rPr lang="en-CA" sz="1000" dirty="0" smtClean="0"/>
              <a:t>Approve</a:t>
            </a:r>
            <a:endParaRPr lang="en-CA" sz="1000" dirty="0"/>
          </a:p>
        </p:txBody>
      </p:sp>
      <p:sp>
        <p:nvSpPr>
          <p:cNvPr id="74" name="TextBox 73"/>
          <p:cNvSpPr txBox="1"/>
          <p:nvPr/>
        </p:nvSpPr>
        <p:spPr>
          <a:xfrm rot="18548115">
            <a:off x="6702496" y="3498746"/>
            <a:ext cx="620859" cy="246221"/>
          </a:xfrm>
          <a:prstGeom prst="rect">
            <a:avLst/>
          </a:prstGeom>
          <a:noFill/>
        </p:spPr>
        <p:txBody>
          <a:bodyPr wrap="square" rtlCol="0">
            <a:spAutoFit/>
          </a:bodyPr>
          <a:lstStyle/>
          <a:p>
            <a:r>
              <a:rPr lang="en-CA" sz="1000" dirty="0" smtClean="0"/>
              <a:t>Reject</a:t>
            </a:r>
            <a:endParaRPr lang="en-CA" sz="1000" dirty="0"/>
          </a:p>
        </p:txBody>
      </p:sp>
      <p:cxnSp>
        <p:nvCxnSpPr>
          <p:cNvPr id="76" name="Straight Arrow Connector 75"/>
          <p:cNvCxnSpPr>
            <a:stCxn id="4" idx="6"/>
            <a:endCxn id="6" idx="1"/>
          </p:cNvCxnSpPr>
          <p:nvPr/>
        </p:nvCxnSpPr>
        <p:spPr>
          <a:xfrm flipV="1">
            <a:off x="2266052" y="2715251"/>
            <a:ext cx="1594292"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38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cap="none" dirty="0"/>
              <a:t>Infoflo </a:t>
            </a:r>
            <a:r>
              <a:rPr lang="en-CA" sz="2400" cap="none" dirty="0" smtClean="0"/>
              <a:t>&amp; MES Integration Architecture (High Level)</a:t>
            </a:r>
            <a:endParaRPr lang="en-CA" sz="24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dirty="0" smtClean="0"/>
              <a:t>MES: Windows application developed by MOC in Germany.</a:t>
            </a:r>
          </a:p>
          <a:p>
            <a:pPr marL="0" indent="0"/>
            <a:endParaRPr lang="en-CA" b="0" dirty="0" smtClean="0"/>
          </a:p>
          <a:p>
            <a:pPr marL="0" indent="0"/>
            <a:endParaRPr lang="en-CA" b="0" dirty="0"/>
          </a:p>
        </p:txBody>
      </p:sp>
      <p:sp>
        <p:nvSpPr>
          <p:cNvPr id="4" name="Oval 3"/>
          <p:cNvSpPr/>
          <p:nvPr/>
        </p:nvSpPr>
        <p:spPr>
          <a:xfrm>
            <a:off x="1013451" y="2293428"/>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Infoflo</a:t>
            </a:r>
            <a:endParaRPr lang="en-CA" dirty="0"/>
          </a:p>
        </p:txBody>
      </p:sp>
      <p:sp>
        <p:nvSpPr>
          <p:cNvPr id="5" name="Oval 4"/>
          <p:cNvSpPr/>
          <p:nvPr/>
        </p:nvSpPr>
        <p:spPr>
          <a:xfrm>
            <a:off x="6956957" y="2326502"/>
            <a:ext cx="1080120" cy="797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MLE</a:t>
            </a:r>
            <a:endParaRPr lang="en-CA" dirty="0"/>
          </a:p>
        </p:txBody>
      </p:sp>
      <p:sp>
        <p:nvSpPr>
          <p:cNvPr id="6" name="Rectangle 5"/>
          <p:cNvSpPr/>
          <p:nvPr/>
        </p:nvSpPr>
        <p:spPr>
          <a:xfrm>
            <a:off x="3707904" y="2456401"/>
            <a:ext cx="1224136"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MES Web API</a:t>
            </a:r>
            <a:endParaRPr lang="en-CA" dirty="0"/>
          </a:p>
        </p:txBody>
      </p:sp>
      <p:cxnSp>
        <p:nvCxnSpPr>
          <p:cNvPr id="8" name="Straight Connector 7"/>
          <p:cNvCxnSpPr/>
          <p:nvPr/>
        </p:nvCxnSpPr>
        <p:spPr>
          <a:xfrm>
            <a:off x="3444913" y="1571599"/>
            <a:ext cx="0" cy="300952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1640" y="1556792"/>
            <a:ext cx="1368152" cy="276999"/>
          </a:xfrm>
          <a:prstGeom prst="rect">
            <a:avLst/>
          </a:prstGeom>
          <a:noFill/>
        </p:spPr>
        <p:txBody>
          <a:bodyPr wrap="square" rtlCol="0">
            <a:spAutoFit/>
          </a:bodyPr>
          <a:lstStyle/>
          <a:p>
            <a:r>
              <a:rPr lang="en-CA" sz="1200" dirty="0" smtClean="0"/>
              <a:t>Unix Environment</a:t>
            </a:r>
            <a:endParaRPr lang="en-CA" sz="1200" dirty="0"/>
          </a:p>
        </p:txBody>
      </p:sp>
      <p:sp>
        <p:nvSpPr>
          <p:cNvPr id="13" name="TextBox 12"/>
          <p:cNvSpPr txBox="1"/>
          <p:nvPr/>
        </p:nvSpPr>
        <p:spPr>
          <a:xfrm>
            <a:off x="4825948" y="1571599"/>
            <a:ext cx="1656184" cy="276999"/>
          </a:xfrm>
          <a:prstGeom prst="rect">
            <a:avLst/>
          </a:prstGeom>
          <a:noFill/>
        </p:spPr>
        <p:txBody>
          <a:bodyPr wrap="square" rtlCol="0">
            <a:spAutoFit/>
          </a:bodyPr>
          <a:lstStyle/>
          <a:p>
            <a:r>
              <a:rPr lang="en-CA" sz="1200" dirty="0" smtClean="0"/>
              <a:t>Windows Environment</a:t>
            </a:r>
            <a:endParaRPr lang="en-CA" sz="1200" dirty="0"/>
          </a:p>
        </p:txBody>
      </p:sp>
      <p:sp>
        <p:nvSpPr>
          <p:cNvPr id="17" name="TextBox 16"/>
          <p:cNvSpPr txBox="1"/>
          <p:nvPr/>
        </p:nvSpPr>
        <p:spPr>
          <a:xfrm>
            <a:off x="2552465" y="2467607"/>
            <a:ext cx="720080" cy="246221"/>
          </a:xfrm>
          <a:prstGeom prst="rect">
            <a:avLst/>
          </a:prstGeom>
          <a:noFill/>
        </p:spPr>
        <p:txBody>
          <a:bodyPr wrap="square" rtlCol="0">
            <a:spAutoFit/>
          </a:bodyPr>
          <a:lstStyle/>
          <a:p>
            <a:r>
              <a:rPr lang="en-CA" sz="1000" dirty="0" smtClean="0"/>
              <a:t>JSON</a:t>
            </a:r>
            <a:endParaRPr lang="en-CA" sz="1000" dirty="0"/>
          </a:p>
        </p:txBody>
      </p:sp>
      <p:sp>
        <p:nvSpPr>
          <p:cNvPr id="18" name="TextBox 17"/>
          <p:cNvSpPr txBox="1"/>
          <p:nvPr/>
        </p:nvSpPr>
        <p:spPr>
          <a:xfrm rot="2960090">
            <a:off x="5192110" y="3129772"/>
            <a:ext cx="696654" cy="246221"/>
          </a:xfrm>
          <a:prstGeom prst="rect">
            <a:avLst/>
          </a:prstGeom>
          <a:noFill/>
        </p:spPr>
        <p:txBody>
          <a:bodyPr wrap="square" rtlCol="0">
            <a:spAutoFit/>
          </a:bodyPr>
          <a:lstStyle/>
          <a:p>
            <a:r>
              <a:rPr lang="en-CA" sz="1000" dirty="0" smtClean="0"/>
              <a:t>BAPI </a:t>
            </a:r>
            <a:r>
              <a:rPr lang="en-CA" sz="1000" dirty="0" smtClean="0"/>
              <a:t>File</a:t>
            </a:r>
            <a:endParaRPr lang="en-CA" sz="1000" dirty="0"/>
          </a:p>
        </p:txBody>
      </p:sp>
      <p:sp>
        <p:nvSpPr>
          <p:cNvPr id="28" name="TextBox 27"/>
          <p:cNvSpPr txBox="1"/>
          <p:nvPr/>
        </p:nvSpPr>
        <p:spPr>
          <a:xfrm>
            <a:off x="2508801" y="2737235"/>
            <a:ext cx="807408" cy="246221"/>
          </a:xfrm>
          <a:prstGeom prst="rect">
            <a:avLst/>
          </a:prstGeom>
          <a:noFill/>
        </p:spPr>
        <p:txBody>
          <a:bodyPr wrap="square" rtlCol="0">
            <a:spAutoFit/>
          </a:bodyPr>
          <a:lstStyle/>
          <a:p>
            <a:r>
              <a:rPr lang="en-CA" sz="1000" dirty="0" smtClean="0"/>
              <a:t>HTTP Call</a:t>
            </a:r>
            <a:endParaRPr lang="en-CA" sz="1000" dirty="0"/>
          </a:p>
        </p:txBody>
      </p:sp>
      <p:sp>
        <p:nvSpPr>
          <p:cNvPr id="29" name="TextBox 28"/>
          <p:cNvSpPr txBox="1"/>
          <p:nvPr/>
        </p:nvSpPr>
        <p:spPr>
          <a:xfrm rot="2866721">
            <a:off x="5021571" y="3280528"/>
            <a:ext cx="668220" cy="246221"/>
          </a:xfrm>
          <a:prstGeom prst="rect">
            <a:avLst/>
          </a:prstGeom>
          <a:noFill/>
        </p:spPr>
        <p:txBody>
          <a:bodyPr wrap="square" rtlCol="0">
            <a:spAutoFit/>
          </a:bodyPr>
          <a:lstStyle/>
          <a:p>
            <a:r>
              <a:rPr lang="en-CA" sz="1000" dirty="0" smtClean="0"/>
              <a:t>Deposit</a:t>
            </a:r>
            <a:endParaRPr lang="en-CA" sz="1000" dirty="0"/>
          </a:p>
        </p:txBody>
      </p:sp>
      <p:cxnSp>
        <p:nvCxnSpPr>
          <p:cNvPr id="15" name="Straight Arrow Connector 14"/>
          <p:cNvCxnSpPr>
            <a:stCxn id="6" idx="3"/>
            <a:endCxn id="19" idx="0"/>
          </p:cNvCxnSpPr>
          <p:nvPr/>
        </p:nvCxnSpPr>
        <p:spPr>
          <a:xfrm>
            <a:off x="4932040" y="2726431"/>
            <a:ext cx="972108" cy="1095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20072" y="3821780"/>
            <a:ext cx="1368152" cy="47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Hot Folder</a:t>
            </a:r>
            <a:endParaRPr lang="en-CA" dirty="0"/>
          </a:p>
        </p:txBody>
      </p:sp>
      <p:cxnSp>
        <p:nvCxnSpPr>
          <p:cNvPr id="24" name="Straight Arrow Connector 23"/>
          <p:cNvCxnSpPr>
            <a:stCxn id="5" idx="2"/>
            <a:endCxn id="19" idx="0"/>
          </p:cNvCxnSpPr>
          <p:nvPr/>
        </p:nvCxnSpPr>
        <p:spPr>
          <a:xfrm flipH="1">
            <a:off x="5904148" y="2725476"/>
            <a:ext cx="1052809" cy="109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8770337">
            <a:off x="6193034" y="3161399"/>
            <a:ext cx="790380" cy="246221"/>
          </a:xfrm>
          <a:prstGeom prst="rect">
            <a:avLst/>
          </a:prstGeom>
          <a:noFill/>
        </p:spPr>
        <p:txBody>
          <a:bodyPr wrap="square" rtlCol="0">
            <a:spAutoFit/>
          </a:bodyPr>
          <a:lstStyle/>
          <a:p>
            <a:r>
              <a:rPr lang="en-CA" sz="1000" dirty="0" smtClean="0"/>
              <a:t>Polling</a:t>
            </a:r>
            <a:endParaRPr lang="en-CA" sz="1000" dirty="0"/>
          </a:p>
        </p:txBody>
      </p:sp>
      <p:sp>
        <p:nvSpPr>
          <p:cNvPr id="35" name="TextBox 34"/>
          <p:cNvSpPr txBox="1"/>
          <p:nvPr/>
        </p:nvSpPr>
        <p:spPr>
          <a:xfrm rot="18885945">
            <a:off x="6013751" y="3034415"/>
            <a:ext cx="699189" cy="246221"/>
          </a:xfrm>
          <a:prstGeom prst="rect">
            <a:avLst/>
          </a:prstGeom>
          <a:noFill/>
        </p:spPr>
        <p:txBody>
          <a:bodyPr wrap="square" rtlCol="0">
            <a:spAutoFit/>
          </a:bodyPr>
          <a:lstStyle/>
          <a:p>
            <a:r>
              <a:rPr lang="en-CA" sz="1000" dirty="0" smtClean="0"/>
              <a:t>BAPI File</a:t>
            </a:r>
            <a:endParaRPr lang="en-CA" sz="1000" dirty="0"/>
          </a:p>
        </p:txBody>
      </p:sp>
      <p:cxnSp>
        <p:nvCxnSpPr>
          <p:cNvPr id="9" name="Straight Arrow Connector 8"/>
          <p:cNvCxnSpPr>
            <a:stCxn id="6" idx="3"/>
            <a:endCxn id="5" idx="2"/>
          </p:cNvCxnSpPr>
          <p:nvPr/>
        </p:nvCxnSpPr>
        <p:spPr>
          <a:xfrm flipV="1">
            <a:off x="4932040" y="2725476"/>
            <a:ext cx="2024917" cy="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84458" y="2456401"/>
            <a:ext cx="720080" cy="246221"/>
          </a:xfrm>
          <a:prstGeom prst="rect">
            <a:avLst/>
          </a:prstGeom>
          <a:noFill/>
        </p:spPr>
        <p:txBody>
          <a:bodyPr wrap="square" rtlCol="0">
            <a:spAutoFit/>
          </a:bodyPr>
          <a:lstStyle/>
          <a:p>
            <a:r>
              <a:rPr lang="en-CA" sz="1000" dirty="0" smtClean="0"/>
              <a:t>Restart</a:t>
            </a:r>
            <a:endParaRPr lang="en-CA" sz="1000" dirty="0"/>
          </a:p>
        </p:txBody>
      </p:sp>
      <p:sp>
        <p:nvSpPr>
          <p:cNvPr id="23" name="Oval 22"/>
          <p:cNvSpPr/>
          <p:nvPr/>
        </p:nvSpPr>
        <p:spPr>
          <a:xfrm>
            <a:off x="6956957" y="3676527"/>
            <a:ext cx="1080120" cy="797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MES</a:t>
            </a:r>
            <a:endParaRPr lang="en-CA" dirty="0"/>
          </a:p>
        </p:txBody>
      </p:sp>
      <p:cxnSp>
        <p:nvCxnSpPr>
          <p:cNvPr id="11" name="Straight Arrow Connector 10"/>
          <p:cNvCxnSpPr>
            <a:stCxn id="5" idx="4"/>
            <a:endCxn id="23" idx="0"/>
          </p:cNvCxnSpPr>
          <p:nvPr/>
        </p:nvCxnSpPr>
        <p:spPr>
          <a:xfrm>
            <a:off x="7497017" y="3124449"/>
            <a:ext cx="0" cy="552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24363" y="3284509"/>
            <a:ext cx="720080" cy="246221"/>
          </a:xfrm>
          <a:prstGeom prst="rect">
            <a:avLst/>
          </a:prstGeom>
          <a:noFill/>
        </p:spPr>
        <p:txBody>
          <a:bodyPr wrap="square" rtlCol="0">
            <a:spAutoFit/>
          </a:bodyPr>
          <a:lstStyle/>
          <a:p>
            <a:r>
              <a:rPr lang="en-CA" sz="1000" dirty="0" smtClean="0"/>
              <a:t>Load</a:t>
            </a:r>
            <a:endParaRPr lang="en-CA" sz="1000" dirty="0"/>
          </a:p>
        </p:txBody>
      </p:sp>
      <p:cxnSp>
        <p:nvCxnSpPr>
          <p:cNvPr id="10" name="Straight Arrow Connector 9"/>
          <p:cNvCxnSpPr>
            <a:stCxn id="4" idx="6"/>
            <a:endCxn id="6" idx="1"/>
          </p:cNvCxnSpPr>
          <p:nvPr/>
        </p:nvCxnSpPr>
        <p:spPr>
          <a:xfrm>
            <a:off x="2237587" y="2725476"/>
            <a:ext cx="1470317" cy="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89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cap="none" dirty="0"/>
              <a:t>Infoflo </a:t>
            </a:r>
            <a:r>
              <a:rPr lang="en-CA" sz="2400" cap="none" dirty="0" smtClean="0"/>
              <a:t>&amp; PIM Integration Architecture (High Level)</a:t>
            </a:r>
            <a:endParaRPr lang="en-CA" sz="24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b="0" dirty="0" smtClean="0"/>
              <a:t>PIM: Windows application developed by </a:t>
            </a:r>
            <a:r>
              <a:rPr lang="en-CA" b="0" dirty="0" err="1" smtClean="0"/>
              <a:t>Stibo</a:t>
            </a:r>
            <a:r>
              <a:rPr lang="en-CA" b="0" dirty="0" smtClean="0"/>
              <a:t> in Europe.</a:t>
            </a:r>
          </a:p>
          <a:p>
            <a:pPr marL="0" indent="0"/>
            <a:endParaRPr lang="en-CA" b="0" dirty="0" smtClean="0"/>
          </a:p>
          <a:p>
            <a:pPr marL="0" indent="0"/>
            <a:endParaRPr lang="en-CA" b="0" dirty="0"/>
          </a:p>
        </p:txBody>
      </p:sp>
      <p:sp>
        <p:nvSpPr>
          <p:cNvPr id="4" name="Oval 3"/>
          <p:cNvSpPr/>
          <p:nvPr/>
        </p:nvSpPr>
        <p:spPr>
          <a:xfrm>
            <a:off x="1013451" y="2293428"/>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Infoflo</a:t>
            </a:r>
            <a:endParaRPr lang="en-CA" dirty="0"/>
          </a:p>
        </p:txBody>
      </p:sp>
      <p:sp>
        <p:nvSpPr>
          <p:cNvPr id="5" name="Oval 4"/>
          <p:cNvSpPr/>
          <p:nvPr/>
        </p:nvSpPr>
        <p:spPr>
          <a:xfrm>
            <a:off x="6956957" y="2326502"/>
            <a:ext cx="1080120" cy="797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PIM</a:t>
            </a:r>
            <a:endParaRPr lang="en-CA" dirty="0"/>
          </a:p>
        </p:txBody>
      </p:sp>
      <p:sp>
        <p:nvSpPr>
          <p:cNvPr id="6" name="Rectangle 5"/>
          <p:cNvSpPr/>
          <p:nvPr/>
        </p:nvSpPr>
        <p:spPr>
          <a:xfrm>
            <a:off x="3707904" y="2456401"/>
            <a:ext cx="1224136"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PIM Web API</a:t>
            </a:r>
            <a:endParaRPr lang="en-CA" dirty="0"/>
          </a:p>
        </p:txBody>
      </p:sp>
      <p:cxnSp>
        <p:nvCxnSpPr>
          <p:cNvPr id="8" name="Straight Connector 7"/>
          <p:cNvCxnSpPr/>
          <p:nvPr/>
        </p:nvCxnSpPr>
        <p:spPr>
          <a:xfrm>
            <a:off x="3491880" y="1571599"/>
            <a:ext cx="0" cy="315354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1640" y="1556792"/>
            <a:ext cx="1368152" cy="276999"/>
          </a:xfrm>
          <a:prstGeom prst="rect">
            <a:avLst/>
          </a:prstGeom>
          <a:noFill/>
        </p:spPr>
        <p:txBody>
          <a:bodyPr wrap="square" rtlCol="0">
            <a:spAutoFit/>
          </a:bodyPr>
          <a:lstStyle/>
          <a:p>
            <a:r>
              <a:rPr lang="en-CA" sz="1200" dirty="0" smtClean="0"/>
              <a:t>Unix Environment</a:t>
            </a:r>
            <a:endParaRPr lang="en-CA" sz="1200" dirty="0"/>
          </a:p>
        </p:txBody>
      </p:sp>
      <p:sp>
        <p:nvSpPr>
          <p:cNvPr id="13" name="TextBox 12"/>
          <p:cNvSpPr txBox="1"/>
          <p:nvPr/>
        </p:nvSpPr>
        <p:spPr>
          <a:xfrm>
            <a:off x="4825948" y="1571599"/>
            <a:ext cx="1656184" cy="276999"/>
          </a:xfrm>
          <a:prstGeom prst="rect">
            <a:avLst/>
          </a:prstGeom>
          <a:noFill/>
        </p:spPr>
        <p:txBody>
          <a:bodyPr wrap="square" rtlCol="0">
            <a:spAutoFit/>
          </a:bodyPr>
          <a:lstStyle/>
          <a:p>
            <a:r>
              <a:rPr lang="en-CA" sz="1200" dirty="0" smtClean="0"/>
              <a:t>Windows Environment</a:t>
            </a:r>
            <a:endParaRPr lang="en-CA" sz="1200" dirty="0"/>
          </a:p>
        </p:txBody>
      </p:sp>
      <p:sp>
        <p:nvSpPr>
          <p:cNvPr id="17" name="TextBox 16"/>
          <p:cNvSpPr txBox="1"/>
          <p:nvPr/>
        </p:nvSpPr>
        <p:spPr>
          <a:xfrm>
            <a:off x="2552465" y="2467607"/>
            <a:ext cx="720080" cy="246221"/>
          </a:xfrm>
          <a:prstGeom prst="rect">
            <a:avLst/>
          </a:prstGeom>
          <a:noFill/>
        </p:spPr>
        <p:txBody>
          <a:bodyPr wrap="square" rtlCol="0">
            <a:spAutoFit/>
          </a:bodyPr>
          <a:lstStyle/>
          <a:p>
            <a:r>
              <a:rPr lang="en-CA" sz="1000" dirty="0" smtClean="0"/>
              <a:t>XML File</a:t>
            </a:r>
            <a:endParaRPr lang="en-CA" sz="1000" dirty="0"/>
          </a:p>
        </p:txBody>
      </p:sp>
      <p:sp>
        <p:nvSpPr>
          <p:cNvPr id="18" name="TextBox 17"/>
          <p:cNvSpPr txBox="1"/>
          <p:nvPr/>
        </p:nvSpPr>
        <p:spPr>
          <a:xfrm rot="2960090">
            <a:off x="5201638" y="3109027"/>
            <a:ext cx="641955" cy="246221"/>
          </a:xfrm>
          <a:prstGeom prst="rect">
            <a:avLst/>
          </a:prstGeom>
          <a:noFill/>
        </p:spPr>
        <p:txBody>
          <a:bodyPr wrap="square" rtlCol="0">
            <a:spAutoFit/>
          </a:bodyPr>
          <a:lstStyle/>
          <a:p>
            <a:r>
              <a:rPr lang="en-CA" sz="1000" dirty="0" smtClean="0"/>
              <a:t>XML File</a:t>
            </a:r>
            <a:endParaRPr lang="en-CA" sz="1000" dirty="0"/>
          </a:p>
        </p:txBody>
      </p:sp>
      <p:sp>
        <p:nvSpPr>
          <p:cNvPr id="28" name="TextBox 27"/>
          <p:cNvSpPr txBox="1"/>
          <p:nvPr/>
        </p:nvSpPr>
        <p:spPr>
          <a:xfrm>
            <a:off x="2508801" y="2737235"/>
            <a:ext cx="807408" cy="246221"/>
          </a:xfrm>
          <a:prstGeom prst="rect">
            <a:avLst/>
          </a:prstGeom>
          <a:noFill/>
        </p:spPr>
        <p:txBody>
          <a:bodyPr wrap="square" rtlCol="0">
            <a:spAutoFit/>
          </a:bodyPr>
          <a:lstStyle/>
          <a:p>
            <a:r>
              <a:rPr lang="en-CA" sz="1000" dirty="0" smtClean="0"/>
              <a:t>HTTP Call</a:t>
            </a:r>
            <a:endParaRPr lang="en-CA" sz="1000" dirty="0"/>
          </a:p>
        </p:txBody>
      </p:sp>
      <p:sp>
        <p:nvSpPr>
          <p:cNvPr id="29" name="TextBox 28"/>
          <p:cNvSpPr txBox="1"/>
          <p:nvPr/>
        </p:nvSpPr>
        <p:spPr>
          <a:xfrm rot="2866721">
            <a:off x="5021571" y="3280528"/>
            <a:ext cx="668220" cy="246221"/>
          </a:xfrm>
          <a:prstGeom prst="rect">
            <a:avLst/>
          </a:prstGeom>
          <a:noFill/>
        </p:spPr>
        <p:txBody>
          <a:bodyPr wrap="square" rtlCol="0">
            <a:spAutoFit/>
          </a:bodyPr>
          <a:lstStyle/>
          <a:p>
            <a:r>
              <a:rPr lang="en-CA" sz="1000" dirty="0" smtClean="0"/>
              <a:t>Deposit</a:t>
            </a:r>
            <a:endParaRPr lang="en-CA" sz="1000" dirty="0"/>
          </a:p>
        </p:txBody>
      </p:sp>
      <p:cxnSp>
        <p:nvCxnSpPr>
          <p:cNvPr id="15" name="Straight Arrow Connector 14"/>
          <p:cNvCxnSpPr>
            <a:stCxn id="6" idx="3"/>
            <a:endCxn id="19" idx="0"/>
          </p:cNvCxnSpPr>
          <p:nvPr/>
        </p:nvCxnSpPr>
        <p:spPr>
          <a:xfrm>
            <a:off x="4932040" y="2726431"/>
            <a:ext cx="972108" cy="1095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20072" y="3821780"/>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Hot Folder</a:t>
            </a:r>
            <a:endParaRPr lang="en-CA" dirty="0"/>
          </a:p>
        </p:txBody>
      </p:sp>
      <p:cxnSp>
        <p:nvCxnSpPr>
          <p:cNvPr id="24" name="Straight Arrow Connector 23"/>
          <p:cNvCxnSpPr>
            <a:stCxn id="5" idx="2"/>
            <a:endCxn id="19" idx="0"/>
          </p:cNvCxnSpPr>
          <p:nvPr/>
        </p:nvCxnSpPr>
        <p:spPr>
          <a:xfrm flipH="1">
            <a:off x="5904148" y="2725476"/>
            <a:ext cx="1052809" cy="109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8770337">
            <a:off x="6193034" y="3161399"/>
            <a:ext cx="790380" cy="246221"/>
          </a:xfrm>
          <a:prstGeom prst="rect">
            <a:avLst/>
          </a:prstGeom>
          <a:noFill/>
        </p:spPr>
        <p:txBody>
          <a:bodyPr wrap="square" rtlCol="0">
            <a:spAutoFit/>
          </a:bodyPr>
          <a:lstStyle/>
          <a:p>
            <a:r>
              <a:rPr lang="en-CA" sz="1000" dirty="0" smtClean="0"/>
              <a:t>Polling</a:t>
            </a:r>
            <a:endParaRPr lang="en-CA" sz="1000" dirty="0"/>
          </a:p>
        </p:txBody>
      </p:sp>
      <p:sp>
        <p:nvSpPr>
          <p:cNvPr id="35" name="TextBox 34"/>
          <p:cNvSpPr txBox="1"/>
          <p:nvPr/>
        </p:nvSpPr>
        <p:spPr>
          <a:xfrm rot="18885945">
            <a:off x="6013751" y="3034415"/>
            <a:ext cx="699189" cy="246221"/>
          </a:xfrm>
          <a:prstGeom prst="rect">
            <a:avLst/>
          </a:prstGeom>
          <a:noFill/>
        </p:spPr>
        <p:txBody>
          <a:bodyPr wrap="square" rtlCol="0">
            <a:spAutoFit/>
          </a:bodyPr>
          <a:lstStyle/>
          <a:p>
            <a:r>
              <a:rPr lang="en-CA" sz="1000" dirty="0" smtClean="0"/>
              <a:t>XML File</a:t>
            </a:r>
            <a:endParaRPr lang="en-CA" sz="1000" dirty="0"/>
          </a:p>
        </p:txBody>
      </p:sp>
      <p:cxnSp>
        <p:nvCxnSpPr>
          <p:cNvPr id="9" name="Straight Arrow Connector 8"/>
          <p:cNvCxnSpPr>
            <a:stCxn id="5" idx="2"/>
            <a:endCxn id="6" idx="3"/>
          </p:cNvCxnSpPr>
          <p:nvPr/>
        </p:nvCxnSpPr>
        <p:spPr>
          <a:xfrm flipH="1">
            <a:off x="4932040" y="2725476"/>
            <a:ext cx="2024917" cy="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77216" y="2453959"/>
            <a:ext cx="684620" cy="246221"/>
          </a:xfrm>
          <a:prstGeom prst="rect">
            <a:avLst/>
          </a:prstGeom>
          <a:noFill/>
        </p:spPr>
        <p:txBody>
          <a:bodyPr wrap="square" rtlCol="0">
            <a:spAutoFit/>
          </a:bodyPr>
          <a:lstStyle/>
          <a:p>
            <a:r>
              <a:rPr lang="en-CA" sz="1000" dirty="0" smtClean="0"/>
              <a:t>XML File</a:t>
            </a:r>
            <a:endParaRPr lang="en-CA" sz="1000" dirty="0"/>
          </a:p>
        </p:txBody>
      </p:sp>
      <p:sp>
        <p:nvSpPr>
          <p:cNvPr id="31" name="TextBox 30"/>
          <p:cNvSpPr txBox="1"/>
          <p:nvPr/>
        </p:nvSpPr>
        <p:spPr>
          <a:xfrm>
            <a:off x="5496095" y="2713828"/>
            <a:ext cx="1023281" cy="246221"/>
          </a:xfrm>
          <a:prstGeom prst="rect">
            <a:avLst/>
          </a:prstGeom>
          <a:noFill/>
        </p:spPr>
        <p:txBody>
          <a:bodyPr wrap="square" rtlCol="0">
            <a:spAutoFit/>
          </a:bodyPr>
          <a:lstStyle/>
          <a:p>
            <a:r>
              <a:rPr lang="en-CA" sz="1000" dirty="0" smtClean="0"/>
              <a:t>REST API Call</a:t>
            </a:r>
            <a:endParaRPr lang="en-CA" sz="1000" dirty="0"/>
          </a:p>
        </p:txBody>
      </p:sp>
      <p:cxnSp>
        <p:nvCxnSpPr>
          <p:cNvPr id="30" name="Straight Arrow Connector 29"/>
          <p:cNvCxnSpPr>
            <a:stCxn id="4" idx="6"/>
            <a:endCxn id="6" idx="1"/>
          </p:cNvCxnSpPr>
          <p:nvPr/>
        </p:nvCxnSpPr>
        <p:spPr>
          <a:xfrm>
            <a:off x="2237587" y="2725476"/>
            <a:ext cx="1470317" cy="9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9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cap="none" dirty="0"/>
              <a:t>Infoflo &amp; </a:t>
            </a:r>
            <a:r>
              <a:rPr lang="en-CA" sz="2400" cap="none" dirty="0" smtClean="0"/>
              <a:t>CRM </a:t>
            </a:r>
            <a:r>
              <a:rPr lang="en-CA" sz="2400" cap="none" dirty="0"/>
              <a:t>Integration Architecture (High Level)</a:t>
            </a:r>
            <a:endParaRPr lang="en-CA" sz="2400" dirty="0"/>
          </a:p>
        </p:txBody>
      </p:sp>
      <p:sp>
        <p:nvSpPr>
          <p:cNvPr id="3" name="Content Placeholder 2"/>
          <p:cNvSpPr>
            <a:spLocks noGrp="1"/>
          </p:cNvSpPr>
          <p:nvPr>
            <p:ph idx="1"/>
          </p:nvPr>
        </p:nvSpPr>
        <p:spPr>
          <a:xfrm>
            <a:off x="822960" y="1100628"/>
            <a:ext cx="7565464" cy="3768532"/>
          </a:xfrm>
        </p:spPr>
        <p:txBody>
          <a:bodyPr/>
          <a:lstStyle/>
          <a:p>
            <a:pPr>
              <a:buFont typeface="Arial" panose="020B0604020202020204" pitchFamily="34" charset="0"/>
              <a:buChar char="•"/>
            </a:pPr>
            <a:r>
              <a:rPr lang="en-CA" b="0" dirty="0" smtClean="0"/>
              <a:t>CRM: Windows application developed by Microsoft in USA.</a:t>
            </a:r>
          </a:p>
          <a:p>
            <a:pPr marL="0" indent="0"/>
            <a:endParaRPr lang="en-CA" b="0" dirty="0" smtClean="0"/>
          </a:p>
          <a:p>
            <a:pPr marL="0" indent="0"/>
            <a:endParaRPr lang="en-CA" b="0" dirty="0"/>
          </a:p>
        </p:txBody>
      </p:sp>
      <p:sp>
        <p:nvSpPr>
          <p:cNvPr id="4" name="Oval 3"/>
          <p:cNvSpPr/>
          <p:nvPr/>
        </p:nvSpPr>
        <p:spPr>
          <a:xfrm>
            <a:off x="1013451" y="2293428"/>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Infoflo</a:t>
            </a:r>
            <a:endParaRPr lang="en-CA" dirty="0"/>
          </a:p>
        </p:txBody>
      </p:sp>
      <p:sp>
        <p:nvSpPr>
          <p:cNvPr id="5" name="Oval 4"/>
          <p:cNvSpPr/>
          <p:nvPr/>
        </p:nvSpPr>
        <p:spPr>
          <a:xfrm>
            <a:off x="6956957" y="2326502"/>
            <a:ext cx="1080120" cy="797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CRM</a:t>
            </a:r>
            <a:endParaRPr lang="en-CA" dirty="0"/>
          </a:p>
        </p:txBody>
      </p:sp>
      <p:sp>
        <p:nvSpPr>
          <p:cNvPr id="6" name="Rectangle 5"/>
          <p:cNvSpPr/>
          <p:nvPr/>
        </p:nvSpPr>
        <p:spPr>
          <a:xfrm>
            <a:off x="3707904" y="2456401"/>
            <a:ext cx="1224136"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CRM Web API</a:t>
            </a:r>
            <a:endParaRPr lang="en-CA" dirty="0"/>
          </a:p>
        </p:txBody>
      </p:sp>
      <p:cxnSp>
        <p:nvCxnSpPr>
          <p:cNvPr id="8" name="Straight Connector 7"/>
          <p:cNvCxnSpPr/>
          <p:nvPr/>
        </p:nvCxnSpPr>
        <p:spPr>
          <a:xfrm>
            <a:off x="3468664" y="1571599"/>
            <a:ext cx="0" cy="315354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1640" y="1556792"/>
            <a:ext cx="1368152" cy="276999"/>
          </a:xfrm>
          <a:prstGeom prst="rect">
            <a:avLst/>
          </a:prstGeom>
          <a:noFill/>
        </p:spPr>
        <p:txBody>
          <a:bodyPr wrap="square" rtlCol="0">
            <a:spAutoFit/>
          </a:bodyPr>
          <a:lstStyle/>
          <a:p>
            <a:r>
              <a:rPr lang="en-CA" sz="1200" dirty="0" smtClean="0"/>
              <a:t>Unix Environment</a:t>
            </a:r>
            <a:endParaRPr lang="en-CA" sz="1200" dirty="0"/>
          </a:p>
        </p:txBody>
      </p:sp>
      <p:sp>
        <p:nvSpPr>
          <p:cNvPr id="13" name="TextBox 12"/>
          <p:cNvSpPr txBox="1"/>
          <p:nvPr/>
        </p:nvSpPr>
        <p:spPr>
          <a:xfrm>
            <a:off x="4825948" y="1571599"/>
            <a:ext cx="1656184" cy="276999"/>
          </a:xfrm>
          <a:prstGeom prst="rect">
            <a:avLst/>
          </a:prstGeom>
          <a:noFill/>
        </p:spPr>
        <p:txBody>
          <a:bodyPr wrap="square" rtlCol="0">
            <a:spAutoFit/>
          </a:bodyPr>
          <a:lstStyle/>
          <a:p>
            <a:r>
              <a:rPr lang="en-CA" sz="1200" dirty="0" smtClean="0"/>
              <a:t>Windows Environment</a:t>
            </a:r>
            <a:endParaRPr lang="en-CA" sz="1200" dirty="0"/>
          </a:p>
        </p:txBody>
      </p:sp>
      <p:sp>
        <p:nvSpPr>
          <p:cNvPr id="17" name="TextBox 16"/>
          <p:cNvSpPr txBox="1"/>
          <p:nvPr/>
        </p:nvSpPr>
        <p:spPr>
          <a:xfrm>
            <a:off x="2628965" y="2467828"/>
            <a:ext cx="720080" cy="246221"/>
          </a:xfrm>
          <a:prstGeom prst="rect">
            <a:avLst/>
          </a:prstGeom>
          <a:noFill/>
        </p:spPr>
        <p:txBody>
          <a:bodyPr wrap="square" rtlCol="0">
            <a:spAutoFit/>
          </a:bodyPr>
          <a:lstStyle/>
          <a:p>
            <a:r>
              <a:rPr lang="en-CA" sz="1000" dirty="0" smtClean="0"/>
              <a:t>JSON</a:t>
            </a:r>
            <a:endParaRPr lang="en-CA" sz="1000" dirty="0"/>
          </a:p>
        </p:txBody>
      </p:sp>
      <p:sp>
        <p:nvSpPr>
          <p:cNvPr id="18" name="TextBox 17"/>
          <p:cNvSpPr txBox="1"/>
          <p:nvPr/>
        </p:nvSpPr>
        <p:spPr>
          <a:xfrm rot="2960090">
            <a:off x="5250285" y="3177201"/>
            <a:ext cx="696654" cy="246221"/>
          </a:xfrm>
          <a:prstGeom prst="rect">
            <a:avLst/>
          </a:prstGeom>
          <a:noFill/>
        </p:spPr>
        <p:txBody>
          <a:bodyPr wrap="square" rtlCol="0">
            <a:spAutoFit/>
          </a:bodyPr>
          <a:lstStyle/>
          <a:p>
            <a:r>
              <a:rPr lang="en-CA" sz="1000" dirty="0" smtClean="0"/>
              <a:t>JSON</a:t>
            </a:r>
            <a:endParaRPr lang="en-CA" sz="1000" dirty="0"/>
          </a:p>
        </p:txBody>
      </p:sp>
      <p:sp>
        <p:nvSpPr>
          <p:cNvPr id="28" name="TextBox 27"/>
          <p:cNvSpPr txBox="1"/>
          <p:nvPr/>
        </p:nvSpPr>
        <p:spPr>
          <a:xfrm>
            <a:off x="2569913" y="2737235"/>
            <a:ext cx="807408" cy="246221"/>
          </a:xfrm>
          <a:prstGeom prst="rect">
            <a:avLst/>
          </a:prstGeom>
          <a:noFill/>
        </p:spPr>
        <p:txBody>
          <a:bodyPr wrap="square" rtlCol="0">
            <a:spAutoFit/>
          </a:bodyPr>
          <a:lstStyle/>
          <a:p>
            <a:r>
              <a:rPr lang="en-CA" sz="1000" dirty="0" smtClean="0"/>
              <a:t>HTTP Call</a:t>
            </a:r>
            <a:endParaRPr lang="en-CA" sz="1000" dirty="0"/>
          </a:p>
        </p:txBody>
      </p:sp>
      <p:sp>
        <p:nvSpPr>
          <p:cNvPr id="29" name="TextBox 28"/>
          <p:cNvSpPr txBox="1"/>
          <p:nvPr/>
        </p:nvSpPr>
        <p:spPr>
          <a:xfrm rot="2956381">
            <a:off x="4909651" y="3225550"/>
            <a:ext cx="940835" cy="246221"/>
          </a:xfrm>
          <a:prstGeom prst="rect">
            <a:avLst/>
          </a:prstGeom>
          <a:noFill/>
        </p:spPr>
        <p:txBody>
          <a:bodyPr wrap="square" rtlCol="0">
            <a:spAutoFit/>
          </a:bodyPr>
          <a:lstStyle/>
          <a:p>
            <a:r>
              <a:rPr lang="en-CA" sz="1000" dirty="0" smtClean="0"/>
              <a:t>REST API Call</a:t>
            </a:r>
            <a:endParaRPr lang="en-CA" sz="1000" dirty="0"/>
          </a:p>
        </p:txBody>
      </p:sp>
      <p:sp>
        <p:nvSpPr>
          <p:cNvPr id="19" name="Rectangle 18"/>
          <p:cNvSpPr/>
          <p:nvPr/>
        </p:nvSpPr>
        <p:spPr>
          <a:xfrm>
            <a:off x="5220072" y="3821780"/>
            <a:ext cx="1448102" cy="903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CRM Web API Broker</a:t>
            </a:r>
          </a:p>
          <a:p>
            <a:pPr algn="ctr"/>
            <a:r>
              <a:rPr lang="en-CA" dirty="0" smtClean="0"/>
              <a:t>(DMZ)</a:t>
            </a:r>
            <a:endParaRPr lang="en-CA" dirty="0"/>
          </a:p>
        </p:txBody>
      </p:sp>
      <p:cxnSp>
        <p:nvCxnSpPr>
          <p:cNvPr id="24" name="Straight Arrow Connector 23"/>
          <p:cNvCxnSpPr>
            <a:stCxn id="5" idx="2"/>
            <a:endCxn id="19" idx="0"/>
          </p:cNvCxnSpPr>
          <p:nvPr/>
        </p:nvCxnSpPr>
        <p:spPr>
          <a:xfrm flipH="1">
            <a:off x="5944123" y="2725476"/>
            <a:ext cx="1012834" cy="109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8783755">
            <a:off x="6093289" y="3166307"/>
            <a:ext cx="989867" cy="246221"/>
          </a:xfrm>
          <a:prstGeom prst="rect">
            <a:avLst/>
          </a:prstGeom>
          <a:noFill/>
        </p:spPr>
        <p:txBody>
          <a:bodyPr wrap="square" rtlCol="0">
            <a:spAutoFit/>
          </a:bodyPr>
          <a:lstStyle/>
          <a:p>
            <a:r>
              <a:rPr lang="en-CA" sz="1000" dirty="0" smtClean="0"/>
              <a:t>REST API Call</a:t>
            </a:r>
            <a:endParaRPr lang="en-CA" sz="1000" dirty="0"/>
          </a:p>
        </p:txBody>
      </p:sp>
      <p:sp>
        <p:nvSpPr>
          <p:cNvPr id="35" name="TextBox 34"/>
          <p:cNvSpPr txBox="1"/>
          <p:nvPr/>
        </p:nvSpPr>
        <p:spPr>
          <a:xfrm rot="18815566">
            <a:off x="6132536" y="2998512"/>
            <a:ext cx="699189" cy="246221"/>
          </a:xfrm>
          <a:prstGeom prst="rect">
            <a:avLst/>
          </a:prstGeom>
          <a:noFill/>
        </p:spPr>
        <p:txBody>
          <a:bodyPr wrap="square" rtlCol="0">
            <a:spAutoFit/>
          </a:bodyPr>
          <a:lstStyle/>
          <a:p>
            <a:r>
              <a:rPr lang="en-CA" sz="1000" dirty="0" smtClean="0"/>
              <a:t>JSON</a:t>
            </a:r>
            <a:endParaRPr lang="en-CA" sz="1000" dirty="0"/>
          </a:p>
        </p:txBody>
      </p:sp>
      <p:sp>
        <p:nvSpPr>
          <p:cNvPr id="25" name="TextBox 24"/>
          <p:cNvSpPr txBox="1"/>
          <p:nvPr/>
        </p:nvSpPr>
        <p:spPr>
          <a:xfrm>
            <a:off x="5687701" y="2479391"/>
            <a:ext cx="853336" cy="246221"/>
          </a:xfrm>
          <a:prstGeom prst="rect">
            <a:avLst/>
          </a:prstGeom>
          <a:noFill/>
        </p:spPr>
        <p:txBody>
          <a:bodyPr wrap="square" rtlCol="0">
            <a:spAutoFit/>
          </a:bodyPr>
          <a:lstStyle/>
          <a:p>
            <a:r>
              <a:rPr lang="en-CA" sz="1000" dirty="0" smtClean="0"/>
              <a:t>JSON</a:t>
            </a:r>
            <a:endParaRPr lang="en-CA" sz="1000" dirty="0"/>
          </a:p>
        </p:txBody>
      </p:sp>
      <p:sp>
        <p:nvSpPr>
          <p:cNvPr id="31" name="TextBox 30"/>
          <p:cNvSpPr txBox="1"/>
          <p:nvPr/>
        </p:nvSpPr>
        <p:spPr>
          <a:xfrm>
            <a:off x="5496095" y="2713828"/>
            <a:ext cx="1023281" cy="246221"/>
          </a:xfrm>
          <a:prstGeom prst="rect">
            <a:avLst/>
          </a:prstGeom>
          <a:noFill/>
        </p:spPr>
        <p:txBody>
          <a:bodyPr wrap="square" rtlCol="0">
            <a:spAutoFit/>
          </a:bodyPr>
          <a:lstStyle/>
          <a:p>
            <a:r>
              <a:rPr lang="en-CA" sz="1000" dirty="0" smtClean="0"/>
              <a:t>REST API Call</a:t>
            </a:r>
            <a:endParaRPr lang="en-CA" sz="1000" dirty="0"/>
          </a:p>
        </p:txBody>
      </p:sp>
      <p:cxnSp>
        <p:nvCxnSpPr>
          <p:cNvPr id="30" name="Straight Arrow Connector 29"/>
          <p:cNvCxnSpPr>
            <a:stCxn id="4" idx="6"/>
            <a:endCxn id="6" idx="1"/>
          </p:cNvCxnSpPr>
          <p:nvPr/>
        </p:nvCxnSpPr>
        <p:spPr>
          <a:xfrm>
            <a:off x="2237587" y="2725476"/>
            <a:ext cx="1470317" cy="9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5" idx="2"/>
          </p:cNvCxnSpPr>
          <p:nvPr/>
        </p:nvCxnSpPr>
        <p:spPr>
          <a:xfrm flipV="1">
            <a:off x="4932040" y="2725476"/>
            <a:ext cx="2024917" cy="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932443" y="2715107"/>
            <a:ext cx="1012083" cy="1095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6785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617</TotalTime>
  <Words>455</Words>
  <Application>Microsoft Office PowerPoint</Application>
  <PresentationFormat>On-screen Show (4:3)</PresentationFormat>
  <Paragraphs>130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Tunga</vt:lpstr>
      <vt:lpstr>Arial</vt:lpstr>
      <vt:lpstr>Franklin Gothic Book</vt:lpstr>
      <vt:lpstr>Franklin Gothic Medium</vt:lpstr>
      <vt:lpstr>Wingdings</vt:lpstr>
      <vt:lpstr>Angles</vt:lpstr>
      <vt:lpstr>System Integration</vt:lpstr>
      <vt:lpstr>What is system integration?</vt:lpstr>
      <vt:lpstr>IPEX System Integration Roadmap</vt:lpstr>
      <vt:lpstr>Infoflo ERP System: Internal Subsystems Integration</vt:lpstr>
      <vt:lpstr>Infoflo &amp; TMS Integration Architecture (High Level)</vt:lpstr>
      <vt:lpstr>Infoflo &amp; PIC/SDC Integration Architecture (High Level)</vt:lpstr>
      <vt:lpstr>Infoflo &amp; MES Integration Architecture (High Level)</vt:lpstr>
      <vt:lpstr>Infoflo &amp; PIM Integration Architecture (High Level)</vt:lpstr>
      <vt:lpstr>Infoflo &amp; CRM Integration Architecture (High Level)</vt:lpstr>
      <vt:lpstr>Corporate System Integration Framework</vt:lpstr>
      <vt:lpstr>Question &amp; Answer</vt:lpstr>
      <vt:lpstr>THE END</vt:lpstr>
    </vt:vector>
  </TitlesOfParts>
  <Company>IPEX Management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Integrations</dc:title>
  <dc:creator>Tang, Junjie</dc:creator>
  <cp:lastModifiedBy>Tang, Junjie</cp:lastModifiedBy>
  <cp:revision>111</cp:revision>
  <dcterms:created xsi:type="dcterms:W3CDTF">2015-03-20T15:03:48Z</dcterms:created>
  <dcterms:modified xsi:type="dcterms:W3CDTF">2019-02-15T21:58:38Z</dcterms:modified>
</cp:coreProperties>
</file>