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7" r:id="rId13"/>
    <p:sldId id="288" r:id="rId14"/>
    <p:sldId id="289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60"/>
  </p:normalViewPr>
  <p:slideViewPr>
    <p:cSldViewPr>
      <p:cViewPr varScale="1">
        <p:scale>
          <a:sx n="84" d="100"/>
          <a:sy n="84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A065-7752-489A-BA04-3BAE8130CAC2}" type="datetimeFigureOut">
              <a:rPr lang="en-CA" smtClean="0"/>
              <a:t>18/09/2014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2FF4-FCA9-4759-9506-27F7E16F75A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Hydra Integration Platform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0535"/>
            <a:ext cx="6858000" cy="830997"/>
          </a:xfrm>
        </p:spPr>
        <p:txBody>
          <a:bodyPr/>
          <a:lstStyle/>
          <a:p>
            <a:r>
              <a:rPr lang="en-CA" dirty="0" smtClean="0"/>
              <a:t>Implementation &amp; Testing 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319557"/>
            <a:ext cx="6858000" cy="7017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Junjie Tang</a:t>
            </a:r>
          </a:p>
          <a:p>
            <a:r>
              <a:rPr lang="en-CA" sz="1800" dirty="0" smtClean="0"/>
              <a:t>Salim J.M.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246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Input – Configuration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Acronym</a:t>
            </a:r>
          </a:p>
          <a:p>
            <a:pPr lvl="1"/>
            <a:r>
              <a:rPr lang="en-CA" dirty="0" smtClean="0"/>
              <a:t>Define how a BAPI dialog should be generated</a:t>
            </a:r>
          </a:p>
          <a:p>
            <a:pPr lvl="2"/>
            <a:r>
              <a:rPr lang="en-CA" dirty="0" smtClean="0"/>
              <a:t>Holds all the needed output fields by “Sync Object”</a:t>
            </a:r>
          </a:p>
          <a:p>
            <a:pPr lvl="2"/>
            <a:r>
              <a:rPr lang="en-CA" dirty="0" smtClean="0"/>
              <a:t>Tells the BLL how the values of these fields should be calculated</a:t>
            </a:r>
          </a:p>
          <a:p>
            <a:pPr lvl="3"/>
            <a:r>
              <a:rPr lang="en-CA" dirty="0" smtClean="0"/>
              <a:t>En rapport with the Entry Matrix fields</a:t>
            </a:r>
          </a:p>
          <a:p>
            <a:pPr lvl="3"/>
            <a:r>
              <a:rPr lang="en-CA" dirty="0" smtClean="0"/>
              <a:t>Using the configuration defined in the fields :  Boiler Plate and Transform Type</a:t>
            </a:r>
          </a:p>
          <a:p>
            <a:pPr lvl="1"/>
            <a:r>
              <a:rPr lang="en-CA" dirty="0" smtClean="0"/>
              <a:t>Transform Type</a:t>
            </a:r>
          </a:p>
          <a:p>
            <a:pPr lvl="2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dirty="0" smtClean="0"/>
              <a:t> : </a:t>
            </a:r>
            <a:r>
              <a:rPr lang="en-CA" b="1" dirty="0" smtClean="0"/>
              <a:t>C</a:t>
            </a:r>
            <a:r>
              <a:rPr lang="en-CA" dirty="0" smtClean="0"/>
              <a:t>onstant</a:t>
            </a:r>
          </a:p>
          <a:p>
            <a:pPr lvl="3"/>
            <a:r>
              <a:rPr lang="en-CA" dirty="0" smtClean="0"/>
              <a:t>Boiler Plate Value is the Exact desired output</a:t>
            </a:r>
          </a:p>
          <a:p>
            <a:pPr lvl="2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 : Entry Matrix </a:t>
            </a:r>
            <a:r>
              <a:rPr lang="en-CA" b="1" dirty="0" smtClean="0"/>
              <a:t>V</a:t>
            </a:r>
            <a:r>
              <a:rPr lang="en-CA" dirty="0" smtClean="0"/>
              <a:t>alue</a:t>
            </a:r>
          </a:p>
          <a:p>
            <a:pPr lvl="3"/>
            <a:r>
              <a:rPr lang="en-CA" dirty="0" smtClean="0"/>
              <a:t>Boiler Plate Value is the position of the field in the Entry Matrix</a:t>
            </a:r>
          </a:p>
          <a:p>
            <a:pPr lvl="3"/>
            <a:r>
              <a:rPr lang="en-CA" dirty="0" smtClean="0"/>
              <a:t>Boiler Plate Position should always be </a:t>
            </a:r>
            <a:r>
              <a:rPr lang="en-CA" dirty="0">
                <a:sym typeface="Wingdings" panose="05000000000000000000" pitchFamily="2" charset="2"/>
              </a:rPr>
              <a:t>preceded by number sign </a:t>
            </a:r>
            <a:r>
              <a:rPr lang="en-CA" dirty="0" smtClean="0">
                <a:sym typeface="Wingdings" panose="05000000000000000000" pitchFamily="2" charset="2"/>
              </a:rPr>
              <a:t>(#)</a:t>
            </a:r>
            <a:r>
              <a:rPr lang="en-CA" dirty="0" smtClean="0"/>
              <a:t> </a:t>
            </a:r>
          </a:p>
          <a:p>
            <a:pPr lvl="2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CA" dirty="0" smtClean="0"/>
              <a:t> : Evaluate </a:t>
            </a:r>
            <a:r>
              <a:rPr lang="en-CA" dirty="0" smtClean="0">
                <a:sym typeface="Wingdings" panose="05000000000000000000" pitchFamily="2" charset="2"/>
              </a:rPr>
              <a:t> Call LISP</a:t>
            </a: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Boiler Plate is a LISP expression and its results would be the output</a:t>
            </a: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Text should be Double Quoted (“”)</a:t>
            </a: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Entry Matrix Value should also be preceded by number sign (#)</a:t>
            </a:r>
            <a:br>
              <a:rPr lang="en-CA" dirty="0" smtClean="0">
                <a:sym typeface="Wingdings" panose="05000000000000000000" pitchFamily="2" charset="2"/>
              </a:rPr>
            </a:br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05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Input – Configuration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Acronym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LISP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Formula engine to evaluate expression : Mathematical or Text etc.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List C# engine is embedded in the Web Service BLL</a:t>
            </a: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Save a lot of time in Programming</a:t>
            </a: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Make the Web Service fulfill all the future Business needs (scalability)</a:t>
            </a: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Currently 2 LISP functions are used :</a:t>
            </a:r>
          </a:p>
          <a:p>
            <a:pPr lvl="4"/>
            <a:r>
              <a:rPr lang="en-CA" dirty="0" smtClean="0">
                <a:sym typeface="Wingdings" panose="05000000000000000000" pitchFamily="2" charset="2"/>
              </a:rPr>
              <a:t>Multiply </a:t>
            </a:r>
            <a:r>
              <a:rPr lang="en-CA" dirty="0">
                <a:sym typeface="Wingdings" panose="05000000000000000000" pitchFamily="2" charset="2"/>
              </a:rPr>
              <a:t> Syntax : (* </a:t>
            </a:r>
            <a:r>
              <a:rPr lang="en-CA" dirty="0" smtClean="0">
                <a:sym typeface="Wingdings" panose="05000000000000000000" pitchFamily="2" charset="2"/>
              </a:rPr>
              <a:t>f1 f2)</a:t>
            </a:r>
          </a:p>
          <a:p>
            <a:pPr lvl="4"/>
            <a:r>
              <a:rPr lang="en-CA" dirty="0" smtClean="0">
                <a:sym typeface="Wingdings" panose="05000000000000000000" pitchFamily="2" charset="2"/>
              </a:rPr>
              <a:t>String Concatenation  </a:t>
            </a:r>
            <a:r>
              <a:rPr lang="en-CA" dirty="0">
                <a:sym typeface="Wingdings" panose="05000000000000000000" pitchFamily="2" charset="2"/>
              </a:rPr>
              <a:t>Syntax : </a:t>
            </a:r>
            <a:r>
              <a:rPr lang="en-CA" dirty="0" smtClean="0">
                <a:sym typeface="Wingdings" panose="05000000000000000000" pitchFamily="2" charset="2"/>
              </a:rPr>
              <a:t>(string-append “f1” f2”)</a:t>
            </a:r>
            <a:endParaRPr lang="en-CA" dirty="0">
              <a:sym typeface="Wingdings" panose="05000000000000000000" pitchFamily="2" charset="2"/>
            </a:endParaRPr>
          </a:p>
          <a:p>
            <a:pPr lvl="4"/>
            <a:r>
              <a:rPr lang="en-CA" dirty="0">
                <a:sym typeface="Wingdings" panose="05000000000000000000" pitchFamily="2" charset="2"/>
              </a:rPr>
              <a:t>Ex1 : (* #7 1000</a:t>
            </a:r>
            <a:r>
              <a:rPr lang="en-CA" dirty="0" smtClean="0">
                <a:sym typeface="Wingdings" panose="05000000000000000000" pitchFamily="2" charset="2"/>
              </a:rPr>
              <a:t>)  Multiply Position 7 in Entry Matrix (Cycle Time is sec) by 1 thousand</a:t>
            </a:r>
          </a:p>
          <a:p>
            <a:pPr lvl="4"/>
            <a:r>
              <a:rPr lang="en-CA" dirty="0">
                <a:sym typeface="Wingdings" panose="05000000000000000000" pitchFamily="2" charset="2"/>
              </a:rPr>
              <a:t>Ex2 : (string-append "Mold Base " "#10" "-" "#4</a:t>
            </a:r>
            <a:r>
              <a:rPr lang="en-CA" dirty="0" smtClean="0">
                <a:sym typeface="Wingdings" panose="05000000000000000000" pitchFamily="2" charset="2"/>
              </a:rPr>
              <a:t>")  Concatenate </a:t>
            </a:r>
            <a:r>
              <a:rPr lang="en-CA" b="1" dirty="0" smtClean="0">
                <a:sym typeface="Wingdings" panose="05000000000000000000" pitchFamily="2" charset="2"/>
              </a:rPr>
              <a:t>Mold</a:t>
            </a:r>
            <a:r>
              <a:rPr lang="en-CA" dirty="0" smtClean="0">
                <a:sym typeface="Wingdings" panose="05000000000000000000" pitchFamily="2" charset="2"/>
              </a:rPr>
              <a:t> </a:t>
            </a:r>
            <a:r>
              <a:rPr lang="en-CA" b="1" dirty="0" smtClean="0">
                <a:sym typeface="Wingdings" panose="05000000000000000000" pitchFamily="2" charset="2"/>
              </a:rPr>
              <a:t>Base</a:t>
            </a:r>
            <a:r>
              <a:rPr lang="en-CA" dirty="0" smtClean="0">
                <a:sym typeface="Wingdings" panose="05000000000000000000" pitchFamily="2" charset="2"/>
              </a:rPr>
              <a:t>  with Position 10 </a:t>
            </a:r>
            <a:r>
              <a:rPr lang="en-CA" dirty="0">
                <a:sym typeface="Wingdings" panose="05000000000000000000" pitchFamily="2" charset="2"/>
              </a:rPr>
              <a:t>in Entry Matrix </a:t>
            </a:r>
            <a:r>
              <a:rPr lang="en-CA" dirty="0" smtClean="0">
                <a:sym typeface="Wingdings" panose="05000000000000000000" pitchFamily="2" charset="2"/>
              </a:rPr>
              <a:t>(</a:t>
            </a:r>
            <a:r>
              <a:rPr lang="en-CA" b="1" dirty="0" smtClean="0">
                <a:sym typeface="Wingdings" panose="05000000000000000000" pitchFamily="2" charset="2"/>
              </a:rPr>
              <a:t>Warehouse</a:t>
            </a:r>
            <a:r>
              <a:rPr lang="en-CA" dirty="0" smtClean="0">
                <a:sym typeface="Wingdings" panose="05000000000000000000" pitchFamily="2" charset="2"/>
              </a:rPr>
              <a:t>) and a </a:t>
            </a:r>
            <a:r>
              <a:rPr lang="en-CA" b="1" dirty="0" smtClean="0">
                <a:sym typeface="Wingdings" panose="05000000000000000000" pitchFamily="2" charset="2"/>
              </a:rPr>
              <a:t>dash </a:t>
            </a:r>
            <a:r>
              <a:rPr lang="en-CA" dirty="0" smtClean="0">
                <a:sym typeface="Wingdings" panose="05000000000000000000" pitchFamily="2" charset="2"/>
              </a:rPr>
              <a:t>and</a:t>
            </a:r>
            <a:r>
              <a:rPr lang="en-CA" b="1" dirty="0" smtClean="0">
                <a:sym typeface="Wingdings" panose="05000000000000000000" pitchFamily="2" charset="2"/>
              </a:rPr>
              <a:t> </a:t>
            </a:r>
            <a:r>
              <a:rPr lang="en-CA" dirty="0">
                <a:sym typeface="Wingdings" panose="05000000000000000000" pitchFamily="2" charset="2"/>
              </a:rPr>
              <a:t>Position </a:t>
            </a:r>
            <a:r>
              <a:rPr lang="en-CA" dirty="0" smtClean="0">
                <a:sym typeface="Wingdings" panose="05000000000000000000" pitchFamily="2" charset="2"/>
              </a:rPr>
              <a:t>4 in </a:t>
            </a:r>
            <a:r>
              <a:rPr lang="en-CA" dirty="0">
                <a:sym typeface="Wingdings" panose="05000000000000000000" pitchFamily="2" charset="2"/>
              </a:rPr>
              <a:t>Entry Matrix </a:t>
            </a:r>
            <a:r>
              <a:rPr lang="en-CA" dirty="0" smtClean="0">
                <a:sym typeface="Wingdings" panose="05000000000000000000" pitchFamily="2" charset="2"/>
              </a:rPr>
              <a:t>(</a:t>
            </a:r>
            <a:r>
              <a:rPr lang="en-CA" b="1" dirty="0" smtClean="0">
                <a:sym typeface="Wingdings" panose="05000000000000000000" pitchFamily="2" charset="2"/>
              </a:rPr>
              <a:t>Mold Code</a:t>
            </a:r>
            <a:r>
              <a:rPr lang="en-CA" dirty="0" smtClean="0">
                <a:sym typeface="Wingdings" panose="05000000000000000000" pitchFamily="2" charset="2"/>
              </a:rPr>
              <a:t>)</a:t>
            </a:r>
            <a:br>
              <a:rPr lang="en-CA" dirty="0" smtClean="0">
                <a:sym typeface="Wingdings" panose="05000000000000000000" pitchFamily="2" charset="2"/>
              </a:rPr>
            </a:br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– Main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Web Service Request Controller</a:t>
            </a:r>
          </a:p>
          <a:p>
            <a:pPr lvl="1"/>
            <a:r>
              <a:rPr lang="en-CA" dirty="0" smtClean="0"/>
              <a:t>Queue</a:t>
            </a:r>
          </a:p>
          <a:p>
            <a:pPr lvl="2"/>
            <a:r>
              <a:rPr lang="en-CA" dirty="0" smtClean="0"/>
              <a:t>Controls All the Process</a:t>
            </a:r>
          </a:p>
          <a:p>
            <a:pPr lvl="2"/>
            <a:r>
              <a:rPr lang="en-CA" dirty="0" smtClean="0"/>
              <a:t>Operate concurrent users cases</a:t>
            </a:r>
          </a:p>
          <a:p>
            <a:pPr lvl="1"/>
            <a:r>
              <a:rPr lang="en-CA" dirty="0" smtClean="0"/>
              <a:t>JSON Parser</a:t>
            </a:r>
          </a:p>
          <a:p>
            <a:pPr lvl="2"/>
            <a:r>
              <a:rPr lang="en-CA" dirty="0" err="1" smtClean="0"/>
              <a:t>Deserialize</a:t>
            </a:r>
            <a:r>
              <a:rPr lang="en-CA" dirty="0" smtClean="0"/>
              <a:t> JSON file</a:t>
            </a:r>
          </a:p>
          <a:p>
            <a:pPr lvl="2"/>
            <a:r>
              <a:rPr lang="en-CA" dirty="0" smtClean="0"/>
              <a:t>Check the integrity of Json</a:t>
            </a:r>
          </a:p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1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– Main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Web Service Request Handler</a:t>
            </a:r>
          </a:p>
          <a:p>
            <a:pPr lvl="1"/>
            <a:r>
              <a:rPr lang="en-CA" dirty="0" smtClean="0"/>
              <a:t>Business Logic</a:t>
            </a:r>
          </a:p>
          <a:p>
            <a:pPr lvl="2"/>
            <a:r>
              <a:rPr lang="en-CA" dirty="0" smtClean="0"/>
              <a:t>Generate BAPI dialog according the configuration</a:t>
            </a:r>
          </a:p>
          <a:p>
            <a:pPr lvl="1"/>
            <a:r>
              <a:rPr lang="en-CA" dirty="0" smtClean="0"/>
              <a:t>MLE Handling</a:t>
            </a:r>
          </a:p>
          <a:p>
            <a:pPr lvl="2"/>
            <a:r>
              <a:rPr lang="en-CA" dirty="0" smtClean="0"/>
              <a:t>Write dialog text file</a:t>
            </a:r>
          </a:p>
          <a:p>
            <a:pPr lvl="2"/>
            <a:r>
              <a:rPr lang="en-CA" dirty="0" smtClean="0"/>
              <a:t>Restart MLE Service</a:t>
            </a:r>
          </a:p>
          <a:p>
            <a:r>
              <a:rPr lang="en-CA" dirty="0" smtClean="0"/>
              <a:t>SQL Server</a:t>
            </a:r>
          </a:p>
          <a:p>
            <a:pPr lvl="1"/>
            <a:r>
              <a:rPr lang="en-CA" dirty="0" smtClean="0"/>
              <a:t>SQL Logging</a:t>
            </a:r>
          </a:p>
          <a:p>
            <a:pPr lvl="2"/>
            <a:r>
              <a:rPr lang="en-CA" dirty="0" smtClean="0"/>
              <a:t>Document the Work of the Web Service</a:t>
            </a:r>
          </a:p>
          <a:p>
            <a:pPr lvl="2"/>
            <a:r>
              <a:rPr lang="en-CA" dirty="0" smtClean="0"/>
              <a:t>Establish a link with MLE transactions</a:t>
            </a:r>
          </a:p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45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– 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JSON file</a:t>
            </a:r>
          </a:p>
          <a:p>
            <a:r>
              <a:rPr lang="en-CA" dirty="0" smtClean="0"/>
              <a:t>BAPI file</a:t>
            </a:r>
          </a:p>
          <a:p>
            <a:r>
              <a:rPr lang="en-CA" dirty="0" smtClean="0"/>
              <a:t>Log file</a:t>
            </a:r>
          </a:p>
          <a:p>
            <a:r>
              <a:rPr lang="en-CA" dirty="0" smtClean="0"/>
              <a:t>Trace File</a:t>
            </a:r>
          </a:p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9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Hydra Integration Platform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/>
          <a:lstStyle/>
          <a:p>
            <a:r>
              <a:rPr lang="en-CA" dirty="0" smtClean="0"/>
              <a:t>Process Testing</a:t>
            </a:r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319557"/>
            <a:ext cx="6858000" cy="7017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Junjie Tang</a:t>
            </a:r>
          </a:p>
          <a:p>
            <a:r>
              <a:rPr lang="en-CA" sz="1800" dirty="0" smtClean="0"/>
              <a:t>Salim J.M.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964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Scenario 0 – Transportation of WOs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CA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CA" dirty="0"/>
              <a:t>: </a:t>
            </a:r>
            <a:r>
              <a:rPr lang="en-CA" dirty="0" smtClean="0"/>
              <a:t>2 “T</a:t>
            </a:r>
            <a:r>
              <a:rPr lang="en-CA" dirty="0"/>
              <a:t>” </a:t>
            </a:r>
            <a:r>
              <a:rPr lang="en-CA" dirty="0" smtClean="0"/>
              <a:t>records</a:t>
            </a:r>
            <a:endParaRPr lang="en-CA" dirty="0"/>
          </a:p>
          <a:p>
            <a:pPr lvl="1"/>
            <a:r>
              <a:rPr lang="en-CA" dirty="0" smtClean="0"/>
              <a:t>Record </a:t>
            </a:r>
            <a:r>
              <a:rPr lang="en-CA" dirty="0"/>
              <a:t>1 : </a:t>
            </a:r>
            <a:r>
              <a:rPr lang="en-CA" dirty="0" smtClean="0"/>
              <a:t>Order Data</a:t>
            </a:r>
          </a:p>
          <a:p>
            <a:pPr lvl="2"/>
            <a:r>
              <a:rPr lang="en-CA" dirty="0"/>
              <a:t>MLE Segment : </a:t>
            </a:r>
            <a:r>
              <a:rPr lang="en-CA" b="1" i="1" dirty="0"/>
              <a:t>HY72_AU_HD_001_A</a:t>
            </a:r>
            <a:endParaRPr lang="en-CA" b="1" i="1" dirty="0" smtClean="0"/>
          </a:p>
          <a:p>
            <a:pPr lvl="2"/>
            <a:r>
              <a:rPr lang="en-CA" dirty="0"/>
              <a:t>Work Order </a:t>
            </a:r>
            <a:r>
              <a:rPr lang="en-CA" dirty="0" smtClean="0"/>
              <a:t>No. </a:t>
            </a:r>
            <a:r>
              <a:rPr lang="en-CA" dirty="0"/>
              <a:t>: </a:t>
            </a:r>
            <a:r>
              <a:rPr lang="en-CA" b="1" i="1" dirty="0" smtClean="0"/>
              <a:t>0000802126 </a:t>
            </a:r>
            <a:r>
              <a:rPr lang="en-CA" dirty="0" smtClean="0"/>
              <a:t>at Machine </a:t>
            </a:r>
            <a:r>
              <a:rPr lang="en-CA" b="1" i="1" dirty="0" smtClean="0"/>
              <a:t>08469</a:t>
            </a:r>
            <a:endParaRPr lang="en-CA" b="1" i="1" dirty="0"/>
          </a:p>
          <a:p>
            <a:pPr lvl="1"/>
            <a:r>
              <a:rPr lang="en-CA" dirty="0" smtClean="0"/>
              <a:t>Record 2 : Operation Data</a:t>
            </a:r>
          </a:p>
          <a:p>
            <a:pPr lvl="2"/>
            <a:r>
              <a:rPr lang="en-CA" dirty="0"/>
              <a:t>MLE Segment : </a:t>
            </a:r>
            <a:r>
              <a:rPr lang="en-CA" b="1" i="1" dirty="0" smtClean="0"/>
              <a:t>HY72_AG_HD_001_A</a:t>
            </a:r>
            <a:endParaRPr lang="en-CA" b="1" i="1" dirty="0"/>
          </a:p>
          <a:p>
            <a:pPr lvl="2"/>
            <a:r>
              <a:rPr lang="en-CA" dirty="0"/>
              <a:t>Operation </a:t>
            </a:r>
            <a:r>
              <a:rPr lang="en-CA" dirty="0" smtClean="0"/>
              <a:t>No. </a:t>
            </a:r>
            <a:r>
              <a:rPr lang="en-CA" dirty="0"/>
              <a:t>: </a:t>
            </a:r>
            <a:r>
              <a:rPr lang="en-CA" b="1" i="1" dirty="0"/>
              <a:t>0000802126010</a:t>
            </a:r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59137"/>
            <a:ext cx="77533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Scenario 1 – One Routing @ One Time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Test 1 : Deleting One Routing : No New Data</a:t>
            </a:r>
            <a:r>
              <a:rPr lang="en-CA" dirty="0" smtClean="0">
                <a:sym typeface="Wingdings" panose="05000000000000000000" pitchFamily="2" charset="2"/>
              </a:rPr>
              <a:t> 1 Dialog</a:t>
            </a:r>
            <a:endParaRPr lang="en-CA" dirty="0" smtClean="0"/>
          </a:p>
          <a:p>
            <a:r>
              <a:rPr lang="en-CA" dirty="0" smtClean="0"/>
              <a:t>Test 2 : Inserting One Routing : No Old Data </a:t>
            </a:r>
            <a:r>
              <a:rPr lang="en-CA" dirty="0" smtClean="0">
                <a:sym typeface="Wingdings" panose="05000000000000000000" pitchFamily="2" charset="2"/>
              </a:rPr>
              <a:t> 3 </a:t>
            </a:r>
            <a:r>
              <a:rPr lang="en-CA" dirty="0">
                <a:sym typeface="Wingdings" panose="05000000000000000000" pitchFamily="2" charset="2"/>
              </a:rPr>
              <a:t>Dialogs</a:t>
            </a:r>
            <a:endParaRPr lang="en-CA" dirty="0" smtClean="0"/>
          </a:p>
          <a:p>
            <a:r>
              <a:rPr lang="en-CA" dirty="0"/>
              <a:t>Test 3 : Updating One </a:t>
            </a:r>
            <a:r>
              <a:rPr lang="en-CA" dirty="0" smtClean="0"/>
              <a:t>Routing : Non-Key Change </a:t>
            </a:r>
            <a:r>
              <a:rPr lang="en-CA" dirty="0" smtClean="0">
                <a:sym typeface="Wingdings" panose="05000000000000000000" pitchFamily="2" charset="2"/>
              </a:rPr>
              <a:t> 1 Dialog</a:t>
            </a:r>
            <a:endParaRPr lang="en-CA" dirty="0"/>
          </a:p>
          <a:p>
            <a:r>
              <a:rPr lang="en-CA" dirty="0"/>
              <a:t>Test 4 : Replacing One </a:t>
            </a:r>
            <a:r>
              <a:rPr lang="en-CA" dirty="0" smtClean="0"/>
              <a:t>Routing : Key Change </a:t>
            </a:r>
            <a:r>
              <a:rPr lang="en-CA" dirty="0" smtClean="0">
                <a:sym typeface="Wingdings" panose="05000000000000000000" pitchFamily="2" charset="2"/>
              </a:rPr>
              <a:t> 4 Dialogs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433345"/>
              </p:ext>
            </p:extLst>
          </p:nvPr>
        </p:nvGraphicFramePr>
        <p:xfrm>
          <a:off x="539552" y="3501008"/>
          <a:ext cx="84486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Worksheet" r:id="rId3" imgW="8448743" imgH="2600325" progId="Excel.Sheet.12">
                  <p:embed/>
                </p:oleObj>
              </mc:Choice>
              <mc:Fallback>
                <p:oleObj name="Worksheet" r:id="rId3" imgW="8448743" imgH="26003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501008"/>
                        <a:ext cx="84486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7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Scenario 2 – Two Records @ One Time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Test 5 : Updating 2 Routing : Non-Key Change </a:t>
            </a:r>
            <a:r>
              <a:rPr lang="en-CA" dirty="0" smtClean="0">
                <a:sym typeface="Wingdings" panose="05000000000000000000" pitchFamily="2" charset="2"/>
              </a:rPr>
              <a:t> (2X1) 2 Dialogs</a:t>
            </a:r>
            <a:endParaRPr lang="en-CA" dirty="0" smtClean="0"/>
          </a:p>
          <a:p>
            <a:pPr lvl="1"/>
            <a:r>
              <a:rPr lang="en-CA" dirty="0" smtClean="0"/>
              <a:t>Record 1 </a:t>
            </a:r>
            <a:r>
              <a:rPr lang="en-CA" dirty="0"/>
              <a:t>: </a:t>
            </a:r>
            <a:r>
              <a:rPr lang="en-CA" dirty="0" smtClean="0"/>
              <a:t>(076865, 07422, T160-A) </a:t>
            </a:r>
          </a:p>
          <a:p>
            <a:pPr lvl="2"/>
            <a:r>
              <a:rPr lang="en-CA" dirty="0" smtClean="0"/>
              <a:t>Update Primary Flag from 2 to 3</a:t>
            </a:r>
          </a:p>
          <a:p>
            <a:pPr lvl="1"/>
            <a:r>
              <a:rPr lang="en-CA" dirty="0" smtClean="0"/>
              <a:t>Record 2 </a:t>
            </a:r>
            <a:r>
              <a:rPr lang="en-CA" dirty="0"/>
              <a:t>: </a:t>
            </a:r>
            <a:r>
              <a:rPr lang="en-CA" dirty="0" smtClean="0"/>
              <a:t>(076865</a:t>
            </a:r>
            <a:r>
              <a:rPr lang="en-CA" dirty="0"/>
              <a:t>, 07426, </a:t>
            </a:r>
            <a:r>
              <a:rPr lang="en-CA" dirty="0" smtClean="0"/>
              <a:t>T160-A)</a:t>
            </a:r>
            <a:endParaRPr lang="en-CA" dirty="0"/>
          </a:p>
          <a:p>
            <a:pPr lvl="2"/>
            <a:r>
              <a:rPr lang="en-CA" dirty="0" smtClean="0"/>
              <a:t>Update Setup Time from 3h45min to 4h</a:t>
            </a:r>
          </a:p>
          <a:p>
            <a:r>
              <a:rPr lang="en-CA" dirty="0" smtClean="0"/>
              <a:t>Test 6 : Replacing 2 Routings : Key Change </a:t>
            </a:r>
            <a:r>
              <a:rPr lang="en-CA" dirty="0" smtClean="0">
                <a:sym typeface="Wingdings" panose="05000000000000000000" pitchFamily="2" charset="2"/>
              </a:rPr>
              <a:t> (2X4) 8 Dialogs</a:t>
            </a:r>
            <a:endParaRPr lang="en-CA" dirty="0" smtClean="0"/>
          </a:p>
          <a:p>
            <a:pPr lvl="1"/>
            <a:r>
              <a:rPr lang="en-CA" dirty="0"/>
              <a:t>Record 1 : (076865, 07422, T160-A) </a:t>
            </a:r>
          </a:p>
          <a:p>
            <a:pPr lvl="2"/>
            <a:r>
              <a:rPr lang="en-CA" dirty="0" smtClean="0"/>
              <a:t>Replace by </a:t>
            </a:r>
            <a:r>
              <a:rPr lang="en-CA" dirty="0"/>
              <a:t>(076865, 07422, </a:t>
            </a:r>
            <a:r>
              <a:rPr lang="en-CA" b="1" dirty="0" smtClean="0"/>
              <a:t>T160-Z</a:t>
            </a:r>
            <a:r>
              <a:rPr lang="en-CA" dirty="0" smtClean="0"/>
              <a:t>) </a:t>
            </a:r>
            <a:endParaRPr lang="en-CA" dirty="0"/>
          </a:p>
          <a:p>
            <a:pPr lvl="1"/>
            <a:r>
              <a:rPr lang="en-CA" dirty="0"/>
              <a:t>Record 2 : (076865, 07426, T160-A)</a:t>
            </a:r>
          </a:p>
          <a:p>
            <a:pPr lvl="2"/>
            <a:r>
              <a:rPr lang="en-CA" dirty="0"/>
              <a:t>Replace by (076865, </a:t>
            </a:r>
            <a:r>
              <a:rPr lang="en-CA" dirty="0" smtClean="0"/>
              <a:t>07426, </a:t>
            </a:r>
            <a:r>
              <a:rPr lang="en-CA" b="1" dirty="0" smtClean="0"/>
              <a:t>T160-X</a:t>
            </a:r>
            <a:r>
              <a:rPr lang="en-CA" dirty="0" smtClean="0"/>
              <a:t>) </a:t>
            </a:r>
            <a:endParaRPr lang="en-CA" dirty="0"/>
          </a:p>
          <a:p>
            <a:r>
              <a:rPr lang="en-CA" dirty="0" smtClean="0"/>
              <a:t>Test 7 : Reverting back to Test 5 : </a:t>
            </a:r>
            <a:r>
              <a:rPr lang="en-CA" dirty="0"/>
              <a:t>Key Change </a:t>
            </a:r>
            <a:r>
              <a:rPr lang="en-CA" dirty="0">
                <a:sym typeface="Wingdings" panose="05000000000000000000" pitchFamily="2" charset="2"/>
              </a:rPr>
              <a:t> (2X4) 8 Dialogs</a:t>
            </a:r>
            <a:endParaRPr lang="en-CA" dirty="0"/>
          </a:p>
          <a:p>
            <a:pPr lvl="1"/>
            <a:r>
              <a:rPr lang="en-CA" dirty="0" smtClean="0"/>
              <a:t>Record </a:t>
            </a:r>
            <a:r>
              <a:rPr lang="en-CA" dirty="0"/>
              <a:t>1 : (076865, 07422, </a:t>
            </a:r>
            <a:r>
              <a:rPr lang="en-CA" dirty="0" smtClean="0"/>
              <a:t>T160-Z) </a:t>
            </a:r>
            <a:endParaRPr lang="en-CA" dirty="0"/>
          </a:p>
          <a:p>
            <a:pPr lvl="2"/>
            <a:r>
              <a:rPr lang="en-CA" dirty="0"/>
              <a:t>Replace by (076865, 07422, </a:t>
            </a:r>
            <a:r>
              <a:rPr lang="en-CA" b="1" dirty="0" smtClean="0"/>
              <a:t>T160-A</a:t>
            </a:r>
            <a:r>
              <a:rPr lang="en-CA" dirty="0" smtClean="0"/>
              <a:t>) </a:t>
            </a:r>
            <a:endParaRPr lang="en-CA" dirty="0"/>
          </a:p>
          <a:p>
            <a:pPr lvl="1"/>
            <a:r>
              <a:rPr lang="en-CA" dirty="0"/>
              <a:t>Record 2 : (076865, 07426, </a:t>
            </a:r>
            <a:r>
              <a:rPr lang="en-CA" dirty="0" smtClean="0"/>
              <a:t>T160-X)</a:t>
            </a:r>
            <a:endParaRPr lang="en-CA" dirty="0"/>
          </a:p>
          <a:p>
            <a:pPr lvl="2"/>
            <a:r>
              <a:rPr lang="en-CA" dirty="0"/>
              <a:t>Replace by (076865, 07426, </a:t>
            </a:r>
            <a:r>
              <a:rPr lang="en-CA" b="1" dirty="0" smtClean="0"/>
              <a:t>T160-A</a:t>
            </a:r>
            <a:r>
              <a:rPr lang="en-CA" dirty="0" smtClean="0"/>
              <a:t>)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37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Scenario 2 – Two Records @ One Time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3 Multi-record Vectors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958959"/>
              </p:ext>
            </p:extLst>
          </p:nvPr>
        </p:nvGraphicFramePr>
        <p:xfrm>
          <a:off x="1907704" y="1990725"/>
          <a:ext cx="6743700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Worksheet" r:id="rId3" imgW="6743700" imgH="4867185" progId="Excel.Sheet.12">
                  <p:embed/>
                </p:oleObj>
              </mc:Choice>
              <mc:Fallback>
                <p:oleObj name="Worksheet" r:id="rId3" imgW="6743700" imgH="48671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1990725"/>
                        <a:ext cx="6743700" cy="486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8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Integration Process</a:t>
            </a:r>
          </a:p>
          <a:p>
            <a:pPr lvl="1"/>
            <a:r>
              <a:rPr lang="en-CA" smtClean="0"/>
              <a:t>Input</a:t>
            </a:r>
            <a:endParaRPr lang="en-CA" dirty="0" smtClean="0"/>
          </a:p>
          <a:p>
            <a:pPr lvl="1"/>
            <a:r>
              <a:rPr lang="en-CA" dirty="0" smtClean="0"/>
              <a:t>Output</a:t>
            </a:r>
          </a:p>
          <a:p>
            <a:pPr lvl="1"/>
            <a:r>
              <a:rPr lang="en-CA" dirty="0" smtClean="0"/>
              <a:t>Control</a:t>
            </a:r>
          </a:p>
          <a:p>
            <a:pPr lvl="1"/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797535"/>
              </p:ext>
            </p:extLst>
          </p:nvPr>
        </p:nvGraphicFramePr>
        <p:xfrm>
          <a:off x="2411760" y="2852936"/>
          <a:ext cx="6480720" cy="3294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Worksheet" r:id="rId3" imgW="7324641" imgH="3438617" progId="Excel.Sheet.12">
                  <p:embed/>
                </p:oleObj>
              </mc:Choice>
              <mc:Fallback>
                <p:oleObj name="Worksheet" r:id="rId3" imgW="7324641" imgH="34386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2852936"/>
                        <a:ext cx="6480720" cy="3294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Scenario 3 – 8 Records @ One Time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Test 8 : One large vector contains </a:t>
            </a:r>
            <a:r>
              <a:rPr lang="en-CA" dirty="0" smtClean="0">
                <a:sym typeface="Wingdings" panose="05000000000000000000" pitchFamily="2" charset="2"/>
              </a:rPr>
              <a:t>15 Dialogs</a:t>
            </a:r>
            <a:endParaRPr lang="en-CA" dirty="0" smtClean="0"/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11574"/>
              </p:ext>
            </p:extLst>
          </p:nvPr>
        </p:nvGraphicFramePr>
        <p:xfrm>
          <a:off x="457200" y="1828800"/>
          <a:ext cx="82677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Worksheet" r:id="rId3" imgW="8267700" imgH="5029200" progId="Excel.Sheet.12">
                  <p:embed/>
                </p:oleObj>
              </mc:Choice>
              <mc:Fallback>
                <p:oleObj name="Worksheet" r:id="rId3" imgW="8267700" imgH="5029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28800"/>
                        <a:ext cx="826770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1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Scenario 4 – Stress Test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Source : Infoflo Test Program</a:t>
            </a:r>
          </a:p>
          <a:p>
            <a:pPr lvl="1"/>
            <a:r>
              <a:rPr lang="en-CA" dirty="0" smtClean="0"/>
              <a:t>Send Test 8 (Big Matrix) 200 Times using a loop</a:t>
            </a:r>
          </a:p>
          <a:p>
            <a:pPr lvl="1"/>
            <a:r>
              <a:rPr lang="en-CA" dirty="0" smtClean="0"/>
              <a:t>Average Time per Request 1.5 second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Scenario 5 – Error Handling Test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BLL Error</a:t>
            </a:r>
          </a:p>
          <a:p>
            <a:pPr lvl="1"/>
            <a:r>
              <a:rPr lang="en-CA" dirty="0" smtClean="0"/>
              <a:t>Give LISP a bad configuration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60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635"/>
            <a:ext cx="9144000" cy="54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Input – Data Structure &amp;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Process input or request data structure</a:t>
            </a:r>
          </a:p>
          <a:p>
            <a:pPr lvl="1"/>
            <a:r>
              <a:rPr lang="en-CA" dirty="0" smtClean="0"/>
              <a:t>2 vectors : Data Before &amp; Data After</a:t>
            </a:r>
          </a:p>
          <a:p>
            <a:pPr lvl="1"/>
            <a:r>
              <a:rPr lang="en-CA" dirty="0" smtClean="0"/>
              <a:t>Multi-records</a:t>
            </a:r>
          </a:p>
          <a:p>
            <a:pPr lvl="1"/>
            <a:r>
              <a:rPr lang="en-CA" dirty="0" smtClean="0"/>
              <a:t>Each record should start with a Sync Key</a:t>
            </a:r>
          </a:p>
          <a:p>
            <a:pPr lvl="1"/>
            <a:r>
              <a:rPr lang="en-CA" dirty="0" smtClean="0"/>
              <a:t>All the fields constituting the Business key should succeed the Sync Key and precede any other field </a:t>
            </a:r>
          </a:p>
          <a:p>
            <a:pPr lvl="1"/>
            <a:r>
              <a:rPr lang="en-CA" dirty="0" smtClean="0"/>
              <a:t>To send an insert trigger, Data Before vector should be empty</a:t>
            </a:r>
          </a:p>
          <a:p>
            <a:pPr lvl="1"/>
            <a:r>
              <a:rPr lang="en-CA" dirty="0" smtClean="0"/>
              <a:t>To send a delete trigger, Data After should be empty</a:t>
            </a:r>
          </a:p>
          <a:p>
            <a:pPr lvl="1"/>
            <a:r>
              <a:rPr lang="en-CA" dirty="0" smtClean="0"/>
              <a:t>Sending “T” record should only be encoded in Data Before</a:t>
            </a:r>
          </a:p>
          <a:p>
            <a:r>
              <a:rPr lang="en-CA" dirty="0" smtClean="0"/>
              <a:t>JSON </a:t>
            </a:r>
            <a:r>
              <a:rPr lang="en-CA" dirty="0"/>
              <a:t>(JavaScript Object </a:t>
            </a:r>
            <a:r>
              <a:rPr lang="en-CA" dirty="0" smtClean="0"/>
              <a:t>Notation)</a:t>
            </a:r>
          </a:p>
          <a:p>
            <a:pPr lvl="1"/>
            <a:r>
              <a:rPr lang="en-CA" dirty="0"/>
              <a:t>It is </a:t>
            </a:r>
            <a:r>
              <a:rPr lang="en-CA" dirty="0" smtClean="0"/>
              <a:t>a </a:t>
            </a:r>
            <a:r>
              <a:rPr lang="en-CA" dirty="0"/>
              <a:t>lightweight data-interchange </a:t>
            </a:r>
            <a:r>
              <a:rPr lang="en-CA" dirty="0" smtClean="0"/>
              <a:t>format.</a:t>
            </a:r>
          </a:p>
          <a:p>
            <a:pPr lvl="1"/>
            <a:r>
              <a:rPr lang="en-CA" dirty="0" smtClean="0"/>
              <a:t>It </a:t>
            </a:r>
            <a:r>
              <a:rPr lang="en-CA" dirty="0"/>
              <a:t>is easy for humans to read and </a:t>
            </a:r>
            <a:r>
              <a:rPr lang="en-CA" dirty="0" smtClean="0"/>
              <a:t>write.</a:t>
            </a:r>
          </a:p>
          <a:p>
            <a:pPr lvl="1"/>
            <a:r>
              <a:rPr lang="en-CA" dirty="0"/>
              <a:t>It is easy for machines to parse and generate</a:t>
            </a:r>
            <a:r>
              <a:rPr lang="en-CA" dirty="0" smtClean="0"/>
              <a:t>.</a:t>
            </a:r>
          </a:p>
          <a:p>
            <a:pPr lvl="1"/>
            <a:r>
              <a:rPr lang="en-CA" dirty="0"/>
              <a:t>It is based on a subset of the JavaScript Programming </a:t>
            </a:r>
            <a:r>
              <a:rPr lang="en-CA" dirty="0" smtClean="0"/>
              <a:t>Language.</a:t>
            </a:r>
          </a:p>
          <a:p>
            <a:pPr lvl="1"/>
            <a:r>
              <a:rPr lang="en-CA" dirty="0" smtClean="0"/>
              <a:t>JSON </a:t>
            </a:r>
            <a:r>
              <a:rPr lang="en-CA" dirty="0"/>
              <a:t>is a text format that is completely language independent but uses conventions that are familiar to programmers of the C-family of </a:t>
            </a:r>
            <a:r>
              <a:rPr lang="en-CA" dirty="0" smtClean="0"/>
              <a:t>languages.</a:t>
            </a:r>
          </a:p>
          <a:p>
            <a:pPr lvl="1"/>
            <a:r>
              <a:rPr lang="en-CA" dirty="0"/>
              <a:t>These properties make JSON an ideal data-interchange language.</a:t>
            </a:r>
          </a:p>
        </p:txBody>
      </p:sp>
    </p:spTree>
    <p:extLst>
      <p:ext uri="{BB962C8B-B14F-4D97-AF65-F5344CB8AC3E}">
        <p14:creationId xmlns:p14="http://schemas.microsoft.com/office/powerpoint/2010/main" val="2474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Input – Request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 1 : One Record Delete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Ex 2 : One Record Update</a:t>
            </a:r>
          </a:p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392"/>
            <a:ext cx="7779600" cy="1584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93096"/>
            <a:ext cx="8149152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Input – Request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 3 : Two Record </a:t>
            </a:r>
            <a:r>
              <a:rPr lang="en-CA" dirty="0"/>
              <a:t>Update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Ex 4 : Two “T” Records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30719"/>
            <a:ext cx="7779600" cy="1650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98404"/>
            <a:ext cx="77533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Input – Configuration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Exist in “hydra_DataTransfer” database</a:t>
            </a:r>
          </a:p>
          <a:p>
            <a:r>
              <a:rPr lang="en-CA" dirty="0" smtClean="0"/>
              <a:t>7 tables total</a:t>
            </a:r>
          </a:p>
          <a:p>
            <a:r>
              <a:rPr lang="en-CA" dirty="0" smtClean="0"/>
              <a:t>Main ones are :</a:t>
            </a:r>
          </a:p>
          <a:p>
            <a:pPr lvl="1"/>
            <a:r>
              <a:rPr lang="en-CA" dirty="0" smtClean="0"/>
              <a:t>Sync : </a:t>
            </a:r>
          </a:p>
          <a:p>
            <a:pPr lvl="2"/>
            <a:r>
              <a:rPr lang="en-CA" dirty="0" smtClean="0"/>
              <a:t>Hold the definition for a synchronisation type </a:t>
            </a:r>
          </a:p>
          <a:p>
            <a:pPr lvl="2"/>
            <a:r>
              <a:rPr lang="en-CA" dirty="0" smtClean="0"/>
              <a:t>Master key : all configuration are retrieved by this key.</a:t>
            </a:r>
          </a:p>
          <a:p>
            <a:pPr lvl="2"/>
            <a:r>
              <a:rPr lang="en-CA" dirty="0" smtClean="0"/>
              <a:t>Process start by checking the existence of the input key in this table.</a:t>
            </a:r>
          </a:p>
          <a:p>
            <a:pPr lvl="1"/>
            <a:r>
              <a:rPr lang="en-CA" dirty="0" smtClean="0"/>
              <a:t>Sync Entry</a:t>
            </a:r>
          </a:p>
          <a:p>
            <a:pPr lvl="2"/>
            <a:r>
              <a:rPr lang="en-CA" dirty="0" smtClean="0"/>
              <a:t>Define how the Request Matrix should be structured </a:t>
            </a:r>
          </a:p>
          <a:p>
            <a:pPr lvl="1"/>
            <a:r>
              <a:rPr lang="en-CA" dirty="0" smtClean="0"/>
              <a:t>Sync Action</a:t>
            </a:r>
          </a:p>
          <a:p>
            <a:pPr lvl="2"/>
            <a:r>
              <a:rPr lang="en-CA" dirty="0" smtClean="0"/>
              <a:t>List all the action (generated BAPIs) depending on the business rules</a:t>
            </a:r>
          </a:p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9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Process Input – Configuration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28291"/>
              </p:ext>
            </p:extLst>
          </p:nvPr>
        </p:nvGraphicFramePr>
        <p:xfrm>
          <a:off x="457200" y="1196752"/>
          <a:ext cx="7931224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Worksheet" r:id="rId3" imgW="8753424" imgH="6486549" progId="Excel.Sheet.12">
                  <p:embed/>
                </p:oleObj>
              </mc:Choice>
              <mc:Fallback>
                <p:oleObj name="Worksheet" r:id="rId3" imgW="8753424" imgH="64865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196752"/>
                        <a:ext cx="7931224" cy="525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Process Input – Configuration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672421"/>
              </p:ext>
            </p:extLst>
          </p:nvPr>
        </p:nvGraphicFramePr>
        <p:xfrm>
          <a:off x="457200" y="1124744"/>
          <a:ext cx="7931224" cy="568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Worksheet" r:id="rId3" imgW="8324816" imgH="9153524" progId="Excel.Sheet.12">
                  <p:embed/>
                </p:oleObj>
              </mc:Choice>
              <mc:Fallback>
                <p:oleObj name="Worksheet" r:id="rId3" imgW="8324816" imgH="91535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124744"/>
                        <a:ext cx="7931224" cy="5688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1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TS010385378</Template>
  <TotalTime>4493</TotalTime>
  <Words>1004</Words>
  <Application>Microsoft Office PowerPoint</Application>
  <PresentationFormat>On-screen Show (4:3)</PresentationFormat>
  <Paragraphs>182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Business design slide</vt:lpstr>
      <vt:lpstr>Worksheet</vt:lpstr>
      <vt:lpstr>Hydra Integration Platform</vt:lpstr>
      <vt:lpstr>Overview</vt:lpstr>
      <vt:lpstr>Architecture</vt:lpstr>
      <vt:lpstr>Process Input – Data Structure &amp; Rules</vt:lpstr>
      <vt:lpstr>Process Input – Request Examples</vt:lpstr>
      <vt:lpstr>Process Input – Request Examples</vt:lpstr>
      <vt:lpstr>Process Input – Configuration Tables</vt:lpstr>
      <vt:lpstr>Process Input – Configuration Tables</vt:lpstr>
      <vt:lpstr>Process Input – Configuration Tables</vt:lpstr>
      <vt:lpstr>Process Input – Configuration Tables</vt:lpstr>
      <vt:lpstr>Process Input – Configuration Tables</vt:lpstr>
      <vt:lpstr>Process – Main Functions</vt:lpstr>
      <vt:lpstr>Process – Main Functions</vt:lpstr>
      <vt:lpstr>Process – Output</vt:lpstr>
      <vt:lpstr>Hydra Integration Platform</vt:lpstr>
      <vt:lpstr>Scenario 0 – Transportation of WOs</vt:lpstr>
      <vt:lpstr>Scenario 1 – One Routing @ One Time</vt:lpstr>
      <vt:lpstr>Scenario 2 – Two Records @ One Time </vt:lpstr>
      <vt:lpstr>Scenario 2 – Two Records @ One Time </vt:lpstr>
      <vt:lpstr>Scenario 3 – 8 Records @ One Time </vt:lpstr>
      <vt:lpstr>Scenario 4 – Stress Test </vt:lpstr>
      <vt:lpstr>Scenario 5 – Error Handling Test </vt:lpstr>
    </vt:vector>
  </TitlesOfParts>
  <Company>IPEX Management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 Integration Platform</dc:title>
  <dc:creator>Moussallem, Salim Joseph</dc:creator>
  <cp:lastModifiedBy>Tang, Junjie</cp:lastModifiedBy>
  <cp:revision>134</cp:revision>
  <dcterms:created xsi:type="dcterms:W3CDTF">2013-11-13T18:46:40Z</dcterms:created>
  <dcterms:modified xsi:type="dcterms:W3CDTF">2014-09-18T20:55:41Z</dcterms:modified>
</cp:coreProperties>
</file>